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3"/>
    <p:sldMasterId id="2147484918" r:id="rId4"/>
    <p:sldMasterId id="2147484927" r:id="rId5"/>
    <p:sldMasterId id="2147484924" r:id="rId6"/>
  </p:sldMasterIdLst>
  <p:notesMasterIdLst>
    <p:notesMasterId r:id="rId39"/>
  </p:notesMasterIdLst>
  <p:sldIdLst>
    <p:sldId id="256" r:id="rId7"/>
    <p:sldId id="351" r:id="rId8"/>
    <p:sldId id="342" r:id="rId9"/>
    <p:sldId id="262" r:id="rId10"/>
    <p:sldId id="349" r:id="rId11"/>
    <p:sldId id="321" r:id="rId12"/>
    <p:sldId id="352" r:id="rId13"/>
    <p:sldId id="350" r:id="rId14"/>
    <p:sldId id="331" r:id="rId15"/>
    <p:sldId id="368" r:id="rId16"/>
    <p:sldId id="361" r:id="rId17"/>
    <p:sldId id="370" r:id="rId18"/>
    <p:sldId id="296" r:id="rId19"/>
    <p:sldId id="362" r:id="rId20"/>
    <p:sldId id="356" r:id="rId21"/>
    <p:sldId id="336" r:id="rId22"/>
    <p:sldId id="353" r:id="rId23"/>
    <p:sldId id="333" r:id="rId24"/>
    <p:sldId id="303" r:id="rId25"/>
    <p:sldId id="324" r:id="rId26"/>
    <p:sldId id="323" r:id="rId27"/>
    <p:sldId id="357" r:id="rId28"/>
    <p:sldId id="325" r:id="rId29"/>
    <p:sldId id="326" r:id="rId30"/>
    <p:sldId id="327" r:id="rId31"/>
    <p:sldId id="371" r:id="rId32"/>
    <p:sldId id="274" r:id="rId33"/>
    <p:sldId id="358" r:id="rId34"/>
    <p:sldId id="345" r:id="rId35"/>
    <p:sldId id="346" r:id="rId36"/>
    <p:sldId id="347" r:id="rId37"/>
    <p:sldId id="258" r:id="rId38"/>
  </p:sldIdLst>
  <p:sldSz cx="9144000" cy="5143500" type="screen16x9"/>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78">
          <p15:clr>
            <a:srgbClr val="A4A3A4"/>
          </p15:clr>
        </p15:guide>
        <p15:guide id="2" pos="249">
          <p15:clr>
            <a:srgbClr val="A4A3A4"/>
          </p15:clr>
        </p15:guide>
        <p15:guide id="3" pos="7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24" autoAdjust="0"/>
  </p:normalViewPr>
  <p:slideViewPr>
    <p:cSldViewPr showGuides="1">
      <p:cViewPr>
        <p:scale>
          <a:sx n="100" d="100"/>
          <a:sy n="100" d="100"/>
        </p:scale>
        <p:origin x="294" y="24"/>
      </p:cViewPr>
      <p:guideLst>
        <p:guide orient="horz" pos="78"/>
        <p:guide pos="249"/>
        <p:guide pos="74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77BADE36-D669-4AAB-9145-7C48C9FFB34F}" type="datetimeFigureOut">
              <a:rPr lang="zh-CN" altLang="en-US"/>
              <a:pPr>
                <a:defRPr/>
              </a:pPr>
              <a:t>2016/6/8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EA60FC9-5CA7-44BF-A37D-E09CF793FBD5}" type="slidenum">
              <a:rPr lang="zh-CN" altLang="en-US"/>
              <a:pPr>
                <a:defRPr/>
              </a:pPr>
              <a:t>‹#›</a:t>
            </a:fld>
            <a:endParaRPr lang="zh-CN" altLang="en-US"/>
          </a:p>
        </p:txBody>
      </p:sp>
    </p:spTree>
    <p:extLst>
      <p:ext uri="{BB962C8B-B14F-4D97-AF65-F5344CB8AC3E}">
        <p14:creationId xmlns:p14="http://schemas.microsoft.com/office/powerpoint/2010/main" val="3746318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zh-CN" smtClean="0"/>
              <a:t>高校项目跟一般园区网不同的地方是它不止是提供一个网络管道，他要计费要运营，他要深度介入业务，他完全具备了运营商的属性，但它远比运营商要复杂，它不止是接入互联网那么简单，它还要承担教育科研网络的属性，它要做</a:t>
            </a:r>
            <a:r>
              <a:rPr lang="en-US" altLang="zh-CN" smtClean="0"/>
              <a:t>IPv6</a:t>
            </a:r>
            <a:r>
              <a:rPr lang="zh-CN" altLang="zh-CN" smtClean="0"/>
              <a:t>，要实现校园内网教学视频组播，它除了自己运营还得跟三家运营商共同协作运营，它还需要考虑无线的覆盖，考虑有线无线一体化的接入。而他的用户比社会大众更加活跃，对服务更加挑剔，对网络和社会又更具有挑战性，历来是社会热点也是舆情监控重点。而经营这张网的部门却缺乏运营商长久专业的经验，也没有设计院之类的专业团队</a:t>
            </a:r>
            <a:r>
              <a:rPr lang="zh-CN" altLang="en-US" smtClean="0"/>
              <a:t>。因此高校校园网的建设面临非常大的挑战。</a:t>
            </a:r>
          </a:p>
          <a:p>
            <a:pPr eaLnBrk="1" hangingPunct="1">
              <a:spcBef>
                <a:spcPct val="0"/>
              </a:spcBef>
            </a:pPr>
            <a:endParaRPr lang="zh-CN" altLang="en-US" smtClean="0"/>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0C83AA-7C39-4F54-9D96-98215AA06086}" type="slidenum">
              <a:rPr lang="zh-CN" altLang="en-US" smtClean="0">
                <a:solidFill>
                  <a:srgbClr val="000000"/>
                </a:solidFill>
                <a:latin typeface="Calibri" panose="020F0502020204030204" pitchFamily="34" charset="0"/>
              </a:rPr>
              <a:pPr/>
              <a:t>4</a:t>
            </a:fld>
            <a:endParaRPr lang="zh-CN"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37213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444F35-327D-44A2-9D2B-663AC3669504}" type="slidenum">
              <a:rPr lang="zh-CN" altLang="en-US" smtClean="0">
                <a:solidFill>
                  <a:srgbClr val="000000"/>
                </a:solidFill>
                <a:latin typeface="Calibri" panose="020F0502020204030204" pitchFamily="34" charset="0"/>
              </a:rPr>
              <a:pPr/>
              <a:t>18</a:t>
            </a:fld>
            <a:endParaRPr lang="zh-CN"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70329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FFFFFF"/>
              </a:buClr>
            </a:pPr>
            <a:fld id="{AE6D68EF-CD39-4F37-984C-5ED002F7FF79}" type="slidenum">
              <a:rPr lang="zh-CN" altLang="en-US" smtClean="0">
                <a:solidFill>
                  <a:srgbClr val="FFFFFF"/>
                </a:solidFill>
                <a:latin typeface="Calibri" panose="020F0502020204030204" pitchFamily="34" charset="0"/>
              </a:rPr>
              <a:pPr>
                <a:buClr>
                  <a:srgbClr val="FFFFFF"/>
                </a:buClr>
              </a:pPr>
              <a:t>20</a:t>
            </a:fld>
            <a:endParaRPr lang="en-US" altLang="zh-CN" smtClean="0">
              <a:solidFill>
                <a:srgbClr val="FFFFFF"/>
              </a:solidFill>
              <a:latin typeface="Calibri" panose="020F050202020403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ME60</a:t>
            </a:r>
            <a:r>
              <a:rPr lang="zh-CN" altLang="en-US" smtClean="0"/>
              <a:t>具有从端口、单板到整机的多层可靠性机制，这里主要介绍一下三种常用的可靠性机制：设备间冷备份，设备内热备份和设备间热备份。设备间冷备份就是通过调节设备响应速度来选择接入设备，部署简单，可以和第三方配合使用。设备内热备份，就是同一设备端口间</a:t>
            </a:r>
            <a:r>
              <a:rPr lang="en-US" altLang="zh-CN" smtClean="0"/>
              <a:t>/</a:t>
            </a:r>
            <a:r>
              <a:rPr lang="zh-CN" altLang="en-US" smtClean="0"/>
              <a:t>单板间用户热备份，需要切换时，用户无感知，业务不中断，支持</a:t>
            </a:r>
            <a:r>
              <a:rPr lang="en-US" altLang="zh-CN" smtClean="0"/>
              <a:t>1+1</a:t>
            </a:r>
            <a:r>
              <a:rPr lang="zh-CN" altLang="en-US" smtClean="0"/>
              <a:t>以及</a:t>
            </a:r>
            <a:r>
              <a:rPr lang="en-US" altLang="zh-CN" smtClean="0"/>
              <a:t>N+1</a:t>
            </a:r>
            <a:r>
              <a:rPr lang="zh-CN" altLang="en-US" smtClean="0"/>
              <a:t>备份。设备间热备份，就是热备之间对用户进行</a:t>
            </a:r>
            <a:r>
              <a:rPr lang="en-US" altLang="zh-CN" smtClean="0"/>
              <a:t>session</a:t>
            </a:r>
            <a:r>
              <a:rPr lang="zh-CN" altLang="en-US" smtClean="0"/>
              <a:t>级的备份，支持</a:t>
            </a:r>
            <a:r>
              <a:rPr lang="en-US" altLang="zh-CN" smtClean="0"/>
              <a:t>1</a:t>
            </a:r>
            <a:r>
              <a:rPr lang="zh-CN" altLang="en-US" smtClean="0"/>
              <a:t>＋</a:t>
            </a:r>
            <a:r>
              <a:rPr lang="en-US" altLang="zh-CN" smtClean="0"/>
              <a:t>1</a:t>
            </a:r>
            <a:r>
              <a:rPr lang="zh-CN" altLang="en-US" smtClean="0"/>
              <a:t>以及</a:t>
            </a:r>
            <a:r>
              <a:rPr lang="en-US" altLang="zh-CN" smtClean="0"/>
              <a:t>N+1</a:t>
            </a:r>
            <a:r>
              <a:rPr lang="zh-CN" altLang="en-US" smtClean="0"/>
              <a:t>备份，</a:t>
            </a:r>
            <a:r>
              <a:rPr lang="en-US" altLang="zh-CN" smtClean="0"/>
              <a:t>200ms</a:t>
            </a:r>
            <a:r>
              <a:rPr lang="zh-CN" altLang="en-US" smtClean="0"/>
              <a:t>故障检测和倒换。部署部署备份业务网关，采用负载分担方式，既提高可靠性又不增加过多投资。</a:t>
            </a:r>
            <a:r>
              <a:rPr lang="en-US" altLang="zh-CN" smtClean="0"/>
              <a:t>ME60</a:t>
            </a:r>
            <a:r>
              <a:rPr lang="zh-CN" altLang="en-US" smtClean="0"/>
              <a:t>是业界唯一能够提供</a:t>
            </a:r>
            <a:r>
              <a:rPr lang="en-US" altLang="zh-CN" smtClean="0"/>
              <a:t>PPPoE &amp; IPoE</a:t>
            </a:r>
            <a:r>
              <a:rPr lang="zh-CN" altLang="en-US" smtClean="0"/>
              <a:t>网络级双机多机热备方案的业务网关。 </a:t>
            </a:r>
          </a:p>
        </p:txBody>
      </p:sp>
    </p:spTree>
    <p:extLst>
      <p:ext uri="{BB962C8B-B14F-4D97-AF65-F5344CB8AC3E}">
        <p14:creationId xmlns:p14="http://schemas.microsoft.com/office/powerpoint/2010/main" val="89382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Arial" panose="020B0604020202020204" pitchFamily="34" charset="0"/>
            </a:endParaRPr>
          </a:p>
        </p:txBody>
      </p:sp>
    </p:spTree>
    <p:extLst>
      <p:ext uri="{BB962C8B-B14F-4D97-AF65-F5344CB8AC3E}">
        <p14:creationId xmlns:p14="http://schemas.microsoft.com/office/powerpoint/2010/main" val="3151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F1FEA37-8EC3-4DA4-9AFE-0B5369CA697B}" type="slidenum">
              <a:rPr lang="zh-CN" altLang="en-US" smtClean="0">
                <a:latin typeface="Calibri" panose="020F0502020204030204" pitchFamily="34" charset="0"/>
              </a:rPr>
              <a:pPr/>
              <a:t>24</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312477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6B60094-8B96-42F7-A6C8-428646CC0273}" type="slidenum">
              <a:rPr lang="zh-CN" altLang="en-US" smtClean="0">
                <a:latin typeface="Calibri" panose="020F0502020204030204" pitchFamily="34" charset="0"/>
              </a:rPr>
              <a:pPr/>
              <a:t>25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114124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5A98DAD-57C0-459B-AA8C-61D45BD85EA3}" type="slidenum">
              <a:rPr lang="en-US" altLang="zh-CN" smtClean="0">
                <a:solidFill>
                  <a:srgbClr val="000000"/>
                </a:solidFill>
                <a:latin typeface="Calibri" panose="020F0502020204030204" pitchFamily="34" charset="0"/>
              </a:rPr>
              <a:pPr/>
              <a:t>29</a:t>
            </a:fld>
            <a:endParaRPr lang="en-US" altLang="zh-CN" smtClean="0">
              <a:solidFill>
                <a:srgbClr val="000000"/>
              </a:solidFill>
              <a:latin typeface="Calibri" panose="020F0502020204030204" pitchFamily="34" charset="0"/>
            </a:endParaRPr>
          </a:p>
        </p:txBody>
      </p:sp>
      <p:sp>
        <p:nvSpPr>
          <p:cNvPr id="552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fld id="{209214E6-CFE9-4261-956A-060E5C8048DB}" type="slidenum">
              <a:rPr lang="en-US" altLang="zh-CN" sz="1200">
                <a:solidFill>
                  <a:srgbClr val="000000"/>
                </a:solidFill>
              </a:rPr>
              <a:pPr algn="r"/>
              <a:t>29</a:t>
            </a:fld>
            <a:endParaRPr lang="en-US" altLang="zh-CN" sz="1200">
              <a:solidFill>
                <a:srgbClr val="000000"/>
              </a:solidFill>
            </a:endParaRPr>
          </a:p>
        </p:txBody>
      </p:sp>
      <p:sp>
        <p:nvSpPr>
          <p:cNvPr id="553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讲解词备注：</a:t>
            </a:r>
            <a:endParaRPr lang="en-US" altLang="zh-CN" smtClean="0"/>
          </a:p>
          <a:p>
            <a:endParaRPr lang="en-US" altLang="zh-CN" smtClean="0"/>
          </a:p>
          <a:p>
            <a:r>
              <a:rPr lang="en-US" altLang="zh-CN" smtClean="0"/>
              <a:t>1</a:t>
            </a:r>
            <a:r>
              <a:rPr lang="zh-CN" altLang="en-US" smtClean="0"/>
              <a:t>、客户需求？</a:t>
            </a:r>
            <a:endParaRPr lang="en-US" altLang="zh-CN" smtClean="0"/>
          </a:p>
          <a:p>
            <a:endParaRPr lang="en-US" altLang="zh-CN" smtClean="0"/>
          </a:p>
          <a:p>
            <a:r>
              <a:rPr lang="en-US" altLang="zh-CN" smtClean="0"/>
              <a:t>2</a:t>
            </a:r>
            <a:r>
              <a:rPr lang="zh-CN" altLang="en-US" smtClean="0"/>
              <a:t>、华为解决方案？</a:t>
            </a:r>
            <a:endParaRPr lang="en-US" altLang="zh-CN" smtClean="0"/>
          </a:p>
          <a:p>
            <a:endParaRPr lang="en-US" altLang="zh-CN" smtClean="0"/>
          </a:p>
          <a:p>
            <a:r>
              <a:rPr lang="en-US" altLang="zh-CN" smtClean="0"/>
              <a:t>3</a:t>
            </a:r>
            <a:r>
              <a:rPr lang="zh-CN" altLang="en-US" smtClean="0"/>
              <a:t>、客户价值？</a:t>
            </a:r>
            <a:endParaRPr lang="en-US" altLang="zh-CN" smtClean="0"/>
          </a:p>
          <a:p>
            <a:pPr eaLnBrk="1" hangingPunct="1">
              <a:spcBef>
                <a:spcPct val="0"/>
              </a:spcBef>
            </a:pPr>
            <a:endParaRPr lang="en-US" altLang="zh-CN" smtClean="0"/>
          </a:p>
        </p:txBody>
      </p:sp>
    </p:spTree>
    <p:extLst>
      <p:ext uri="{BB962C8B-B14F-4D97-AF65-F5344CB8AC3E}">
        <p14:creationId xmlns:p14="http://schemas.microsoft.com/office/powerpoint/2010/main" val="1741200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89C8740-2C37-479E-A7D3-9FBF259B987D}" type="slidenum">
              <a:rPr lang="en-US" altLang="zh-CN" smtClean="0">
                <a:solidFill>
                  <a:srgbClr val="000000"/>
                </a:solidFill>
                <a:latin typeface="Calibri" panose="020F0502020204030204" pitchFamily="34" charset="0"/>
              </a:rPr>
              <a:pPr/>
              <a:t>30</a:t>
            </a:fld>
            <a:endParaRPr lang="en-US" altLang="zh-CN" smtClean="0">
              <a:solidFill>
                <a:srgbClr val="000000"/>
              </a:solidFill>
              <a:latin typeface="Calibri" panose="020F0502020204030204" pitchFamily="34" charset="0"/>
            </a:endParaRPr>
          </a:p>
        </p:txBody>
      </p:sp>
      <p:sp>
        <p:nvSpPr>
          <p:cNvPr id="573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fld id="{6F313FD5-F2F3-4111-A44D-03851EC47483}" type="slidenum">
              <a:rPr lang="en-US" altLang="zh-CN" sz="1200">
                <a:solidFill>
                  <a:srgbClr val="000000"/>
                </a:solidFill>
              </a:rPr>
              <a:pPr algn="r"/>
              <a:t>30</a:t>
            </a:fld>
            <a:endParaRPr lang="en-US" altLang="zh-CN" sz="1200">
              <a:solidFill>
                <a:srgbClr val="000000"/>
              </a:solidFill>
            </a:endParaRPr>
          </a:p>
        </p:txBody>
      </p:sp>
      <p:sp>
        <p:nvSpPr>
          <p:cNvPr id="573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讲解词备注：</a:t>
            </a:r>
            <a:endParaRPr lang="en-US" altLang="zh-CN" smtClean="0"/>
          </a:p>
          <a:p>
            <a:endParaRPr lang="en-US" altLang="zh-CN" smtClean="0"/>
          </a:p>
          <a:p>
            <a:r>
              <a:rPr lang="en-US" altLang="zh-CN" smtClean="0"/>
              <a:t>1</a:t>
            </a:r>
            <a:r>
              <a:rPr lang="zh-CN" altLang="en-US" smtClean="0"/>
              <a:t>、客户需求？</a:t>
            </a:r>
            <a:endParaRPr lang="en-US" altLang="zh-CN" smtClean="0"/>
          </a:p>
          <a:p>
            <a:endParaRPr lang="en-US" altLang="zh-CN" smtClean="0"/>
          </a:p>
          <a:p>
            <a:r>
              <a:rPr lang="en-US" altLang="zh-CN" smtClean="0"/>
              <a:t>2</a:t>
            </a:r>
            <a:r>
              <a:rPr lang="zh-CN" altLang="en-US" smtClean="0"/>
              <a:t>、华为解决方案？</a:t>
            </a:r>
            <a:endParaRPr lang="en-US" altLang="zh-CN" smtClean="0"/>
          </a:p>
          <a:p>
            <a:endParaRPr lang="en-US" altLang="zh-CN" smtClean="0"/>
          </a:p>
          <a:p>
            <a:r>
              <a:rPr lang="en-US" altLang="zh-CN" smtClean="0"/>
              <a:t>3</a:t>
            </a:r>
            <a:r>
              <a:rPr lang="zh-CN" altLang="en-US" smtClean="0"/>
              <a:t>、客户价值？</a:t>
            </a:r>
            <a:endParaRPr lang="en-US" altLang="zh-CN" smtClean="0"/>
          </a:p>
          <a:p>
            <a:pPr eaLnBrk="1" hangingPunct="1">
              <a:spcBef>
                <a:spcPct val="0"/>
              </a:spcBef>
            </a:pPr>
            <a:endParaRPr lang="en-US" altLang="zh-CN" smtClean="0"/>
          </a:p>
        </p:txBody>
      </p:sp>
    </p:spTree>
    <p:extLst>
      <p:ext uri="{BB962C8B-B14F-4D97-AF65-F5344CB8AC3E}">
        <p14:creationId xmlns:p14="http://schemas.microsoft.com/office/powerpoint/2010/main" val="366093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8D8FDBA-9EA0-48CD-8C51-462CFAE1F5EC}" type="slidenum">
              <a:rPr lang="en-US" altLang="zh-CN" smtClean="0">
                <a:solidFill>
                  <a:srgbClr val="000000"/>
                </a:solidFill>
                <a:latin typeface="Calibri" panose="020F0502020204030204" pitchFamily="34" charset="0"/>
              </a:rPr>
              <a:pPr/>
              <a:t>31</a:t>
            </a:fld>
            <a:endParaRPr lang="en-US" altLang="zh-CN" smtClean="0">
              <a:solidFill>
                <a:srgbClr val="000000"/>
              </a:solidFill>
              <a:latin typeface="Calibri" panose="020F0502020204030204" pitchFamily="34" charset="0"/>
            </a:endParaRPr>
          </a:p>
        </p:txBody>
      </p:sp>
      <p:sp>
        <p:nvSpPr>
          <p:cNvPr id="593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fld id="{E39C8963-93C2-4FEF-8A39-CF192C53B744}" type="slidenum">
              <a:rPr lang="en-US" altLang="zh-CN" sz="1200">
                <a:solidFill>
                  <a:srgbClr val="000000"/>
                </a:solidFill>
              </a:rPr>
              <a:pPr algn="r"/>
              <a:t>31</a:t>
            </a:fld>
            <a:endParaRPr lang="en-US" altLang="zh-CN" sz="1200">
              <a:solidFill>
                <a:srgbClr val="000000"/>
              </a:solidFill>
            </a:endParaRPr>
          </a:p>
        </p:txBody>
      </p:sp>
      <p:sp>
        <p:nvSpPr>
          <p:cNvPr id="593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讲解词备注：</a:t>
            </a:r>
            <a:endParaRPr lang="en-US" altLang="zh-CN" smtClean="0"/>
          </a:p>
          <a:p>
            <a:endParaRPr lang="en-US" altLang="zh-CN" smtClean="0"/>
          </a:p>
          <a:p>
            <a:r>
              <a:rPr lang="en-US" altLang="zh-CN" smtClean="0"/>
              <a:t>1</a:t>
            </a:r>
            <a:r>
              <a:rPr lang="zh-CN" altLang="en-US" smtClean="0"/>
              <a:t>、客户需求？</a:t>
            </a:r>
            <a:endParaRPr lang="en-US" altLang="zh-CN" smtClean="0"/>
          </a:p>
          <a:p>
            <a:endParaRPr lang="en-US" altLang="zh-CN" smtClean="0"/>
          </a:p>
          <a:p>
            <a:r>
              <a:rPr lang="en-US" altLang="zh-CN" smtClean="0"/>
              <a:t>2</a:t>
            </a:r>
            <a:r>
              <a:rPr lang="zh-CN" altLang="en-US" smtClean="0"/>
              <a:t>、华为解决方案？</a:t>
            </a:r>
            <a:endParaRPr lang="en-US" altLang="zh-CN" smtClean="0"/>
          </a:p>
          <a:p>
            <a:endParaRPr lang="en-US" altLang="zh-CN" smtClean="0"/>
          </a:p>
          <a:p>
            <a:r>
              <a:rPr lang="en-US" altLang="zh-CN" smtClean="0"/>
              <a:t>3</a:t>
            </a:r>
            <a:r>
              <a:rPr lang="zh-CN" altLang="en-US" smtClean="0"/>
              <a:t>、客户价值？</a:t>
            </a:r>
            <a:endParaRPr lang="en-US" altLang="zh-CN" smtClean="0"/>
          </a:p>
          <a:p>
            <a:pPr eaLnBrk="1" hangingPunct="1">
              <a:spcBef>
                <a:spcPct val="0"/>
              </a:spcBef>
            </a:pPr>
            <a:endParaRPr lang="en-US" altLang="zh-CN" smtClean="0"/>
          </a:p>
        </p:txBody>
      </p:sp>
    </p:spTree>
    <p:extLst>
      <p:ext uri="{BB962C8B-B14F-4D97-AF65-F5344CB8AC3E}">
        <p14:creationId xmlns:p14="http://schemas.microsoft.com/office/powerpoint/2010/main" val="217283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5477437"/>
      </p:ext>
    </p:extLst>
  </p:cSld>
  <p:clrMapOvr>
    <a:masterClrMapping/>
  </p:clrMapOvr>
  <p:transition advClick="0" advTm="8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191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C00000"/>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6997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3365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80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58659944"/>
      </p:ext>
    </p:extLst>
  </p:cSld>
  <p:clrMapOvr>
    <a:masterClrMapping/>
  </p:clrMapOvr>
  <p:transition advClick="0" advTm="8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52463" y="33469"/>
            <a:ext cx="7745412" cy="653654"/>
          </a:xfrm>
          <a:prstGeom prst="rect">
            <a:avLst/>
          </a:prstGeom>
        </p:spPr>
        <p:txBody>
          <a:bodyPr lIns="91427" tIns="45714" rIns="91427" bIns="45714"/>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xfrm>
            <a:off x="6361113" y="4867275"/>
            <a:ext cx="2097087" cy="341313"/>
          </a:xfrm>
          <a:prstGeom prst="rect">
            <a:avLst/>
          </a:prstGeom>
        </p:spPr>
        <p:txBody>
          <a:bodyPr lIns="91427" tIns="45714" rIns="91427" bIns="45714"/>
          <a:lstStyle>
            <a:lvl1pPr eaLnBrk="1" hangingPunct="1">
              <a:defRPr>
                <a:solidFill>
                  <a:srgbClr val="000000"/>
                </a:solidFill>
                <a:latin typeface="Calibri" pitchFamily="34" charset="0"/>
              </a:defRPr>
            </a:lvl1pPr>
          </a:lstStyle>
          <a:p>
            <a:pPr>
              <a:defRPr/>
            </a:pPr>
            <a:r>
              <a:rPr lang="en-US" altLang="zh-CN"/>
              <a:t>Page 3</a:t>
            </a:r>
            <a:endParaRPr lang="en-GB" altLang="zh-CN"/>
          </a:p>
        </p:txBody>
      </p:sp>
    </p:spTree>
    <p:extLst>
      <p:ext uri="{BB962C8B-B14F-4D97-AF65-F5344CB8AC3E}">
        <p14:creationId xmlns:p14="http://schemas.microsoft.com/office/powerpoint/2010/main" val="199173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31"/>
            <a:ext cx="7772400" cy="1102519"/>
          </a:xfrm>
          <a:prstGeom prst="rect">
            <a:avLst/>
          </a:prstGeom>
        </p:spPr>
        <p:txBody>
          <a:bodyPr lIns="91427" tIns="45714" rIns="91427" bIns="45714"/>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lIns="91427" tIns="45714" rIns="91427" bIns="45714"/>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70" indent="0" algn="ctr">
              <a:buNone/>
              <a:defRPr>
                <a:solidFill>
                  <a:schemeClr val="tx1">
                    <a:tint val="75000"/>
                  </a:schemeClr>
                </a:solidFill>
              </a:defRPr>
            </a:lvl3pPr>
            <a:lvl4pPr marL="1371406" indent="0" algn="ctr">
              <a:buNone/>
              <a:defRPr>
                <a:solidFill>
                  <a:schemeClr val="tx1">
                    <a:tint val="75000"/>
                  </a:schemeClr>
                </a:solidFill>
              </a:defRPr>
            </a:lvl4pPr>
            <a:lvl5pPr marL="1828541" indent="0" algn="ctr">
              <a:buNone/>
              <a:defRPr>
                <a:solidFill>
                  <a:schemeClr val="tx1">
                    <a:tint val="75000"/>
                  </a:schemeClr>
                </a:solidFill>
              </a:defRPr>
            </a:lvl5pPr>
            <a:lvl6pPr marL="2285676" indent="0" algn="ctr">
              <a:buNone/>
              <a:defRPr>
                <a:solidFill>
                  <a:schemeClr val="tx1">
                    <a:tint val="75000"/>
                  </a:schemeClr>
                </a:solidFill>
              </a:defRPr>
            </a:lvl6pPr>
            <a:lvl7pPr marL="2742811" indent="0" algn="ctr">
              <a:buNone/>
              <a:defRPr>
                <a:solidFill>
                  <a:schemeClr val="tx1">
                    <a:tint val="75000"/>
                  </a:schemeClr>
                </a:solidFill>
              </a:defRPr>
            </a:lvl7pPr>
            <a:lvl8pPr marL="3199946" indent="0" algn="ctr">
              <a:buNone/>
              <a:defRPr>
                <a:solidFill>
                  <a:schemeClr val="tx1">
                    <a:tint val="75000"/>
                  </a:schemeClr>
                </a:solidFill>
              </a:defRPr>
            </a:lvl8pPr>
            <a:lvl9pPr marL="3657082"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lIns="91427" tIns="45714" rIns="91427" bIns="45714"/>
          <a:lstStyle>
            <a:lvl1pPr eaLnBrk="1" hangingPunct="1">
              <a:defRPr kumimoji="1">
                <a:solidFill>
                  <a:srgbClr val="000000"/>
                </a:solidFill>
                <a:latin typeface="Calibri" pitchFamily="34" charset="0"/>
              </a:defRPr>
            </a:lvl1pPr>
          </a:lstStyle>
          <a:p>
            <a:pPr>
              <a:defRPr/>
            </a:pPr>
            <a:fld id="{08917B46-AF61-4A63-B235-137C91945C57}" type="datetimeFigureOut">
              <a:rPr lang="zh-CN" altLang="en-US"/>
              <a:pPr>
                <a:defRPr/>
              </a:pPr>
              <a:t>2016/6/8</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lIns="91427" tIns="45714" rIns="91427" bIns="45714"/>
          <a:lstStyle>
            <a:lvl1pPr eaLnBrk="1" hangingPunct="1">
              <a:defRPr kumimoji="1">
                <a:solidFill>
                  <a:srgbClr val="000000"/>
                </a:solidFill>
                <a:latin typeface="Calibri" pitchFamily="34" charset="0"/>
              </a:defRPr>
            </a:lvl1pPr>
          </a:lstStyle>
          <a:p>
            <a:pPr>
              <a:defRPr/>
            </a:pPr>
            <a:endParaRPr lang="zh-CN" altLang="en-US"/>
          </a:p>
        </p:txBody>
      </p:sp>
      <p:sp>
        <p:nvSpPr>
          <p:cNvPr id="6" name="幻灯片编号占位符 5"/>
          <p:cNvSpPr>
            <a:spLocks noGrp="1"/>
          </p:cNvSpPr>
          <p:nvPr>
            <p:ph type="sldNum" sz="quarter" idx="12"/>
          </p:nvPr>
        </p:nvSpPr>
        <p:spPr>
          <a:xfrm>
            <a:off x="6553200" y="4767263"/>
            <a:ext cx="2133600" cy="274637"/>
          </a:xfrm>
          <a:prstGeom prst="rect">
            <a:avLst/>
          </a:prstGeom>
        </p:spPr>
        <p:txBody>
          <a:bodyPr vert="horz" wrap="square" lIns="91427" tIns="45714" rIns="91427" bIns="45714" numCol="1" anchor="t" anchorCtr="0" compatLnSpc="1">
            <a:prstTxWarp prst="textNoShape">
              <a:avLst/>
            </a:prstTxWarp>
          </a:bodyPr>
          <a:lstStyle>
            <a:lvl1pPr eaLnBrk="1" hangingPunct="1">
              <a:defRPr kumimoji="1">
                <a:solidFill>
                  <a:srgbClr val="000000"/>
                </a:solidFill>
                <a:latin typeface="Calibri" panose="020F0502020204030204" pitchFamily="34" charset="0"/>
              </a:defRPr>
            </a:lvl1pPr>
          </a:lstStyle>
          <a:p>
            <a:pPr>
              <a:defRPr/>
            </a:pPr>
            <a:fld id="{86F2DAE1-261B-48F5-B96F-4B511FAC2AE4}" type="slidenum">
              <a:rPr lang="zh-CN" altLang="en-US"/>
              <a:pPr>
                <a:defRPr/>
              </a:pPr>
              <a:t>‹#›</a:t>
            </a:fld>
            <a:endParaRPr lang="zh-CN" altLang="en-US"/>
          </a:p>
        </p:txBody>
      </p:sp>
    </p:spTree>
    <p:extLst>
      <p:ext uri="{BB962C8B-B14F-4D97-AF65-F5344CB8AC3E}">
        <p14:creationId xmlns:p14="http://schemas.microsoft.com/office/powerpoint/2010/main" val="191360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5" name="标题 1"/>
          <p:cNvSpPr>
            <a:spLocks noGrp="1"/>
          </p:cNvSpPr>
          <p:nvPr>
            <p:ph type="title"/>
          </p:nvPr>
        </p:nvSpPr>
        <p:spPr>
          <a:xfrm>
            <a:off x="431540" y="168486"/>
            <a:ext cx="7745412" cy="432047"/>
          </a:xfrm>
          <a:prstGeom prst="rect">
            <a:avLst/>
          </a:prstGeom>
        </p:spPr>
        <p:txBody>
          <a:bodyPr/>
          <a:lstStyle>
            <a:lvl1pPr>
              <a:defRPr sz="3000"/>
            </a:lvl1pPr>
          </a:lstStyle>
          <a:p>
            <a:r>
              <a:rPr lang="zh-CN" altLang="en-US" dirty="0" smtClean="0"/>
              <a:t>单击此处编辑母版标题样式</a:t>
            </a:r>
            <a:endParaRPr lang="zh-CN" altLang="en-US" dirty="0"/>
          </a:p>
        </p:txBody>
      </p:sp>
      <p:sp>
        <p:nvSpPr>
          <p:cNvPr id="3" name="Rectangle 6"/>
          <p:cNvSpPr>
            <a:spLocks noGrp="1" noChangeArrowheads="1"/>
          </p:cNvSpPr>
          <p:nvPr>
            <p:ph type="dt" sz="half" idx="10"/>
          </p:nvPr>
        </p:nvSpPr>
        <p:spPr>
          <a:xfrm>
            <a:off x="3800475" y="4843463"/>
            <a:ext cx="1111250" cy="300037"/>
          </a:xfrm>
          <a:prstGeom prst="rect">
            <a:avLst/>
          </a:prstGeom>
        </p:spPr>
        <p:txBody>
          <a:bodyPr vert="horz" wrap="square" lIns="82058" tIns="41029" rIns="82058" bIns="41029" numCol="1" anchor="t" anchorCtr="0" compatLnSpc="1">
            <a:prstTxWarp prst="textNoShape">
              <a:avLst/>
            </a:prstTxWarp>
          </a:bodyPr>
          <a:lstStyle>
            <a:lvl1pPr eaLnBrk="1" hangingPunct="1">
              <a:buClr>
                <a:srgbClr val="A2A2A2"/>
              </a:buClr>
              <a:buSzPct val="70000"/>
              <a:buFont typeface="Monotype Sorts"/>
              <a:buNone/>
              <a:defRPr sz="1400">
                <a:solidFill>
                  <a:srgbClr val="000000"/>
                </a:solidFill>
              </a:defRPr>
            </a:lvl1pPr>
          </a:lstStyle>
          <a:p>
            <a:pPr>
              <a:defRPr/>
            </a:pPr>
            <a:r>
              <a:rPr lang="de-DE" altLang="zh-CN"/>
              <a:t>Page </a:t>
            </a:r>
            <a:fld id="{971A7ADC-8DEE-4A67-A3EB-F09EEB4034D5}" type="slidenum">
              <a:rPr lang="de-DE" altLang="zh-CN"/>
              <a:pPr>
                <a:defRPr/>
              </a:pPr>
              <a:t>‹#›</a:t>
            </a:fld>
            <a:endParaRPr lang="en-GB" altLang="zh-CN"/>
          </a:p>
        </p:txBody>
      </p:sp>
    </p:spTree>
    <p:extLst>
      <p:ext uri="{BB962C8B-B14F-4D97-AF65-F5344CB8AC3E}">
        <p14:creationId xmlns:p14="http://schemas.microsoft.com/office/powerpoint/2010/main" val="35459522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2578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2300" y="206375"/>
            <a:ext cx="8064500" cy="857250"/>
          </a:xfrm>
          <a:prstGeom prst="rect">
            <a:avLst/>
          </a:prstGeom>
        </p:spPr>
        <p:txBody>
          <a:bodyPr/>
          <a:lstStyle>
            <a:lvl1pPr>
              <a:defRPr>
                <a:solidFill>
                  <a:srgbClr val="C00000"/>
                </a:solidFill>
              </a:defRPr>
            </a:lvl1pPr>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7852941"/>
      </p:ext>
    </p:extLst>
  </p:cSld>
  <p:clrMapOvr>
    <a:masterClrMapping/>
  </p:clrMapOvr>
  <p:transition advClick="0" advTm="8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7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a:xfrm>
            <a:off x="755650" y="973142"/>
            <a:ext cx="7632700" cy="3570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a:xfrm>
            <a:off x="6361113" y="4894263"/>
            <a:ext cx="1019175" cy="342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GB" altLang="zh-CN"/>
          </a:p>
        </p:txBody>
      </p:sp>
    </p:spTree>
    <p:extLst>
      <p:ext uri="{BB962C8B-B14F-4D97-AF65-F5344CB8AC3E}">
        <p14:creationId xmlns:p14="http://schemas.microsoft.com/office/powerpoint/2010/main" val="3328354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wm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9144000" cy="5143500"/>
          </a:xfrm>
          <a:prstGeom prst="rect">
            <a:avLst/>
          </a:prstGeom>
          <a:solidFill>
            <a:schemeClr val="bg1">
              <a:lumMod val="95000"/>
            </a:schemeClr>
          </a:solidFill>
          <a:ln>
            <a:noFill/>
          </a:ln>
          <a:effectLst/>
          <a:extLst/>
        </p:spPr>
        <p:txBody>
          <a:bodyPr/>
          <a:lstStyle/>
          <a:p>
            <a:pPr eaLnBrk="1" hangingPunct="1">
              <a:buClr>
                <a:srgbClr val="CC9900"/>
              </a:buClr>
              <a:buFont typeface="Wingdings" pitchFamily="2" charset="2"/>
              <a:buChar char="n"/>
              <a:defRPr/>
            </a:pPr>
            <a:endParaRPr lang="zh-CN" altLang="en-US">
              <a:solidFill>
                <a:srgbClr val="000000"/>
              </a:solidFill>
              <a:latin typeface="Arial" charset="0"/>
              <a:ea typeface="宋体" charset="-122"/>
            </a:endParaRPr>
          </a:p>
        </p:txBody>
      </p:sp>
      <p:grpSp>
        <p:nvGrpSpPr>
          <p:cNvPr id="1027" name="组合 13"/>
          <p:cNvGrpSpPr>
            <a:grpSpLocks/>
          </p:cNvGrpSpPr>
          <p:nvPr userDrawn="1"/>
        </p:nvGrpSpPr>
        <p:grpSpPr bwMode="auto">
          <a:xfrm>
            <a:off x="0" y="5087938"/>
            <a:ext cx="9144000" cy="55562"/>
            <a:chOff x="0" y="5087938"/>
            <a:chExt cx="9144000" cy="55562"/>
          </a:xfrm>
        </p:grpSpPr>
        <p:pic>
          <p:nvPicPr>
            <p:cNvPr id="1033" name="Picture 2" descr="E:\01 日常工作\10 多媒体\PPT内部汇报用模板\红条.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5087938"/>
              <a:ext cx="86169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 descr="E:\01 日常工作\10 多媒体\PPT内部汇报用模板\红条.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27050" y="5087938"/>
              <a:ext cx="861695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8" name="Picture 2" descr="C:\Users\z00124665\Desktop\HW LOGO(横版）.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566025" y="4687888"/>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ChangeArrowheads="1"/>
          </p:cNvSpPr>
          <p:nvPr userDrawn="1"/>
        </p:nvSpPr>
        <p:spPr bwMode="auto">
          <a:xfrm>
            <a:off x="3040063" y="4875213"/>
            <a:ext cx="273050" cy="196850"/>
          </a:xfrm>
          <a:prstGeom prst="rect">
            <a:avLst/>
          </a:prstGeom>
          <a:noFill/>
          <a:ln w="9525">
            <a:noFill/>
            <a:miter lim="800000"/>
            <a:headEnd/>
            <a:tailEnd/>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85000"/>
              </a:lnSpc>
              <a:defRPr/>
            </a:pPr>
            <a:fld id="{0000EA5C-30C6-4DEE-87E7-F90C9D49DFBD}" type="slidenum">
              <a:rPr lang="de-DE" altLang="zh-CN" sz="900" smtClean="0">
                <a:solidFill>
                  <a:srgbClr val="A6A6A6"/>
                </a:solidFill>
                <a:latin typeface="FrutigerNext LT Medium" panose="020B0603040504020204" pitchFamily="34" charset="0"/>
                <a:ea typeface="华文细黑" panose="02010600040101010101" pitchFamily="2" charset="-122"/>
              </a:rPr>
              <a:pPr>
                <a:lnSpc>
                  <a:spcPct val="85000"/>
                </a:lnSpc>
                <a:defRPr/>
              </a:pPr>
              <a:t>‹#›</a:t>
            </a:fld>
            <a:endParaRPr lang="en-GB" altLang="zh-CN" sz="900" smtClean="0">
              <a:solidFill>
                <a:srgbClr val="A6A6A6"/>
              </a:solidFill>
              <a:latin typeface="FrutigerNext LT Medium" panose="020B0603040504020204" pitchFamily="34" charset="0"/>
              <a:ea typeface="华文细黑" panose="02010600040101010101" pitchFamily="2" charset="-122"/>
            </a:endParaRPr>
          </a:p>
        </p:txBody>
      </p:sp>
      <p:pic>
        <p:nvPicPr>
          <p:cNvPr id="1030" name="Picture 2" descr="C:\Users\z00124665\Desktop\图形1.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22263" y="4862513"/>
            <a:ext cx="2655887"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descr="C:\Users\z00124665\Desktop\A BETTER WAY SOLUTIONS.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5567363" y="177800"/>
            <a:ext cx="327025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G:\共享\华为\2013\8月\D-201308351-2013教育高峰论坛邀请函-虞佳阳-蔡\发客户\0909\PPT-0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42" r:id="rId1"/>
    <p:sldLayoutId id="2147484943" r:id="rId2"/>
    <p:sldLayoutId id="2147484951" r:id="rId3"/>
    <p:sldLayoutId id="2147484952" r:id="rId4"/>
    <p:sldLayoutId id="2147484954" r:id="rId5"/>
    <p:sldLayoutId id="2147484955" r:id="rId6"/>
    <p:sldLayoutId id="2147484946" r:id="rId7"/>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anose="05000000000000000000"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anose="05000000000000000000"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anose="020B0604020202020204" pitchFamily="34"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图片 7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7613" y="4011613"/>
            <a:ext cx="8175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封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8863"/>
            <a:ext cx="91440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8"/>
          <p:cNvSpPr>
            <a:spLocks noGrp="1" noChangeArrowheads="1"/>
          </p:cNvSpPr>
          <p:nvPr>
            <p:ph type="title"/>
          </p:nvPr>
        </p:nvSpPr>
        <p:spPr bwMode="auto">
          <a:xfrm>
            <a:off x="755650" y="1697038"/>
            <a:ext cx="5688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152" name="Text Box 5"/>
          <p:cNvSpPr txBox="1">
            <a:spLocks noChangeArrowheads="1"/>
          </p:cNvSpPr>
          <p:nvPr/>
        </p:nvSpPr>
        <p:spPr bwMode="auto">
          <a:xfrm>
            <a:off x="755650" y="4673600"/>
            <a:ext cx="2951163" cy="215900"/>
          </a:xfrm>
          <a:prstGeom prst="rect">
            <a:avLst/>
          </a:prstGeom>
          <a:noFill/>
          <a:ln>
            <a:noFill/>
          </a:ln>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sp>
        <p:nvSpPr>
          <p:cNvPr id="153" name="Text Box 7"/>
          <p:cNvSpPr txBox="1">
            <a:spLocks noChangeArrowheads="1"/>
          </p:cNvSpPr>
          <p:nvPr/>
        </p:nvSpPr>
        <p:spPr bwMode="auto">
          <a:xfrm>
            <a:off x="6856413" y="3014663"/>
            <a:ext cx="1908175" cy="246062"/>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www.huawei.com/enterprise</a:t>
            </a:r>
          </a:p>
        </p:txBody>
      </p:sp>
      <p:sp>
        <p:nvSpPr>
          <p:cNvPr id="2127" name="Text Box 79"/>
          <p:cNvSpPr txBox="1">
            <a:spLocks noChangeArrowheads="1"/>
          </p:cNvSpPr>
          <p:nvPr/>
        </p:nvSpPr>
        <p:spPr bwMode="auto">
          <a:xfrm>
            <a:off x="-2884488" y="998538"/>
            <a:ext cx="2776538" cy="1771650"/>
          </a:xfrm>
          <a:prstGeom prst="rect">
            <a:avLst/>
          </a:prstGeom>
          <a:noFill/>
          <a:ln>
            <a:noFill/>
          </a:ln>
          <a:effectLs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defRPr/>
            </a:pPr>
            <a:r>
              <a:rPr lang="en-US" sz="1100" noProof="1" smtClean="0">
                <a:solidFill>
                  <a:srgbClr val="FFFFFF"/>
                </a:solidFill>
                <a:latin typeface="FrutigerNext LT Regular" pitchFamily="34" charset="0"/>
                <a:ea typeface="ＭＳ Ｐゴシック" pitchFamily="34" charset="-128"/>
              </a:rPr>
              <a:t>Slide title</a:t>
            </a:r>
            <a:r>
              <a:rPr lang="en-US" altLang="zh-CN" sz="1100" dirty="0" smtClean="0">
                <a:solidFill>
                  <a:srgbClr val="FFFFFF"/>
                </a:solidFill>
                <a:latin typeface="FrutigerNext LT Regular" pitchFamily="34" charset="0"/>
                <a:ea typeface="ＭＳ Ｐゴシック" pitchFamily="34" charset="-128"/>
              </a:rPr>
              <a:t> </a:t>
            </a:r>
            <a:r>
              <a:rPr lang="en-US" altLang="zh-CN" sz="1100" dirty="0" smtClean="0">
                <a:solidFill>
                  <a:srgbClr val="FFFFFF"/>
                </a:solidFill>
                <a:latin typeface="FrutigerNext LT Regular" pitchFamily="34" charset="0"/>
                <a:ea typeface="华文细黑" pitchFamily="2" charset="-122"/>
              </a:rPr>
              <a:t>:40-47pt  </a:t>
            </a:r>
          </a:p>
          <a:p>
            <a:pPr algn="r">
              <a:lnSpc>
                <a:spcPct val="125000"/>
              </a:lnSpc>
              <a:defRPr/>
            </a:pPr>
            <a:r>
              <a:rPr lang="en-US" sz="1100" noProof="1" smtClean="0">
                <a:solidFill>
                  <a:srgbClr val="FFFFFF"/>
                </a:solidFill>
                <a:latin typeface="FrutigerNext LT Regular" pitchFamily="34" charset="0"/>
                <a:ea typeface="ＭＳ Ｐゴシック" pitchFamily="34" charset="-128"/>
              </a:rPr>
              <a:t>Slide subtitle </a:t>
            </a:r>
            <a:r>
              <a:rPr lang="en-US" altLang="zh-CN" sz="1100" dirty="0" smtClean="0">
                <a:solidFill>
                  <a:srgbClr val="FFFFFF"/>
                </a:solidFill>
                <a:latin typeface="FrutigerNext LT Regular" pitchFamily="34" charset="0"/>
                <a:ea typeface="华文细黑" pitchFamily="2" charset="-122"/>
              </a:rPr>
              <a:t>:26-30pt</a:t>
            </a:r>
          </a:p>
          <a:p>
            <a:pPr algn="r">
              <a:lnSpc>
                <a:spcPct val="125000"/>
              </a:lnSpc>
              <a:defRPr/>
            </a:pPr>
            <a:r>
              <a:rPr lang="en-US" altLang="zh-CN" sz="1100" dirty="0" smtClean="0">
                <a:solidFill>
                  <a:srgbClr val="FFFFFF"/>
                </a:solidFill>
                <a:latin typeface="FrutigerNext LT Regular" pitchFamily="34" charset="0"/>
                <a:ea typeface="华文细黑" pitchFamily="2" charset="-122"/>
              </a:rPr>
              <a:t>Color::white</a:t>
            </a:r>
          </a:p>
          <a:p>
            <a:pPr algn="r">
              <a:lnSpc>
                <a:spcPct val="125000"/>
              </a:lnSpc>
              <a:defRPr/>
            </a:pPr>
            <a:r>
              <a:rPr lang="zh-CN" altLang="en-US" sz="1100" dirty="0" smtClean="0">
                <a:solidFill>
                  <a:srgbClr val="FFFFFF"/>
                </a:solidFill>
                <a:latin typeface="FrutigerNext LT Regular" pitchFamily="34" charset="0"/>
                <a:ea typeface="ＭＳ Ｐゴシック" pitchFamily="34" charset="-128"/>
              </a:rPr>
              <a:t> </a:t>
            </a:r>
            <a:r>
              <a:rPr lang="en-US" altLang="zh-CN" sz="1100" dirty="0" smtClean="0">
                <a:solidFill>
                  <a:srgbClr val="FFFFFF"/>
                </a:solidFill>
                <a:latin typeface="FrutigerNext LT Regular" pitchFamily="34" charset="0"/>
                <a:ea typeface="ＭＳ Ｐゴシック" pitchFamily="34" charset="-128"/>
              </a:rPr>
              <a:t>Corporate Font </a:t>
            </a:r>
            <a:r>
              <a:rPr lang="en-US" altLang="zh-CN" sz="1100" dirty="0" smtClean="0">
                <a:solidFill>
                  <a:srgbClr val="FFFFFF"/>
                </a:solidFill>
                <a:latin typeface="FrutigerNext LT Regular" pitchFamily="34" charset="0"/>
                <a:ea typeface="华文细黑" pitchFamily="2" charset="-122"/>
              </a:rPr>
              <a:t>:</a:t>
            </a:r>
          </a:p>
          <a:p>
            <a:pPr algn="r">
              <a:lnSpc>
                <a:spcPct val="125000"/>
              </a:lnSpc>
              <a:defRPr/>
            </a:pPr>
            <a:r>
              <a:rPr lang="en-US" altLang="zh-CN" sz="1100" dirty="0" smtClean="0">
                <a:solidFill>
                  <a:srgbClr val="FFFFFF"/>
                </a:solidFill>
                <a:latin typeface="FrutigerNext LT Regular" pitchFamily="34" charset="0"/>
                <a:ea typeface="华文细黑" pitchFamily="2" charset="-122"/>
              </a:rPr>
              <a:t>FrutigerNext LT Medium</a:t>
            </a:r>
          </a:p>
          <a:p>
            <a:pPr algn="r">
              <a:lnSpc>
                <a:spcPct val="125000"/>
              </a:lnSpc>
              <a:defRPr/>
            </a:pPr>
            <a:r>
              <a:rPr lang="en-US" altLang="zh-CN" sz="1100" dirty="0" smtClean="0">
                <a:solidFill>
                  <a:srgbClr val="FFFFFF"/>
                </a:solidFill>
                <a:latin typeface="FrutigerNext LT Regular" pitchFamily="34" charset="0"/>
                <a:ea typeface="ＭＳ Ｐゴシック" pitchFamily="34" charset="-128"/>
              </a:rPr>
              <a:t>Font to be used by customers and </a:t>
            </a:r>
          </a:p>
          <a:p>
            <a:pPr algn="r">
              <a:lnSpc>
                <a:spcPct val="125000"/>
              </a:lnSpc>
              <a:defRPr/>
            </a:pPr>
            <a:r>
              <a:rPr lang="en-US" altLang="zh-CN" sz="1100" dirty="0" smtClean="0">
                <a:solidFill>
                  <a:srgbClr val="FFFFFF"/>
                </a:solidFill>
                <a:latin typeface="FrutigerNext LT Regular" pitchFamily="34" charset="0"/>
                <a:ea typeface="ＭＳ Ｐゴシック" pitchFamily="34" charset="-128"/>
              </a:rPr>
              <a:t>partners </a:t>
            </a:r>
            <a:r>
              <a:rPr lang="en-US" altLang="zh-CN" sz="1100" dirty="0" smtClean="0">
                <a:solidFill>
                  <a:srgbClr val="FFFFFF"/>
                </a:solidFill>
                <a:latin typeface="FrutigerNext LT Regular" pitchFamily="34" charset="0"/>
                <a:ea typeface="华文细黑" pitchFamily="2" charset="-122"/>
              </a:rPr>
              <a:t>: </a:t>
            </a:r>
          </a:p>
          <a:p>
            <a:pPr algn="r">
              <a:lnSpc>
                <a:spcPct val="125000"/>
              </a:lnSpc>
              <a:defRPr/>
            </a:pPr>
            <a:r>
              <a:rPr lang="en-US" altLang="zh-CN" sz="1100" dirty="0" smtClean="0">
                <a:solidFill>
                  <a:srgbClr val="FFFFFF"/>
                </a:solidFill>
                <a:latin typeface="FrutigerNext LT Regular" pitchFamily="34" charset="0"/>
                <a:ea typeface="华文细黑" pitchFamily="2" charset="-122"/>
              </a:rPr>
              <a:t>Arial</a:t>
            </a:r>
          </a:p>
        </p:txBody>
      </p:sp>
    </p:spTree>
  </p:cSld>
  <p:clrMap bg1="lt1" tx1="dk1" bg2="lt2" tx2="dk2" accent1="accent1" accent2="accent2" accent3="accent3" accent4="accent4" accent5="accent5" accent6="accent6" hlink="hlink" folHlink="folHlink"/>
  <p:sldLayoutIdLst>
    <p:sldLayoutId id="2147484947" r:id="rId1"/>
    <p:sldLayoutId id="2147484956" r:id="rId2"/>
  </p:sldLayoutIdLst>
  <p:transition advClick="0" advTm="8000">
    <p:fade thruBlk="1"/>
  </p:transition>
  <p:timing>
    <p:tnLst>
      <p:par>
        <p:cTn id="1" dur="indefinite" restart="never" nodeType="tmRoot"/>
      </p:par>
    </p:tnLst>
  </p:timing>
  <p:txStyles>
    <p:titleStyle>
      <a:lvl1pPr algn="l" rtl="0" fontAlgn="base">
        <a:spcBef>
          <a:spcPct val="0"/>
        </a:spcBef>
        <a:spcAft>
          <a:spcPct val="0"/>
        </a:spcAft>
        <a:defRPr sz="3200" b="1">
          <a:solidFill>
            <a:schemeClr val="bg1"/>
          </a:solidFill>
          <a:latin typeface="FrutigerNext LT Medium" pitchFamily="34" charset="0"/>
          <a:ea typeface="黑体" pitchFamily="49" charset="-122"/>
          <a:cs typeface="+mj-cs"/>
        </a:defRPr>
      </a:lvl1pPr>
      <a:lvl2pPr algn="l" rtl="0" fontAlgn="base">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fontAlgn="base">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fontAlgn="base">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fontAlgn="base">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fontAlgn="base">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000">
          <a:solidFill>
            <a:schemeClr val="tx1"/>
          </a:solidFill>
          <a:latin typeface="+mn-lt"/>
          <a:ea typeface="+mn-ea"/>
          <a:cs typeface="+mn-cs"/>
        </a:defRPr>
      </a:lvl2pPr>
      <a:lvl3pPr marL="1143000" indent="-228600" algn="l" rtl="0" fontAlgn="base">
        <a:spcBef>
          <a:spcPct val="20000"/>
        </a:spcBef>
        <a:spcAft>
          <a:spcPct val="0"/>
        </a:spcAft>
        <a:buFont typeface="FrutigerNext LT Medium" panose="020B0603040504020204" pitchFamily="34" charset="0"/>
        <a:buChar char="»"/>
        <a:defRPr>
          <a:solidFill>
            <a:schemeClr val="tx1"/>
          </a:solidFill>
          <a:latin typeface="+mn-lt"/>
          <a:ea typeface="+mn-ea"/>
          <a:cs typeface="+mn-cs"/>
        </a:defRPr>
      </a:lvl3pPr>
      <a:lvl4pPr marL="1600200" indent="-228600" algn="l" rtl="0" fontAlgn="base">
        <a:spcBef>
          <a:spcPct val="20000"/>
        </a:spcBef>
        <a:spcAft>
          <a:spcPct val="0"/>
        </a:spcAft>
        <a:buChar char="–"/>
        <a:defRPr sz="16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9" descr="d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65663"/>
            <a:ext cx="91503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9663" y="4732338"/>
            <a:ext cx="131127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755650" y="4838700"/>
            <a:ext cx="2532063" cy="184150"/>
          </a:xfrm>
          <a:prstGeom prst="rect">
            <a:avLst/>
          </a:prstGeom>
          <a:noFill/>
          <a:ln>
            <a:noFill/>
          </a:ln>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smtClean="0">
                <a:latin typeface="FrutigerNext LT Bold" pitchFamily="34" charset="0"/>
                <a:ea typeface="MS PGothic" pitchFamily="34" charset="-128"/>
              </a:rPr>
              <a:t>HUAWEI TECHNOLOGIES CO., LTD.</a:t>
            </a:r>
          </a:p>
        </p:txBody>
      </p:sp>
      <p:sp>
        <p:nvSpPr>
          <p:cNvPr id="3077" name="Rectangle 13"/>
          <p:cNvSpPr>
            <a:spLocks noGrp="1" noChangeArrowheads="1"/>
          </p:cNvSpPr>
          <p:nvPr>
            <p:ph type="title"/>
          </p:nvPr>
        </p:nvSpPr>
        <p:spPr bwMode="auto">
          <a:xfrm>
            <a:off x="755650" y="276225"/>
            <a:ext cx="76327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064" rIns="80129" bIns="40064" numCol="1" anchor="ctr" anchorCtr="0" compatLnSpc="1">
            <a:prstTxWarp prst="textNoShape">
              <a:avLst/>
            </a:prstTxWarp>
          </a:bodyPr>
          <a:lstStyle/>
          <a:p>
            <a:pPr lvl="0"/>
            <a:r>
              <a:rPr lang="zh-CN" altLang="en-US" smtClean="0"/>
              <a:t>单击此处编辑母版标题样式</a:t>
            </a:r>
          </a:p>
        </p:txBody>
      </p:sp>
      <p:sp>
        <p:nvSpPr>
          <p:cNvPr id="3078" name="Rectangle 21"/>
          <p:cNvSpPr>
            <a:spLocks noChangeArrowheads="1"/>
          </p:cNvSpPr>
          <p:nvPr/>
        </p:nvSpPr>
        <p:spPr bwMode="auto">
          <a:xfrm>
            <a:off x="3892550" y="4838700"/>
            <a:ext cx="16430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0082" tIns="0" rIns="80082" bIns="0">
            <a:spAutoFit/>
          </a:bodyPr>
          <a:lstStyle>
            <a:lvl1pPr defTabSz="801688">
              <a:defRPr>
                <a:solidFill>
                  <a:schemeClr val="tx1"/>
                </a:solidFill>
                <a:latin typeface="Arial" panose="020B0604020202020204" pitchFamily="34" charset="0"/>
                <a:ea typeface="宋体" panose="02010600030101010101" pitchFamily="2" charset="-122"/>
              </a:defRPr>
            </a:lvl1pPr>
            <a:lvl2pPr marL="742950" indent="-285750" defTabSz="801688">
              <a:defRPr>
                <a:solidFill>
                  <a:schemeClr val="tx1"/>
                </a:solidFill>
                <a:latin typeface="Arial" panose="020B0604020202020204" pitchFamily="34" charset="0"/>
                <a:ea typeface="宋体" panose="02010600030101010101" pitchFamily="2" charset="-122"/>
              </a:defRPr>
            </a:lvl2pPr>
            <a:lvl3pPr marL="1143000" indent="-228600" defTabSz="801688">
              <a:defRPr>
                <a:solidFill>
                  <a:schemeClr val="tx1"/>
                </a:solidFill>
                <a:latin typeface="Arial" panose="020B0604020202020204" pitchFamily="34" charset="0"/>
                <a:ea typeface="宋体" panose="02010600030101010101" pitchFamily="2" charset="-122"/>
              </a:defRPr>
            </a:lvl3pPr>
            <a:lvl4pPr marL="1600200" indent="-228600" defTabSz="801688">
              <a:defRPr>
                <a:solidFill>
                  <a:schemeClr val="tx1"/>
                </a:solidFill>
                <a:latin typeface="Arial" panose="020B0604020202020204" pitchFamily="34" charset="0"/>
                <a:ea typeface="宋体" panose="02010600030101010101" pitchFamily="2" charset="-122"/>
              </a:defRPr>
            </a:lvl4pPr>
            <a:lvl5pPr marL="2057400" indent="-228600" defTabSz="801688">
              <a:defRPr>
                <a:solidFill>
                  <a:schemeClr val="tx1"/>
                </a:solidFill>
                <a:latin typeface="Arial" panose="020B0604020202020204" pitchFamily="34" charset="0"/>
                <a:ea typeface="宋体" panose="0201060003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a:latin typeface="FrutigerNext LT Bold" panose="020B0803040504020204" pitchFamily="34" charset="0"/>
                <a:ea typeface="MS PGothic" panose="020B0600070205080204" pitchFamily="34" charset="-128"/>
              </a:rPr>
              <a:t>Huawei Confidential </a:t>
            </a:r>
          </a:p>
        </p:txBody>
      </p:sp>
      <p:sp>
        <p:nvSpPr>
          <p:cNvPr id="3079" name="Rectangle 68"/>
          <p:cNvSpPr>
            <a:spLocks noGrp="1" noChangeArrowheads="1"/>
          </p:cNvSpPr>
          <p:nvPr>
            <p:ph type="body" idx="1"/>
          </p:nvPr>
        </p:nvSpPr>
        <p:spPr bwMode="auto">
          <a:xfrm>
            <a:off x="755650" y="973138"/>
            <a:ext cx="763270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2" tIns="40070" rIns="80142" bIns="4007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grpSp>
        <p:nvGrpSpPr>
          <p:cNvPr id="3080" name="Group 88"/>
          <p:cNvGrpSpPr>
            <a:grpSpLocks/>
          </p:cNvGrpSpPr>
          <p:nvPr/>
        </p:nvGrpSpPr>
        <p:grpSpPr bwMode="auto">
          <a:xfrm>
            <a:off x="9324975" y="2874963"/>
            <a:ext cx="863600" cy="2268537"/>
            <a:chOff x="5874" y="2414"/>
            <a:chExt cx="544" cy="1906"/>
          </a:xfrm>
        </p:grpSpPr>
        <p:sp>
          <p:nvSpPr>
            <p:cNvPr id="3085" name="Rectangle 86"/>
            <p:cNvSpPr>
              <a:spLocks noChangeArrowheads="1"/>
            </p:cNvSpPr>
            <p:nvPr userDrawn="1"/>
          </p:nvSpPr>
          <p:spPr bwMode="auto">
            <a:xfrm>
              <a:off x="5874" y="2414"/>
              <a:ext cx="544" cy="19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3086" name="Group 87"/>
            <p:cNvGrpSpPr>
              <a:grpSpLocks/>
            </p:cNvGrpSpPr>
            <p:nvPr userDrawn="1"/>
          </p:nvGrpSpPr>
          <p:grpSpPr bwMode="auto">
            <a:xfrm>
              <a:off x="5941" y="2475"/>
              <a:ext cx="409" cy="1783"/>
              <a:chOff x="5921" y="2387"/>
              <a:chExt cx="409" cy="1783"/>
            </a:xfrm>
          </p:grpSpPr>
          <p:grpSp>
            <p:nvGrpSpPr>
              <p:cNvPr id="3087" name="Group 18"/>
              <p:cNvGrpSpPr>
                <a:grpSpLocks noChangeAspect="1"/>
              </p:cNvGrpSpPr>
              <p:nvPr userDrawn="1"/>
            </p:nvGrpSpPr>
            <p:grpSpPr bwMode="auto">
              <a:xfrm>
                <a:off x="5921" y="2506"/>
                <a:ext cx="409" cy="101"/>
                <a:chOff x="5893" y="2387"/>
                <a:chExt cx="466" cy="115"/>
              </a:xfrm>
            </p:grpSpPr>
            <p:sp>
              <p:nvSpPr>
                <p:cNvPr id="3148" name="Rectangle 19"/>
                <p:cNvSpPr>
                  <a:spLocks noChangeAspect="1" noChangeArrowheads="1"/>
                </p:cNvSpPr>
                <p:nvPr userDrawn="1"/>
              </p:nvSpPr>
              <p:spPr bwMode="auto">
                <a:xfrm flipV="1">
                  <a:off x="6010" y="2387"/>
                  <a:ext cx="116" cy="11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49" name="Rectangle 20"/>
                <p:cNvSpPr>
                  <a:spLocks noChangeAspect="1" noChangeArrowheads="1"/>
                </p:cNvSpPr>
                <p:nvPr userDrawn="1"/>
              </p:nvSpPr>
              <p:spPr bwMode="auto">
                <a:xfrm flipV="1">
                  <a:off x="6127" y="2387"/>
                  <a:ext cx="115" cy="11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50" name="Rectangle 21"/>
                <p:cNvSpPr>
                  <a:spLocks noChangeAspect="1" noChangeArrowheads="1"/>
                </p:cNvSpPr>
                <p:nvPr userDrawn="1"/>
              </p:nvSpPr>
              <p:spPr bwMode="auto">
                <a:xfrm flipV="1">
                  <a:off x="6242" y="2387"/>
                  <a:ext cx="117" cy="115"/>
                </a:xfrm>
                <a:prstGeom prst="rect">
                  <a:avLst/>
                </a:prstGeom>
                <a:solidFill>
                  <a:srgbClr val="99660A"/>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51" name="Rectangle 22"/>
                <p:cNvSpPr>
                  <a:spLocks noChangeAspect="1" noChangeArrowheads="1"/>
                </p:cNvSpPr>
                <p:nvPr userDrawn="1"/>
              </p:nvSpPr>
              <p:spPr bwMode="auto">
                <a:xfrm flipV="1">
                  <a:off x="5893" y="2387"/>
                  <a:ext cx="117" cy="11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grpSp>
            <p:nvGrpSpPr>
              <p:cNvPr id="3088" name="Group 23"/>
              <p:cNvGrpSpPr>
                <a:grpSpLocks noChangeAspect="1"/>
              </p:cNvGrpSpPr>
              <p:nvPr userDrawn="1"/>
            </p:nvGrpSpPr>
            <p:grpSpPr bwMode="auto">
              <a:xfrm>
                <a:off x="5921" y="2626"/>
                <a:ext cx="409" cy="101"/>
                <a:chOff x="5893" y="2523"/>
                <a:chExt cx="466" cy="115"/>
              </a:xfrm>
            </p:grpSpPr>
            <p:sp>
              <p:nvSpPr>
                <p:cNvPr id="3144" name="Rectangle 24"/>
                <p:cNvSpPr>
                  <a:spLocks noChangeAspect="1" noChangeArrowheads="1"/>
                </p:cNvSpPr>
                <p:nvPr userDrawn="1"/>
              </p:nvSpPr>
              <p:spPr bwMode="auto">
                <a:xfrm flipV="1">
                  <a:off x="6010" y="2523"/>
                  <a:ext cx="116" cy="11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45" name="Rectangle 25"/>
                <p:cNvSpPr>
                  <a:spLocks noChangeAspect="1" noChangeArrowheads="1"/>
                </p:cNvSpPr>
                <p:nvPr userDrawn="1"/>
              </p:nvSpPr>
              <p:spPr bwMode="auto">
                <a:xfrm flipV="1">
                  <a:off x="6127" y="2523"/>
                  <a:ext cx="115" cy="115"/>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46" name="Rectangle 26"/>
                <p:cNvSpPr>
                  <a:spLocks noChangeAspect="1" noChangeArrowheads="1"/>
                </p:cNvSpPr>
                <p:nvPr userDrawn="1"/>
              </p:nvSpPr>
              <p:spPr bwMode="auto">
                <a:xfrm flipV="1">
                  <a:off x="6242" y="2523"/>
                  <a:ext cx="117" cy="11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47" name="Rectangle 27"/>
                <p:cNvSpPr>
                  <a:spLocks noChangeAspect="1" noChangeArrowheads="1"/>
                </p:cNvSpPr>
                <p:nvPr userDrawn="1"/>
              </p:nvSpPr>
              <p:spPr bwMode="auto">
                <a:xfrm flipV="1">
                  <a:off x="5893" y="2523"/>
                  <a:ext cx="117" cy="11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grpSp>
            <p:nvGrpSpPr>
              <p:cNvPr id="3089" name="Group 28"/>
              <p:cNvGrpSpPr>
                <a:grpSpLocks noChangeAspect="1"/>
              </p:cNvGrpSpPr>
              <p:nvPr userDrawn="1"/>
            </p:nvGrpSpPr>
            <p:grpSpPr bwMode="auto">
              <a:xfrm>
                <a:off x="5921" y="2745"/>
                <a:ext cx="409" cy="101"/>
                <a:chOff x="5893" y="2659"/>
                <a:chExt cx="466" cy="115"/>
              </a:xfrm>
            </p:grpSpPr>
            <p:sp>
              <p:nvSpPr>
                <p:cNvPr id="3140" name="Rectangle 29"/>
                <p:cNvSpPr>
                  <a:spLocks noChangeAspect="1" noChangeArrowheads="1"/>
                </p:cNvSpPr>
                <p:nvPr userDrawn="1"/>
              </p:nvSpPr>
              <p:spPr bwMode="auto">
                <a:xfrm flipV="1">
                  <a:off x="6010" y="2659"/>
                  <a:ext cx="116" cy="115"/>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41" name="Rectangle 30"/>
                <p:cNvSpPr>
                  <a:spLocks noChangeAspect="1" noChangeArrowheads="1"/>
                </p:cNvSpPr>
                <p:nvPr userDrawn="1"/>
              </p:nvSpPr>
              <p:spPr bwMode="auto">
                <a:xfrm flipV="1">
                  <a:off x="6127" y="2659"/>
                  <a:ext cx="115" cy="11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42" name="Rectangle 31"/>
                <p:cNvSpPr>
                  <a:spLocks noChangeAspect="1" noChangeArrowheads="1"/>
                </p:cNvSpPr>
                <p:nvPr userDrawn="1"/>
              </p:nvSpPr>
              <p:spPr bwMode="auto">
                <a:xfrm flipV="1">
                  <a:off x="6242" y="2659"/>
                  <a:ext cx="117" cy="11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43" name="Rectangle 32"/>
                <p:cNvSpPr>
                  <a:spLocks noChangeAspect="1" noChangeArrowheads="1"/>
                </p:cNvSpPr>
                <p:nvPr userDrawn="1"/>
              </p:nvSpPr>
              <p:spPr bwMode="auto">
                <a:xfrm flipV="1">
                  <a:off x="5893" y="2659"/>
                  <a:ext cx="117" cy="11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grpSp>
            <p:nvGrpSpPr>
              <p:cNvPr id="3090" name="Group 33"/>
              <p:cNvGrpSpPr>
                <a:grpSpLocks noChangeAspect="1"/>
              </p:cNvGrpSpPr>
              <p:nvPr userDrawn="1"/>
            </p:nvGrpSpPr>
            <p:grpSpPr bwMode="auto">
              <a:xfrm>
                <a:off x="5921" y="2387"/>
                <a:ext cx="409" cy="104"/>
                <a:chOff x="5893" y="2251"/>
                <a:chExt cx="466" cy="119"/>
              </a:xfrm>
            </p:grpSpPr>
            <p:sp>
              <p:nvSpPr>
                <p:cNvPr id="3136" name="Rectangle 34"/>
                <p:cNvSpPr>
                  <a:spLocks noChangeAspect="1" noChangeArrowheads="1"/>
                </p:cNvSpPr>
                <p:nvPr userDrawn="1"/>
              </p:nvSpPr>
              <p:spPr bwMode="auto">
                <a:xfrm flipV="1">
                  <a:off x="6127" y="2251"/>
                  <a:ext cx="115" cy="11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37" name="Rectangle 35"/>
                <p:cNvSpPr>
                  <a:spLocks noChangeAspect="1" noChangeArrowheads="1"/>
                </p:cNvSpPr>
                <p:nvPr userDrawn="1"/>
              </p:nvSpPr>
              <p:spPr bwMode="auto">
                <a:xfrm flipV="1">
                  <a:off x="6242" y="2251"/>
                  <a:ext cx="117" cy="1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38" name="Rectangle 36"/>
                <p:cNvSpPr>
                  <a:spLocks noChangeAspect="1" noChangeArrowheads="1"/>
                </p:cNvSpPr>
                <p:nvPr userDrawn="1"/>
              </p:nvSpPr>
              <p:spPr bwMode="auto">
                <a:xfrm flipV="1">
                  <a:off x="5893" y="2251"/>
                  <a:ext cx="117" cy="11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39" name="Rectangle 37"/>
                <p:cNvSpPr>
                  <a:spLocks noChangeAspect="1" noChangeArrowheads="1"/>
                </p:cNvSpPr>
                <p:nvPr userDrawn="1"/>
              </p:nvSpPr>
              <p:spPr bwMode="auto">
                <a:xfrm flipV="1">
                  <a:off x="6010" y="2251"/>
                  <a:ext cx="116" cy="119"/>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grpSp>
            <p:nvGrpSpPr>
              <p:cNvPr id="3091" name="Group 38"/>
              <p:cNvGrpSpPr>
                <a:grpSpLocks noChangeAspect="1"/>
              </p:cNvGrpSpPr>
              <p:nvPr userDrawn="1"/>
            </p:nvGrpSpPr>
            <p:grpSpPr bwMode="auto">
              <a:xfrm>
                <a:off x="5921" y="2944"/>
                <a:ext cx="409" cy="101"/>
                <a:chOff x="5893" y="2886"/>
                <a:chExt cx="466" cy="115"/>
              </a:xfrm>
            </p:grpSpPr>
            <p:sp>
              <p:nvSpPr>
                <p:cNvPr id="3132" name="Rectangle 39"/>
                <p:cNvSpPr>
                  <a:spLocks noChangeAspect="1" noChangeArrowheads="1"/>
                </p:cNvSpPr>
                <p:nvPr userDrawn="1"/>
              </p:nvSpPr>
              <p:spPr bwMode="auto">
                <a:xfrm flipV="1">
                  <a:off x="6010" y="2892"/>
                  <a:ext cx="116" cy="10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33" name="Rectangle 40"/>
                <p:cNvSpPr>
                  <a:spLocks noChangeAspect="1" noChangeArrowheads="1"/>
                </p:cNvSpPr>
                <p:nvPr userDrawn="1"/>
              </p:nvSpPr>
              <p:spPr bwMode="auto">
                <a:xfrm flipV="1">
                  <a:off x="6127" y="2892"/>
                  <a:ext cx="115" cy="10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34" name="Rectangle 41"/>
                <p:cNvSpPr>
                  <a:spLocks noChangeAspect="1" noChangeArrowheads="1"/>
                </p:cNvSpPr>
                <p:nvPr userDrawn="1"/>
              </p:nvSpPr>
              <p:spPr bwMode="auto">
                <a:xfrm flipV="1">
                  <a:off x="6242" y="2892"/>
                  <a:ext cx="117" cy="109"/>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35" name="Rectangle 42"/>
                <p:cNvSpPr>
                  <a:spLocks noChangeAspect="1" noChangeArrowheads="1"/>
                </p:cNvSpPr>
                <p:nvPr userDrawn="1"/>
              </p:nvSpPr>
              <p:spPr bwMode="auto">
                <a:xfrm flipV="1">
                  <a:off x="5893" y="2892"/>
                  <a:ext cx="117" cy="10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grpSp>
            <p:nvGrpSpPr>
              <p:cNvPr id="3092" name="Group 43"/>
              <p:cNvGrpSpPr>
                <a:grpSpLocks noChangeAspect="1"/>
              </p:cNvGrpSpPr>
              <p:nvPr userDrawn="1"/>
            </p:nvGrpSpPr>
            <p:grpSpPr bwMode="auto">
              <a:xfrm>
                <a:off x="5921" y="3064"/>
                <a:ext cx="409" cy="101"/>
                <a:chOff x="5893" y="3022"/>
                <a:chExt cx="466" cy="115"/>
              </a:xfrm>
            </p:grpSpPr>
            <p:sp>
              <p:nvSpPr>
                <p:cNvPr id="3128" name="Rectangle 44"/>
                <p:cNvSpPr>
                  <a:spLocks noChangeAspect="1" noChangeArrowheads="1"/>
                </p:cNvSpPr>
                <p:nvPr userDrawn="1"/>
              </p:nvSpPr>
              <p:spPr bwMode="auto">
                <a:xfrm flipV="1">
                  <a:off x="6010" y="3028"/>
                  <a:ext cx="116" cy="109"/>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29" name="Rectangle 45"/>
                <p:cNvSpPr>
                  <a:spLocks noChangeAspect="1" noChangeArrowheads="1"/>
                </p:cNvSpPr>
                <p:nvPr userDrawn="1"/>
              </p:nvSpPr>
              <p:spPr bwMode="auto">
                <a:xfrm flipV="1">
                  <a:off x="6127" y="3028"/>
                  <a:ext cx="115" cy="10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30" name="Rectangle 46"/>
                <p:cNvSpPr>
                  <a:spLocks noChangeAspect="1" noChangeArrowheads="1"/>
                </p:cNvSpPr>
                <p:nvPr userDrawn="1"/>
              </p:nvSpPr>
              <p:spPr bwMode="auto">
                <a:xfrm flipV="1">
                  <a:off x="6242" y="3028"/>
                  <a:ext cx="117" cy="109"/>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31" name="Rectangle 47"/>
                <p:cNvSpPr>
                  <a:spLocks noChangeAspect="1" noChangeArrowheads="1"/>
                </p:cNvSpPr>
                <p:nvPr userDrawn="1"/>
              </p:nvSpPr>
              <p:spPr bwMode="auto">
                <a:xfrm flipV="1">
                  <a:off x="5893" y="3028"/>
                  <a:ext cx="117" cy="109"/>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grpSp>
            <p:nvGrpSpPr>
              <p:cNvPr id="3093" name="Group 48"/>
              <p:cNvGrpSpPr>
                <a:grpSpLocks noChangeAspect="1"/>
              </p:cNvGrpSpPr>
              <p:nvPr userDrawn="1"/>
            </p:nvGrpSpPr>
            <p:grpSpPr bwMode="auto">
              <a:xfrm>
                <a:off x="5921" y="3183"/>
                <a:ext cx="409" cy="101"/>
                <a:chOff x="5893" y="3158"/>
                <a:chExt cx="466" cy="115"/>
              </a:xfrm>
            </p:grpSpPr>
            <p:sp>
              <p:nvSpPr>
                <p:cNvPr id="3124" name="Rectangle 49"/>
                <p:cNvSpPr>
                  <a:spLocks noChangeAspect="1" noChangeArrowheads="1"/>
                </p:cNvSpPr>
                <p:nvPr userDrawn="1"/>
              </p:nvSpPr>
              <p:spPr bwMode="auto">
                <a:xfrm flipV="1">
                  <a:off x="6010" y="3160"/>
                  <a:ext cx="116" cy="11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25" name="Rectangle 50"/>
                <p:cNvSpPr>
                  <a:spLocks noChangeAspect="1" noChangeArrowheads="1"/>
                </p:cNvSpPr>
                <p:nvPr userDrawn="1"/>
              </p:nvSpPr>
              <p:spPr bwMode="auto">
                <a:xfrm flipV="1">
                  <a:off x="6127" y="3160"/>
                  <a:ext cx="115" cy="11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26" name="Rectangle 51"/>
                <p:cNvSpPr>
                  <a:spLocks noChangeAspect="1" noChangeArrowheads="1"/>
                </p:cNvSpPr>
                <p:nvPr userDrawn="1"/>
              </p:nvSpPr>
              <p:spPr bwMode="auto">
                <a:xfrm flipV="1">
                  <a:off x="6242" y="3160"/>
                  <a:ext cx="117" cy="115"/>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27" name="Rectangle 52"/>
                <p:cNvSpPr>
                  <a:spLocks noChangeAspect="1" noChangeArrowheads="1"/>
                </p:cNvSpPr>
                <p:nvPr userDrawn="1"/>
              </p:nvSpPr>
              <p:spPr bwMode="auto">
                <a:xfrm flipV="1">
                  <a:off x="5893" y="3160"/>
                  <a:ext cx="117" cy="11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grpSp>
            <p:nvGrpSpPr>
              <p:cNvPr id="3094" name="Group 53"/>
              <p:cNvGrpSpPr>
                <a:grpSpLocks noChangeAspect="1"/>
              </p:cNvGrpSpPr>
              <p:nvPr userDrawn="1"/>
            </p:nvGrpSpPr>
            <p:grpSpPr bwMode="auto">
              <a:xfrm>
                <a:off x="5921" y="3383"/>
                <a:ext cx="409" cy="100"/>
                <a:chOff x="5893" y="3385"/>
                <a:chExt cx="466" cy="115"/>
              </a:xfrm>
            </p:grpSpPr>
            <p:sp>
              <p:nvSpPr>
                <p:cNvPr id="3120" name="Rectangle 54"/>
                <p:cNvSpPr>
                  <a:spLocks noChangeAspect="1" noChangeArrowheads="1"/>
                </p:cNvSpPr>
                <p:nvPr userDrawn="1"/>
              </p:nvSpPr>
              <p:spPr bwMode="auto">
                <a:xfrm flipV="1">
                  <a:off x="6010" y="3387"/>
                  <a:ext cx="116" cy="11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21" name="Rectangle 55"/>
                <p:cNvSpPr>
                  <a:spLocks noChangeAspect="1" noChangeArrowheads="1"/>
                </p:cNvSpPr>
                <p:nvPr userDrawn="1"/>
              </p:nvSpPr>
              <p:spPr bwMode="auto">
                <a:xfrm flipV="1">
                  <a:off x="6127" y="3387"/>
                  <a:ext cx="115" cy="11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22" name="Rectangle 56"/>
                <p:cNvSpPr>
                  <a:spLocks noChangeAspect="1" noChangeArrowheads="1"/>
                </p:cNvSpPr>
                <p:nvPr userDrawn="1"/>
              </p:nvSpPr>
              <p:spPr bwMode="auto">
                <a:xfrm flipV="1">
                  <a:off x="6242" y="3387"/>
                  <a:ext cx="117" cy="11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23" name="Rectangle 57"/>
                <p:cNvSpPr>
                  <a:spLocks noChangeAspect="1" noChangeArrowheads="1"/>
                </p:cNvSpPr>
                <p:nvPr userDrawn="1"/>
              </p:nvSpPr>
              <p:spPr bwMode="auto">
                <a:xfrm flipV="1">
                  <a:off x="5893" y="3387"/>
                  <a:ext cx="117" cy="11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grpSp>
            <p:nvGrpSpPr>
              <p:cNvPr id="3095" name="Group 58"/>
              <p:cNvGrpSpPr>
                <a:grpSpLocks noChangeAspect="1"/>
              </p:cNvGrpSpPr>
              <p:nvPr userDrawn="1"/>
            </p:nvGrpSpPr>
            <p:grpSpPr bwMode="auto">
              <a:xfrm>
                <a:off x="5921" y="3502"/>
                <a:ext cx="409" cy="101"/>
                <a:chOff x="5893" y="3521"/>
                <a:chExt cx="466" cy="115"/>
              </a:xfrm>
            </p:grpSpPr>
            <p:sp>
              <p:nvSpPr>
                <p:cNvPr id="3116" name="Rectangle 59"/>
                <p:cNvSpPr>
                  <a:spLocks noChangeAspect="1" noChangeArrowheads="1"/>
                </p:cNvSpPr>
                <p:nvPr userDrawn="1"/>
              </p:nvSpPr>
              <p:spPr bwMode="auto">
                <a:xfrm flipV="1">
                  <a:off x="6010" y="3521"/>
                  <a:ext cx="116" cy="11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17" name="Rectangle 60"/>
                <p:cNvSpPr>
                  <a:spLocks noChangeAspect="1" noChangeArrowheads="1"/>
                </p:cNvSpPr>
                <p:nvPr userDrawn="1"/>
              </p:nvSpPr>
              <p:spPr bwMode="auto">
                <a:xfrm flipV="1">
                  <a:off x="6127" y="3521"/>
                  <a:ext cx="115" cy="11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18" name="Rectangle 61"/>
                <p:cNvSpPr>
                  <a:spLocks noChangeAspect="1" noChangeArrowheads="1"/>
                </p:cNvSpPr>
                <p:nvPr userDrawn="1"/>
              </p:nvSpPr>
              <p:spPr bwMode="auto">
                <a:xfrm flipV="1">
                  <a:off x="6242" y="3521"/>
                  <a:ext cx="117" cy="11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19" name="Rectangle 62"/>
                <p:cNvSpPr>
                  <a:spLocks noChangeAspect="1" noChangeArrowheads="1"/>
                </p:cNvSpPr>
                <p:nvPr userDrawn="1"/>
              </p:nvSpPr>
              <p:spPr bwMode="auto">
                <a:xfrm flipV="1">
                  <a:off x="5893" y="3521"/>
                  <a:ext cx="117" cy="11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grpSp>
            <p:nvGrpSpPr>
              <p:cNvPr id="3096" name="Group 63"/>
              <p:cNvGrpSpPr>
                <a:grpSpLocks noChangeAspect="1"/>
              </p:cNvGrpSpPr>
              <p:nvPr userDrawn="1"/>
            </p:nvGrpSpPr>
            <p:grpSpPr bwMode="auto">
              <a:xfrm>
                <a:off x="5921" y="3621"/>
                <a:ext cx="409" cy="101"/>
                <a:chOff x="5893" y="3657"/>
                <a:chExt cx="466" cy="115"/>
              </a:xfrm>
            </p:grpSpPr>
            <p:sp>
              <p:nvSpPr>
                <p:cNvPr id="3112" name="Rectangle 64"/>
                <p:cNvSpPr>
                  <a:spLocks noChangeAspect="1" noChangeArrowheads="1"/>
                </p:cNvSpPr>
                <p:nvPr userDrawn="1"/>
              </p:nvSpPr>
              <p:spPr bwMode="auto">
                <a:xfrm flipV="1">
                  <a:off x="6010" y="3657"/>
                  <a:ext cx="116" cy="11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13" name="Rectangle 65"/>
                <p:cNvSpPr>
                  <a:spLocks noChangeAspect="1" noChangeArrowheads="1"/>
                </p:cNvSpPr>
                <p:nvPr userDrawn="1"/>
              </p:nvSpPr>
              <p:spPr bwMode="auto">
                <a:xfrm flipV="1">
                  <a:off x="6127" y="3657"/>
                  <a:ext cx="115" cy="11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14" name="Rectangle 66"/>
                <p:cNvSpPr>
                  <a:spLocks noChangeAspect="1" noChangeArrowheads="1"/>
                </p:cNvSpPr>
                <p:nvPr userDrawn="1"/>
              </p:nvSpPr>
              <p:spPr bwMode="auto">
                <a:xfrm flipV="1">
                  <a:off x="6242" y="3657"/>
                  <a:ext cx="117" cy="115"/>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15" name="Rectangle 67"/>
                <p:cNvSpPr>
                  <a:spLocks noChangeAspect="1" noChangeArrowheads="1"/>
                </p:cNvSpPr>
                <p:nvPr userDrawn="1"/>
              </p:nvSpPr>
              <p:spPr bwMode="auto">
                <a:xfrm flipV="1">
                  <a:off x="5893" y="3657"/>
                  <a:ext cx="117" cy="11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grpSp>
            <p:nvGrpSpPr>
              <p:cNvPr id="3097" name="Group 68"/>
              <p:cNvGrpSpPr>
                <a:grpSpLocks noChangeAspect="1"/>
              </p:cNvGrpSpPr>
              <p:nvPr userDrawn="1"/>
            </p:nvGrpSpPr>
            <p:grpSpPr bwMode="auto">
              <a:xfrm>
                <a:off x="5921" y="3821"/>
                <a:ext cx="409" cy="101"/>
                <a:chOff x="5893" y="3884"/>
                <a:chExt cx="466" cy="115"/>
              </a:xfrm>
            </p:grpSpPr>
            <p:sp>
              <p:nvSpPr>
                <p:cNvPr id="3108" name="Rectangle 69"/>
                <p:cNvSpPr>
                  <a:spLocks noChangeAspect="1" noChangeArrowheads="1"/>
                </p:cNvSpPr>
                <p:nvPr userDrawn="1"/>
              </p:nvSpPr>
              <p:spPr bwMode="auto">
                <a:xfrm flipV="1">
                  <a:off x="6010" y="3884"/>
                  <a:ext cx="116" cy="11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09" name="Rectangle 70"/>
                <p:cNvSpPr>
                  <a:spLocks noChangeAspect="1" noChangeArrowheads="1"/>
                </p:cNvSpPr>
                <p:nvPr userDrawn="1"/>
              </p:nvSpPr>
              <p:spPr bwMode="auto">
                <a:xfrm flipV="1">
                  <a:off x="6127" y="3884"/>
                  <a:ext cx="115" cy="11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10" name="Rectangle 71"/>
                <p:cNvSpPr>
                  <a:spLocks noChangeAspect="1" noChangeArrowheads="1"/>
                </p:cNvSpPr>
                <p:nvPr userDrawn="1"/>
              </p:nvSpPr>
              <p:spPr bwMode="auto">
                <a:xfrm flipV="1">
                  <a:off x="6242" y="3884"/>
                  <a:ext cx="117" cy="11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11" name="Rectangle 72"/>
                <p:cNvSpPr>
                  <a:spLocks noChangeAspect="1" noChangeArrowheads="1"/>
                </p:cNvSpPr>
                <p:nvPr userDrawn="1"/>
              </p:nvSpPr>
              <p:spPr bwMode="auto">
                <a:xfrm flipV="1">
                  <a:off x="5893" y="3884"/>
                  <a:ext cx="117" cy="1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grpSp>
            <p:nvGrpSpPr>
              <p:cNvPr id="3098" name="Group 73"/>
              <p:cNvGrpSpPr>
                <a:grpSpLocks noChangeAspect="1"/>
              </p:cNvGrpSpPr>
              <p:nvPr userDrawn="1"/>
            </p:nvGrpSpPr>
            <p:grpSpPr bwMode="auto">
              <a:xfrm>
                <a:off x="5921" y="3945"/>
                <a:ext cx="409" cy="101"/>
                <a:chOff x="5893" y="4026"/>
                <a:chExt cx="466" cy="115"/>
              </a:xfrm>
            </p:grpSpPr>
            <p:sp>
              <p:nvSpPr>
                <p:cNvPr id="3104" name="Rectangle 74"/>
                <p:cNvSpPr>
                  <a:spLocks noChangeAspect="1" noChangeArrowheads="1"/>
                </p:cNvSpPr>
                <p:nvPr userDrawn="1"/>
              </p:nvSpPr>
              <p:spPr bwMode="auto">
                <a:xfrm flipV="1">
                  <a:off x="6010" y="4026"/>
                  <a:ext cx="116" cy="11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05" name="Rectangle 75"/>
                <p:cNvSpPr>
                  <a:spLocks noChangeAspect="1" noChangeArrowheads="1"/>
                </p:cNvSpPr>
                <p:nvPr userDrawn="1"/>
              </p:nvSpPr>
              <p:spPr bwMode="auto">
                <a:xfrm flipV="1">
                  <a:off x="6127" y="4026"/>
                  <a:ext cx="115" cy="11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06" name="Rectangle 76"/>
                <p:cNvSpPr>
                  <a:spLocks noChangeAspect="1" noChangeArrowheads="1"/>
                </p:cNvSpPr>
                <p:nvPr userDrawn="1"/>
              </p:nvSpPr>
              <p:spPr bwMode="auto">
                <a:xfrm flipV="1">
                  <a:off x="6242" y="4026"/>
                  <a:ext cx="117" cy="11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07" name="Rectangle 77"/>
                <p:cNvSpPr>
                  <a:spLocks noChangeAspect="1" noChangeArrowheads="1"/>
                </p:cNvSpPr>
                <p:nvPr userDrawn="1"/>
              </p:nvSpPr>
              <p:spPr bwMode="auto">
                <a:xfrm flipV="1">
                  <a:off x="5893" y="4026"/>
                  <a:ext cx="117" cy="1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grpSp>
            <p:nvGrpSpPr>
              <p:cNvPr id="3099" name="Group 78"/>
              <p:cNvGrpSpPr>
                <a:grpSpLocks noChangeAspect="1"/>
              </p:cNvGrpSpPr>
              <p:nvPr userDrawn="1"/>
            </p:nvGrpSpPr>
            <p:grpSpPr bwMode="auto">
              <a:xfrm>
                <a:off x="5921" y="4069"/>
                <a:ext cx="409" cy="101"/>
                <a:chOff x="5893" y="4167"/>
                <a:chExt cx="466" cy="115"/>
              </a:xfrm>
            </p:grpSpPr>
            <p:sp>
              <p:nvSpPr>
                <p:cNvPr id="3100" name="Rectangle 79"/>
                <p:cNvSpPr>
                  <a:spLocks noChangeAspect="1" noChangeArrowheads="1"/>
                </p:cNvSpPr>
                <p:nvPr userDrawn="1"/>
              </p:nvSpPr>
              <p:spPr bwMode="auto">
                <a:xfrm flipV="1">
                  <a:off x="6010" y="4167"/>
                  <a:ext cx="116" cy="11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01" name="Rectangle 80"/>
                <p:cNvSpPr>
                  <a:spLocks noChangeAspect="1" noChangeArrowheads="1"/>
                </p:cNvSpPr>
                <p:nvPr userDrawn="1"/>
              </p:nvSpPr>
              <p:spPr bwMode="auto">
                <a:xfrm flipV="1">
                  <a:off x="6127" y="4167"/>
                  <a:ext cx="115" cy="11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02" name="Rectangle 81"/>
                <p:cNvSpPr>
                  <a:spLocks noChangeAspect="1" noChangeArrowheads="1"/>
                </p:cNvSpPr>
                <p:nvPr userDrawn="1"/>
              </p:nvSpPr>
              <p:spPr bwMode="auto">
                <a:xfrm flipV="1">
                  <a:off x="6242" y="4167"/>
                  <a:ext cx="117" cy="11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103" name="Rectangle 82"/>
                <p:cNvSpPr>
                  <a:spLocks noChangeAspect="1" noChangeArrowheads="1"/>
                </p:cNvSpPr>
                <p:nvPr userDrawn="1"/>
              </p:nvSpPr>
              <p:spPr bwMode="auto">
                <a:xfrm flipV="1">
                  <a:off x="5893" y="4167"/>
                  <a:ext cx="117" cy="1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grpSp>
        </p:grpSp>
      </p:grpSp>
      <p:sp>
        <p:nvSpPr>
          <p:cNvPr id="3081" name="Rectangle 5"/>
          <p:cNvSpPr>
            <a:spLocks noChangeArrowheads="1"/>
          </p:cNvSpPr>
          <p:nvPr/>
        </p:nvSpPr>
        <p:spPr bwMode="auto">
          <a:xfrm>
            <a:off x="6361113" y="4838700"/>
            <a:ext cx="720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85000"/>
              </a:lnSpc>
            </a:pPr>
            <a:r>
              <a:rPr lang="de-DE" altLang="zh-CN" sz="1200">
                <a:solidFill>
                  <a:srgbClr val="000000"/>
                </a:solidFill>
                <a:latin typeface="FrutigerNext LT Bold" panose="020B0803040504020204" pitchFamily="34" charset="0"/>
                <a:ea typeface="MS PGothic" panose="020B0600070205080204" pitchFamily="34" charset="-128"/>
              </a:rPr>
              <a:t>Page </a:t>
            </a:r>
            <a:fld id="{E0B64033-A70C-437B-9007-7747A4C5BD9B}" type="slidenum">
              <a:rPr lang="de-DE" altLang="zh-CN" sz="1200">
                <a:solidFill>
                  <a:srgbClr val="000000"/>
                </a:solidFill>
                <a:latin typeface="FrutigerNext LT Bold" panose="020B0803040504020204" pitchFamily="34" charset="0"/>
                <a:ea typeface="MS PGothic" panose="020B0600070205080204" pitchFamily="34" charset="-128"/>
              </a:rPr>
              <a:pPr>
                <a:lnSpc>
                  <a:spcPct val="85000"/>
                </a:lnSpc>
              </a:pPr>
              <a:t>‹#›</a:t>
            </a:fld>
            <a:endParaRPr lang="en-GB" altLang="zh-CN" sz="1200">
              <a:solidFill>
                <a:srgbClr val="000000"/>
              </a:solidFill>
              <a:latin typeface="FrutigerNext LT Bold" panose="020B0803040504020204" pitchFamily="34" charset="0"/>
              <a:ea typeface="MS PGothic" panose="020B0600070205080204" pitchFamily="34" charset="-128"/>
            </a:endParaRPr>
          </a:p>
        </p:txBody>
      </p:sp>
      <p:sp>
        <p:nvSpPr>
          <p:cNvPr id="81" name="Rectangle 80"/>
          <p:cNvSpPr/>
          <p:nvPr/>
        </p:nvSpPr>
        <p:spPr bwMode="auto">
          <a:xfrm>
            <a:off x="6438900" y="0"/>
            <a:ext cx="2700338" cy="247650"/>
          </a:xfrm>
          <a:prstGeom prst="rect">
            <a:avLst/>
          </a:prstGeom>
          <a:solidFill>
            <a:schemeClr val="bg2">
              <a:lumMod val="20000"/>
              <a:lumOff val="80000"/>
            </a:schemeClr>
          </a:solidFill>
          <a:ln>
            <a:noFill/>
          </a:ln>
          <a:effectLst/>
          <a:extLst/>
        </p:spPr>
        <p:txBody>
          <a:bodyPr/>
          <a:lstStyle/>
          <a:p>
            <a:pPr>
              <a:buClr>
                <a:srgbClr val="CC9900"/>
              </a:buClr>
              <a:buFont typeface="Wingdings" pitchFamily="2" charset="2"/>
              <a:buChar char="n"/>
              <a:defRPr/>
            </a:pPr>
            <a:endParaRPr lang="en-US">
              <a:latin typeface="Arial" charset="0"/>
            </a:endParaRPr>
          </a:p>
        </p:txBody>
      </p:sp>
      <p:cxnSp>
        <p:nvCxnSpPr>
          <p:cNvPr id="3083" name="Straight Connector 82"/>
          <p:cNvCxnSpPr>
            <a:cxnSpLocks noChangeShapeType="1"/>
          </p:cNvCxnSpPr>
          <p:nvPr/>
        </p:nvCxnSpPr>
        <p:spPr bwMode="auto">
          <a:xfrm>
            <a:off x="6635750" y="0"/>
            <a:ext cx="0" cy="2476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sp>
        <p:nvSpPr>
          <p:cNvPr id="3084" name="TextBox 83"/>
          <p:cNvSpPr txBox="1">
            <a:spLocks noChangeArrowheads="1"/>
          </p:cNvSpPr>
          <p:nvPr/>
        </p:nvSpPr>
        <p:spPr bwMode="auto">
          <a:xfrm>
            <a:off x="6654800" y="0"/>
            <a:ext cx="2508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b="1">
                <a:cs typeface="Arial" panose="020B0604020202020204" pitchFamily="34" charset="0"/>
              </a:rPr>
              <a:t>Huawei Enterprise </a:t>
            </a:r>
            <a:r>
              <a:rPr lang="en-US" altLang="zh-CN" sz="1200" b="1">
                <a:solidFill>
                  <a:srgbClr val="C00000"/>
                </a:solidFill>
                <a:cs typeface="Arial" panose="020B0604020202020204" pitchFamily="34" charset="0"/>
              </a:rPr>
              <a:t>A Better Way</a:t>
            </a:r>
          </a:p>
        </p:txBody>
      </p:sp>
    </p:spTree>
  </p:cSld>
  <p:clrMap bg1="lt1" tx1="dk1" bg2="lt2" tx2="dk2" accent1="accent1" accent2="accent2" accent3="accent3" accent4="accent4" accent5="accent5" accent6="accent6" hlink="hlink" folHlink="folHlink"/>
  <p:sldLayoutIdLst>
    <p:sldLayoutId id="2147484948" r:id="rId1"/>
    <p:sldLayoutId id="2147484957" r:id="rId2"/>
  </p:sldLayoutIdLst>
  <p:transition advClick="0" advTm="8000">
    <p:fade thruBlk="1"/>
  </p:transition>
  <p:timing>
    <p:tnLst>
      <p:par>
        <p:cTn id="1" dur="indefinite" restart="never" nodeType="tmRoot"/>
      </p:par>
    </p:tnLst>
  </p:timing>
  <p:txStyles>
    <p:titleStyle>
      <a:lvl1pPr algn="l" rtl="0" fontAlgn="base">
        <a:spcBef>
          <a:spcPct val="0"/>
        </a:spcBef>
        <a:spcAft>
          <a:spcPct val="0"/>
        </a:spcAft>
        <a:defRPr sz="3200" b="1">
          <a:solidFill>
            <a:srgbClr val="990000"/>
          </a:solidFill>
          <a:latin typeface="FrutigerNext LT Medium" pitchFamily="34" charset="0"/>
          <a:ea typeface="黑体" pitchFamily="49" charset="-122"/>
          <a:cs typeface="+mj-cs"/>
        </a:defRPr>
      </a:lvl1pPr>
      <a:lvl2pPr algn="l" rtl="0" fontAlgn="base">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fontAlgn="base">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fontAlgn="base">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fontAlgn="base">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fontAlgn="base">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fontAlgn="base">
        <a:lnSpc>
          <a:spcPct val="140000"/>
        </a:lnSpc>
        <a:spcBef>
          <a:spcPct val="0"/>
        </a:spcBef>
        <a:spcAft>
          <a:spcPct val="0"/>
        </a:spcAft>
        <a:buSzPct val="50000"/>
        <a:buFont typeface="Wingdings" panose="05000000000000000000" pitchFamily="2" charset="2"/>
        <a:buChar char="p"/>
        <a:defRPr>
          <a:solidFill>
            <a:schemeClr val="tx1"/>
          </a:solidFill>
          <a:latin typeface="+mn-lt"/>
          <a:ea typeface="+mn-ea"/>
          <a:cs typeface="+mn-cs"/>
        </a:defRPr>
      </a:lvl2pPr>
      <a:lvl3pPr marL="1143000" indent="-228600" algn="l" rtl="0" fontAlgn="base">
        <a:lnSpc>
          <a:spcPct val="140000"/>
        </a:lnSpc>
        <a:spcBef>
          <a:spcPct val="0"/>
        </a:spcBef>
        <a:spcAft>
          <a:spcPct val="0"/>
        </a:spcAft>
        <a:buSzPct val="50000"/>
        <a:buFont typeface="Wingdings" panose="05000000000000000000" pitchFamily="2" charset="2"/>
        <a:buChar char="n"/>
        <a:defRPr sz="1600">
          <a:solidFill>
            <a:schemeClr val="tx1"/>
          </a:solidFill>
          <a:latin typeface="FrutigerNext LT Regular" pitchFamily="34" charset="0"/>
          <a:ea typeface="+mn-ea"/>
          <a:cs typeface="+mn-cs"/>
        </a:defRPr>
      </a:lvl3pPr>
      <a:lvl4pPr marL="1600200" indent="-228600" algn="l" rtl="0" fontAlgn="base">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图片 77"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813" y="1600200"/>
            <a:ext cx="149383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6" descr="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22775"/>
            <a:ext cx="9144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a:spLocks noChangeArrowheads="1"/>
          </p:cNvSpPr>
          <p:nvPr/>
        </p:nvSpPr>
        <p:spPr bwMode="auto">
          <a:xfrm>
            <a:off x="1720850" y="3268663"/>
            <a:ext cx="55864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7360" tIns="43682" rIns="87360" bIns="43682">
            <a:spAutoFit/>
          </a:bodyPr>
          <a:lstStyle>
            <a:lvl1pPr defTabSz="874713">
              <a:defRPr>
                <a:solidFill>
                  <a:schemeClr val="tx1"/>
                </a:solidFill>
                <a:latin typeface="Arial" panose="020B0604020202020204" pitchFamily="34" charset="0"/>
                <a:ea typeface="宋体" panose="02010600030101010101" pitchFamily="2" charset="-122"/>
              </a:defRPr>
            </a:lvl1pPr>
            <a:lvl2pPr marL="742950" indent="-285750" defTabSz="874713">
              <a:defRPr>
                <a:solidFill>
                  <a:schemeClr val="tx1"/>
                </a:solidFill>
                <a:latin typeface="Arial" panose="020B0604020202020204" pitchFamily="34" charset="0"/>
                <a:ea typeface="宋体" panose="02010600030101010101" pitchFamily="2" charset="-122"/>
              </a:defRPr>
            </a:lvl2pPr>
            <a:lvl3pPr marL="1143000" indent="-228600" defTabSz="874713">
              <a:defRPr>
                <a:solidFill>
                  <a:schemeClr val="tx1"/>
                </a:solidFill>
                <a:latin typeface="Arial" panose="020B0604020202020204" pitchFamily="34" charset="0"/>
                <a:ea typeface="宋体" panose="02010600030101010101" pitchFamily="2" charset="-122"/>
              </a:defRPr>
            </a:lvl3pPr>
            <a:lvl4pPr marL="1600200" indent="-228600" defTabSz="874713">
              <a:defRPr>
                <a:solidFill>
                  <a:schemeClr val="tx1"/>
                </a:solidFill>
                <a:latin typeface="Arial" panose="020B0604020202020204" pitchFamily="34" charset="0"/>
                <a:ea typeface="宋体" panose="02010600030101010101" pitchFamily="2" charset="-122"/>
              </a:defRPr>
            </a:lvl4pPr>
            <a:lvl5pPr marL="2057400" indent="-228600" defTabSz="874713">
              <a:defRPr>
                <a:solidFill>
                  <a:schemeClr val="tx1"/>
                </a:solidFill>
                <a:latin typeface="Arial" panose="020B0604020202020204" pitchFamily="34" charset="0"/>
                <a:ea typeface="宋体" panose="02010600030101010101" pitchFamily="2" charset="-122"/>
              </a:defRPr>
            </a:lvl5pPr>
            <a:lvl6pPr marL="2514600" indent="-228600" defTabSz="8747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747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747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747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000" b="1">
                <a:latin typeface="FrutigerNext LT Medium" panose="020B0603040504020204" pitchFamily="34" charset="0"/>
                <a:ea typeface="MS PGothic" panose="020B0600070205080204" pitchFamily="34" charset="-128"/>
              </a:rPr>
              <a:t>Huawei Enterprise </a:t>
            </a:r>
            <a:r>
              <a:rPr lang="en-US" altLang="zh-CN" sz="3000" b="1">
                <a:solidFill>
                  <a:srgbClr val="C00000"/>
                </a:solidFill>
                <a:latin typeface="FrutigerNext LT Medium" panose="020B0603040504020204" pitchFamily="34" charset="0"/>
                <a:ea typeface="MS PGothic" panose="020B0600070205080204" pitchFamily="34" charset="-128"/>
              </a:rPr>
              <a:t>A Better Way</a:t>
            </a:r>
            <a:endParaRPr lang="zh-CN" altLang="en-US" sz="3000" b="1">
              <a:solidFill>
                <a:srgbClr val="C00000"/>
              </a:solidFill>
              <a:latin typeface="FrutigerNext LT Medium" panose="020B0603040504020204" pitchFamily="34" charset="0"/>
              <a:ea typeface="MS PGothic"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4949" r:id="rId1"/>
    <p:sldLayoutId id="2147484950" r:id="rId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10" repeatCount="indefinite" accel="50000" decel="50000" fill="hold" grpId="0" nodeType="afterEffect">
                                  <p:stCondLst>
                                    <p:cond delay="0"/>
                                  </p:stCondLst>
                                  <p:iterate type="lt">
                                    <p:tmPct val="10000"/>
                                  </p:iterate>
                                  <p:childTnLst>
                                    <p:animClr clrSpc="hsl" dir="ccw">
                                      <p:cBhvr override="childStyle">
                                        <p:cTn id="6" dur="1000" fill="hold"/>
                                        <p:tgtEl>
                                          <p:spTgt spid="12"/>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txStyles>
    <p:titleStyle>
      <a:lvl1pPr algn="ctr" defTabSz="801688" rtl="0" fontAlgn="base">
        <a:spcBef>
          <a:spcPct val="0"/>
        </a:spcBef>
        <a:spcAft>
          <a:spcPct val="0"/>
        </a:spcAft>
        <a:defRPr sz="3800">
          <a:solidFill>
            <a:schemeClr val="tx2"/>
          </a:solidFill>
          <a:latin typeface="+mj-lt"/>
          <a:ea typeface="+mj-ea"/>
          <a:cs typeface="+mj-cs"/>
        </a:defRPr>
      </a:lvl1pPr>
      <a:lvl2pPr algn="ctr" defTabSz="801688" rtl="0" fontAlgn="base">
        <a:spcBef>
          <a:spcPct val="0"/>
        </a:spcBef>
        <a:spcAft>
          <a:spcPct val="0"/>
        </a:spcAft>
        <a:defRPr sz="3800">
          <a:solidFill>
            <a:schemeClr val="tx2"/>
          </a:solidFill>
          <a:latin typeface="Arial" charset="0"/>
          <a:ea typeface="宋体" pitchFamily="2" charset="-122"/>
        </a:defRPr>
      </a:lvl2pPr>
      <a:lvl3pPr algn="ctr" defTabSz="801688" rtl="0" fontAlgn="base">
        <a:spcBef>
          <a:spcPct val="0"/>
        </a:spcBef>
        <a:spcAft>
          <a:spcPct val="0"/>
        </a:spcAft>
        <a:defRPr sz="3800">
          <a:solidFill>
            <a:schemeClr val="tx2"/>
          </a:solidFill>
          <a:latin typeface="Arial" charset="0"/>
          <a:ea typeface="宋体" pitchFamily="2" charset="-122"/>
        </a:defRPr>
      </a:lvl3pPr>
      <a:lvl4pPr algn="ctr" defTabSz="801688" rtl="0" fontAlgn="base">
        <a:spcBef>
          <a:spcPct val="0"/>
        </a:spcBef>
        <a:spcAft>
          <a:spcPct val="0"/>
        </a:spcAft>
        <a:defRPr sz="3800">
          <a:solidFill>
            <a:schemeClr val="tx2"/>
          </a:solidFill>
          <a:latin typeface="Arial" charset="0"/>
          <a:ea typeface="宋体" pitchFamily="2" charset="-122"/>
        </a:defRPr>
      </a:lvl4pPr>
      <a:lvl5pPr algn="ctr" defTabSz="801688" rtl="0" fontAlgn="base">
        <a:spcBef>
          <a:spcPct val="0"/>
        </a:spcBef>
        <a:spcAft>
          <a:spcPct val="0"/>
        </a:spcAft>
        <a:defRPr sz="3800">
          <a:solidFill>
            <a:schemeClr val="tx2"/>
          </a:solidFill>
          <a:latin typeface="Arial" charset="0"/>
          <a:ea typeface="宋体" pitchFamily="2" charset="-122"/>
        </a:defRPr>
      </a:lvl5pPr>
      <a:lvl6pPr marL="457200" algn="ctr" defTabSz="801688" rtl="0" eaLnBrk="1" fontAlgn="base" hangingPunct="1">
        <a:spcBef>
          <a:spcPct val="0"/>
        </a:spcBef>
        <a:spcAft>
          <a:spcPct val="0"/>
        </a:spcAft>
        <a:defRPr sz="3800">
          <a:solidFill>
            <a:schemeClr val="tx2"/>
          </a:solidFill>
          <a:latin typeface="Arial" charset="0"/>
          <a:ea typeface="宋体" pitchFamily="2" charset="-122"/>
        </a:defRPr>
      </a:lvl6pPr>
      <a:lvl7pPr marL="914400" algn="ctr" defTabSz="801688" rtl="0" eaLnBrk="1" fontAlgn="base" hangingPunct="1">
        <a:spcBef>
          <a:spcPct val="0"/>
        </a:spcBef>
        <a:spcAft>
          <a:spcPct val="0"/>
        </a:spcAft>
        <a:defRPr sz="3800">
          <a:solidFill>
            <a:schemeClr val="tx2"/>
          </a:solidFill>
          <a:latin typeface="Arial" charset="0"/>
          <a:ea typeface="宋体" pitchFamily="2" charset="-122"/>
        </a:defRPr>
      </a:lvl7pPr>
      <a:lvl8pPr marL="1371600" algn="ctr" defTabSz="801688" rtl="0" eaLnBrk="1" fontAlgn="base" hangingPunct="1">
        <a:spcBef>
          <a:spcPct val="0"/>
        </a:spcBef>
        <a:spcAft>
          <a:spcPct val="0"/>
        </a:spcAft>
        <a:defRPr sz="3800">
          <a:solidFill>
            <a:schemeClr val="tx2"/>
          </a:solidFill>
          <a:latin typeface="Arial" charset="0"/>
          <a:ea typeface="宋体" pitchFamily="2" charset="-122"/>
        </a:defRPr>
      </a:lvl8pPr>
      <a:lvl9pPr marL="1828800" algn="ctr" defTabSz="801688" rtl="0" eaLnBrk="1" fontAlgn="base" hangingPunct="1">
        <a:spcBef>
          <a:spcPct val="0"/>
        </a:spcBef>
        <a:spcAft>
          <a:spcPct val="0"/>
        </a:spcAft>
        <a:defRPr sz="3800">
          <a:solidFill>
            <a:schemeClr val="tx2"/>
          </a:solidFill>
          <a:latin typeface="Arial" charset="0"/>
          <a:ea typeface="宋体" pitchFamily="2" charset="-122"/>
        </a:defRPr>
      </a:lvl9pPr>
    </p:titleStyle>
    <p:bodyStyle>
      <a:lvl1pPr marL="300038" indent="-300038" algn="l" defTabSz="801688" rtl="0" fontAlgn="base">
        <a:spcBef>
          <a:spcPct val="20000"/>
        </a:spcBef>
        <a:spcAft>
          <a:spcPct val="0"/>
        </a:spcAft>
        <a:buChar char="•"/>
        <a:defRPr sz="2800">
          <a:solidFill>
            <a:schemeClr val="tx1"/>
          </a:solidFill>
          <a:latin typeface="+mn-lt"/>
          <a:ea typeface="+mn-ea"/>
          <a:cs typeface="+mn-cs"/>
        </a:defRPr>
      </a:lvl1pPr>
      <a:lvl2pPr marL="652463" indent="-250825" algn="l" defTabSz="801688" rtl="0" fontAlgn="base">
        <a:spcBef>
          <a:spcPct val="20000"/>
        </a:spcBef>
        <a:spcAft>
          <a:spcPct val="0"/>
        </a:spcAft>
        <a:buChar char="–"/>
        <a:defRPr sz="2500">
          <a:solidFill>
            <a:schemeClr val="tx1"/>
          </a:solidFill>
          <a:latin typeface="+mn-lt"/>
          <a:ea typeface="+mn-ea"/>
        </a:defRPr>
      </a:lvl2pPr>
      <a:lvl3pPr marL="1003300" indent="-201613" algn="l" defTabSz="801688" rtl="0" fontAlgn="base">
        <a:spcBef>
          <a:spcPct val="20000"/>
        </a:spcBef>
        <a:spcAft>
          <a:spcPct val="0"/>
        </a:spcAft>
        <a:buChar char="•"/>
        <a:defRPr sz="2200">
          <a:solidFill>
            <a:schemeClr val="tx1"/>
          </a:solidFill>
          <a:latin typeface="+mn-lt"/>
          <a:ea typeface="+mn-ea"/>
        </a:defRPr>
      </a:lvl3pPr>
      <a:lvl4pPr marL="1401763" indent="-200025" algn="l" defTabSz="801688" rtl="0" fontAlgn="base">
        <a:spcBef>
          <a:spcPct val="20000"/>
        </a:spcBef>
        <a:spcAft>
          <a:spcPct val="0"/>
        </a:spcAft>
        <a:buChar char="–"/>
        <a:defRPr sz="1700">
          <a:solidFill>
            <a:schemeClr val="tx1"/>
          </a:solidFill>
          <a:latin typeface="+mn-lt"/>
          <a:ea typeface="+mn-ea"/>
        </a:defRPr>
      </a:lvl4pPr>
      <a:lvl5pPr marL="1803400" indent="-201613" algn="l" defTabSz="801688" rtl="0" fontAlgn="base">
        <a:spcBef>
          <a:spcPct val="20000"/>
        </a:spcBef>
        <a:spcAft>
          <a:spcPct val="0"/>
        </a:spcAft>
        <a:buChar char="»"/>
        <a:defRPr sz="1700">
          <a:solidFill>
            <a:schemeClr val="tx1"/>
          </a:solidFill>
          <a:latin typeface="+mn-lt"/>
          <a:ea typeface="+mn-ea"/>
        </a:defRPr>
      </a:lvl5pPr>
      <a:lvl6pPr marL="2260600" indent="-201613" algn="l" defTabSz="801688" rtl="0" eaLnBrk="1" fontAlgn="base" hangingPunct="1">
        <a:spcBef>
          <a:spcPct val="20000"/>
        </a:spcBef>
        <a:spcAft>
          <a:spcPct val="0"/>
        </a:spcAft>
        <a:buChar char="»"/>
        <a:defRPr sz="1700">
          <a:solidFill>
            <a:schemeClr val="tx1"/>
          </a:solidFill>
          <a:latin typeface="+mn-lt"/>
          <a:ea typeface="+mn-ea"/>
        </a:defRPr>
      </a:lvl6pPr>
      <a:lvl7pPr marL="2717800" indent="-201613" algn="l" defTabSz="801688" rtl="0" eaLnBrk="1" fontAlgn="base" hangingPunct="1">
        <a:spcBef>
          <a:spcPct val="20000"/>
        </a:spcBef>
        <a:spcAft>
          <a:spcPct val="0"/>
        </a:spcAft>
        <a:buChar char="»"/>
        <a:defRPr sz="1700">
          <a:solidFill>
            <a:schemeClr val="tx1"/>
          </a:solidFill>
          <a:latin typeface="+mn-lt"/>
          <a:ea typeface="+mn-ea"/>
        </a:defRPr>
      </a:lvl7pPr>
      <a:lvl8pPr marL="3175000" indent="-201613" algn="l" defTabSz="801688" rtl="0" eaLnBrk="1" fontAlgn="base" hangingPunct="1">
        <a:spcBef>
          <a:spcPct val="20000"/>
        </a:spcBef>
        <a:spcAft>
          <a:spcPct val="0"/>
        </a:spcAft>
        <a:buChar char="»"/>
        <a:defRPr sz="1700">
          <a:solidFill>
            <a:schemeClr val="tx1"/>
          </a:solidFill>
          <a:latin typeface="+mn-lt"/>
          <a:ea typeface="+mn-ea"/>
        </a:defRPr>
      </a:lvl8pPr>
      <a:lvl9pPr marL="3632200" indent="-201613" algn="l" defTabSz="801688" rtl="0" eaLnBrk="1" fontAlgn="base" hangingPunct="1">
        <a:spcBef>
          <a:spcPct val="20000"/>
        </a:spcBef>
        <a:spcAft>
          <a:spcPct val="0"/>
        </a:spcAft>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png"/><Relationship Id="rId3" Type="http://schemas.openxmlformats.org/officeDocument/2006/relationships/image" Target="../media/image40.png"/><Relationship Id="rId7" Type="http://schemas.openxmlformats.org/officeDocument/2006/relationships/hyperlink" Target="http://kr.encycl.yahoo.com/image.html?id=56190" TargetMode="External"/><Relationship Id="rId12" Type="http://schemas.openxmlformats.org/officeDocument/2006/relationships/image" Target="../media/image48.png"/><Relationship Id="rId2"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wmf"/><Relationship Id="rId1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image" Target="../media/image35.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35.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0.png"/><Relationship Id="rId3" Type="http://schemas.openxmlformats.org/officeDocument/2006/relationships/image" Target="../media/image57.png"/><Relationship Id="rId21" Type="http://schemas.openxmlformats.org/officeDocument/2006/relationships/image" Target="../media/image72.png"/><Relationship Id="rId7" Type="http://schemas.openxmlformats.org/officeDocument/2006/relationships/image" Target="../media/image40.png"/><Relationship Id="rId12" Type="http://schemas.openxmlformats.org/officeDocument/2006/relationships/image" Target="../media/image65.png"/><Relationship Id="rId17" Type="http://schemas.openxmlformats.org/officeDocument/2006/relationships/image" Target="../media/image50.png"/><Relationship Id="rId2" Type="http://schemas.openxmlformats.org/officeDocument/2006/relationships/image" Target="../media/image56.png"/><Relationship Id="rId16" Type="http://schemas.openxmlformats.org/officeDocument/2006/relationships/image" Target="../media/image69.png"/><Relationship Id="rId20" Type="http://schemas.openxmlformats.org/officeDocument/2006/relationships/image" Target="../media/image71.png"/><Relationship Id="rId1" Type="http://schemas.openxmlformats.org/officeDocument/2006/relationships/slideLayout" Target="../slideLayouts/slideLayout10.xml"/><Relationship Id="rId6" Type="http://schemas.openxmlformats.org/officeDocument/2006/relationships/image" Target="../media/image60.png"/><Relationship Id="rId11" Type="http://schemas.openxmlformats.org/officeDocument/2006/relationships/image" Target="../media/image64.png"/><Relationship Id="rId24" Type="http://schemas.openxmlformats.org/officeDocument/2006/relationships/image" Target="../media/image35.png"/><Relationship Id="rId5" Type="http://schemas.openxmlformats.org/officeDocument/2006/relationships/image" Target="../media/image59.png"/><Relationship Id="rId15" Type="http://schemas.openxmlformats.org/officeDocument/2006/relationships/image" Target="../media/image68.png"/><Relationship Id="rId23" Type="http://schemas.openxmlformats.org/officeDocument/2006/relationships/image" Target="../media/image74.png"/><Relationship Id="rId10" Type="http://schemas.openxmlformats.org/officeDocument/2006/relationships/image" Target="../media/image63.png"/><Relationship Id="rId19" Type="http://schemas.openxmlformats.org/officeDocument/2006/relationships/image" Target="../media/image52.png"/><Relationship Id="rId4" Type="http://schemas.openxmlformats.org/officeDocument/2006/relationships/image" Target="../media/image58.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77.png"/><Relationship Id="rId2"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76.jpeg"/><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9.png"/><Relationship Id="rId1" Type="http://schemas.openxmlformats.org/officeDocument/2006/relationships/slideLayout" Target="../slideLayouts/slideLayout10.xml"/><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50.png"/><Relationship Id="rId12" Type="http://schemas.openxmlformats.org/officeDocument/2006/relationships/image" Target="../media/image59.png"/><Relationship Id="rId2" Type="http://schemas.openxmlformats.org/officeDocument/2006/relationships/image" Target="../media/image78.jpeg"/><Relationship Id="rId1" Type="http://schemas.openxmlformats.org/officeDocument/2006/relationships/slideLayout" Target="../slideLayouts/slideLayout10.xml"/><Relationship Id="rId6" Type="http://schemas.openxmlformats.org/officeDocument/2006/relationships/image" Target="../media/image49.png"/><Relationship Id="rId11" Type="http://schemas.openxmlformats.org/officeDocument/2006/relationships/image" Target="../media/image81.png"/><Relationship Id="rId5" Type="http://schemas.openxmlformats.org/officeDocument/2006/relationships/image" Target="../media/image79.png"/><Relationship Id="rId15" Type="http://schemas.openxmlformats.org/officeDocument/2006/relationships/image" Target="../media/image35.png"/><Relationship Id="rId10" Type="http://schemas.openxmlformats.org/officeDocument/2006/relationships/image" Target="../media/image60.png"/><Relationship Id="rId4" Type="http://schemas.openxmlformats.org/officeDocument/2006/relationships/image" Target="../media/image76.jpeg"/><Relationship Id="rId9" Type="http://schemas.openxmlformats.org/officeDocument/2006/relationships/image" Target="../media/image80.png"/><Relationship Id="rId14" Type="http://schemas.openxmlformats.org/officeDocument/2006/relationships/image" Target="../media/image8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85.png"/><Relationship Id="rId4" Type="http://schemas.openxmlformats.org/officeDocument/2006/relationships/image" Target="../media/image84.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86.png"/><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88.png"/><Relationship Id="rId4" Type="http://schemas.openxmlformats.org/officeDocument/2006/relationships/image" Target="../media/image8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9.png"/><Relationship Id="rId7" Type="http://schemas.openxmlformats.org/officeDocument/2006/relationships/image" Target="../media/image90.png"/><Relationship Id="rId12" Type="http://schemas.openxmlformats.org/officeDocument/2006/relationships/image" Target="../media/image88.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74.png"/><Relationship Id="rId11" Type="http://schemas.openxmlformats.org/officeDocument/2006/relationships/image" Target="../media/image35.png"/><Relationship Id="rId5" Type="http://schemas.openxmlformats.org/officeDocument/2006/relationships/image" Target="../media/image73.png"/><Relationship Id="rId10" Type="http://schemas.openxmlformats.org/officeDocument/2006/relationships/image" Target="../media/image40.png"/><Relationship Id="rId4" Type="http://schemas.openxmlformats.org/officeDocument/2006/relationships/image" Target="../media/image89.png"/><Relationship Id="rId9" Type="http://schemas.openxmlformats.org/officeDocument/2006/relationships/image" Target="../media/image60.png"/></Relationships>
</file>

<file path=ppt/slides/_rels/slide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tags" Target="../tags/tag4.xml"/><Relationship Id="rId7" Type="http://schemas.openxmlformats.org/officeDocument/2006/relationships/image" Target="../media/image9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4.xml"/><Relationship Id="rId11" Type="http://schemas.openxmlformats.org/officeDocument/2006/relationships/image" Target="../media/image95.jpeg"/><Relationship Id="rId5" Type="http://schemas.openxmlformats.org/officeDocument/2006/relationships/slideLayout" Target="../slideLayouts/slideLayout10.xml"/><Relationship Id="rId10" Type="http://schemas.openxmlformats.org/officeDocument/2006/relationships/image" Target="../media/image94.jpeg"/><Relationship Id="rId4" Type="http://schemas.openxmlformats.org/officeDocument/2006/relationships/tags" Target="../tags/tag5.xml"/><Relationship Id="rId9" Type="http://schemas.openxmlformats.org/officeDocument/2006/relationships/image" Target="../media/image93.jpeg"/></Relationships>
</file>

<file path=ppt/slides/_rels/slide24.xml.rels><?xml version="1.0" encoding="UTF-8" standalone="yes"?>
<Relationships xmlns="http://schemas.openxmlformats.org/package/2006/relationships"><Relationship Id="rId8" Type="http://schemas.openxmlformats.org/officeDocument/2006/relationships/image" Target="../media/image101.jpeg"/><Relationship Id="rId13" Type="http://schemas.openxmlformats.org/officeDocument/2006/relationships/image" Target="../media/image106.jpeg"/><Relationship Id="rId3" Type="http://schemas.openxmlformats.org/officeDocument/2006/relationships/image" Target="../media/image96.jpeg"/><Relationship Id="rId7" Type="http://schemas.openxmlformats.org/officeDocument/2006/relationships/image" Target="../media/image100.jpeg"/><Relationship Id="rId12" Type="http://schemas.openxmlformats.org/officeDocument/2006/relationships/image" Target="../media/image105.jpeg"/><Relationship Id="rId2" Type="http://schemas.openxmlformats.org/officeDocument/2006/relationships/notesSlide" Target="../notesSlides/notesSlide5.xml"/><Relationship Id="rId16" Type="http://schemas.openxmlformats.org/officeDocument/2006/relationships/image" Target="../media/image109.jpeg"/><Relationship Id="rId1" Type="http://schemas.openxmlformats.org/officeDocument/2006/relationships/slideLayout" Target="../slideLayouts/slideLayout10.xml"/><Relationship Id="rId6" Type="http://schemas.openxmlformats.org/officeDocument/2006/relationships/image" Target="../media/image99.jpeg"/><Relationship Id="rId11" Type="http://schemas.openxmlformats.org/officeDocument/2006/relationships/image" Target="../media/image104.png"/><Relationship Id="rId5" Type="http://schemas.openxmlformats.org/officeDocument/2006/relationships/image" Target="../media/image98.jpeg"/><Relationship Id="rId15" Type="http://schemas.openxmlformats.org/officeDocument/2006/relationships/image" Target="../media/image108.jpeg"/><Relationship Id="rId10" Type="http://schemas.openxmlformats.org/officeDocument/2006/relationships/image" Target="../media/image103.png"/><Relationship Id="rId4" Type="http://schemas.openxmlformats.org/officeDocument/2006/relationships/image" Target="../media/image97.jpeg"/><Relationship Id="rId9" Type="http://schemas.openxmlformats.org/officeDocument/2006/relationships/image" Target="../media/image102.jpeg"/><Relationship Id="rId14" Type="http://schemas.openxmlformats.org/officeDocument/2006/relationships/image" Target="../media/image107.jpeg"/></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11.xml"/><Relationship Id="rId4" Type="http://schemas.openxmlformats.org/officeDocument/2006/relationships/image" Target="../media/image117.jpeg"/></Relationships>
</file>

<file path=ppt/slides/_rels/slide27.xml.rels><?xml version="1.0" encoding="UTF-8" standalone="yes"?>
<Relationships xmlns="http://schemas.openxmlformats.org/package/2006/relationships"><Relationship Id="rId8" Type="http://schemas.openxmlformats.org/officeDocument/2006/relationships/hyperlink" Target="http://www.broadband-forum.org/index.php" TargetMode="External"/><Relationship Id="rId13" Type="http://schemas.openxmlformats.org/officeDocument/2006/relationships/image" Target="../media/image128.png"/><Relationship Id="rId3" Type="http://schemas.openxmlformats.org/officeDocument/2006/relationships/image" Target="../media/image119.jpeg"/><Relationship Id="rId7" Type="http://schemas.openxmlformats.org/officeDocument/2006/relationships/image" Target="../media/image123.png"/><Relationship Id="rId12" Type="http://schemas.openxmlformats.org/officeDocument/2006/relationships/image" Target="../media/image127.png"/><Relationship Id="rId2" Type="http://schemas.openxmlformats.org/officeDocument/2006/relationships/image" Target="../media/image118.png"/><Relationship Id="rId1" Type="http://schemas.openxmlformats.org/officeDocument/2006/relationships/slideLayout" Target="../slideLayouts/slideLayout10.xml"/><Relationship Id="rId6" Type="http://schemas.openxmlformats.org/officeDocument/2006/relationships/image" Target="../media/image122.png"/><Relationship Id="rId11" Type="http://schemas.openxmlformats.org/officeDocument/2006/relationships/image" Target="../media/image126.jpeg"/><Relationship Id="rId5" Type="http://schemas.openxmlformats.org/officeDocument/2006/relationships/image" Target="../media/image121.wmf"/><Relationship Id="rId10" Type="http://schemas.openxmlformats.org/officeDocument/2006/relationships/image" Target="../media/image125.jpeg"/><Relationship Id="rId4" Type="http://schemas.openxmlformats.org/officeDocument/2006/relationships/image" Target="../media/image120.jpeg"/><Relationship Id="rId9" Type="http://schemas.openxmlformats.org/officeDocument/2006/relationships/image" Target="../media/image124.png"/><Relationship Id="rId14" Type="http://schemas.openxmlformats.org/officeDocument/2006/relationships/image" Target="../media/image1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3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33.png"/></Relationships>
</file>

<file path=ppt/slides/_rels/slide31.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jpeg"/><Relationship Id="rId18" Type="http://schemas.openxmlformats.org/officeDocument/2006/relationships/image" Target="../media/image149.png"/><Relationship Id="rId3" Type="http://schemas.openxmlformats.org/officeDocument/2006/relationships/image" Target="../media/image134.png"/><Relationship Id="rId21" Type="http://schemas.openxmlformats.org/officeDocument/2006/relationships/image" Target="../media/image52.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48.png"/><Relationship Id="rId2" Type="http://schemas.openxmlformats.org/officeDocument/2006/relationships/notesSlide" Target="../notesSlides/notesSlide9.xml"/><Relationship Id="rId16" Type="http://schemas.openxmlformats.org/officeDocument/2006/relationships/image" Target="../media/image147.png"/><Relationship Id="rId20" Type="http://schemas.openxmlformats.org/officeDocument/2006/relationships/image" Target="../media/image151.png"/><Relationship Id="rId1" Type="http://schemas.openxmlformats.org/officeDocument/2006/relationships/slideLayout" Target="../slideLayouts/slideLayout10.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5" Type="http://schemas.openxmlformats.org/officeDocument/2006/relationships/image" Target="../media/image146.png"/><Relationship Id="rId10" Type="http://schemas.openxmlformats.org/officeDocument/2006/relationships/image" Target="../media/image141.png"/><Relationship Id="rId19" Type="http://schemas.openxmlformats.org/officeDocument/2006/relationships/image" Target="../media/image150.jpe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6.png"/><Relationship Id="rId3" Type="http://schemas.openxmlformats.org/officeDocument/2006/relationships/image" Target="../media/image33.jpe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image" Target="../media/image32.jpeg"/><Relationship Id="rId1" Type="http://schemas.openxmlformats.org/officeDocument/2006/relationships/slideLayout" Target="../slideLayouts/slideLayout10.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25.png"/><Relationship Id="rId10" Type="http://schemas.openxmlformats.org/officeDocument/2006/relationships/image" Target="../media/image37.png"/><Relationship Id="rId4" Type="http://schemas.openxmlformats.org/officeDocument/2006/relationships/image" Target="../media/image24.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25.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6"/>
          <p:cNvSpPr txBox="1">
            <a:spLocks/>
          </p:cNvSpPr>
          <p:nvPr/>
        </p:nvSpPr>
        <p:spPr>
          <a:xfrm>
            <a:off x="251520" y="1779663"/>
            <a:ext cx="6780811" cy="420628"/>
          </a:xfrm>
          <a:prstGeom prst="rect">
            <a:avLst/>
          </a:prstGeom>
          <a:effectLst>
            <a:glow rad="63500">
              <a:schemeClr val="tx1">
                <a:alpha val="40000"/>
              </a:schemeClr>
            </a:glow>
          </a:effectLst>
        </p:spPr>
        <p:txBody>
          <a:bodyPr anchor="ctr">
            <a:normAutofit/>
          </a:bodyPr>
          <a:lstStyle/>
          <a:p>
            <a:pPr algn="ctr" eaLnBrk="1" fontAlgn="auto" hangingPunct="1">
              <a:spcAft>
                <a:spcPts val="0"/>
              </a:spcAft>
              <a:defRPr/>
            </a:pPr>
            <a:endParaRPr lang="zh-CN" altLang="en-US" sz="3200" baseline="-25000" dirty="0">
              <a:solidFill>
                <a:srgbClr val="C00000"/>
              </a:solidFill>
              <a:effectLst>
                <a:glow rad="101600">
                  <a:schemeClr val="tx1">
                    <a:alpha val="60000"/>
                  </a:schemeClr>
                </a:glow>
                <a:reflection blurRad="6350" stA="55000" endA="300" endPos="45500" dir="5400000" sy="-100000" algn="bl" rotWithShape="0"/>
              </a:effectLst>
              <a:latin typeface="微软雅黑" pitchFamily="34" charset="-122"/>
              <a:ea typeface="微软雅黑" pitchFamily="34" charset="-122"/>
              <a:cs typeface="+mj-cs"/>
              <a:sym typeface="Arial"/>
            </a:endParaRPr>
          </a:p>
        </p:txBody>
      </p:sp>
      <p:sp>
        <p:nvSpPr>
          <p:cNvPr id="12293" name="TextBox 5"/>
          <p:cNvSpPr txBox="1">
            <a:spLocks noChangeArrowheads="1"/>
          </p:cNvSpPr>
          <p:nvPr/>
        </p:nvSpPr>
        <p:spPr bwMode="auto">
          <a:xfrm>
            <a:off x="1116013" y="1779588"/>
            <a:ext cx="777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chemeClr val="bg1"/>
                </a:solidFill>
                <a:latin typeface="微软雅黑" panose="020B0503020204020204" pitchFamily="34" charset="-122"/>
                <a:ea typeface="微软雅黑" panose="020B0503020204020204" pitchFamily="34" charset="-122"/>
              </a:rPr>
              <a:t>华为精细化运营校园网络解决方案</a:t>
            </a:r>
          </a:p>
        </p:txBody>
      </p:sp>
    </p:spTree>
  </p:cSld>
  <p:clrMapOvr>
    <a:masterClrMapping/>
  </p:clrMapOvr>
  <p:transition advClick="0" advTm="8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9" name="直接连接符 1078"/>
          <p:cNvCxnSpPr/>
          <p:nvPr/>
        </p:nvCxnSpPr>
        <p:spPr bwMode="auto">
          <a:xfrm>
            <a:off x="7815108" y="3802011"/>
            <a:ext cx="0" cy="180000"/>
          </a:xfrm>
          <a:prstGeom prst="line">
            <a:avLst/>
          </a:prstGeom>
          <a:noFill/>
          <a:ln w="19050">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1080" name="直接连接符 1079"/>
          <p:cNvCxnSpPr/>
          <p:nvPr/>
        </p:nvCxnSpPr>
        <p:spPr bwMode="auto">
          <a:xfrm>
            <a:off x="8228074" y="3802011"/>
            <a:ext cx="0" cy="180000"/>
          </a:xfrm>
          <a:prstGeom prst="line">
            <a:avLst/>
          </a:prstGeom>
          <a:noFill/>
          <a:ln w="19050">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1081" name="直接连接符 1080"/>
          <p:cNvCxnSpPr/>
          <p:nvPr/>
        </p:nvCxnSpPr>
        <p:spPr bwMode="auto">
          <a:xfrm>
            <a:off x="8640291" y="3802011"/>
            <a:ext cx="0" cy="180000"/>
          </a:xfrm>
          <a:prstGeom prst="line">
            <a:avLst/>
          </a:prstGeom>
          <a:noFill/>
          <a:ln w="19050">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1065" name="直接连接符 1064"/>
          <p:cNvCxnSpPr/>
          <p:nvPr/>
        </p:nvCxnSpPr>
        <p:spPr bwMode="auto">
          <a:xfrm>
            <a:off x="7786063" y="1956165"/>
            <a:ext cx="0" cy="972000"/>
          </a:xfrm>
          <a:prstGeom prst="line">
            <a:avLst/>
          </a:prstGeom>
          <a:ln w="38100">
            <a:solidFill>
              <a:schemeClr val="bg1">
                <a:lumMod val="75000"/>
              </a:schemeClr>
            </a:solidFill>
          </a:ln>
          <a:extLst/>
        </p:spPr>
        <p:style>
          <a:lnRef idx="1">
            <a:schemeClr val="dk1"/>
          </a:lnRef>
          <a:fillRef idx="0">
            <a:schemeClr val="dk1"/>
          </a:fillRef>
          <a:effectRef idx="0">
            <a:schemeClr val="dk1"/>
          </a:effectRef>
          <a:fontRef idx="minor">
            <a:schemeClr val="tx1"/>
          </a:fontRef>
        </p:style>
      </p:cxnSp>
      <p:cxnSp>
        <p:nvCxnSpPr>
          <p:cNvPr id="1035" name="直接连接符 1034"/>
          <p:cNvCxnSpPr/>
          <p:nvPr/>
        </p:nvCxnSpPr>
        <p:spPr bwMode="auto">
          <a:xfrm>
            <a:off x="4675609" y="1768380"/>
            <a:ext cx="0" cy="1476000"/>
          </a:xfrm>
          <a:prstGeom prst="line">
            <a:avLst/>
          </a:prstGeom>
          <a:ln w="38100">
            <a:solidFill>
              <a:srgbClr val="FFC000"/>
            </a:solidFill>
          </a:ln>
          <a:extLst/>
        </p:spPr>
        <p:style>
          <a:lnRef idx="1">
            <a:schemeClr val="dk1"/>
          </a:lnRef>
          <a:fillRef idx="0">
            <a:schemeClr val="dk1"/>
          </a:fillRef>
          <a:effectRef idx="0">
            <a:schemeClr val="dk1"/>
          </a:effectRef>
          <a:fontRef idx="minor">
            <a:schemeClr val="tx1"/>
          </a:fontRef>
        </p:style>
      </p:cxnSp>
      <p:sp>
        <p:nvSpPr>
          <p:cNvPr id="4" name="标题 1"/>
          <p:cNvSpPr txBox="1">
            <a:spLocks/>
          </p:cNvSpPr>
          <p:nvPr/>
        </p:nvSpPr>
        <p:spPr bwMode="auto">
          <a:xfrm>
            <a:off x="441094" y="140535"/>
            <a:ext cx="8066087" cy="593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a:defRPr/>
            </a:pPr>
            <a:r>
              <a:rPr lang="zh-CN" altLang="en-US" sz="2800" b="0" kern="0"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不同场景有线用户接入</a:t>
            </a:r>
          </a:p>
        </p:txBody>
      </p:sp>
      <p:sp>
        <p:nvSpPr>
          <p:cNvPr id="5" name="矩形 4"/>
          <p:cNvSpPr/>
          <p:nvPr/>
        </p:nvSpPr>
        <p:spPr bwMode="auto">
          <a:xfrm>
            <a:off x="395536" y="843558"/>
            <a:ext cx="2664296" cy="3744416"/>
          </a:xfrm>
          <a:prstGeom prst="rect">
            <a:avLst/>
          </a:prstGeom>
          <a:noFill/>
          <a:ln>
            <a:solidFill>
              <a:schemeClr val="bg1">
                <a:lumMod val="75000"/>
              </a:schemeClr>
            </a:solidFill>
          </a:ln>
          <a:effectLst/>
        </p:spPr>
        <p:txBody>
          <a:bodyPr lIns="81619" tIns="40810" rIns="81619" bIns="40810" rtlCol="0" anchor="ctr"/>
          <a:lstStyle/>
          <a:p>
            <a:pPr algn="ctr"/>
            <a:endParaRPr lang="zh-CN" altLang="en-US" dirty="0">
              <a:solidFill>
                <a:srgbClr val="990000"/>
              </a:solidFill>
              <a:latin typeface="+mn-ea"/>
              <a:ea typeface="+mn-ea"/>
            </a:endParaRPr>
          </a:p>
        </p:txBody>
      </p:sp>
      <p:sp>
        <p:nvSpPr>
          <p:cNvPr id="6" name="矩形 5"/>
          <p:cNvSpPr/>
          <p:nvPr/>
        </p:nvSpPr>
        <p:spPr bwMode="auto">
          <a:xfrm>
            <a:off x="3347864" y="843558"/>
            <a:ext cx="2664296" cy="3744416"/>
          </a:xfrm>
          <a:prstGeom prst="rect">
            <a:avLst/>
          </a:prstGeom>
          <a:noFill/>
          <a:ln>
            <a:solidFill>
              <a:schemeClr val="bg1">
                <a:lumMod val="75000"/>
              </a:schemeClr>
            </a:solidFill>
          </a:ln>
          <a:effectLst/>
        </p:spPr>
        <p:txBody>
          <a:bodyPr lIns="81619" tIns="40810" rIns="81619" bIns="40810" rtlCol="0" anchor="ctr"/>
          <a:lstStyle/>
          <a:p>
            <a:pPr algn="ctr"/>
            <a:endParaRPr lang="zh-CN" altLang="en-US" dirty="0">
              <a:solidFill>
                <a:srgbClr val="990000"/>
              </a:solidFill>
              <a:latin typeface="+mn-ea"/>
              <a:ea typeface="+mn-ea"/>
            </a:endParaRPr>
          </a:p>
        </p:txBody>
      </p:sp>
      <p:sp>
        <p:nvSpPr>
          <p:cNvPr id="7" name="矩形 6"/>
          <p:cNvSpPr/>
          <p:nvPr/>
        </p:nvSpPr>
        <p:spPr bwMode="auto">
          <a:xfrm>
            <a:off x="6228184" y="843558"/>
            <a:ext cx="2664296" cy="3744416"/>
          </a:xfrm>
          <a:prstGeom prst="rect">
            <a:avLst/>
          </a:prstGeom>
          <a:noFill/>
          <a:ln>
            <a:solidFill>
              <a:schemeClr val="bg1">
                <a:lumMod val="75000"/>
              </a:schemeClr>
            </a:solidFill>
          </a:ln>
          <a:effectLst/>
        </p:spPr>
        <p:txBody>
          <a:bodyPr lIns="81619" tIns="40810" rIns="81619" bIns="40810" rtlCol="0" anchor="ctr"/>
          <a:lstStyle/>
          <a:p>
            <a:pPr algn="ctr"/>
            <a:endParaRPr lang="zh-CN" altLang="en-US" dirty="0">
              <a:solidFill>
                <a:srgbClr val="990000"/>
              </a:solidFill>
              <a:latin typeface="+mn-ea"/>
              <a:ea typeface="+mn-ea"/>
            </a:endParaRPr>
          </a:p>
        </p:txBody>
      </p:sp>
      <p:sp>
        <p:nvSpPr>
          <p:cNvPr id="8" name="文本框 7"/>
          <p:cNvSpPr txBox="1"/>
          <p:nvPr/>
        </p:nvSpPr>
        <p:spPr>
          <a:xfrm>
            <a:off x="1187450" y="864795"/>
            <a:ext cx="800219" cy="276999"/>
          </a:xfrm>
          <a:prstGeom prst="rect">
            <a:avLst/>
          </a:prstGeom>
          <a:noFill/>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学生宿舍</a:t>
            </a:r>
            <a:endParaRPr lang="zh-CN" altLang="en-US" sz="12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4074027" y="854778"/>
            <a:ext cx="646331" cy="276999"/>
          </a:xfrm>
          <a:prstGeom prst="rect">
            <a:avLst/>
          </a:prstGeom>
          <a:noFill/>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生活区</a:t>
            </a:r>
            <a:endParaRPr lang="zh-CN" altLang="en-US" sz="12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7160222" y="843558"/>
            <a:ext cx="954107" cy="276999"/>
          </a:xfrm>
          <a:prstGeom prst="rect">
            <a:avLst/>
          </a:prstGeom>
          <a:noFill/>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教学办公区</a:t>
            </a:r>
            <a:endParaRPr lang="zh-CN" altLang="en-US" sz="1200" dirty="0">
              <a:latin typeface="微软雅黑" panose="020B0503020204020204" pitchFamily="34" charset="-122"/>
              <a:ea typeface="微软雅黑" panose="020B0503020204020204" pitchFamily="34" charset="-122"/>
            </a:endParaRPr>
          </a:p>
        </p:txBody>
      </p:sp>
      <p:sp>
        <p:nvSpPr>
          <p:cNvPr id="11" name="TextBox 94"/>
          <p:cNvSpPr txBox="1">
            <a:spLocks noChangeArrowheads="1"/>
          </p:cNvSpPr>
          <p:nvPr/>
        </p:nvSpPr>
        <p:spPr bwMode="auto">
          <a:xfrm>
            <a:off x="395288" y="1054371"/>
            <a:ext cx="25205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zh-CN" altLang="en-US" sz="1200" b="1" dirty="0" smtClean="0">
                <a:latin typeface="微软雅黑" pitchFamily="34" charset="-122"/>
                <a:ea typeface="微软雅黑" pitchFamily="34" charset="-122"/>
              </a:rPr>
              <a:t>业务特点：</a:t>
            </a:r>
            <a:endParaRPr lang="en-US" altLang="zh-CN" sz="1200" b="1" dirty="0" smtClean="0">
              <a:latin typeface="微软雅黑" pitchFamily="34" charset="-122"/>
              <a:ea typeface="微软雅黑" pitchFamily="34" charset="-122"/>
            </a:endParaRPr>
          </a:p>
          <a:p>
            <a:pPr marL="171450" indent="-171450" eaLnBrk="1" fontAlgn="base" hangingPunct="1">
              <a:spcBef>
                <a:spcPct val="0"/>
              </a:spcBef>
              <a:spcAft>
                <a:spcPct val="0"/>
              </a:spcAft>
              <a:buFont typeface="Arial" panose="020B0604020202020204" pitchFamily="34" charset="0"/>
              <a:buChar char="•"/>
            </a:pPr>
            <a:r>
              <a:rPr lang="zh-CN" altLang="en-US" sz="1000" dirty="0" smtClean="0">
                <a:solidFill>
                  <a:srgbClr val="000000"/>
                </a:solidFill>
                <a:latin typeface="微软雅黑" pitchFamily="34" charset="-122"/>
                <a:ea typeface="微软雅黑" pitchFamily="34" charset="-122"/>
              </a:rPr>
              <a:t>以</a:t>
            </a:r>
            <a:r>
              <a:rPr lang="zh-CN" altLang="en-US" sz="1000" dirty="0">
                <a:solidFill>
                  <a:srgbClr val="000000"/>
                </a:solidFill>
                <a:latin typeface="微软雅黑" pitchFamily="34" charset="-122"/>
                <a:ea typeface="微软雅黑" pitchFamily="34" charset="-122"/>
              </a:rPr>
              <a:t>访问互联网的南北流量为主；</a:t>
            </a:r>
            <a:endParaRPr lang="en-US" altLang="zh-CN" sz="1000" dirty="0">
              <a:solidFill>
                <a:srgbClr val="000000"/>
              </a:solidFill>
              <a:latin typeface="微软雅黑" pitchFamily="34" charset="-122"/>
              <a:ea typeface="微软雅黑" pitchFamily="34" charset="-122"/>
            </a:endParaRPr>
          </a:p>
          <a:p>
            <a:pPr marL="171450" indent="-171450" eaLnBrk="1" fontAlgn="base" hangingPunct="1">
              <a:spcBef>
                <a:spcPct val="0"/>
              </a:spcBef>
              <a:spcAft>
                <a:spcPct val="0"/>
              </a:spcAft>
              <a:buFont typeface="Arial" panose="020B0604020202020204" pitchFamily="34" charset="0"/>
              <a:buChar char="•"/>
            </a:pPr>
            <a:r>
              <a:rPr lang="zh-CN" altLang="en-US" sz="1000" dirty="0" smtClean="0">
                <a:solidFill>
                  <a:srgbClr val="000000"/>
                </a:solidFill>
                <a:latin typeface="微软雅黑" pitchFamily="34" charset="-122"/>
                <a:ea typeface="微软雅黑" pitchFamily="34" charset="-122"/>
              </a:rPr>
              <a:t>终端</a:t>
            </a:r>
            <a:r>
              <a:rPr lang="zh-CN" altLang="en-US" sz="1000" dirty="0">
                <a:solidFill>
                  <a:srgbClr val="000000"/>
                </a:solidFill>
                <a:latin typeface="微软雅黑" pitchFamily="34" charset="-122"/>
                <a:ea typeface="微软雅黑" pitchFamily="34" charset="-122"/>
              </a:rPr>
              <a:t>多样，应用复杂</a:t>
            </a:r>
            <a:r>
              <a:rPr lang="zh-CN" altLang="en-US" sz="1000" dirty="0" smtClean="0">
                <a:solidFill>
                  <a:srgbClr val="000000"/>
                </a:solidFill>
                <a:latin typeface="微软雅黑" pitchFamily="34" charset="-122"/>
                <a:ea typeface="微软雅黑" pitchFamily="34" charset="-122"/>
              </a:rPr>
              <a:t>，存在大量</a:t>
            </a:r>
            <a:r>
              <a:rPr lang="en-US" altLang="zh-CN" sz="1000" dirty="0" smtClean="0">
                <a:solidFill>
                  <a:srgbClr val="000000"/>
                </a:solidFill>
                <a:latin typeface="微软雅黑" pitchFamily="34" charset="-122"/>
                <a:ea typeface="微软雅黑" pitchFamily="34" charset="-122"/>
              </a:rPr>
              <a:t>ARP</a:t>
            </a:r>
            <a:r>
              <a:rPr lang="zh-CN" altLang="en-US" sz="1000" dirty="0" smtClean="0">
                <a:solidFill>
                  <a:srgbClr val="000000"/>
                </a:solidFill>
                <a:latin typeface="微软雅黑" pitchFamily="34" charset="-122"/>
                <a:ea typeface="微软雅黑" pitchFamily="34" charset="-122"/>
              </a:rPr>
              <a:t>病毒攻击</a:t>
            </a:r>
            <a:endParaRPr lang="en-US" altLang="zh-CN" sz="1000" dirty="0">
              <a:solidFill>
                <a:srgbClr val="000000"/>
              </a:solidFill>
              <a:latin typeface="微软雅黑" pitchFamily="34" charset="-122"/>
              <a:ea typeface="微软雅黑" pitchFamily="34" charset="-122"/>
            </a:endParaRPr>
          </a:p>
        </p:txBody>
      </p:sp>
      <p:sp>
        <p:nvSpPr>
          <p:cNvPr id="12" name="TextBox 5"/>
          <p:cNvSpPr txBox="1">
            <a:spLocks noChangeArrowheads="1"/>
          </p:cNvSpPr>
          <p:nvPr/>
        </p:nvSpPr>
        <p:spPr bwMode="auto">
          <a:xfrm>
            <a:off x="1901019" y="2481343"/>
            <a:ext cx="5991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dirty="0" smtClean="0">
                <a:cs typeface="Arial" panose="020B0604020202020204" pitchFamily="34" charset="0"/>
              </a:rPr>
              <a:t>QINQ</a:t>
            </a:r>
            <a:endParaRPr lang="zh-CN" altLang="en-US" sz="1100" dirty="0">
              <a:cs typeface="Arial" panose="020B0604020202020204" pitchFamily="34" charset="0"/>
            </a:endParaRPr>
          </a:p>
        </p:txBody>
      </p:sp>
      <p:sp>
        <p:nvSpPr>
          <p:cNvPr id="15" name="TextBox 9"/>
          <p:cNvSpPr txBox="1">
            <a:spLocks noChangeArrowheads="1"/>
          </p:cNvSpPr>
          <p:nvPr/>
        </p:nvSpPr>
        <p:spPr bwMode="auto">
          <a:xfrm>
            <a:off x="993999" y="3067394"/>
            <a:ext cx="6334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50" dirty="0" smtClean="0">
                <a:cs typeface="Arial" panose="020B0604020202020204" pitchFamily="34" charset="0"/>
              </a:rPr>
              <a:t>VLAN1</a:t>
            </a:r>
            <a:endParaRPr lang="zh-CN" altLang="en-US" sz="1050" dirty="0">
              <a:cs typeface="Arial" panose="020B0604020202020204" pitchFamily="34" charset="0"/>
            </a:endParaRPr>
          </a:p>
        </p:txBody>
      </p:sp>
      <p:pic>
        <p:nvPicPr>
          <p:cNvPr id="17" name="Picture 10" descr="F:\PIC\16：10_PPT_pic\ICOS\Computer-icon.png"/>
          <p:cNvPicPr>
            <a:picLocks noChangeAspect="1" noChangeArrowheads="1"/>
          </p:cNvPicPr>
          <p:nvPr/>
        </p:nvPicPr>
        <p:blipFill>
          <a:blip r:embed="rId2"/>
          <a:srcRect/>
          <a:stretch>
            <a:fillRect/>
          </a:stretch>
        </p:blipFill>
        <p:spPr bwMode="auto">
          <a:xfrm>
            <a:off x="905422" y="3526354"/>
            <a:ext cx="360362" cy="358775"/>
          </a:xfrm>
          <a:prstGeom prst="rect">
            <a:avLst/>
          </a:prstGeom>
          <a:noFill/>
          <a:effectLst>
            <a:outerShdw blurRad="50800" dist="38100" dir="2700000" algn="tl" rotWithShape="0">
              <a:prstClr val="black">
                <a:alpha val="40000"/>
              </a:prstClr>
            </a:outerShdw>
          </a:effectLst>
        </p:spPr>
      </p:pic>
      <p:sp>
        <p:nvSpPr>
          <p:cNvPr id="20" name="TextBox 27"/>
          <p:cNvSpPr txBox="1">
            <a:spLocks noChangeArrowheads="1"/>
          </p:cNvSpPr>
          <p:nvPr/>
        </p:nvSpPr>
        <p:spPr bwMode="auto">
          <a:xfrm>
            <a:off x="1222322" y="3640024"/>
            <a:ext cx="12668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dirty="0" err="1">
                <a:latin typeface="微软雅黑" panose="020B0503020204020204" pitchFamily="34" charset="-122"/>
                <a:ea typeface="微软雅黑" panose="020B0503020204020204" pitchFamily="34" charset="-122"/>
                <a:cs typeface="Arial" panose="020B0604020202020204" pitchFamily="34" charset="0"/>
              </a:rPr>
              <a:t>PPPoE</a:t>
            </a:r>
            <a:r>
              <a:rPr lang="zh-CN" altLang="en-US" sz="1100" dirty="0">
                <a:latin typeface="微软雅黑" panose="020B0503020204020204" pitchFamily="34" charset="-122"/>
                <a:ea typeface="微软雅黑" panose="020B0503020204020204" pitchFamily="34" charset="-122"/>
                <a:cs typeface="Arial" panose="020B0604020202020204" pitchFamily="34" charset="0"/>
              </a:rPr>
              <a:t>拨号</a:t>
            </a:r>
          </a:p>
        </p:txBody>
      </p:sp>
      <p:pic>
        <p:nvPicPr>
          <p:cNvPr id="21" name="Picture 10" descr="F:\PIC\16：10_PPT_pic\ICOS\Computer-icon.png"/>
          <p:cNvPicPr>
            <a:picLocks noChangeAspect="1" noChangeArrowheads="1"/>
          </p:cNvPicPr>
          <p:nvPr/>
        </p:nvPicPr>
        <p:blipFill>
          <a:blip r:embed="rId2"/>
          <a:srcRect/>
          <a:stretch>
            <a:fillRect/>
          </a:stretch>
        </p:blipFill>
        <p:spPr bwMode="auto">
          <a:xfrm>
            <a:off x="2085624" y="3542859"/>
            <a:ext cx="360362" cy="358775"/>
          </a:xfrm>
          <a:prstGeom prst="rect">
            <a:avLst/>
          </a:prstGeom>
          <a:noFill/>
          <a:effectLst>
            <a:outerShdw blurRad="50800" dist="38100" dir="2700000" algn="tl" rotWithShape="0">
              <a:prstClr val="black">
                <a:alpha val="40000"/>
              </a:prstClr>
            </a:outerShdw>
          </a:effectLst>
        </p:spPr>
      </p:pic>
      <p:sp>
        <p:nvSpPr>
          <p:cNvPr id="23" name="TextBox 9"/>
          <p:cNvSpPr txBox="1">
            <a:spLocks noChangeArrowheads="1"/>
          </p:cNvSpPr>
          <p:nvPr/>
        </p:nvSpPr>
        <p:spPr bwMode="auto">
          <a:xfrm>
            <a:off x="1828249" y="3067394"/>
            <a:ext cx="6513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50" dirty="0" smtClean="0">
                <a:cs typeface="Arial" panose="020B0604020202020204" pitchFamily="34" charset="0"/>
              </a:rPr>
              <a:t>VLAN2</a:t>
            </a:r>
            <a:endParaRPr lang="zh-CN" altLang="en-US" sz="1050" dirty="0">
              <a:cs typeface="Arial" panose="020B0604020202020204" pitchFamily="34" charset="0"/>
            </a:endParaRPr>
          </a:p>
        </p:txBody>
      </p:sp>
      <p:cxnSp>
        <p:nvCxnSpPr>
          <p:cNvPr id="25" name="肘形连接符 24"/>
          <p:cNvCxnSpPr>
            <a:stCxn id="14" idx="2"/>
            <a:endCxn id="17" idx="0"/>
          </p:cNvCxnSpPr>
          <p:nvPr/>
        </p:nvCxnSpPr>
        <p:spPr bwMode="auto">
          <a:xfrm rot="5400000">
            <a:off x="963227" y="2856334"/>
            <a:ext cx="864000" cy="619248"/>
          </a:xfrm>
          <a:prstGeom prst="bentConnector3">
            <a:avLst>
              <a:gd name="adj1" fmla="val 81207"/>
            </a:avLst>
          </a:prstGeom>
          <a:noFill/>
          <a:ln w="12700"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肘形连接符 26"/>
          <p:cNvCxnSpPr/>
          <p:nvPr/>
        </p:nvCxnSpPr>
        <p:spPr bwMode="auto">
          <a:xfrm rot="16200000" flipH="1">
            <a:off x="1536364" y="2823759"/>
            <a:ext cx="972000" cy="612000"/>
          </a:xfrm>
          <a:prstGeom prst="bentConnector3">
            <a:avLst>
              <a:gd name="adj1" fmla="val 80306"/>
            </a:avLst>
          </a:prstGeom>
          <a:noFill/>
          <a:ln w="12700"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任意多边形 32"/>
          <p:cNvSpPr/>
          <p:nvPr/>
        </p:nvSpPr>
        <p:spPr bwMode="auto">
          <a:xfrm>
            <a:off x="1051435" y="2063129"/>
            <a:ext cx="567205" cy="1488057"/>
          </a:xfrm>
          <a:custGeom>
            <a:avLst/>
            <a:gdLst>
              <a:gd name="connsiteX0" fmla="*/ 4511 w 567205"/>
              <a:gd name="connsiteY0" fmla="*/ 1406770 h 1406770"/>
              <a:gd name="connsiteX1" fmla="*/ 74850 w 567205"/>
              <a:gd name="connsiteY1" fmla="*/ 1254370 h 1406770"/>
              <a:gd name="connsiteX2" fmla="*/ 520327 w 567205"/>
              <a:gd name="connsiteY2" fmla="*/ 1207477 h 1406770"/>
              <a:gd name="connsiteX3" fmla="*/ 532050 w 567205"/>
              <a:gd name="connsiteY3" fmla="*/ 0 h 1406770"/>
            </a:gdLst>
            <a:ahLst/>
            <a:cxnLst>
              <a:cxn ang="0">
                <a:pos x="connsiteX0" y="connsiteY0"/>
              </a:cxn>
              <a:cxn ang="0">
                <a:pos x="connsiteX1" y="connsiteY1"/>
              </a:cxn>
              <a:cxn ang="0">
                <a:pos x="connsiteX2" y="connsiteY2"/>
              </a:cxn>
              <a:cxn ang="0">
                <a:pos x="connsiteX3" y="connsiteY3"/>
              </a:cxn>
            </a:cxnLst>
            <a:rect l="l" t="t" r="r" b="b"/>
            <a:pathLst>
              <a:path w="567205" h="1406770">
                <a:moveTo>
                  <a:pt x="4511" y="1406770"/>
                </a:moveTo>
                <a:cubicBezTo>
                  <a:pt x="-3304" y="1347178"/>
                  <a:pt x="-11119" y="1287586"/>
                  <a:pt x="74850" y="1254370"/>
                </a:cubicBezTo>
                <a:cubicBezTo>
                  <a:pt x="160819" y="1221154"/>
                  <a:pt x="444127" y="1416539"/>
                  <a:pt x="520327" y="1207477"/>
                </a:cubicBezTo>
                <a:cubicBezTo>
                  <a:pt x="596527" y="998415"/>
                  <a:pt x="564288" y="499207"/>
                  <a:pt x="532050" y="0"/>
                </a:cubicBezTo>
              </a:path>
            </a:pathLst>
          </a:custGeom>
          <a:noFill/>
          <a:ln w="19050">
            <a:solidFill>
              <a:srgbClr val="00B050"/>
            </a:solidFill>
            <a:prstDash val="dash"/>
            <a:headEnd type="none" w="med" len="med"/>
            <a:tailEnd type="arrow" w="med" len="med"/>
          </a:ln>
          <a:effectLst/>
        </p:spPr>
        <p:txBody>
          <a:bodyPr rtlCol="0" anchor="ctr"/>
          <a:lstStyle/>
          <a:p>
            <a:pPr algn="ctr"/>
            <a:endParaRPr lang="zh-CN" altLang="en-US"/>
          </a:p>
        </p:txBody>
      </p:sp>
      <p:sp>
        <p:nvSpPr>
          <p:cNvPr id="34" name="任意多边形 33"/>
          <p:cNvSpPr/>
          <p:nvPr/>
        </p:nvSpPr>
        <p:spPr bwMode="auto">
          <a:xfrm flipH="1">
            <a:off x="1768406" y="2063129"/>
            <a:ext cx="567205" cy="1534829"/>
          </a:xfrm>
          <a:custGeom>
            <a:avLst/>
            <a:gdLst>
              <a:gd name="connsiteX0" fmla="*/ 4511 w 567205"/>
              <a:gd name="connsiteY0" fmla="*/ 1406770 h 1406770"/>
              <a:gd name="connsiteX1" fmla="*/ 74850 w 567205"/>
              <a:gd name="connsiteY1" fmla="*/ 1254370 h 1406770"/>
              <a:gd name="connsiteX2" fmla="*/ 520327 w 567205"/>
              <a:gd name="connsiteY2" fmla="*/ 1207477 h 1406770"/>
              <a:gd name="connsiteX3" fmla="*/ 532050 w 567205"/>
              <a:gd name="connsiteY3" fmla="*/ 0 h 1406770"/>
            </a:gdLst>
            <a:ahLst/>
            <a:cxnLst>
              <a:cxn ang="0">
                <a:pos x="connsiteX0" y="connsiteY0"/>
              </a:cxn>
              <a:cxn ang="0">
                <a:pos x="connsiteX1" y="connsiteY1"/>
              </a:cxn>
              <a:cxn ang="0">
                <a:pos x="connsiteX2" y="connsiteY2"/>
              </a:cxn>
              <a:cxn ang="0">
                <a:pos x="connsiteX3" y="connsiteY3"/>
              </a:cxn>
            </a:cxnLst>
            <a:rect l="l" t="t" r="r" b="b"/>
            <a:pathLst>
              <a:path w="567205" h="1406770">
                <a:moveTo>
                  <a:pt x="4511" y="1406770"/>
                </a:moveTo>
                <a:cubicBezTo>
                  <a:pt x="-3304" y="1347178"/>
                  <a:pt x="-11119" y="1287586"/>
                  <a:pt x="74850" y="1254370"/>
                </a:cubicBezTo>
                <a:cubicBezTo>
                  <a:pt x="160819" y="1221154"/>
                  <a:pt x="444127" y="1416539"/>
                  <a:pt x="520327" y="1207477"/>
                </a:cubicBezTo>
                <a:cubicBezTo>
                  <a:pt x="596527" y="998415"/>
                  <a:pt x="564288" y="499207"/>
                  <a:pt x="532050" y="0"/>
                </a:cubicBezTo>
              </a:path>
            </a:pathLst>
          </a:custGeom>
          <a:noFill/>
          <a:ln w="19050">
            <a:solidFill>
              <a:srgbClr val="00B0F0"/>
            </a:solidFill>
            <a:prstDash val="dash"/>
            <a:headEnd type="none" w="med" len="med"/>
            <a:tailEnd type="arrow" w="med" len="med"/>
          </a:ln>
          <a:effectLst/>
        </p:spPr>
        <p:txBody>
          <a:bodyPr rtlCol="0" anchor="ctr"/>
          <a:lstStyle/>
          <a:p>
            <a:pPr algn="ctr"/>
            <a:endParaRPr lang="zh-CN" altLang="en-US"/>
          </a:p>
        </p:txBody>
      </p:sp>
      <p:cxnSp>
        <p:nvCxnSpPr>
          <p:cNvPr id="35" name="直接连接符 34"/>
          <p:cNvCxnSpPr/>
          <p:nvPr/>
        </p:nvCxnSpPr>
        <p:spPr bwMode="auto">
          <a:xfrm>
            <a:off x="1699136" y="2110518"/>
            <a:ext cx="0" cy="1296000"/>
          </a:xfrm>
          <a:prstGeom prst="line">
            <a:avLst/>
          </a:prstGeom>
          <a:ln w="38100">
            <a:solidFill>
              <a:schemeClr val="bg1">
                <a:lumMod val="75000"/>
              </a:schemeClr>
            </a:solidFill>
          </a:ln>
          <a:extLst/>
        </p:spPr>
        <p:style>
          <a:lnRef idx="1">
            <a:schemeClr val="dk1"/>
          </a:lnRef>
          <a:fillRef idx="0">
            <a:schemeClr val="dk1"/>
          </a:fillRef>
          <a:effectRef idx="0">
            <a:schemeClr val="dk1"/>
          </a:effectRef>
          <a:fontRef idx="minor">
            <a:schemeClr val="tx1"/>
          </a:fontRef>
        </p:style>
      </p:cxnSp>
      <p:pic>
        <p:nvPicPr>
          <p:cNvPr id="14" name="Picture 459" descr="图片238"/>
          <p:cNvPicPr>
            <a:picLocks noChangeAspect="1" noChangeArrowheads="1"/>
          </p:cNvPicPr>
          <p:nvPr/>
        </p:nvPicPr>
        <p:blipFill>
          <a:blip r:embed="rId3"/>
          <a:srcRect/>
          <a:stretch>
            <a:fillRect/>
          </a:stretch>
        </p:blipFill>
        <p:spPr bwMode="auto">
          <a:xfrm>
            <a:off x="1524670" y="2354547"/>
            <a:ext cx="360362" cy="379412"/>
          </a:xfrm>
          <a:prstGeom prst="rect">
            <a:avLst/>
          </a:prstGeom>
          <a:noFill/>
          <a:effectLst>
            <a:outerShdw blurRad="50800" dist="38100" dir="2700000" algn="tl" rotWithShape="0">
              <a:prstClr val="black">
                <a:alpha val="40000"/>
              </a:prstClr>
            </a:outerShdw>
          </a:effectLst>
        </p:spPr>
      </p:pic>
      <p:pic>
        <p:nvPicPr>
          <p:cNvPr id="13" name="Picture 461" descr="图片240"/>
          <p:cNvPicPr>
            <a:picLocks noChangeAspect="1" noChangeArrowheads="1"/>
          </p:cNvPicPr>
          <p:nvPr/>
        </p:nvPicPr>
        <p:blipFill>
          <a:blip r:embed="rId4"/>
          <a:srcRect/>
          <a:stretch>
            <a:fillRect/>
          </a:stretch>
        </p:blipFill>
        <p:spPr bwMode="auto">
          <a:xfrm>
            <a:off x="1582814" y="2885219"/>
            <a:ext cx="255588" cy="266700"/>
          </a:xfrm>
          <a:prstGeom prst="rect">
            <a:avLst/>
          </a:prstGeom>
          <a:noFill/>
          <a:effectLst>
            <a:outerShdw blurRad="50800" dist="38100" dir="2700000" algn="tl" rotWithShape="0">
              <a:prstClr val="black">
                <a:alpha val="40000"/>
              </a:prstClr>
            </a:outerShdw>
          </a:effectLst>
        </p:spPr>
      </p:pic>
      <p:sp>
        <p:nvSpPr>
          <p:cNvPr id="36" name="TextBox 431"/>
          <p:cNvSpPr txBox="1">
            <a:spLocks noChangeArrowheads="1"/>
          </p:cNvSpPr>
          <p:nvPr/>
        </p:nvSpPr>
        <p:spPr bwMode="auto">
          <a:xfrm>
            <a:off x="542619" y="4048107"/>
            <a:ext cx="23130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1200" b="1">
                <a:solidFill>
                  <a:srgbClr val="C00000"/>
                </a:solidFill>
                <a:latin typeface="微软雅黑" pitchFamily="34" charset="-122"/>
                <a:ea typeface="微软雅黑"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认证</a:t>
            </a:r>
            <a:r>
              <a:rPr lang="zh-CN" altLang="en-US" dirty="0" smtClean="0"/>
              <a:t>方式：</a:t>
            </a:r>
            <a:r>
              <a:rPr lang="en-US" altLang="zh-CN" sz="1000" b="0" dirty="0" err="1" smtClean="0">
                <a:solidFill>
                  <a:schemeClr val="tx1"/>
                </a:solidFill>
              </a:rPr>
              <a:t>PPPoE</a:t>
            </a:r>
            <a:endParaRPr lang="en-US" altLang="zh-CN" sz="1000" b="0" dirty="0">
              <a:solidFill>
                <a:schemeClr val="tx1"/>
              </a:solidFill>
            </a:endParaRPr>
          </a:p>
          <a:p>
            <a:r>
              <a:rPr lang="zh-CN" altLang="en-US" dirty="0" smtClean="0"/>
              <a:t>安全性：</a:t>
            </a:r>
            <a:r>
              <a:rPr lang="en-US" altLang="zh-CN" sz="1000" b="0" dirty="0" err="1" smtClean="0">
                <a:solidFill>
                  <a:schemeClr val="tx1"/>
                </a:solidFill>
              </a:rPr>
              <a:t>QinQ</a:t>
            </a:r>
            <a:r>
              <a:rPr lang="zh-CN" altLang="en-US" sz="1000" b="0" dirty="0" smtClean="0">
                <a:solidFill>
                  <a:schemeClr val="tx1"/>
                </a:solidFill>
              </a:rPr>
              <a:t>隔离</a:t>
            </a:r>
            <a:endParaRPr lang="zh-CN" altLang="en-US" sz="1000" b="0" dirty="0">
              <a:solidFill>
                <a:schemeClr val="tx1"/>
              </a:solidFill>
            </a:endParaRPr>
          </a:p>
        </p:txBody>
      </p:sp>
      <p:sp>
        <p:nvSpPr>
          <p:cNvPr id="37" name="TextBox 94"/>
          <p:cNvSpPr txBox="1">
            <a:spLocks noChangeArrowheads="1"/>
          </p:cNvSpPr>
          <p:nvPr/>
        </p:nvSpPr>
        <p:spPr bwMode="auto">
          <a:xfrm>
            <a:off x="3419748" y="1120557"/>
            <a:ext cx="252052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zh-CN" altLang="en-US" sz="1200" b="1" dirty="0" smtClean="0">
                <a:latin typeface="微软雅黑" pitchFamily="34" charset="-122"/>
                <a:ea typeface="微软雅黑" pitchFamily="34" charset="-122"/>
              </a:rPr>
              <a:t>业务特点：</a:t>
            </a:r>
            <a:endParaRPr lang="en-US" altLang="zh-CN" sz="1200" b="1" dirty="0" smtClean="0">
              <a:latin typeface="微软雅黑" pitchFamily="34" charset="-122"/>
              <a:ea typeface="微软雅黑" pitchFamily="34" charset="-122"/>
            </a:endParaRPr>
          </a:p>
          <a:p>
            <a:pPr marL="171450" indent="-171450" eaLnBrk="1" fontAlgn="base" hangingPunct="1">
              <a:spcBef>
                <a:spcPct val="0"/>
              </a:spcBef>
              <a:spcAft>
                <a:spcPct val="0"/>
              </a:spcAft>
              <a:buFont typeface="Arial" panose="020B0604020202020204" pitchFamily="34" charset="0"/>
              <a:buChar char="•"/>
            </a:pPr>
            <a:r>
              <a:rPr lang="zh-CN" altLang="en-US" sz="1000" dirty="0" smtClean="0">
                <a:solidFill>
                  <a:srgbClr val="000000"/>
                </a:solidFill>
                <a:latin typeface="微软雅黑" pitchFamily="34" charset="-122"/>
                <a:ea typeface="微软雅黑" pitchFamily="34" charset="-122"/>
              </a:rPr>
              <a:t>类运营商场景，以家庭用户为主</a:t>
            </a:r>
            <a:endParaRPr lang="en-US" altLang="zh-CN" sz="1000" dirty="0" smtClean="0">
              <a:solidFill>
                <a:srgbClr val="000000"/>
              </a:solidFill>
              <a:latin typeface="微软雅黑" pitchFamily="34" charset="-122"/>
              <a:ea typeface="微软雅黑" pitchFamily="34" charset="-122"/>
            </a:endParaRPr>
          </a:p>
        </p:txBody>
      </p:sp>
      <p:pic>
        <p:nvPicPr>
          <p:cNvPr id="38" name="Picture 73" descr="图片152"/>
          <p:cNvPicPr>
            <a:picLocks noChangeAspect="1" noChangeArrowheads="1"/>
          </p:cNvPicPr>
          <p:nvPr/>
        </p:nvPicPr>
        <p:blipFill>
          <a:blip r:embed="rId5" cstate="print"/>
          <a:srcRect/>
          <a:stretch>
            <a:fillRect/>
          </a:stretch>
        </p:blipFill>
        <p:spPr bwMode="auto">
          <a:xfrm>
            <a:off x="4563097" y="2217503"/>
            <a:ext cx="252000" cy="400941"/>
          </a:xfrm>
          <a:prstGeom prst="rect">
            <a:avLst/>
          </a:prstGeom>
          <a:noFill/>
          <a:ln w="9525">
            <a:noFill/>
            <a:miter lim="800000"/>
            <a:headEnd/>
            <a:tailEnd/>
          </a:ln>
        </p:spPr>
      </p:pic>
      <p:pic>
        <p:nvPicPr>
          <p:cNvPr id="39" name="Picture 7" descr="未标题-1"/>
          <p:cNvPicPr>
            <a:picLocks noChangeAspect="1" noChangeArrowheads="1"/>
          </p:cNvPicPr>
          <p:nvPr/>
        </p:nvPicPr>
        <p:blipFill>
          <a:blip r:embed="rId6" cstate="print"/>
          <a:srcRect/>
          <a:stretch>
            <a:fillRect/>
          </a:stretch>
        </p:blipFill>
        <p:spPr bwMode="auto">
          <a:xfrm>
            <a:off x="3760728" y="1683401"/>
            <a:ext cx="302056" cy="296438"/>
          </a:xfrm>
          <a:prstGeom prst="rect">
            <a:avLst/>
          </a:prstGeom>
          <a:noFill/>
          <a:ln w="9525">
            <a:noFill/>
            <a:miter lim="800000"/>
            <a:headEnd/>
            <a:tailEnd/>
          </a:ln>
        </p:spPr>
      </p:pic>
      <p:grpSp>
        <p:nvGrpSpPr>
          <p:cNvPr id="40" name="组合 1759"/>
          <p:cNvGrpSpPr>
            <a:grpSpLocks/>
          </p:cNvGrpSpPr>
          <p:nvPr/>
        </p:nvGrpSpPr>
        <p:grpSpPr bwMode="auto">
          <a:xfrm>
            <a:off x="4865216" y="1683401"/>
            <a:ext cx="468000" cy="360000"/>
            <a:chOff x="6827847" y="4963340"/>
            <a:chExt cx="987426" cy="850901"/>
          </a:xfrm>
        </p:grpSpPr>
        <p:pic>
          <p:nvPicPr>
            <p:cNvPr id="41" name="Picture 15" descr="56190">
              <a:hlinkClick r:id="rId7"/>
            </p:cNvPr>
            <p:cNvPicPr>
              <a:picLocks noChangeAspect="1" noChangeArrowheads="1"/>
            </p:cNvPicPr>
            <p:nvPr/>
          </p:nvPicPr>
          <p:blipFill>
            <a:blip r:embed="rId8" cstate="print"/>
            <a:srcRect/>
            <a:stretch>
              <a:fillRect/>
            </a:stretch>
          </p:blipFill>
          <p:spPr bwMode="auto">
            <a:xfrm>
              <a:off x="6900872" y="5072878"/>
              <a:ext cx="914401" cy="741363"/>
            </a:xfrm>
            <a:prstGeom prst="rect">
              <a:avLst/>
            </a:prstGeom>
            <a:noFill/>
            <a:effectLst>
              <a:outerShdw dist="35921" dir="2700000" algn="ctr" rotWithShape="0">
                <a:srgbClr val="808080"/>
              </a:outerShdw>
            </a:effectLst>
          </p:spPr>
        </p:pic>
        <p:pic>
          <p:nvPicPr>
            <p:cNvPr id="42" name="Picture 16" descr="j0225438"/>
            <p:cNvPicPr>
              <a:picLocks noChangeAspect="1" noChangeArrowheads="1"/>
            </p:cNvPicPr>
            <p:nvPr/>
          </p:nvPicPr>
          <p:blipFill>
            <a:blip r:embed="rId9" cstate="print"/>
            <a:srcRect/>
            <a:stretch>
              <a:fillRect/>
            </a:stretch>
          </p:blipFill>
          <p:spPr bwMode="auto">
            <a:xfrm>
              <a:off x="6827847" y="4963340"/>
              <a:ext cx="354013" cy="457200"/>
            </a:xfrm>
            <a:prstGeom prst="rect">
              <a:avLst/>
            </a:prstGeom>
            <a:noFill/>
            <a:ln w="9525">
              <a:noFill/>
              <a:miter lim="800000"/>
              <a:headEnd/>
              <a:tailEnd/>
            </a:ln>
          </p:spPr>
        </p:pic>
        <p:grpSp>
          <p:nvGrpSpPr>
            <p:cNvPr id="43" name="Group 44"/>
            <p:cNvGrpSpPr>
              <a:grpSpLocks noChangeAspect="1"/>
            </p:cNvGrpSpPr>
            <p:nvPr/>
          </p:nvGrpSpPr>
          <p:grpSpPr bwMode="auto">
            <a:xfrm>
              <a:off x="7339029" y="5328470"/>
              <a:ext cx="422275" cy="407987"/>
              <a:chOff x="679" y="1558"/>
              <a:chExt cx="266" cy="257"/>
            </a:xfrm>
          </p:grpSpPr>
          <p:sp>
            <p:nvSpPr>
              <p:cNvPr id="44" name="AutoShape 45"/>
              <p:cNvSpPr>
                <a:spLocks noChangeAspect="1" noChangeArrowheads="1" noTextEdit="1"/>
              </p:cNvSpPr>
              <p:nvPr/>
            </p:nvSpPr>
            <p:spPr bwMode="auto">
              <a:xfrm>
                <a:off x="679" y="1558"/>
                <a:ext cx="266" cy="257"/>
              </a:xfrm>
              <a:prstGeom prst="rect">
                <a:avLst/>
              </a:prstGeom>
              <a:noFill/>
              <a:ln w="9525">
                <a:noFill/>
                <a:miter lim="800000"/>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grpSp>
            <p:nvGrpSpPr>
              <p:cNvPr id="45" name="Group 46"/>
              <p:cNvGrpSpPr>
                <a:grpSpLocks/>
              </p:cNvGrpSpPr>
              <p:nvPr/>
            </p:nvGrpSpPr>
            <p:grpSpPr bwMode="auto">
              <a:xfrm>
                <a:off x="691" y="1567"/>
                <a:ext cx="242" cy="239"/>
                <a:chOff x="691" y="1567"/>
                <a:chExt cx="242" cy="239"/>
              </a:xfrm>
            </p:grpSpPr>
            <p:sp>
              <p:nvSpPr>
                <p:cNvPr id="667" name="Freeform 47"/>
                <p:cNvSpPr>
                  <a:spLocks/>
                </p:cNvSpPr>
                <p:nvPr/>
              </p:nvSpPr>
              <p:spPr bwMode="auto">
                <a:xfrm>
                  <a:off x="714" y="1760"/>
                  <a:ext cx="204" cy="33"/>
                </a:xfrm>
                <a:custGeom>
                  <a:avLst/>
                  <a:gdLst>
                    <a:gd name="T0" fmla="*/ 0 w 1425"/>
                    <a:gd name="T1" fmla="*/ 2 h 336"/>
                    <a:gd name="T2" fmla="*/ 1 w 1425"/>
                    <a:gd name="T3" fmla="*/ 2 h 336"/>
                    <a:gd name="T4" fmla="*/ 5 w 1425"/>
                    <a:gd name="T5" fmla="*/ 0 h 336"/>
                    <a:gd name="T6" fmla="*/ 29 w 1425"/>
                    <a:gd name="T7" fmla="*/ 1 h 336"/>
                    <a:gd name="T8" fmla="*/ 29 w 1425"/>
                    <a:gd name="T9" fmla="*/ 1 h 336"/>
                    <a:gd name="T10" fmla="*/ 27 w 1425"/>
                    <a:gd name="T11" fmla="*/ 2 h 336"/>
                    <a:gd name="T12" fmla="*/ 24 w 1425"/>
                    <a:gd name="T13" fmla="*/ 3 h 336"/>
                    <a:gd name="T14" fmla="*/ 0 w 1425"/>
                    <a:gd name="T15" fmla="*/ 2 h 336"/>
                    <a:gd name="T16" fmla="*/ 0 60000 65536"/>
                    <a:gd name="T17" fmla="*/ 0 60000 65536"/>
                    <a:gd name="T18" fmla="*/ 0 60000 65536"/>
                    <a:gd name="T19" fmla="*/ 0 60000 65536"/>
                    <a:gd name="T20" fmla="*/ 0 60000 65536"/>
                    <a:gd name="T21" fmla="*/ 0 60000 65536"/>
                    <a:gd name="T22" fmla="*/ 0 60000 65536"/>
                    <a:gd name="T23" fmla="*/ 0 60000 65536"/>
                    <a:gd name="T24" fmla="*/ 0 w 1425"/>
                    <a:gd name="T25" fmla="*/ 0 h 336"/>
                    <a:gd name="T26" fmla="*/ 1425 w 1425"/>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5" h="336">
                      <a:moveTo>
                        <a:pt x="0" y="257"/>
                      </a:moveTo>
                      <a:lnTo>
                        <a:pt x="40" y="187"/>
                      </a:lnTo>
                      <a:lnTo>
                        <a:pt x="245" y="0"/>
                      </a:lnTo>
                      <a:lnTo>
                        <a:pt x="1425" y="58"/>
                      </a:lnTo>
                      <a:lnTo>
                        <a:pt x="1425" y="98"/>
                      </a:lnTo>
                      <a:lnTo>
                        <a:pt x="1343" y="183"/>
                      </a:lnTo>
                      <a:lnTo>
                        <a:pt x="1173" y="336"/>
                      </a:lnTo>
                      <a:lnTo>
                        <a:pt x="0" y="257"/>
                      </a:lnTo>
                      <a:close/>
                    </a:path>
                  </a:pathLst>
                </a:custGeom>
                <a:solidFill>
                  <a:srgbClr val="828FA1"/>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68" name="Line 48"/>
                <p:cNvSpPr>
                  <a:spLocks noChangeShapeType="1"/>
                </p:cNvSpPr>
                <p:nvPr/>
              </p:nvSpPr>
              <p:spPr bwMode="auto">
                <a:xfrm flipV="1">
                  <a:off x="720" y="1760"/>
                  <a:ext cx="29" cy="18"/>
                </a:xfrm>
                <a:prstGeom prst="line">
                  <a:avLst/>
                </a:prstGeom>
                <a:noFill/>
                <a:ln w="1588">
                  <a:solidFill>
                    <a:srgbClr val="D1D4DE"/>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69" name="Freeform 49"/>
                <p:cNvSpPr>
                  <a:spLocks/>
                </p:cNvSpPr>
                <p:nvPr/>
              </p:nvSpPr>
              <p:spPr bwMode="auto">
                <a:xfrm>
                  <a:off x="720" y="1778"/>
                  <a:ext cx="1" cy="1"/>
                </a:xfrm>
                <a:custGeom>
                  <a:avLst/>
                  <a:gdLst>
                    <a:gd name="T0" fmla="*/ 0 w 2"/>
                    <a:gd name="T1" fmla="*/ 0 h 1"/>
                    <a:gd name="T2" fmla="*/ 1 w 2"/>
                    <a:gd name="T3" fmla="*/ 1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1"/>
                      </a:lnTo>
                      <a:lnTo>
                        <a:pt x="0" y="0"/>
                      </a:lnTo>
                      <a:close/>
                    </a:path>
                  </a:pathLst>
                </a:custGeom>
                <a:solidFill>
                  <a:srgbClr val="D1D4DE"/>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70" name="Freeform 50"/>
                <p:cNvSpPr>
                  <a:spLocks/>
                </p:cNvSpPr>
                <p:nvPr/>
              </p:nvSpPr>
              <p:spPr bwMode="auto">
                <a:xfrm>
                  <a:off x="749" y="1759"/>
                  <a:ext cx="1" cy="1"/>
                </a:xfrm>
                <a:custGeom>
                  <a:avLst/>
                  <a:gdLst>
                    <a:gd name="T0" fmla="*/ 1 w 1"/>
                    <a:gd name="T1" fmla="*/ 1 h 2"/>
                    <a:gd name="T2" fmla="*/ 0 w 1"/>
                    <a:gd name="T3" fmla="*/ 0 h 2"/>
                    <a:gd name="T4" fmla="*/ 1 w 1"/>
                    <a:gd name="T5" fmla="*/ 1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lnTo>
                        <a:pt x="0" y="0"/>
                      </a:lnTo>
                      <a:lnTo>
                        <a:pt x="1" y="2"/>
                      </a:lnTo>
                      <a:close/>
                    </a:path>
                  </a:pathLst>
                </a:custGeom>
                <a:solidFill>
                  <a:srgbClr val="D1D4DE"/>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71" name="Freeform 51"/>
                <p:cNvSpPr>
                  <a:spLocks/>
                </p:cNvSpPr>
                <p:nvPr/>
              </p:nvSpPr>
              <p:spPr bwMode="auto">
                <a:xfrm>
                  <a:off x="917" y="1747"/>
                  <a:ext cx="11" cy="34"/>
                </a:xfrm>
                <a:custGeom>
                  <a:avLst/>
                  <a:gdLst>
                    <a:gd name="T0" fmla="*/ 0 w 78"/>
                    <a:gd name="T1" fmla="*/ 3 h 332"/>
                    <a:gd name="T2" fmla="*/ 0 w 78"/>
                    <a:gd name="T3" fmla="*/ 1 h 332"/>
                    <a:gd name="T4" fmla="*/ 2 w 78"/>
                    <a:gd name="T5" fmla="*/ 0 h 332"/>
                    <a:gd name="T6" fmla="*/ 2 w 78"/>
                    <a:gd name="T7" fmla="*/ 3 h 332"/>
                    <a:gd name="T8" fmla="*/ 0 w 78"/>
                    <a:gd name="T9" fmla="*/ 3 h 332"/>
                    <a:gd name="T10" fmla="*/ 0 60000 65536"/>
                    <a:gd name="T11" fmla="*/ 0 60000 65536"/>
                    <a:gd name="T12" fmla="*/ 0 60000 65536"/>
                    <a:gd name="T13" fmla="*/ 0 60000 65536"/>
                    <a:gd name="T14" fmla="*/ 0 60000 65536"/>
                    <a:gd name="T15" fmla="*/ 0 w 78"/>
                    <a:gd name="T16" fmla="*/ 0 h 332"/>
                    <a:gd name="T17" fmla="*/ 78 w 78"/>
                    <a:gd name="T18" fmla="*/ 332 h 332"/>
                  </a:gdLst>
                  <a:ahLst/>
                  <a:cxnLst>
                    <a:cxn ang="T10">
                      <a:pos x="T0" y="T1"/>
                    </a:cxn>
                    <a:cxn ang="T11">
                      <a:pos x="T2" y="T3"/>
                    </a:cxn>
                    <a:cxn ang="T12">
                      <a:pos x="T4" y="T5"/>
                    </a:cxn>
                    <a:cxn ang="T13">
                      <a:pos x="T6" y="T7"/>
                    </a:cxn>
                    <a:cxn ang="T14">
                      <a:pos x="T8" y="T9"/>
                    </a:cxn>
                  </a:cxnLst>
                  <a:rect l="T15" t="T16" r="T17" b="T18"/>
                  <a:pathLst>
                    <a:path w="78" h="332">
                      <a:moveTo>
                        <a:pt x="0" y="332"/>
                      </a:moveTo>
                      <a:lnTo>
                        <a:pt x="0" y="80"/>
                      </a:lnTo>
                      <a:lnTo>
                        <a:pt x="78" y="0"/>
                      </a:lnTo>
                      <a:lnTo>
                        <a:pt x="78" y="331"/>
                      </a:lnTo>
                      <a:lnTo>
                        <a:pt x="0" y="332"/>
                      </a:lnTo>
                      <a:close/>
                    </a:path>
                  </a:pathLst>
                </a:custGeom>
                <a:solidFill>
                  <a:srgbClr val="161919"/>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72" name="Line 52"/>
                <p:cNvSpPr>
                  <a:spLocks noChangeShapeType="1"/>
                </p:cNvSpPr>
                <p:nvPr/>
              </p:nvSpPr>
              <p:spPr bwMode="auto">
                <a:xfrm flipV="1">
                  <a:off x="917" y="1755"/>
                  <a:ext cx="1" cy="26"/>
                </a:xfrm>
                <a:prstGeom prst="line">
                  <a:avLst/>
                </a:prstGeom>
                <a:noFill/>
                <a:ln w="1588">
                  <a:solidFill>
                    <a:srgbClr val="C9CCCC"/>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73" name="Freeform 53"/>
                <p:cNvSpPr>
                  <a:spLocks/>
                </p:cNvSpPr>
                <p:nvPr/>
              </p:nvSpPr>
              <p:spPr bwMode="auto">
                <a:xfrm>
                  <a:off x="917" y="1781"/>
                  <a:ext cx="1" cy="1"/>
                </a:xfrm>
                <a:custGeom>
                  <a:avLst/>
                  <a:gdLst>
                    <a:gd name="T0" fmla="*/ 0 w 2"/>
                    <a:gd name="T1" fmla="*/ 0 h 1"/>
                    <a:gd name="T2" fmla="*/ 1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74" name="Freeform 54"/>
                <p:cNvSpPr>
                  <a:spLocks/>
                </p:cNvSpPr>
                <p:nvPr/>
              </p:nvSpPr>
              <p:spPr bwMode="auto">
                <a:xfrm>
                  <a:off x="917" y="1755"/>
                  <a:ext cx="1" cy="1"/>
                </a:xfrm>
                <a:custGeom>
                  <a:avLst/>
                  <a:gdLst>
                    <a:gd name="T0" fmla="*/ 1 w 2"/>
                    <a:gd name="T1" fmla="*/ 0 h 1"/>
                    <a:gd name="T2" fmla="*/ 0 w 2"/>
                    <a:gd name="T3" fmla="*/ 0 h 1"/>
                    <a:gd name="T4" fmla="*/ 1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75" name="Freeform 55"/>
                <p:cNvSpPr>
                  <a:spLocks/>
                </p:cNvSpPr>
                <p:nvPr/>
              </p:nvSpPr>
              <p:spPr bwMode="auto">
                <a:xfrm>
                  <a:off x="906" y="1770"/>
                  <a:ext cx="22" cy="25"/>
                </a:xfrm>
                <a:custGeom>
                  <a:avLst/>
                  <a:gdLst>
                    <a:gd name="T0" fmla="*/ 0 w 159"/>
                    <a:gd name="T1" fmla="*/ 1 h 256"/>
                    <a:gd name="T2" fmla="*/ 2 w 159"/>
                    <a:gd name="T3" fmla="*/ 0 h 256"/>
                    <a:gd name="T4" fmla="*/ 3 w 159"/>
                    <a:gd name="T5" fmla="*/ 0 h 256"/>
                    <a:gd name="T6" fmla="*/ 0 w 159"/>
                    <a:gd name="T7" fmla="*/ 2 h 256"/>
                    <a:gd name="T8" fmla="*/ 0 w 159"/>
                    <a:gd name="T9" fmla="*/ 1 h 256"/>
                    <a:gd name="T10" fmla="*/ 0 60000 65536"/>
                    <a:gd name="T11" fmla="*/ 0 60000 65536"/>
                    <a:gd name="T12" fmla="*/ 0 60000 65536"/>
                    <a:gd name="T13" fmla="*/ 0 60000 65536"/>
                    <a:gd name="T14" fmla="*/ 0 60000 65536"/>
                    <a:gd name="T15" fmla="*/ 0 w 159"/>
                    <a:gd name="T16" fmla="*/ 0 h 256"/>
                    <a:gd name="T17" fmla="*/ 159 w 159"/>
                    <a:gd name="T18" fmla="*/ 256 h 256"/>
                  </a:gdLst>
                  <a:ahLst/>
                  <a:cxnLst>
                    <a:cxn ang="T10">
                      <a:pos x="T0" y="T1"/>
                    </a:cxn>
                    <a:cxn ang="T11">
                      <a:pos x="T2" y="T3"/>
                    </a:cxn>
                    <a:cxn ang="T12">
                      <a:pos x="T4" y="T5"/>
                    </a:cxn>
                    <a:cxn ang="T13">
                      <a:pos x="T6" y="T7"/>
                    </a:cxn>
                    <a:cxn ang="T14">
                      <a:pos x="T8" y="T9"/>
                    </a:cxn>
                  </a:cxnLst>
                  <a:rect l="T15" t="T16" r="T17" b="T18"/>
                  <a:pathLst>
                    <a:path w="159" h="256">
                      <a:moveTo>
                        <a:pt x="0" y="109"/>
                      </a:moveTo>
                      <a:lnTo>
                        <a:pt x="102" y="0"/>
                      </a:lnTo>
                      <a:lnTo>
                        <a:pt x="159" y="55"/>
                      </a:lnTo>
                      <a:lnTo>
                        <a:pt x="0" y="256"/>
                      </a:lnTo>
                      <a:lnTo>
                        <a:pt x="0" y="109"/>
                      </a:lnTo>
                      <a:close/>
                    </a:path>
                  </a:pathLst>
                </a:custGeom>
                <a:solidFill>
                  <a:srgbClr val="47567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76" name="Freeform 56"/>
                <p:cNvSpPr>
                  <a:spLocks/>
                </p:cNvSpPr>
                <p:nvPr/>
              </p:nvSpPr>
              <p:spPr bwMode="auto">
                <a:xfrm>
                  <a:off x="906" y="1775"/>
                  <a:ext cx="22" cy="25"/>
                </a:xfrm>
                <a:custGeom>
                  <a:avLst/>
                  <a:gdLst>
                    <a:gd name="T0" fmla="*/ 0 w 159"/>
                    <a:gd name="T1" fmla="*/ 2 h 252"/>
                    <a:gd name="T2" fmla="*/ 3 w 159"/>
                    <a:gd name="T3" fmla="*/ 0 h 252"/>
                    <a:gd name="T4" fmla="*/ 3 w 159"/>
                    <a:gd name="T5" fmla="*/ 0 h 252"/>
                    <a:gd name="T6" fmla="*/ 0 w 159"/>
                    <a:gd name="T7" fmla="*/ 2 h 252"/>
                    <a:gd name="T8" fmla="*/ 0 w 159"/>
                    <a:gd name="T9" fmla="*/ 2 h 252"/>
                    <a:gd name="T10" fmla="*/ 0 60000 65536"/>
                    <a:gd name="T11" fmla="*/ 0 60000 65536"/>
                    <a:gd name="T12" fmla="*/ 0 60000 65536"/>
                    <a:gd name="T13" fmla="*/ 0 60000 65536"/>
                    <a:gd name="T14" fmla="*/ 0 60000 65536"/>
                    <a:gd name="T15" fmla="*/ 0 w 159"/>
                    <a:gd name="T16" fmla="*/ 0 h 252"/>
                    <a:gd name="T17" fmla="*/ 159 w 159"/>
                    <a:gd name="T18" fmla="*/ 252 h 252"/>
                  </a:gdLst>
                  <a:ahLst/>
                  <a:cxnLst>
                    <a:cxn ang="T10">
                      <a:pos x="T0" y="T1"/>
                    </a:cxn>
                    <a:cxn ang="T11">
                      <a:pos x="T2" y="T3"/>
                    </a:cxn>
                    <a:cxn ang="T12">
                      <a:pos x="T4" y="T5"/>
                    </a:cxn>
                    <a:cxn ang="T13">
                      <a:pos x="T6" y="T7"/>
                    </a:cxn>
                    <a:cxn ang="T14">
                      <a:pos x="T8" y="T9"/>
                    </a:cxn>
                  </a:cxnLst>
                  <a:rect l="T15" t="T16" r="T17" b="T18"/>
                  <a:pathLst>
                    <a:path w="159" h="252">
                      <a:moveTo>
                        <a:pt x="0" y="252"/>
                      </a:moveTo>
                      <a:lnTo>
                        <a:pt x="159" y="52"/>
                      </a:lnTo>
                      <a:lnTo>
                        <a:pt x="159" y="0"/>
                      </a:lnTo>
                      <a:lnTo>
                        <a:pt x="0" y="201"/>
                      </a:lnTo>
                      <a:lnTo>
                        <a:pt x="0" y="252"/>
                      </a:lnTo>
                      <a:close/>
                    </a:path>
                  </a:pathLst>
                </a:custGeom>
                <a:solidFill>
                  <a:srgbClr val="1F2E4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77" name="Line 57"/>
                <p:cNvSpPr>
                  <a:spLocks noChangeShapeType="1"/>
                </p:cNvSpPr>
                <p:nvPr/>
              </p:nvSpPr>
              <p:spPr bwMode="auto">
                <a:xfrm flipH="1">
                  <a:off x="906" y="1775"/>
                  <a:ext cx="22" cy="20"/>
                </a:xfrm>
                <a:prstGeom prst="line">
                  <a:avLst/>
                </a:prstGeom>
                <a:noFill/>
                <a:ln w="1588">
                  <a:solidFill>
                    <a:srgbClr val="828FA1"/>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78" name="Freeform 58"/>
                <p:cNvSpPr>
                  <a:spLocks/>
                </p:cNvSpPr>
                <p:nvPr/>
              </p:nvSpPr>
              <p:spPr bwMode="auto">
                <a:xfrm>
                  <a:off x="928" y="1775"/>
                  <a:ext cx="1" cy="1"/>
                </a:xfrm>
                <a:custGeom>
                  <a:avLst/>
                  <a:gdLst>
                    <a:gd name="T0" fmla="*/ 1 w 2"/>
                    <a:gd name="T1" fmla="*/ 0 h 1"/>
                    <a:gd name="T2" fmla="*/ 0 w 2"/>
                    <a:gd name="T3" fmla="*/ 0 h 1"/>
                    <a:gd name="T4" fmla="*/ 1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solidFill>
                  <a:srgbClr val="828FA1"/>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79" name="Freeform 59"/>
                <p:cNvSpPr>
                  <a:spLocks/>
                </p:cNvSpPr>
                <p:nvPr/>
              </p:nvSpPr>
              <p:spPr bwMode="auto">
                <a:xfrm>
                  <a:off x="906" y="1795"/>
                  <a:ext cx="1" cy="1"/>
                </a:xfrm>
                <a:custGeom>
                  <a:avLst/>
                  <a:gdLst>
                    <a:gd name="T0" fmla="*/ 0 w 2"/>
                    <a:gd name="T1" fmla="*/ 0 h 2"/>
                    <a:gd name="T2" fmla="*/ 1 w 2"/>
                    <a:gd name="T3" fmla="*/ 1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lnTo>
                        <a:pt x="2" y="2"/>
                      </a:lnTo>
                      <a:lnTo>
                        <a:pt x="0" y="0"/>
                      </a:lnTo>
                      <a:close/>
                    </a:path>
                  </a:pathLst>
                </a:custGeom>
                <a:solidFill>
                  <a:srgbClr val="828FA1"/>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80" name="Freeform 60"/>
                <p:cNvSpPr>
                  <a:spLocks/>
                </p:cNvSpPr>
                <p:nvPr/>
              </p:nvSpPr>
              <p:spPr bwMode="auto">
                <a:xfrm>
                  <a:off x="704" y="1568"/>
                  <a:ext cx="179" cy="203"/>
                </a:xfrm>
                <a:custGeom>
                  <a:avLst/>
                  <a:gdLst>
                    <a:gd name="T0" fmla="*/ 26 w 1251"/>
                    <a:gd name="T1" fmla="*/ 20 h 2032"/>
                    <a:gd name="T2" fmla="*/ 26 w 1251"/>
                    <a:gd name="T3" fmla="*/ 0 h 2032"/>
                    <a:gd name="T4" fmla="*/ 0 w 1251"/>
                    <a:gd name="T5" fmla="*/ 0 h 2032"/>
                    <a:gd name="T6" fmla="*/ 0 w 1251"/>
                    <a:gd name="T7" fmla="*/ 20 h 2032"/>
                    <a:gd name="T8" fmla="*/ 26 w 1251"/>
                    <a:gd name="T9" fmla="*/ 20 h 2032"/>
                    <a:gd name="T10" fmla="*/ 0 60000 65536"/>
                    <a:gd name="T11" fmla="*/ 0 60000 65536"/>
                    <a:gd name="T12" fmla="*/ 0 60000 65536"/>
                    <a:gd name="T13" fmla="*/ 0 60000 65536"/>
                    <a:gd name="T14" fmla="*/ 0 60000 65536"/>
                    <a:gd name="T15" fmla="*/ 0 w 1251"/>
                    <a:gd name="T16" fmla="*/ 0 h 2032"/>
                    <a:gd name="T17" fmla="*/ 1251 w 1251"/>
                    <a:gd name="T18" fmla="*/ 2032 h 2032"/>
                  </a:gdLst>
                  <a:ahLst/>
                  <a:cxnLst>
                    <a:cxn ang="T10">
                      <a:pos x="T0" y="T1"/>
                    </a:cxn>
                    <a:cxn ang="T11">
                      <a:pos x="T2" y="T3"/>
                    </a:cxn>
                    <a:cxn ang="T12">
                      <a:pos x="T4" y="T5"/>
                    </a:cxn>
                    <a:cxn ang="T13">
                      <a:pos x="T6" y="T7"/>
                    </a:cxn>
                    <a:cxn ang="T14">
                      <a:pos x="T8" y="T9"/>
                    </a:cxn>
                  </a:cxnLst>
                  <a:rect l="T15" t="T16" r="T17" b="T18"/>
                  <a:pathLst>
                    <a:path w="1251" h="2032">
                      <a:moveTo>
                        <a:pt x="1251" y="2032"/>
                      </a:moveTo>
                      <a:lnTo>
                        <a:pt x="1251" y="0"/>
                      </a:lnTo>
                      <a:lnTo>
                        <a:pt x="4" y="0"/>
                      </a:lnTo>
                      <a:lnTo>
                        <a:pt x="0" y="1964"/>
                      </a:lnTo>
                      <a:lnTo>
                        <a:pt x="1251" y="2032"/>
                      </a:lnTo>
                      <a:close/>
                    </a:path>
                  </a:pathLst>
                </a:custGeom>
                <a:solidFill>
                  <a:srgbClr val="616666"/>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81" name="Freeform 61"/>
                <p:cNvSpPr>
                  <a:spLocks/>
                </p:cNvSpPr>
                <p:nvPr/>
              </p:nvSpPr>
              <p:spPr bwMode="auto">
                <a:xfrm>
                  <a:off x="899" y="1567"/>
                  <a:ext cx="34" cy="239"/>
                </a:xfrm>
                <a:custGeom>
                  <a:avLst/>
                  <a:gdLst>
                    <a:gd name="T0" fmla="*/ 4 w 236"/>
                    <a:gd name="T1" fmla="*/ 18 h 2391"/>
                    <a:gd name="T2" fmla="*/ 1 w 236"/>
                    <a:gd name="T3" fmla="*/ 20 h 2391"/>
                    <a:gd name="T4" fmla="*/ 1 w 236"/>
                    <a:gd name="T5" fmla="*/ 23 h 2391"/>
                    <a:gd name="T6" fmla="*/ 0 w 236"/>
                    <a:gd name="T7" fmla="*/ 24 h 2391"/>
                    <a:gd name="T8" fmla="*/ 0 w 236"/>
                    <a:gd name="T9" fmla="*/ 0 h 2391"/>
                    <a:gd name="T10" fmla="*/ 5 w 236"/>
                    <a:gd name="T11" fmla="*/ 1 h 2391"/>
                    <a:gd name="T12" fmla="*/ 5 w 236"/>
                    <a:gd name="T13" fmla="*/ 21 h 2391"/>
                    <a:gd name="T14" fmla="*/ 4 w 236"/>
                    <a:gd name="T15" fmla="*/ 21 h 2391"/>
                    <a:gd name="T16" fmla="*/ 4 w 236"/>
                    <a:gd name="T17" fmla="*/ 18 h 23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2391"/>
                    <a:gd name="T29" fmla="*/ 236 w 236"/>
                    <a:gd name="T30" fmla="*/ 2391 h 23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2391">
                      <a:moveTo>
                        <a:pt x="205" y="1809"/>
                      </a:moveTo>
                      <a:lnTo>
                        <a:pt x="47" y="1956"/>
                      </a:lnTo>
                      <a:lnTo>
                        <a:pt x="47" y="2331"/>
                      </a:lnTo>
                      <a:lnTo>
                        <a:pt x="0" y="2391"/>
                      </a:lnTo>
                      <a:lnTo>
                        <a:pt x="0" y="0"/>
                      </a:lnTo>
                      <a:lnTo>
                        <a:pt x="236" y="71"/>
                      </a:lnTo>
                      <a:lnTo>
                        <a:pt x="236" y="2093"/>
                      </a:lnTo>
                      <a:lnTo>
                        <a:pt x="205" y="2134"/>
                      </a:lnTo>
                      <a:lnTo>
                        <a:pt x="205" y="1809"/>
                      </a:lnTo>
                      <a:close/>
                    </a:path>
                  </a:pathLst>
                </a:custGeom>
                <a:solidFill>
                  <a:srgbClr val="0D0D0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82" name="Freeform 62"/>
                <p:cNvSpPr>
                  <a:spLocks/>
                </p:cNvSpPr>
                <p:nvPr/>
              </p:nvSpPr>
              <p:spPr bwMode="auto">
                <a:xfrm>
                  <a:off x="706" y="1606"/>
                  <a:ext cx="178" cy="20"/>
                </a:xfrm>
                <a:custGeom>
                  <a:avLst/>
                  <a:gdLst>
                    <a:gd name="T0" fmla="*/ 25 w 1247"/>
                    <a:gd name="T1" fmla="*/ 0 h 203"/>
                    <a:gd name="T2" fmla="*/ 0 w 1247"/>
                    <a:gd name="T3" fmla="*/ 0 h 203"/>
                    <a:gd name="T4" fmla="*/ 0 w 1247"/>
                    <a:gd name="T5" fmla="*/ 2 h 203"/>
                    <a:gd name="T6" fmla="*/ 25 w 1247"/>
                    <a:gd name="T7" fmla="*/ 2 h 203"/>
                    <a:gd name="T8" fmla="*/ 25 w 1247"/>
                    <a:gd name="T9" fmla="*/ 0 h 203"/>
                    <a:gd name="T10" fmla="*/ 0 60000 65536"/>
                    <a:gd name="T11" fmla="*/ 0 60000 65536"/>
                    <a:gd name="T12" fmla="*/ 0 60000 65536"/>
                    <a:gd name="T13" fmla="*/ 0 60000 65536"/>
                    <a:gd name="T14" fmla="*/ 0 60000 65536"/>
                    <a:gd name="T15" fmla="*/ 0 w 1247"/>
                    <a:gd name="T16" fmla="*/ 0 h 203"/>
                    <a:gd name="T17" fmla="*/ 1247 w 1247"/>
                    <a:gd name="T18" fmla="*/ 203 h 203"/>
                  </a:gdLst>
                  <a:ahLst/>
                  <a:cxnLst>
                    <a:cxn ang="T10">
                      <a:pos x="T0" y="T1"/>
                    </a:cxn>
                    <a:cxn ang="T11">
                      <a:pos x="T2" y="T3"/>
                    </a:cxn>
                    <a:cxn ang="T12">
                      <a:pos x="T4" y="T5"/>
                    </a:cxn>
                    <a:cxn ang="T13">
                      <a:pos x="T6" y="T7"/>
                    </a:cxn>
                    <a:cxn ang="T14">
                      <a:pos x="T8" y="T9"/>
                    </a:cxn>
                  </a:cxnLst>
                  <a:rect l="T15" t="T16" r="T17" b="T18"/>
                  <a:pathLst>
                    <a:path w="1247" h="203">
                      <a:moveTo>
                        <a:pt x="1247" y="5"/>
                      </a:moveTo>
                      <a:lnTo>
                        <a:pt x="0" y="0"/>
                      </a:lnTo>
                      <a:lnTo>
                        <a:pt x="0" y="194"/>
                      </a:lnTo>
                      <a:lnTo>
                        <a:pt x="1247" y="203"/>
                      </a:lnTo>
                      <a:lnTo>
                        <a:pt x="1247" y="5"/>
                      </a:lnTo>
                      <a:close/>
                    </a:path>
                  </a:pathLst>
                </a:custGeom>
                <a:solidFill>
                  <a:srgbClr val="474C4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83" name="Line 63"/>
                <p:cNvSpPr>
                  <a:spLocks noChangeShapeType="1"/>
                </p:cNvSpPr>
                <p:nvPr/>
              </p:nvSpPr>
              <p:spPr bwMode="auto">
                <a:xfrm>
                  <a:off x="706" y="1580"/>
                  <a:ext cx="178" cy="1"/>
                </a:xfrm>
                <a:prstGeom prst="line">
                  <a:avLst/>
                </a:prstGeom>
                <a:noFill/>
                <a:ln w="3175">
                  <a:solidFill>
                    <a:srgbClr val="30333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84" name="Freeform 64"/>
                <p:cNvSpPr>
                  <a:spLocks/>
                </p:cNvSpPr>
                <p:nvPr/>
              </p:nvSpPr>
              <p:spPr bwMode="auto">
                <a:xfrm>
                  <a:off x="706" y="1580"/>
                  <a:ext cx="1" cy="1"/>
                </a:xfrm>
                <a:custGeom>
                  <a:avLst/>
                  <a:gdLst>
                    <a:gd name="T0" fmla="*/ 0 w 1"/>
                    <a:gd name="T1" fmla="*/ 0 h 5"/>
                    <a:gd name="T2" fmla="*/ 0 w 1"/>
                    <a:gd name="T3" fmla="*/ 0 h 5"/>
                    <a:gd name="T4" fmla="*/ 0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0"/>
                      </a:moveTo>
                      <a:lnTo>
                        <a:pt x="0" y="5"/>
                      </a:lnTo>
                      <a:lnTo>
                        <a:pt x="0"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85" name="Freeform 65"/>
                <p:cNvSpPr>
                  <a:spLocks/>
                </p:cNvSpPr>
                <p:nvPr/>
              </p:nvSpPr>
              <p:spPr bwMode="auto">
                <a:xfrm>
                  <a:off x="884" y="1580"/>
                  <a:ext cx="1" cy="1"/>
                </a:xfrm>
                <a:custGeom>
                  <a:avLst/>
                  <a:gdLst>
                    <a:gd name="T0" fmla="*/ 0 w 1"/>
                    <a:gd name="T1" fmla="*/ 0 h 5"/>
                    <a:gd name="T2" fmla="*/ 0 w 1"/>
                    <a:gd name="T3" fmla="*/ 0 h 5"/>
                    <a:gd name="T4" fmla="*/ 0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5"/>
                      </a:moveTo>
                      <a:lnTo>
                        <a:pt x="0" y="0"/>
                      </a:lnTo>
                      <a:lnTo>
                        <a:pt x="0" y="5"/>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86" name="Line 66"/>
                <p:cNvSpPr>
                  <a:spLocks noChangeShapeType="1"/>
                </p:cNvSpPr>
                <p:nvPr/>
              </p:nvSpPr>
              <p:spPr bwMode="auto">
                <a:xfrm>
                  <a:off x="706" y="1580"/>
                  <a:ext cx="178" cy="1"/>
                </a:xfrm>
                <a:prstGeom prst="line">
                  <a:avLst/>
                </a:prstGeom>
                <a:noFill/>
                <a:ln w="3175">
                  <a:solidFill>
                    <a:srgbClr val="C9CCCC"/>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87" name="Freeform 67"/>
                <p:cNvSpPr>
                  <a:spLocks/>
                </p:cNvSpPr>
                <p:nvPr/>
              </p:nvSpPr>
              <p:spPr bwMode="auto">
                <a:xfrm>
                  <a:off x="706" y="1580"/>
                  <a:ext cx="1" cy="1"/>
                </a:xfrm>
                <a:custGeom>
                  <a:avLst/>
                  <a:gdLst>
                    <a:gd name="T0" fmla="*/ 0 w 1"/>
                    <a:gd name="T1" fmla="*/ 0 h 4"/>
                    <a:gd name="T2" fmla="*/ 0 w 1"/>
                    <a:gd name="T3" fmla="*/ 0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88" name="Freeform 68"/>
                <p:cNvSpPr>
                  <a:spLocks/>
                </p:cNvSpPr>
                <p:nvPr/>
              </p:nvSpPr>
              <p:spPr bwMode="auto">
                <a:xfrm>
                  <a:off x="884" y="1580"/>
                  <a:ext cx="1" cy="1"/>
                </a:xfrm>
                <a:custGeom>
                  <a:avLst/>
                  <a:gdLst>
                    <a:gd name="T0" fmla="*/ 0 w 1"/>
                    <a:gd name="T1" fmla="*/ 0 h 4"/>
                    <a:gd name="T2" fmla="*/ 0 w 1"/>
                    <a:gd name="T3" fmla="*/ 0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89" name="Line 69"/>
                <p:cNvSpPr>
                  <a:spLocks noChangeShapeType="1"/>
                </p:cNvSpPr>
                <p:nvPr/>
              </p:nvSpPr>
              <p:spPr bwMode="auto">
                <a:xfrm>
                  <a:off x="706" y="1593"/>
                  <a:ext cx="178" cy="1"/>
                </a:xfrm>
                <a:prstGeom prst="line">
                  <a:avLst/>
                </a:prstGeom>
                <a:noFill/>
                <a:ln w="3175">
                  <a:solidFill>
                    <a:srgbClr val="30333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90" name="Freeform 70"/>
                <p:cNvSpPr>
                  <a:spLocks/>
                </p:cNvSpPr>
                <p:nvPr/>
              </p:nvSpPr>
              <p:spPr bwMode="auto">
                <a:xfrm>
                  <a:off x="706" y="1593"/>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91" name="Freeform 71"/>
                <p:cNvSpPr>
                  <a:spLocks/>
                </p:cNvSpPr>
                <p:nvPr/>
              </p:nvSpPr>
              <p:spPr bwMode="auto">
                <a:xfrm>
                  <a:off x="884" y="1593"/>
                  <a:ext cx="1" cy="1"/>
                </a:xfrm>
                <a:custGeom>
                  <a:avLst/>
                  <a:gdLst>
                    <a:gd name="T0" fmla="*/ 0 w 1"/>
                    <a:gd name="T1" fmla="*/ 0 h 5"/>
                    <a:gd name="T2" fmla="*/ 0 w 1"/>
                    <a:gd name="T3" fmla="*/ 0 h 5"/>
                    <a:gd name="T4" fmla="*/ 0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5"/>
                      </a:moveTo>
                      <a:lnTo>
                        <a:pt x="0" y="0"/>
                      </a:lnTo>
                      <a:lnTo>
                        <a:pt x="0" y="5"/>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92" name="Line 72"/>
                <p:cNvSpPr>
                  <a:spLocks noChangeShapeType="1"/>
                </p:cNvSpPr>
                <p:nvPr/>
              </p:nvSpPr>
              <p:spPr bwMode="auto">
                <a:xfrm>
                  <a:off x="706" y="1593"/>
                  <a:ext cx="178" cy="1"/>
                </a:xfrm>
                <a:prstGeom prst="line">
                  <a:avLst/>
                </a:prstGeom>
                <a:noFill/>
                <a:ln w="3175">
                  <a:solidFill>
                    <a:srgbClr val="C9CCCC"/>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93" name="Freeform 73"/>
                <p:cNvSpPr>
                  <a:spLocks/>
                </p:cNvSpPr>
                <p:nvPr/>
              </p:nvSpPr>
              <p:spPr bwMode="auto">
                <a:xfrm>
                  <a:off x="706" y="1593"/>
                  <a:ext cx="1" cy="1"/>
                </a:xfrm>
                <a:custGeom>
                  <a:avLst/>
                  <a:gdLst>
                    <a:gd name="T0" fmla="*/ 0 w 1"/>
                    <a:gd name="T1" fmla="*/ 0 h 5"/>
                    <a:gd name="T2" fmla="*/ 0 w 1"/>
                    <a:gd name="T3" fmla="*/ 0 h 5"/>
                    <a:gd name="T4" fmla="*/ 0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0"/>
                      </a:moveTo>
                      <a:lnTo>
                        <a:pt x="0" y="5"/>
                      </a:lnTo>
                      <a:lnTo>
                        <a:pt x="0"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94" name="Freeform 74"/>
                <p:cNvSpPr>
                  <a:spLocks/>
                </p:cNvSpPr>
                <p:nvPr/>
              </p:nvSpPr>
              <p:spPr bwMode="auto">
                <a:xfrm>
                  <a:off x="884" y="1594"/>
                  <a:ext cx="1" cy="1"/>
                </a:xfrm>
                <a:custGeom>
                  <a:avLst/>
                  <a:gdLst>
                    <a:gd name="T0" fmla="*/ 0 w 1"/>
                    <a:gd name="T1" fmla="*/ 0 h 4"/>
                    <a:gd name="T2" fmla="*/ 0 w 1"/>
                    <a:gd name="T3" fmla="*/ 0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95" name="Freeform 75"/>
                <p:cNvSpPr>
                  <a:spLocks/>
                </p:cNvSpPr>
                <p:nvPr/>
              </p:nvSpPr>
              <p:spPr bwMode="auto">
                <a:xfrm>
                  <a:off x="691" y="1567"/>
                  <a:ext cx="15" cy="230"/>
                </a:xfrm>
                <a:custGeom>
                  <a:avLst/>
                  <a:gdLst>
                    <a:gd name="T0" fmla="*/ 2 w 106"/>
                    <a:gd name="T1" fmla="*/ 23 h 2296"/>
                    <a:gd name="T2" fmla="*/ 2 w 106"/>
                    <a:gd name="T3" fmla="*/ 0 h 2296"/>
                    <a:gd name="T4" fmla="*/ 0 w 106"/>
                    <a:gd name="T5" fmla="*/ 0 h 2296"/>
                    <a:gd name="T6" fmla="*/ 0 w 106"/>
                    <a:gd name="T7" fmla="*/ 23 h 2296"/>
                    <a:gd name="T8" fmla="*/ 2 w 106"/>
                    <a:gd name="T9" fmla="*/ 23 h 2296"/>
                    <a:gd name="T10" fmla="*/ 0 60000 65536"/>
                    <a:gd name="T11" fmla="*/ 0 60000 65536"/>
                    <a:gd name="T12" fmla="*/ 0 60000 65536"/>
                    <a:gd name="T13" fmla="*/ 0 60000 65536"/>
                    <a:gd name="T14" fmla="*/ 0 60000 65536"/>
                    <a:gd name="T15" fmla="*/ 0 w 106"/>
                    <a:gd name="T16" fmla="*/ 0 h 2296"/>
                    <a:gd name="T17" fmla="*/ 106 w 106"/>
                    <a:gd name="T18" fmla="*/ 2296 h 2296"/>
                  </a:gdLst>
                  <a:ahLst/>
                  <a:cxnLst>
                    <a:cxn ang="T10">
                      <a:pos x="T0" y="T1"/>
                    </a:cxn>
                    <a:cxn ang="T11">
                      <a:pos x="T2" y="T3"/>
                    </a:cxn>
                    <a:cxn ang="T12">
                      <a:pos x="T4" y="T5"/>
                    </a:cxn>
                    <a:cxn ang="T13">
                      <a:pos x="T6" y="T7"/>
                    </a:cxn>
                    <a:cxn ang="T14">
                      <a:pos x="T8" y="T9"/>
                    </a:cxn>
                  </a:cxnLst>
                  <a:rect l="T15" t="T16" r="T17" b="T18"/>
                  <a:pathLst>
                    <a:path w="106" h="2296">
                      <a:moveTo>
                        <a:pt x="106" y="2296"/>
                      </a:moveTo>
                      <a:lnTo>
                        <a:pt x="101" y="0"/>
                      </a:lnTo>
                      <a:lnTo>
                        <a:pt x="0" y="0"/>
                      </a:lnTo>
                      <a:lnTo>
                        <a:pt x="0" y="2289"/>
                      </a:lnTo>
                      <a:lnTo>
                        <a:pt x="106" y="2296"/>
                      </a:lnTo>
                      <a:close/>
                    </a:path>
                  </a:pathLst>
                </a:custGeom>
                <a:solidFill>
                  <a:srgbClr val="232626"/>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96" name="Line 76"/>
                <p:cNvSpPr>
                  <a:spLocks noChangeShapeType="1"/>
                </p:cNvSpPr>
                <p:nvPr/>
              </p:nvSpPr>
              <p:spPr bwMode="auto">
                <a:xfrm flipH="1" flipV="1">
                  <a:off x="706" y="1567"/>
                  <a:ext cx="1" cy="230"/>
                </a:xfrm>
                <a:prstGeom prst="line">
                  <a:avLst/>
                </a:prstGeom>
                <a:noFill/>
                <a:ln w="1588">
                  <a:solidFill>
                    <a:srgbClr val="000000"/>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97" name="Freeform 77"/>
                <p:cNvSpPr>
                  <a:spLocks/>
                </p:cNvSpPr>
                <p:nvPr/>
              </p:nvSpPr>
              <p:spPr bwMode="auto">
                <a:xfrm>
                  <a:off x="706" y="1797"/>
                  <a:ext cx="1" cy="1"/>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lnTo>
                        <a:pt x="0" y="0"/>
                      </a:lnTo>
                      <a:close/>
                    </a:path>
                  </a:pathLst>
                </a:custGeom>
                <a:solidFill>
                  <a:srgbClr val="00000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98" name="Freeform 78"/>
                <p:cNvSpPr>
                  <a:spLocks/>
                </p:cNvSpPr>
                <p:nvPr/>
              </p:nvSpPr>
              <p:spPr bwMode="auto">
                <a:xfrm>
                  <a:off x="705" y="1567"/>
                  <a:ext cx="1" cy="1"/>
                </a:xfrm>
                <a:custGeom>
                  <a:avLst/>
                  <a:gdLst>
                    <a:gd name="T0" fmla="*/ 1 w 2"/>
                    <a:gd name="T1" fmla="*/ 0 h 1"/>
                    <a:gd name="T2" fmla="*/ 0 w 2"/>
                    <a:gd name="T3" fmla="*/ 0 h 1"/>
                    <a:gd name="T4" fmla="*/ 1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solidFill>
                  <a:srgbClr val="00000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99" name="Freeform 79"/>
                <p:cNvSpPr>
                  <a:spLocks/>
                </p:cNvSpPr>
                <p:nvPr/>
              </p:nvSpPr>
              <p:spPr bwMode="auto">
                <a:xfrm>
                  <a:off x="691" y="1567"/>
                  <a:ext cx="15" cy="229"/>
                </a:xfrm>
                <a:custGeom>
                  <a:avLst/>
                  <a:gdLst>
                    <a:gd name="T0" fmla="*/ 2 w 101"/>
                    <a:gd name="T1" fmla="*/ 0 h 2289"/>
                    <a:gd name="T2" fmla="*/ 0 w 101"/>
                    <a:gd name="T3" fmla="*/ 0 h 2289"/>
                    <a:gd name="T4" fmla="*/ 0 w 101"/>
                    <a:gd name="T5" fmla="*/ 23 h 2289"/>
                    <a:gd name="T6" fmla="*/ 0 60000 65536"/>
                    <a:gd name="T7" fmla="*/ 0 60000 65536"/>
                    <a:gd name="T8" fmla="*/ 0 60000 65536"/>
                    <a:gd name="T9" fmla="*/ 0 w 101"/>
                    <a:gd name="T10" fmla="*/ 0 h 2289"/>
                    <a:gd name="T11" fmla="*/ 101 w 101"/>
                    <a:gd name="T12" fmla="*/ 2289 h 2289"/>
                  </a:gdLst>
                  <a:ahLst/>
                  <a:cxnLst>
                    <a:cxn ang="T6">
                      <a:pos x="T0" y="T1"/>
                    </a:cxn>
                    <a:cxn ang="T7">
                      <a:pos x="T2" y="T3"/>
                    </a:cxn>
                    <a:cxn ang="T8">
                      <a:pos x="T4" y="T5"/>
                    </a:cxn>
                  </a:cxnLst>
                  <a:rect l="T9" t="T10" r="T11" b="T12"/>
                  <a:pathLst>
                    <a:path w="101" h="2289">
                      <a:moveTo>
                        <a:pt x="101" y="0"/>
                      </a:moveTo>
                      <a:lnTo>
                        <a:pt x="0" y="0"/>
                      </a:lnTo>
                      <a:lnTo>
                        <a:pt x="0" y="2289"/>
                      </a:lnTo>
                    </a:path>
                  </a:pathLst>
                </a:custGeom>
                <a:noFill/>
                <a:ln w="1588">
                  <a:solidFill>
                    <a:srgbClr val="C9CCCC"/>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00" name="Freeform 80"/>
                <p:cNvSpPr>
                  <a:spLocks/>
                </p:cNvSpPr>
                <p:nvPr/>
              </p:nvSpPr>
              <p:spPr bwMode="auto">
                <a:xfrm>
                  <a:off x="706" y="1567"/>
                  <a:ext cx="1" cy="1"/>
                </a:xfrm>
                <a:custGeom>
                  <a:avLst/>
                  <a:gdLst>
                    <a:gd name="T0" fmla="*/ 0 w 1"/>
                    <a:gd name="T1" fmla="*/ 1 h 2"/>
                    <a:gd name="T2" fmla="*/ 0 w 1"/>
                    <a:gd name="T3" fmla="*/ 0 h 2"/>
                    <a:gd name="T4" fmla="*/ 0 w 1"/>
                    <a:gd name="T5" fmla="*/ 1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0" y="0"/>
                      </a:lnTo>
                      <a:lnTo>
                        <a:pt x="0" y="2"/>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01" name="Freeform 81"/>
                <p:cNvSpPr>
                  <a:spLocks/>
                </p:cNvSpPr>
                <p:nvPr/>
              </p:nvSpPr>
              <p:spPr bwMode="auto">
                <a:xfrm>
                  <a:off x="691" y="1796"/>
                  <a:ext cx="1" cy="1"/>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lnTo>
                        <a:pt x="0"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02" name="Line 82"/>
                <p:cNvSpPr>
                  <a:spLocks noChangeShapeType="1"/>
                </p:cNvSpPr>
                <p:nvPr/>
              </p:nvSpPr>
              <p:spPr bwMode="auto">
                <a:xfrm>
                  <a:off x="720" y="1580"/>
                  <a:ext cx="1" cy="13"/>
                </a:xfrm>
                <a:prstGeom prst="line">
                  <a:avLst/>
                </a:prstGeom>
                <a:noFill/>
                <a:ln w="3175">
                  <a:solidFill>
                    <a:srgbClr val="30333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03" name="Freeform 83"/>
                <p:cNvSpPr>
                  <a:spLocks/>
                </p:cNvSpPr>
                <p:nvPr/>
              </p:nvSpPr>
              <p:spPr bwMode="auto">
                <a:xfrm>
                  <a:off x="719" y="1580"/>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04" name="Freeform 84"/>
                <p:cNvSpPr>
                  <a:spLocks/>
                </p:cNvSpPr>
                <p:nvPr/>
              </p:nvSpPr>
              <p:spPr bwMode="auto">
                <a:xfrm>
                  <a:off x="719" y="1593"/>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05" name="Line 85"/>
                <p:cNvSpPr>
                  <a:spLocks noChangeShapeType="1"/>
                </p:cNvSpPr>
                <p:nvPr/>
              </p:nvSpPr>
              <p:spPr bwMode="auto">
                <a:xfrm>
                  <a:off x="720" y="1580"/>
                  <a:ext cx="1" cy="12"/>
                </a:xfrm>
                <a:prstGeom prst="line">
                  <a:avLst/>
                </a:prstGeom>
                <a:noFill/>
                <a:ln w="3175">
                  <a:solidFill>
                    <a:srgbClr val="C9CCCC"/>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06" name="Freeform 86"/>
                <p:cNvSpPr>
                  <a:spLocks/>
                </p:cNvSpPr>
                <p:nvPr/>
              </p:nvSpPr>
              <p:spPr bwMode="auto">
                <a:xfrm>
                  <a:off x="720" y="1580"/>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07" name="Freeform 87"/>
                <p:cNvSpPr>
                  <a:spLocks/>
                </p:cNvSpPr>
                <p:nvPr/>
              </p:nvSpPr>
              <p:spPr bwMode="auto">
                <a:xfrm>
                  <a:off x="720" y="1592"/>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08" name="Line 88"/>
                <p:cNvSpPr>
                  <a:spLocks noChangeShapeType="1"/>
                </p:cNvSpPr>
                <p:nvPr/>
              </p:nvSpPr>
              <p:spPr bwMode="auto">
                <a:xfrm>
                  <a:off x="787" y="1580"/>
                  <a:ext cx="1" cy="13"/>
                </a:xfrm>
                <a:prstGeom prst="line">
                  <a:avLst/>
                </a:prstGeom>
                <a:noFill/>
                <a:ln w="3175">
                  <a:solidFill>
                    <a:srgbClr val="30333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09" name="Freeform 89"/>
                <p:cNvSpPr>
                  <a:spLocks/>
                </p:cNvSpPr>
                <p:nvPr/>
              </p:nvSpPr>
              <p:spPr bwMode="auto">
                <a:xfrm>
                  <a:off x="787" y="1580"/>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10" name="Freeform 90"/>
                <p:cNvSpPr>
                  <a:spLocks/>
                </p:cNvSpPr>
                <p:nvPr/>
              </p:nvSpPr>
              <p:spPr bwMode="auto">
                <a:xfrm>
                  <a:off x="787" y="1593"/>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11" name="Line 91"/>
                <p:cNvSpPr>
                  <a:spLocks noChangeShapeType="1"/>
                </p:cNvSpPr>
                <p:nvPr/>
              </p:nvSpPr>
              <p:spPr bwMode="auto">
                <a:xfrm>
                  <a:off x="788" y="1581"/>
                  <a:ext cx="1" cy="12"/>
                </a:xfrm>
                <a:prstGeom prst="line">
                  <a:avLst/>
                </a:prstGeom>
                <a:noFill/>
                <a:ln w="3175">
                  <a:solidFill>
                    <a:srgbClr val="C9CCCC"/>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12" name="Freeform 92"/>
                <p:cNvSpPr>
                  <a:spLocks/>
                </p:cNvSpPr>
                <p:nvPr/>
              </p:nvSpPr>
              <p:spPr bwMode="auto">
                <a:xfrm>
                  <a:off x="787" y="1581"/>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3" y="0"/>
                      </a:moveTo>
                      <a:lnTo>
                        <a:pt x="0" y="0"/>
                      </a:lnTo>
                      <a:lnTo>
                        <a:pt x="3"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13" name="Freeform 93"/>
                <p:cNvSpPr>
                  <a:spLocks/>
                </p:cNvSpPr>
                <p:nvPr/>
              </p:nvSpPr>
              <p:spPr bwMode="auto">
                <a:xfrm>
                  <a:off x="787" y="1593"/>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14" name="Line 94"/>
                <p:cNvSpPr>
                  <a:spLocks noChangeShapeType="1"/>
                </p:cNvSpPr>
                <p:nvPr/>
              </p:nvSpPr>
              <p:spPr bwMode="auto">
                <a:xfrm>
                  <a:off x="800" y="1580"/>
                  <a:ext cx="1" cy="13"/>
                </a:xfrm>
                <a:prstGeom prst="line">
                  <a:avLst/>
                </a:prstGeom>
                <a:noFill/>
                <a:ln w="3175">
                  <a:solidFill>
                    <a:srgbClr val="30333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15" name="Freeform 95"/>
                <p:cNvSpPr>
                  <a:spLocks/>
                </p:cNvSpPr>
                <p:nvPr/>
              </p:nvSpPr>
              <p:spPr bwMode="auto">
                <a:xfrm>
                  <a:off x="800" y="1580"/>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16" name="Freeform 96"/>
                <p:cNvSpPr>
                  <a:spLocks/>
                </p:cNvSpPr>
                <p:nvPr/>
              </p:nvSpPr>
              <p:spPr bwMode="auto">
                <a:xfrm>
                  <a:off x="800" y="1593"/>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17" name="Line 97"/>
                <p:cNvSpPr>
                  <a:spLocks noChangeShapeType="1"/>
                </p:cNvSpPr>
                <p:nvPr/>
              </p:nvSpPr>
              <p:spPr bwMode="auto">
                <a:xfrm>
                  <a:off x="801" y="1581"/>
                  <a:ext cx="1" cy="12"/>
                </a:xfrm>
                <a:prstGeom prst="line">
                  <a:avLst/>
                </a:prstGeom>
                <a:noFill/>
                <a:ln w="3175">
                  <a:solidFill>
                    <a:srgbClr val="C9CCCC"/>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18" name="Freeform 98"/>
                <p:cNvSpPr>
                  <a:spLocks/>
                </p:cNvSpPr>
                <p:nvPr/>
              </p:nvSpPr>
              <p:spPr bwMode="auto">
                <a:xfrm>
                  <a:off x="800" y="1581"/>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19" name="Freeform 99"/>
                <p:cNvSpPr>
                  <a:spLocks/>
                </p:cNvSpPr>
                <p:nvPr/>
              </p:nvSpPr>
              <p:spPr bwMode="auto">
                <a:xfrm>
                  <a:off x="800" y="1593"/>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20" name="Line 100"/>
                <p:cNvSpPr>
                  <a:spLocks noChangeShapeType="1"/>
                </p:cNvSpPr>
                <p:nvPr/>
              </p:nvSpPr>
              <p:spPr bwMode="auto">
                <a:xfrm>
                  <a:off x="873" y="1581"/>
                  <a:ext cx="1" cy="12"/>
                </a:xfrm>
                <a:prstGeom prst="line">
                  <a:avLst/>
                </a:prstGeom>
                <a:noFill/>
                <a:ln w="3175">
                  <a:solidFill>
                    <a:srgbClr val="30333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21" name="Freeform 101"/>
                <p:cNvSpPr>
                  <a:spLocks/>
                </p:cNvSpPr>
                <p:nvPr/>
              </p:nvSpPr>
              <p:spPr bwMode="auto">
                <a:xfrm>
                  <a:off x="873" y="1581"/>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22" name="Freeform 102"/>
                <p:cNvSpPr>
                  <a:spLocks/>
                </p:cNvSpPr>
                <p:nvPr/>
              </p:nvSpPr>
              <p:spPr bwMode="auto">
                <a:xfrm>
                  <a:off x="873" y="1593"/>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23" name="Line 103"/>
                <p:cNvSpPr>
                  <a:spLocks noChangeShapeType="1"/>
                </p:cNvSpPr>
                <p:nvPr/>
              </p:nvSpPr>
              <p:spPr bwMode="auto">
                <a:xfrm>
                  <a:off x="873" y="1581"/>
                  <a:ext cx="1" cy="12"/>
                </a:xfrm>
                <a:prstGeom prst="line">
                  <a:avLst/>
                </a:prstGeom>
                <a:noFill/>
                <a:ln w="3175">
                  <a:solidFill>
                    <a:srgbClr val="C9CCCC"/>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24" name="Freeform 104"/>
                <p:cNvSpPr>
                  <a:spLocks/>
                </p:cNvSpPr>
                <p:nvPr/>
              </p:nvSpPr>
              <p:spPr bwMode="auto">
                <a:xfrm>
                  <a:off x="873" y="1581"/>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25" name="Freeform 105"/>
                <p:cNvSpPr>
                  <a:spLocks/>
                </p:cNvSpPr>
                <p:nvPr/>
              </p:nvSpPr>
              <p:spPr bwMode="auto">
                <a:xfrm>
                  <a:off x="873" y="1593"/>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26" name="Rectangle 106"/>
                <p:cNvSpPr>
                  <a:spLocks noChangeArrowheads="1"/>
                </p:cNvSpPr>
                <p:nvPr/>
              </p:nvSpPr>
              <p:spPr bwMode="auto">
                <a:xfrm>
                  <a:off x="822" y="1583"/>
                  <a:ext cx="30" cy="2"/>
                </a:xfrm>
                <a:prstGeom prst="rect">
                  <a:avLst/>
                </a:prstGeom>
                <a:noFill/>
                <a:ln w="3175">
                  <a:solidFill>
                    <a:srgbClr val="303333"/>
                  </a:solidFill>
                  <a:miter lim="800000"/>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27" name="Freeform 107"/>
                <p:cNvSpPr>
                  <a:spLocks/>
                </p:cNvSpPr>
                <p:nvPr/>
              </p:nvSpPr>
              <p:spPr bwMode="auto">
                <a:xfrm>
                  <a:off x="821" y="1582"/>
                  <a:ext cx="32" cy="5"/>
                </a:xfrm>
                <a:custGeom>
                  <a:avLst/>
                  <a:gdLst>
                    <a:gd name="T0" fmla="*/ 0 w 227"/>
                    <a:gd name="T1" fmla="*/ 1 h 43"/>
                    <a:gd name="T2" fmla="*/ 5 w 227"/>
                    <a:gd name="T3" fmla="*/ 1 h 43"/>
                    <a:gd name="T4" fmla="*/ 5 w 227"/>
                    <a:gd name="T5" fmla="*/ 0 h 43"/>
                    <a:gd name="T6" fmla="*/ 0 60000 65536"/>
                    <a:gd name="T7" fmla="*/ 0 60000 65536"/>
                    <a:gd name="T8" fmla="*/ 0 60000 65536"/>
                    <a:gd name="T9" fmla="*/ 0 w 227"/>
                    <a:gd name="T10" fmla="*/ 0 h 43"/>
                    <a:gd name="T11" fmla="*/ 227 w 227"/>
                    <a:gd name="T12" fmla="*/ 43 h 43"/>
                  </a:gdLst>
                  <a:ahLst/>
                  <a:cxnLst>
                    <a:cxn ang="T6">
                      <a:pos x="T0" y="T1"/>
                    </a:cxn>
                    <a:cxn ang="T7">
                      <a:pos x="T2" y="T3"/>
                    </a:cxn>
                    <a:cxn ang="T8">
                      <a:pos x="T4" y="T5"/>
                    </a:cxn>
                  </a:cxnLst>
                  <a:rect l="T9" t="T10" r="T11" b="T12"/>
                  <a:pathLst>
                    <a:path w="227" h="43">
                      <a:moveTo>
                        <a:pt x="0" y="43"/>
                      </a:moveTo>
                      <a:lnTo>
                        <a:pt x="227" y="43"/>
                      </a:lnTo>
                      <a:lnTo>
                        <a:pt x="227" y="0"/>
                      </a:lnTo>
                    </a:path>
                  </a:pathLst>
                </a:custGeom>
                <a:noFill/>
                <a:ln w="3175">
                  <a:solidFill>
                    <a:srgbClr val="C9CCCC"/>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28" name="Freeform 108"/>
                <p:cNvSpPr>
                  <a:spLocks/>
                </p:cNvSpPr>
                <p:nvPr/>
              </p:nvSpPr>
              <p:spPr bwMode="auto">
                <a:xfrm>
                  <a:off x="821" y="1586"/>
                  <a:ext cx="1" cy="1"/>
                </a:xfrm>
                <a:custGeom>
                  <a:avLst/>
                  <a:gdLst>
                    <a:gd name="T0" fmla="*/ 0 w 1"/>
                    <a:gd name="T1" fmla="*/ 0 h 4"/>
                    <a:gd name="T2" fmla="*/ 0 w 1"/>
                    <a:gd name="T3" fmla="*/ 0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29" name="Freeform 109"/>
                <p:cNvSpPr>
                  <a:spLocks/>
                </p:cNvSpPr>
                <p:nvPr/>
              </p:nvSpPr>
              <p:spPr bwMode="auto">
                <a:xfrm>
                  <a:off x="853" y="1582"/>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30" name="Freeform 110"/>
                <p:cNvSpPr>
                  <a:spLocks/>
                </p:cNvSpPr>
                <p:nvPr/>
              </p:nvSpPr>
              <p:spPr bwMode="auto">
                <a:xfrm>
                  <a:off x="822" y="1583"/>
                  <a:ext cx="30" cy="3"/>
                </a:xfrm>
                <a:custGeom>
                  <a:avLst/>
                  <a:gdLst>
                    <a:gd name="T0" fmla="*/ 4 w 211"/>
                    <a:gd name="T1" fmla="*/ 0 h 32"/>
                    <a:gd name="T2" fmla="*/ 0 w 211"/>
                    <a:gd name="T3" fmla="*/ 0 h 32"/>
                    <a:gd name="T4" fmla="*/ 0 w 211"/>
                    <a:gd name="T5" fmla="*/ 0 h 32"/>
                    <a:gd name="T6" fmla="*/ 0 60000 65536"/>
                    <a:gd name="T7" fmla="*/ 0 60000 65536"/>
                    <a:gd name="T8" fmla="*/ 0 60000 65536"/>
                    <a:gd name="T9" fmla="*/ 0 w 211"/>
                    <a:gd name="T10" fmla="*/ 0 h 32"/>
                    <a:gd name="T11" fmla="*/ 211 w 211"/>
                    <a:gd name="T12" fmla="*/ 32 h 32"/>
                  </a:gdLst>
                  <a:ahLst/>
                  <a:cxnLst>
                    <a:cxn ang="T6">
                      <a:pos x="T0" y="T1"/>
                    </a:cxn>
                    <a:cxn ang="T7">
                      <a:pos x="T2" y="T3"/>
                    </a:cxn>
                    <a:cxn ang="T8">
                      <a:pos x="T4" y="T5"/>
                    </a:cxn>
                  </a:cxnLst>
                  <a:rect l="T9" t="T10" r="T11" b="T12"/>
                  <a:pathLst>
                    <a:path w="211" h="32">
                      <a:moveTo>
                        <a:pt x="211" y="0"/>
                      </a:moveTo>
                      <a:lnTo>
                        <a:pt x="0" y="0"/>
                      </a:lnTo>
                      <a:lnTo>
                        <a:pt x="0" y="32"/>
                      </a:lnTo>
                    </a:path>
                  </a:pathLst>
                </a:custGeom>
                <a:noFill/>
                <a:ln w="3175">
                  <a:solidFill>
                    <a:srgbClr val="C9CCCC"/>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31" name="Freeform 111"/>
                <p:cNvSpPr>
                  <a:spLocks/>
                </p:cNvSpPr>
                <p:nvPr/>
              </p:nvSpPr>
              <p:spPr bwMode="auto">
                <a:xfrm>
                  <a:off x="852" y="1583"/>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lnTo>
                        <a:pt x="0" y="0"/>
                      </a:lnTo>
                      <a:lnTo>
                        <a:pt x="0" y="3"/>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32" name="Freeform 112"/>
                <p:cNvSpPr>
                  <a:spLocks/>
                </p:cNvSpPr>
                <p:nvPr/>
              </p:nvSpPr>
              <p:spPr bwMode="auto">
                <a:xfrm>
                  <a:off x="822" y="1586"/>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33" name="Freeform 113"/>
                <p:cNvSpPr>
                  <a:spLocks/>
                </p:cNvSpPr>
                <p:nvPr/>
              </p:nvSpPr>
              <p:spPr bwMode="auto">
                <a:xfrm>
                  <a:off x="706" y="1764"/>
                  <a:ext cx="14" cy="33"/>
                </a:xfrm>
                <a:custGeom>
                  <a:avLst/>
                  <a:gdLst>
                    <a:gd name="T0" fmla="*/ 0 w 98"/>
                    <a:gd name="T1" fmla="*/ 0 h 328"/>
                    <a:gd name="T2" fmla="*/ 0 w 98"/>
                    <a:gd name="T3" fmla="*/ 3 h 328"/>
                    <a:gd name="T4" fmla="*/ 1 w 98"/>
                    <a:gd name="T5" fmla="*/ 2 h 328"/>
                    <a:gd name="T6" fmla="*/ 2 w 98"/>
                    <a:gd name="T7" fmla="*/ 2 h 328"/>
                    <a:gd name="T8" fmla="*/ 2 w 98"/>
                    <a:gd name="T9" fmla="*/ 0 h 328"/>
                    <a:gd name="T10" fmla="*/ 0 w 98"/>
                    <a:gd name="T11" fmla="*/ 0 h 328"/>
                    <a:gd name="T12" fmla="*/ 0 60000 65536"/>
                    <a:gd name="T13" fmla="*/ 0 60000 65536"/>
                    <a:gd name="T14" fmla="*/ 0 60000 65536"/>
                    <a:gd name="T15" fmla="*/ 0 60000 65536"/>
                    <a:gd name="T16" fmla="*/ 0 60000 65536"/>
                    <a:gd name="T17" fmla="*/ 0 60000 65536"/>
                    <a:gd name="T18" fmla="*/ 0 w 98"/>
                    <a:gd name="T19" fmla="*/ 0 h 328"/>
                    <a:gd name="T20" fmla="*/ 98 w 98"/>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98" h="328">
                      <a:moveTo>
                        <a:pt x="0" y="0"/>
                      </a:moveTo>
                      <a:lnTo>
                        <a:pt x="1" y="328"/>
                      </a:lnTo>
                      <a:lnTo>
                        <a:pt x="57" y="211"/>
                      </a:lnTo>
                      <a:lnTo>
                        <a:pt x="98" y="170"/>
                      </a:lnTo>
                      <a:lnTo>
                        <a:pt x="98" y="4"/>
                      </a:lnTo>
                      <a:lnTo>
                        <a:pt x="0" y="0"/>
                      </a:lnTo>
                      <a:close/>
                    </a:path>
                  </a:pathLst>
                </a:custGeom>
                <a:solidFill>
                  <a:srgbClr val="161919"/>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34" name="Rectangle 114"/>
                <p:cNvSpPr>
                  <a:spLocks noChangeArrowheads="1"/>
                </p:cNvSpPr>
                <p:nvPr/>
              </p:nvSpPr>
              <p:spPr bwMode="auto">
                <a:xfrm>
                  <a:off x="853" y="1650"/>
                  <a:ext cx="14" cy="23"/>
                </a:xfrm>
                <a:prstGeom prst="rect">
                  <a:avLst/>
                </a:prstGeom>
                <a:solidFill>
                  <a:srgbClr val="232626"/>
                </a:solidFill>
                <a:ln w="9525">
                  <a:noFill/>
                  <a:miter lim="800000"/>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35" name="Freeform 115"/>
                <p:cNvSpPr>
                  <a:spLocks/>
                </p:cNvSpPr>
                <p:nvPr/>
              </p:nvSpPr>
              <p:spPr bwMode="auto">
                <a:xfrm>
                  <a:off x="706" y="1625"/>
                  <a:ext cx="176" cy="4"/>
                </a:xfrm>
                <a:custGeom>
                  <a:avLst/>
                  <a:gdLst>
                    <a:gd name="T0" fmla="*/ 1 w 1228"/>
                    <a:gd name="T1" fmla="*/ 0 h 36"/>
                    <a:gd name="T2" fmla="*/ 2 w 1228"/>
                    <a:gd name="T3" fmla="*/ 0 h 36"/>
                    <a:gd name="T4" fmla="*/ 24 w 1228"/>
                    <a:gd name="T5" fmla="*/ 0 h 36"/>
                    <a:gd name="T6" fmla="*/ 24 w 1228"/>
                    <a:gd name="T7" fmla="*/ 0 h 36"/>
                    <a:gd name="T8" fmla="*/ 25 w 1228"/>
                    <a:gd name="T9" fmla="*/ 0 h 36"/>
                    <a:gd name="T10" fmla="*/ 25 w 1228"/>
                    <a:gd name="T11" fmla="*/ 0 h 36"/>
                    <a:gd name="T12" fmla="*/ 0 w 1228"/>
                    <a:gd name="T13" fmla="*/ 0 h 36"/>
                    <a:gd name="T14" fmla="*/ 0 w 1228"/>
                    <a:gd name="T15" fmla="*/ 0 h 36"/>
                    <a:gd name="T16" fmla="*/ 1 w 1228"/>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8"/>
                    <a:gd name="T28" fmla="*/ 0 h 36"/>
                    <a:gd name="T29" fmla="*/ 1228 w 1228"/>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8" h="36">
                      <a:moveTo>
                        <a:pt x="56" y="6"/>
                      </a:moveTo>
                      <a:lnTo>
                        <a:pt x="81" y="36"/>
                      </a:lnTo>
                      <a:lnTo>
                        <a:pt x="1160" y="36"/>
                      </a:lnTo>
                      <a:lnTo>
                        <a:pt x="1183" y="8"/>
                      </a:lnTo>
                      <a:lnTo>
                        <a:pt x="1228" y="8"/>
                      </a:lnTo>
                      <a:lnTo>
                        <a:pt x="1227" y="1"/>
                      </a:lnTo>
                      <a:lnTo>
                        <a:pt x="0" y="0"/>
                      </a:lnTo>
                      <a:lnTo>
                        <a:pt x="0" y="5"/>
                      </a:lnTo>
                      <a:lnTo>
                        <a:pt x="56" y="6"/>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36" name="Freeform 116"/>
                <p:cNvSpPr>
                  <a:spLocks/>
                </p:cNvSpPr>
                <p:nvPr/>
              </p:nvSpPr>
              <p:spPr bwMode="auto">
                <a:xfrm>
                  <a:off x="714" y="1626"/>
                  <a:ext cx="6" cy="140"/>
                </a:xfrm>
                <a:custGeom>
                  <a:avLst/>
                  <a:gdLst>
                    <a:gd name="T0" fmla="*/ 1 w 37"/>
                    <a:gd name="T1" fmla="*/ 14 h 1405"/>
                    <a:gd name="T2" fmla="*/ 1 w 37"/>
                    <a:gd name="T3" fmla="*/ 0 h 1405"/>
                    <a:gd name="T4" fmla="*/ 0 w 37"/>
                    <a:gd name="T5" fmla="*/ 0 h 1405"/>
                    <a:gd name="T6" fmla="*/ 0 w 37"/>
                    <a:gd name="T7" fmla="*/ 14 h 1405"/>
                    <a:gd name="T8" fmla="*/ 1 w 37"/>
                    <a:gd name="T9" fmla="*/ 14 h 1405"/>
                    <a:gd name="T10" fmla="*/ 0 60000 65536"/>
                    <a:gd name="T11" fmla="*/ 0 60000 65536"/>
                    <a:gd name="T12" fmla="*/ 0 60000 65536"/>
                    <a:gd name="T13" fmla="*/ 0 60000 65536"/>
                    <a:gd name="T14" fmla="*/ 0 60000 65536"/>
                    <a:gd name="T15" fmla="*/ 0 w 37"/>
                    <a:gd name="T16" fmla="*/ 0 h 1405"/>
                    <a:gd name="T17" fmla="*/ 37 w 37"/>
                    <a:gd name="T18" fmla="*/ 1405 h 1405"/>
                  </a:gdLst>
                  <a:ahLst/>
                  <a:cxnLst>
                    <a:cxn ang="T10">
                      <a:pos x="T0" y="T1"/>
                    </a:cxn>
                    <a:cxn ang="T11">
                      <a:pos x="T2" y="T3"/>
                    </a:cxn>
                    <a:cxn ang="T12">
                      <a:pos x="T4" y="T5"/>
                    </a:cxn>
                    <a:cxn ang="T13">
                      <a:pos x="T6" y="T7"/>
                    </a:cxn>
                    <a:cxn ang="T14">
                      <a:pos x="T8" y="T9"/>
                    </a:cxn>
                  </a:cxnLst>
                  <a:rect l="T15" t="T16" r="T17" b="T18"/>
                  <a:pathLst>
                    <a:path w="37" h="1405">
                      <a:moveTo>
                        <a:pt x="37" y="1405"/>
                      </a:moveTo>
                      <a:lnTo>
                        <a:pt x="37" y="13"/>
                      </a:lnTo>
                      <a:lnTo>
                        <a:pt x="0" y="0"/>
                      </a:lnTo>
                      <a:lnTo>
                        <a:pt x="0" y="1388"/>
                      </a:lnTo>
                      <a:lnTo>
                        <a:pt x="37" y="1405"/>
                      </a:lnTo>
                      <a:close/>
                    </a:path>
                  </a:pathLst>
                </a:custGeom>
                <a:solidFill>
                  <a:srgbClr val="ADB0B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37" name="Freeform 117"/>
                <p:cNvSpPr>
                  <a:spLocks/>
                </p:cNvSpPr>
                <p:nvPr/>
              </p:nvSpPr>
              <p:spPr bwMode="auto">
                <a:xfrm>
                  <a:off x="720" y="1626"/>
                  <a:ext cx="5" cy="140"/>
                </a:xfrm>
                <a:custGeom>
                  <a:avLst/>
                  <a:gdLst>
                    <a:gd name="T0" fmla="*/ 1 w 37"/>
                    <a:gd name="T1" fmla="*/ 14 h 1405"/>
                    <a:gd name="T2" fmla="*/ 1 w 37"/>
                    <a:gd name="T3" fmla="*/ 0 h 1405"/>
                    <a:gd name="T4" fmla="*/ 0 w 37"/>
                    <a:gd name="T5" fmla="*/ 0 h 1405"/>
                    <a:gd name="T6" fmla="*/ 0 w 37"/>
                    <a:gd name="T7" fmla="*/ 14 h 1405"/>
                    <a:gd name="T8" fmla="*/ 1 w 37"/>
                    <a:gd name="T9" fmla="*/ 14 h 1405"/>
                    <a:gd name="T10" fmla="*/ 0 60000 65536"/>
                    <a:gd name="T11" fmla="*/ 0 60000 65536"/>
                    <a:gd name="T12" fmla="*/ 0 60000 65536"/>
                    <a:gd name="T13" fmla="*/ 0 60000 65536"/>
                    <a:gd name="T14" fmla="*/ 0 60000 65536"/>
                    <a:gd name="T15" fmla="*/ 0 w 37"/>
                    <a:gd name="T16" fmla="*/ 0 h 1405"/>
                    <a:gd name="T17" fmla="*/ 37 w 37"/>
                    <a:gd name="T18" fmla="*/ 1405 h 1405"/>
                  </a:gdLst>
                  <a:ahLst/>
                  <a:cxnLst>
                    <a:cxn ang="T10">
                      <a:pos x="T0" y="T1"/>
                    </a:cxn>
                    <a:cxn ang="T11">
                      <a:pos x="T2" y="T3"/>
                    </a:cxn>
                    <a:cxn ang="T12">
                      <a:pos x="T4" y="T5"/>
                    </a:cxn>
                    <a:cxn ang="T13">
                      <a:pos x="T6" y="T7"/>
                    </a:cxn>
                    <a:cxn ang="T14">
                      <a:pos x="T8" y="T9"/>
                    </a:cxn>
                  </a:cxnLst>
                  <a:rect l="T15" t="T16" r="T17" b="T18"/>
                  <a:pathLst>
                    <a:path w="37" h="1405">
                      <a:moveTo>
                        <a:pt x="37" y="1392"/>
                      </a:moveTo>
                      <a:lnTo>
                        <a:pt x="37" y="0"/>
                      </a:lnTo>
                      <a:lnTo>
                        <a:pt x="0" y="13"/>
                      </a:lnTo>
                      <a:lnTo>
                        <a:pt x="0" y="1405"/>
                      </a:lnTo>
                      <a:lnTo>
                        <a:pt x="37" y="1392"/>
                      </a:lnTo>
                      <a:close/>
                    </a:path>
                  </a:pathLst>
                </a:custGeom>
                <a:solidFill>
                  <a:srgbClr val="787D7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38" name="Freeform 118"/>
                <p:cNvSpPr>
                  <a:spLocks/>
                </p:cNvSpPr>
                <p:nvPr/>
              </p:nvSpPr>
              <p:spPr bwMode="auto">
                <a:xfrm>
                  <a:off x="725" y="1626"/>
                  <a:ext cx="5" cy="141"/>
                </a:xfrm>
                <a:custGeom>
                  <a:avLst/>
                  <a:gdLst>
                    <a:gd name="T0" fmla="*/ 1 w 38"/>
                    <a:gd name="T1" fmla="*/ 14 h 1408"/>
                    <a:gd name="T2" fmla="*/ 1 w 38"/>
                    <a:gd name="T3" fmla="*/ 0 h 1408"/>
                    <a:gd name="T4" fmla="*/ 0 w 38"/>
                    <a:gd name="T5" fmla="*/ 0 h 1408"/>
                    <a:gd name="T6" fmla="*/ 0 w 38"/>
                    <a:gd name="T7" fmla="*/ 14 h 1408"/>
                    <a:gd name="T8" fmla="*/ 1 w 38"/>
                    <a:gd name="T9" fmla="*/ 14 h 1408"/>
                    <a:gd name="T10" fmla="*/ 0 60000 65536"/>
                    <a:gd name="T11" fmla="*/ 0 60000 65536"/>
                    <a:gd name="T12" fmla="*/ 0 60000 65536"/>
                    <a:gd name="T13" fmla="*/ 0 60000 65536"/>
                    <a:gd name="T14" fmla="*/ 0 60000 65536"/>
                    <a:gd name="T15" fmla="*/ 0 w 38"/>
                    <a:gd name="T16" fmla="*/ 0 h 1408"/>
                    <a:gd name="T17" fmla="*/ 38 w 38"/>
                    <a:gd name="T18" fmla="*/ 1408 h 1408"/>
                  </a:gdLst>
                  <a:ahLst/>
                  <a:cxnLst>
                    <a:cxn ang="T10">
                      <a:pos x="T0" y="T1"/>
                    </a:cxn>
                    <a:cxn ang="T11">
                      <a:pos x="T2" y="T3"/>
                    </a:cxn>
                    <a:cxn ang="T12">
                      <a:pos x="T4" y="T5"/>
                    </a:cxn>
                    <a:cxn ang="T13">
                      <a:pos x="T6" y="T7"/>
                    </a:cxn>
                    <a:cxn ang="T14">
                      <a:pos x="T8" y="T9"/>
                    </a:cxn>
                  </a:cxnLst>
                  <a:rect l="T15" t="T16" r="T17" b="T18"/>
                  <a:pathLst>
                    <a:path w="38" h="1408">
                      <a:moveTo>
                        <a:pt x="38" y="1408"/>
                      </a:moveTo>
                      <a:lnTo>
                        <a:pt x="38" y="13"/>
                      </a:lnTo>
                      <a:lnTo>
                        <a:pt x="0" y="0"/>
                      </a:lnTo>
                      <a:lnTo>
                        <a:pt x="0" y="1392"/>
                      </a:lnTo>
                      <a:lnTo>
                        <a:pt x="38" y="1408"/>
                      </a:lnTo>
                      <a:close/>
                    </a:path>
                  </a:pathLst>
                </a:custGeom>
                <a:solidFill>
                  <a:srgbClr val="ADB0B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39" name="Freeform 119"/>
                <p:cNvSpPr>
                  <a:spLocks/>
                </p:cNvSpPr>
                <p:nvPr/>
              </p:nvSpPr>
              <p:spPr bwMode="auto">
                <a:xfrm>
                  <a:off x="730" y="1626"/>
                  <a:ext cx="6" cy="141"/>
                </a:xfrm>
                <a:custGeom>
                  <a:avLst/>
                  <a:gdLst>
                    <a:gd name="T0" fmla="*/ 1 w 38"/>
                    <a:gd name="T1" fmla="*/ 14 h 1409"/>
                    <a:gd name="T2" fmla="*/ 1 w 38"/>
                    <a:gd name="T3" fmla="*/ 0 h 1409"/>
                    <a:gd name="T4" fmla="*/ 0 w 38"/>
                    <a:gd name="T5" fmla="*/ 0 h 1409"/>
                    <a:gd name="T6" fmla="*/ 0 w 38"/>
                    <a:gd name="T7" fmla="*/ 14 h 1409"/>
                    <a:gd name="T8" fmla="*/ 1 w 38"/>
                    <a:gd name="T9" fmla="*/ 14 h 1409"/>
                    <a:gd name="T10" fmla="*/ 0 60000 65536"/>
                    <a:gd name="T11" fmla="*/ 0 60000 65536"/>
                    <a:gd name="T12" fmla="*/ 0 60000 65536"/>
                    <a:gd name="T13" fmla="*/ 0 60000 65536"/>
                    <a:gd name="T14" fmla="*/ 0 60000 65536"/>
                    <a:gd name="T15" fmla="*/ 0 w 38"/>
                    <a:gd name="T16" fmla="*/ 0 h 1409"/>
                    <a:gd name="T17" fmla="*/ 38 w 38"/>
                    <a:gd name="T18" fmla="*/ 1409 h 1409"/>
                  </a:gdLst>
                  <a:ahLst/>
                  <a:cxnLst>
                    <a:cxn ang="T10">
                      <a:pos x="T0" y="T1"/>
                    </a:cxn>
                    <a:cxn ang="T11">
                      <a:pos x="T2" y="T3"/>
                    </a:cxn>
                    <a:cxn ang="T12">
                      <a:pos x="T4" y="T5"/>
                    </a:cxn>
                    <a:cxn ang="T13">
                      <a:pos x="T6" y="T7"/>
                    </a:cxn>
                    <a:cxn ang="T14">
                      <a:pos x="T8" y="T9"/>
                    </a:cxn>
                  </a:cxnLst>
                  <a:rect l="T15" t="T16" r="T17" b="T18"/>
                  <a:pathLst>
                    <a:path w="38" h="1409">
                      <a:moveTo>
                        <a:pt x="38" y="1397"/>
                      </a:moveTo>
                      <a:lnTo>
                        <a:pt x="38" y="0"/>
                      </a:lnTo>
                      <a:lnTo>
                        <a:pt x="0" y="14"/>
                      </a:lnTo>
                      <a:lnTo>
                        <a:pt x="0" y="1409"/>
                      </a:lnTo>
                      <a:lnTo>
                        <a:pt x="38" y="1397"/>
                      </a:lnTo>
                      <a:close/>
                    </a:path>
                  </a:pathLst>
                </a:custGeom>
                <a:solidFill>
                  <a:srgbClr val="787D7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40" name="Freeform 120"/>
                <p:cNvSpPr>
                  <a:spLocks/>
                </p:cNvSpPr>
                <p:nvPr/>
              </p:nvSpPr>
              <p:spPr bwMode="auto">
                <a:xfrm>
                  <a:off x="736" y="1626"/>
                  <a:ext cx="5" cy="141"/>
                </a:xfrm>
                <a:custGeom>
                  <a:avLst/>
                  <a:gdLst>
                    <a:gd name="T0" fmla="*/ 1 w 38"/>
                    <a:gd name="T1" fmla="*/ 14 h 1411"/>
                    <a:gd name="T2" fmla="*/ 1 w 38"/>
                    <a:gd name="T3" fmla="*/ 0 h 1411"/>
                    <a:gd name="T4" fmla="*/ 0 w 38"/>
                    <a:gd name="T5" fmla="*/ 0 h 1411"/>
                    <a:gd name="T6" fmla="*/ 0 w 38"/>
                    <a:gd name="T7" fmla="*/ 14 h 1411"/>
                    <a:gd name="T8" fmla="*/ 1 w 38"/>
                    <a:gd name="T9" fmla="*/ 14 h 1411"/>
                    <a:gd name="T10" fmla="*/ 0 60000 65536"/>
                    <a:gd name="T11" fmla="*/ 0 60000 65536"/>
                    <a:gd name="T12" fmla="*/ 0 60000 65536"/>
                    <a:gd name="T13" fmla="*/ 0 60000 65536"/>
                    <a:gd name="T14" fmla="*/ 0 60000 65536"/>
                    <a:gd name="T15" fmla="*/ 0 w 38"/>
                    <a:gd name="T16" fmla="*/ 0 h 1411"/>
                    <a:gd name="T17" fmla="*/ 38 w 38"/>
                    <a:gd name="T18" fmla="*/ 1411 h 1411"/>
                  </a:gdLst>
                  <a:ahLst/>
                  <a:cxnLst>
                    <a:cxn ang="T10">
                      <a:pos x="T0" y="T1"/>
                    </a:cxn>
                    <a:cxn ang="T11">
                      <a:pos x="T2" y="T3"/>
                    </a:cxn>
                    <a:cxn ang="T12">
                      <a:pos x="T4" y="T5"/>
                    </a:cxn>
                    <a:cxn ang="T13">
                      <a:pos x="T6" y="T7"/>
                    </a:cxn>
                    <a:cxn ang="T14">
                      <a:pos x="T8" y="T9"/>
                    </a:cxn>
                  </a:cxnLst>
                  <a:rect l="T15" t="T16" r="T17" b="T18"/>
                  <a:pathLst>
                    <a:path w="38" h="1411">
                      <a:moveTo>
                        <a:pt x="38" y="1411"/>
                      </a:moveTo>
                      <a:lnTo>
                        <a:pt x="38" y="15"/>
                      </a:lnTo>
                      <a:lnTo>
                        <a:pt x="0" y="0"/>
                      </a:lnTo>
                      <a:lnTo>
                        <a:pt x="0" y="1396"/>
                      </a:lnTo>
                      <a:lnTo>
                        <a:pt x="38" y="1411"/>
                      </a:lnTo>
                      <a:close/>
                    </a:path>
                  </a:pathLst>
                </a:custGeom>
                <a:solidFill>
                  <a:srgbClr val="ADB0B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41" name="Freeform 121"/>
                <p:cNvSpPr>
                  <a:spLocks/>
                </p:cNvSpPr>
                <p:nvPr/>
              </p:nvSpPr>
              <p:spPr bwMode="auto">
                <a:xfrm>
                  <a:off x="741" y="1626"/>
                  <a:ext cx="5" cy="141"/>
                </a:xfrm>
                <a:custGeom>
                  <a:avLst/>
                  <a:gdLst>
                    <a:gd name="T0" fmla="*/ 1 w 36"/>
                    <a:gd name="T1" fmla="*/ 14 h 1410"/>
                    <a:gd name="T2" fmla="*/ 1 w 36"/>
                    <a:gd name="T3" fmla="*/ 0 h 1410"/>
                    <a:gd name="T4" fmla="*/ 0 w 36"/>
                    <a:gd name="T5" fmla="*/ 0 h 1410"/>
                    <a:gd name="T6" fmla="*/ 0 w 36"/>
                    <a:gd name="T7" fmla="*/ 14 h 1410"/>
                    <a:gd name="T8" fmla="*/ 1 w 36"/>
                    <a:gd name="T9" fmla="*/ 14 h 1410"/>
                    <a:gd name="T10" fmla="*/ 0 60000 65536"/>
                    <a:gd name="T11" fmla="*/ 0 60000 65536"/>
                    <a:gd name="T12" fmla="*/ 0 60000 65536"/>
                    <a:gd name="T13" fmla="*/ 0 60000 65536"/>
                    <a:gd name="T14" fmla="*/ 0 60000 65536"/>
                    <a:gd name="T15" fmla="*/ 0 w 36"/>
                    <a:gd name="T16" fmla="*/ 0 h 1410"/>
                    <a:gd name="T17" fmla="*/ 36 w 36"/>
                    <a:gd name="T18" fmla="*/ 1410 h 1410"/>
                  </a:gdLst>
                  <a:ahLst/>
                  <a:cxnLst>
                    <a:cxn ang="T10">
                      <a:pos x="T0" y="T1"/>
                    </a:cxn>
                    <a:cxn ang="T11">
                      <a:pos x="T2" y="T3"/>
                    </a:cxn>
                    <a:cxn ang="T12">
                      <a:pos x="T4" y="T5"/>
                    </a:cxn>
                    <a:cxn ang="T13">
                      <a:pos x="T6" y="T7"/>
                    </a:cxn>
                    <a:cxn ang="T14">
                      <a:pos x="T8" y="T9"/>
                    </a:cxn>
                  </a:cxnLst>
                  <a:rect l="T15" t="T16" r="T17" b="T18"/>
                  <a:pathLst>
                    <a:path w="36" h="1410">
                      <a:moveTo>
                        <a:pt x="36" y="1399"/>
                      </a:moveTo>
                      <a:lnTo>
                        <a:pt x="36" y="0"/>
                      </a:lnTo>
                      <a:lnTo>
                        <a:pt x="0" y="14"/>
                      </a:lnTo>
                      <a:lnTo>
                        <a:pt x="0" y="1410"/>
                      </a:lnTo>
                      <a:lnTo>
                        <a:pt x="36" y="1399"/>
                      </a:lnTo>
                      <a:close/>
                    </a:path>
                  </a:pathLst>
                </a:custGeom>
                <a:solidFill>
                  <a:srgbClr val="787D7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42" name="Freeform 122"/>
                <p:cNvSpPr>
                  <a:spLocks/>
                </p:cNvSpPr>
                <p:nvPr/>
              </p:nvSpPr>
              <p:spPr bwMode="auto">
                <a:xfrm>
                  <a:off x="746" y="1625"/>
                  <a:ext cx="6" cy="142"/>
                </a:xfrm>
                <a:custGeom>
                  <a:avLst/>
                  <a:gdLst>
                    <a:gd name="T0" fmla="*/ 1 w 37"/>
                    <a:gd name="T1" fmla="*/ 14 h 1421"/>
                    <a:gd name="T2" fmla="*/ 1 w 37"/>
                    <a:gd name="T3" fmla="*/ 0 h 1421"/>
                    <a:gd name="T4" fmla="*/ 0 w 37"/>
                    <a:gd name="T5" fmla="*/ 0 h 1421"/>
                    <a:gd name="T6" fmla="*/ 0 w 37"/>
                    <a:gd name="T7" fmla="*/ 14 h 1421"/>
                    <a:gd name="T8" fmla="*/ 1 w 37"/>
                    <a:gd name="T9" fmla="*/ 14 h 1421"/>
                    <a:gd name="T10" fmla="*/ 0 60000 65536"/>
                    <a:gd name="T11" fmla="*/ 0 60000 65536"/>
                    <a:gd name="T12" fmla="*/ 0 60000 65536"/>
                    <a:gd name="T13" fmla="*/ 0 60000 65536"/>
                    <a:gd name="T14" fmla="*/ 0 60000 65536"/>
                    <a:gd name="T15" fmla="*/ 0 w 37"/>
                    <a:gd name="T16" fmla="*/ 0 h 1421"/>
                    <a:gd name="T17" fmla="*/ 37 w 37"/>
                    <a:gd name="T18" fmla="*/ 1421 h 1421"/>
                  </a:gdLst>
                  <a:ahLst/>
                  <a:cxnLst>
                    <a:cxn ang="T10">
                      <a:pos x="T0" y="T1"/>
                    </a:cxn>
                    <a:cxn ang="T11">
                      <a:pos x="T2" y="T3"/>
                    </a:cxn>
                    <a:cxn ang="T12">
                      <a:pos x="T4" y="T5"/>
                    </a:cxn>
                    <a:cxn ang="T13">
                      <a:pos x="T6" y="T7"/>
                    </a:cxn>
                    <a:cxn ang="T14">
                      <a:pos x="T8" y="T9"/>
                    </a:cxn>
                  </a:cxnLst>
                  <a:rect l="T15" t="T16" r="T17" b="T18"/>
                  <a:pathLst>
                    <a:path w="37" h="1421">
                      <a:moveTo>
                        <a:pt x="37" y="1421"/>
                      </a:moveTo>
                      <a:lnTo>
                        <a:pt x="37" y="20"/>
                      </a:lnTo>
                      <a:lnTo>
                        <a:pt x="0" y="0"/>
                      </a:lnTo>
                      <a:lnTo>
                        <a:pt x="0" y="1405"/>
                      </a:lnTo>
                      <a:lnTo>
                        <a:pt x="37" y="1421"/>
                      </a:lnTo>
                      <a:close/>
                    </a:path>
                  </a:pathLst>
                </a:custGeom>
                <a:solidFill>
                  <a:srgbClr val="ADB0B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43" name="Freeform 123"/>
                <p:cNvSpPr>
                  <a:spLocks/>
                </p:cNvSpPr>
                <p:nvPr/>
              </p:nvSpPr>
              <p:spPr bwMode="auto">
                <a:xfrm>
                  <a:off x="752" y="1626"/>
                  <a:ext cx="5" cy="141"/>
                </a:xfrm>
                <a:custGeom>
                  <a:avLst/>
                  <a:gdLst>
                    <a:gd name="T0" fmla="*/ 1 w 39"/>
                    <a:gd name="T1" fmla="*/ 14 h 1415"/>
                    <a:gd name="T2" fmla="*/ 1 w 39"/>
                    <a:gd name="T3" fmla="*/ 0 h 1415"/>
                    <a:gd name="T4" fmla="*/ 0 w 39"/>
                    <a:gd name="T5" fmla="*/ 0 h 1415"/>
                    <a:gd name="T6" fmla="*/ 0 w 39"/>
                    <a:gd name="T7" fmla="*/ 14 h 1415"/>
                    <a:gd name="T8" fmla="*/ 1 w 39"/>
                    <a:gd name="T9" fmla="*/ 14 h 1415"/>
                    <a:gd name="T10" fmla="*/ 0 60000 65536"/>
                    <a:gd name="T11" fmla="*/ 0 60000 65536"/>
                    <a:gd name="T12" fmla="*/ 0 60000 65536"/>
                    <a:gd name="T13" fmla="*/ 0 60000 65536"/>
                    <a:gd name="T14" fmla="*/ 0 60000 65536"/>
                    <a:gd name="T15" fmla="*/ 0 w 39"/>
                    <a:gd name="T16" fmla="*/ 0 h 1415"/>
                    <a:gd name="T17" fmla="*/ 39 w 39"/>
                    <a:gd name="T18" fmla="*/ 1415 h 1415"/>
                  </a:gdLst>
                  <a:ahLst/>
                  <a:cxnLst>
                    <a:cxn ang="T10">
                      <a:pos x="T0" y="T1"/>
                    </a:cxn>
                    <a:cxn ang="T11">
                      <a:pos x="T2" y="T3"/>
                    </a:cxn>
                    <a:cxn ang="T12">
                      <a:pos x="T4" y="T5"/>
                    </a:cxn>
                    <a:cxn ang="T13">
                      <a:pos x="T6" y="T7"/>
                    </a:cxn>
                    <a:cxn ang="T14">
                      <a:pos x="T8" y="T9"/>
                    </a:cxn>
                  </a:cxnLst>
                  <a:rect l="T15" t="T16" r="T17" b="T18"/>
                  <a:pathLst>
                    <a:path w="39" h="1415">
                      <a:moveTo>
                        <a:pt x="39" y="1404"/>
                      </a:moveTo>
                      <a:lnTo>
                        <a:pt x="39" y="0"/>
                      </a:lnTo>
                      <a:lnTo>
                        <a:pt x="0" y="12"/>
                      </a:lnTo>
                      <a:lnTo>
                        <a:pt x="0" y="1415"/>
                      </a:lnTo>
                      <a:lnTo>
                        <a:pt x="39" y="1404"/>
                      </a:lnTo>
                      <a:close/>
                    </a:path>
                  </a:pathLst>
                </a:custGeom>
                <a:solidFill>
                  <a:srgbClr val="787D7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44" name="Freeform 124"/>
                <p:cNvSpPr>
                  <a:spLocks/>
                </p:cNvSpPr>
                <p:nvPr/>
              </p:nvSpPr>
              <p:spPr bwMode="auto">
                <a:xfrm>
                  <a:off x="757" y="1625"/>
                  <a:ext cx="6" cy="143"/>
                </a:xfrm>
                <a:custGeom>
                  <a:avLst/>
                  <a:gdLst>
                    <a:gd name="T0" fmla="*/ 1 w 37"/>
                    <a:gd name="T1" fmla="*/ 14 h 1423"/>
                    <a:gd name="T2" fmla="*/ 1 w 37"/>
                    <a:gd name="T3" fmla="*/ 0 h 1423"/>
                    <a:gd name="T4" fmla="*/ 0 w 37"/>
                    <a:gd name="T5" fmla="*/ 0 h 1423"/>
                    <a:gd name="T6" fmla="*/ 0 w 37"/>
                    <a:gd name="T7" fmla="*/ 14 h 1423"/>
                    <a:gd name="T8" fmla="*/ 1 w 37"/>
                    <a:gd name="T9" fmla="*/ 14 h 1423"/>
                    <a:gd name="T10" fmla="*/ 0 60000 65536"/>
                    <a:gd name="T11" fmla="*/ 0 60000 65536"/>
                    <a:gd name="T12" fmla="*/ 0 60000 65536"/>
                    <a:gd name="T13" fmla="*/ 0 60000 65536"/>
                    <a:gd name="T14" fmla="*/ 0 60000 65536"/>
                    <a:gd name="T15" fmla="*/ 0 w 37"/>
                    <a:gd name="T16" fmla="*/ 0 h 1423"/>
                    <a:gd name="T17" fmla="*/ 37 w 37"/>
                    <a:gd name="T18" fmla="*/ 1423 h 1423"/>
                  </a:gdLst>
                  <a:ahLst/>
                  <a:cxnLst>
                    <a:cxn ang="T10">
                      <a:pos x="T0" y="T1"/>
                    </a:cxn>
                    <a:cxn ang="T11">
                      <a:pos x="T2" y="T3"/>
                    </a:cxn>
                    <a:cxn ang="T12">
                      <a:pos x="T4" y="T5"/>
                    </a:cxn>
                    <a:cxn ang="T13">
                      <a:pos x="T6" y="T7"/>
                    </a:cxn>
                    <a:cxn ang="T14">
                      <a:pos x="T8" y="T9"/>
                    </a:cxn>
                  </a:cxnLst>
                  <a:rect l="T15" t="T16" r="T17" b="T18"/>
                  <a:pathLst>
                    <a:path w="37" h="1423">
                      <a:moveTo>
                        <a:pt x="37" y="1423"/>
                      </a:moveTo>
                      <a:lnTo>
                        <a:pt x="37" y="20"/>
                      </a:lnTo>
                      <a:lnTo>
                        <a:pt x="0" y="0"/>
                      </a:lnTo>
                      <a:lnTo>
                        <a:pt x="0" y="1410"/>
                      </a:lnTo>
                      <a:lnTo>
                        <a:pt x="37" y="1423"/>
                      </a:lnTo>
                      <a:close/>
                    </a:path>
                  </a:pathLst>
                </a:custGeom>
                <a:solidFill>
                  <a:srgbClr val="ADB0B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45" name="Freeform 125"/>
                <p:cNvSpPr>
                  <a:spLocks/>
                </p:cNvSpPr>
                <p:nvPr/>
              </p:nvSpPr>
              <p:spPr bwMode="auto">
                <a:xfrm>
                  <a:off x="763" y="1626"/>
                  <a:ext cx="5" cy="142"/>
                </a:xfrm>
                <a:custGeom>
                  <a:avLst/>
                  <a:gdLst>
                    <a:gd name="T0" fmla="*/ 1 w 39"/>
                    <a:gd name="T1" fmla="*/ 14 h 1418"/>
                    <a:gd name="T2" fmla="*/ 1 w 39"/>
                    <a:gd name="T3" fmla="*/ 0 h 1418"/>
                    <a:gd name="T4" fmla="*/ 0 w 39"/>
                    <a:gd name="T5" fmla="*/ 0 h 1418"/>
                    <a:gd name="T6" fmla="*/ 0 w 39"/>
                    <a:gd name="T7" fmla="*/ 14 h 1418"/>
                    <a:gd name="T8" fmla="*/ 1 w 39"/>
                    <a:gd name="T9" fmla="*/ 14 h 1418"/>
                    <a:gd name="T10" fmla="*/ 0 60000 65536"/>
                    <a:gd name="T11" fmla="*/ 0 60000 65536"/>
                    <a:gd name="T12" fmla="*/ 0 60000 65536"/>
                    <a:gd name="T13" fmla="*/ 0 60000 65536"/>
                    <a:gd name="T14" fmla="*/ 0 60000 65536"/>
                    <a:gd name="T15" fmla="*/ 0 w 39"/>
                    <a:gd name="T16" fmla="*/ 0 h 1418"/>
                    <a:gd name="T17" fmla="*/ 39 w 39"/>
                    <a:gd name="T18" fmla="*/ 1418 h 1418"/>
                  </a:gdLst>
                  <a:ahLst/>
                  <a:cxnLst>
                    <a:cxn ang="T10">
                      <a:pos x="T0" y="T1"/>
                    </a:cxn>
                    <a:cxn ang="T11">
                      <a:pos x="T2" y="T3"/>
                    </a:cxn>
                    <a:cxn ang="T12">
                      <a:pos x="T4" y="T5"/>
                    </a:cxn>
                    <a:cxn ang="T13">
                      <a:pos x="T6" y="T7"/>
                    </a:cxn>
                    <a:cxn ang="T14">
                      <a:pos x="T8" y="T9"/>
                    </a:cxn>
                  </a:cxnLst>
                  <a:rect l="T15" t="T16" r="T17" b="T18"/>
                  <a:pathLst>
                    <a:path w="39" h="1418">
                      <a:moveTo>
                        <a:pt x="39" y="1407"/>
                      </a:moveTo>
                      <a:lnTo>
                        <a:pt x="39" y="0"/>
                      </a:lnTo>
                      <a:lnTo>
                        <a:pt x="0" y="13"/>
                      </a:lnTo>
                      <a:lnTo>
                        <a:pt x="0" y="1418"/>
                      </a:lnTo>
                      <a:lnTo>
                        <a:pt x="39" y="1407"/>
                      </a:lnTo>
                      <a:close/>
                    </a:path>
                  </a:pathLst>
                </a:custGeom>
                <a:solidFill>
                  <a:srgbClr val="787D7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46" name="Freeform 126"/>
                <p:cNvSpPr>
                  <a:spLocks/>
                </p:cNvSpPr>
                <p:nvPr/>
              </p:nvSpPr>
              <p:spPr bwMode="auto">
                <a:xfrm>
                  <a:off x="768" y="1626"/>
                  <a:ext cx="5" cy="142"/>
                </a:xfrm>
                <a:custGeom>
                  <a:avLst/>
                  <a:gdLst>
                    <a:gd name="T0" fmla="*/ 1 w 37"/>
                    <a:gd name="T1" fmla="*/ 14 h 1424"/>
                    <a:gd name="T2" fmla="*/ 1 w 37"/>
                    <a:gd name="T3" fmla="*/ 0 h 1424"/>
                    <a:gd name="T4" fmla="*/ 0 w 37"/>
                    <a:gd name="T5" fmla="*/ 0 h 1424"/>
                    <a:gd name="T6" fmla="*/ 0 w 37"/>
                    <a:gd name="T7" fmla="*/ 14 h 1424"/>
                    <a:gd name="T8" fmla="*/ 1 w 37"/>
                    <a:gd name="T9" fmla="*/ 14 h 1424"/>
                    <a:gd name="T10" fmla="*/ 0 60000 65536"/>
                    <a:gd name="T11" fmla="*/ 0 60000 65536"/>
                    <a:gd name="T12" fmla="*/ 0 60000 65536"/>
                    <a:gd name="T13" fmla="*/ 0 60000 65536"/>
                    <a:gd name="T14" fmla="*/ 0 60000 65536"/>
                    <a:gd name="T15" fmla="*/ 0 w 37"/>
                    <a:gd name="T16" fmla="*/ 0 h 1424"/>
                    <a:gd name="T17" fmla="*/ 37 w 37"/>
                    <a:gd name="T18" fmla="*/ 1424 h 1424"/>
                  </a:gdLst>
                  <a:ahLst/>
                  <a:cxnLst>
                    <a:cxn ang="T10">
                      <a:pos x="T0" y="T1"/>
                    </a:cxn>
                    <a:cxn ang="T11">
                      <a:pos x="T2" y="T3"/>
                    </a:cxn>
                    <a:cxn ang="T12">
                      <a:pos x="T4" y="T5"/>
                    </a:cxn>
                    <a:cxn ang="T13">
                      <a:pos x="T6" y="T7"/>
                    </a:cxn>
                    <a:cxn ang="T14">
                      <a:pos x="T8" y="T9"/>
                    </a:cxn>
                  </a:cxnLst>
                  <a:rect l="T15" t="T16" r="T17" b="T18"/>
                  <a:pathLst>
                    <a:path w="37" h="1424">
                      <a:moveTo>
                        <a:pt x="37" y="1424"/>
                      </a:moveTo>
                      <a:lnTo>
                        <a:pt x="37" y="16"/>
                      </a:lnTo>
                      <a:lnTo>
                        <a:pt x="0" y="0"/>
                      </a:lnTo>
                      <a:lnTo>
                        <a:pt x="0" y="1408"/>
                      </a:lnTo>
                      <a:lnTo>
                        <a:pt x="37" y="1424"/>
                      </a:lnTo>
                      <a:close/>
                    </a:path>
                  </a:pathLst>
                </a:custGeom>
                <a:solidFill>
                  <a:srgbClr val="ADB0B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47" name="Freeform 127"/>
                <p:cNvSpPr>
                  <a:spLocks/>
                </p:cNvSpPr>
                <p:nvPr/>
              </p:nvSpPr>
              <p:spPr bwMode="auto">
                <a:xfrm>
                  <a:off x="773" y="1626"/>
                  <a:ext cx="6" cy="142"/>
                </a:xfrm>
                <a:custGeom>
                  <a:avLst/>
                  <a:gdLst>
                    <a:gd name="T0" fmla="*/ 1 w 38"/>
                    <a:gd name="T1" fmla="*/ 14 h 1424"/>
                    <a:gd name="T2" fmla="*/ 1 w 38"/>
                    <a:gd name="T3" fmla="*/ 0 h 1424"/>
                    <a:gd name="T4" fmla="*/ 0 w 38"/>
                    <a:gd name="T5" fmla="*/ 0 h 1424"/>
                    <a:gd name="T6" fmla="*/ 0 w 38"/>
                    <a:gd name="T7" fmla="*/ 14 h 1424"/>
                    <a:gd name="T8" fmla="*/ 1 w 38"/>
                    <a:gd name="T9" fmla="*/ 14 h 1424"/>
                    <a:gd name="T10" fmla="*/ 0 60000 65536"/>
                    <a:gd name="T11" fmla="*/ 0 60000 65536"/>
                    <a:gd name="T12" fmla="*/ 0 60000 65536"/>
                    <a:gd name="T13" fmla="*/ 0 60000 65536"/>
                    <a:gd name="T14" fmla="*/ 0 60000 65536"/>
                    <a:gd name="T15" fmla="*/ 0 w 38"/>
                    <a:gd name="T16" fmla="*/ 0 h 1424"/>
                    <a:gd name="T17" fmla="*/ 38 w 38"/>
                    <a:gd name="T18" fmla="*/ 1424 h 1424"/>
                  </a:gdLst>
                  <a:ahLst/>
                  <a:cxnLst>
                    <a:cxn ang="T10">
                      <a:pos x="T0" y="T1"/>
                    </a:cxn>
                    <a:cxn ang="T11">
                      <a:pos x="T2" y="T3"/>
                    </a:cxn>
                    <a:cxn ang="T12">
                      <a:pos x="T4" y="T5"/>
                    </a:cxn>
                    <a:cxn ang="T13">
                      <a:pos x="T6" y="T7"/>
                    </a:cxn>
                    <a:cxn ang="T14">
                      <a:pos x="T8" y="T9"/>
                    </a:cxn>
                  </a:cxnLst>
                  <a:rect l="T15" t="T16" r="T17" b="T18"/>
                  <a:pathLst>
                    <a:path w="38" h="1424">
                      <a:moveTo>
                        <a:pt x="38" y="1411"/>
                      </a:moveTo>
                      <a:lnTo>
                        <a:pt x="38" y="0"/>
                      </a:lnTo>
                      <a:lnTo>
                        <a:pt x="0" y="14"/>
                      </a:lnTo>
                      <a:lnTo>
                        <a:pt x="0" y="1424"/>
                      </a:lnTo>
                      <a:lnTo>
                        <a:pt x="38" y="1411"/>
                      </a:lnTo>
                      <a:close/>
                    </a:path>
                  </a:pathLst>
                </a:custGeom>
                <a:solidFill>
                  <a:srgbClr val="787D7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48" name="Freeform 128"/>
                <p:cNvSpPr>
                  <a:spLocks/>
                </p:cNvSpPr>
                <p:nvPr/>
              </p:nvSpPr>
              <p:spPr bwMode="auto">
                <a:xfrm>
                  <a:off x="779" y="1626"/>
                  <a:ext cx="5" cy="142"/>
                </a:xfrm>
                <a:custGeom>
                  <a:avLst/>
                  <a:gdLst>
                    <a:gd name="T0" fmla="*/ 1 w 38"/>
                    <a:gd name="T1" fmla="*/ 14 h 1427"/>
                    <a:gd name="T2" fmla="*/ 1 w 38"/>
                    <a:gd name="T3" fmla="*/ 0 h 1427"/>
                    <a:gd name="T4" fmla="*/ 0 w 38"/>
                    <a:gd name="T5" fmla="*/ 0 h 1427"/>
                    <a:gd name="T6" fmla="*/ 0 w 38"/>
                    <a:gd name="T7" fmla="*/ 14 h 1427"/>
                    <a:gd name="T8" fmla="*/ 1 w 38"/>
                    <a:gd name="T9" fmla="*/ 14 h 1427"/>
                    <a:gd name="T10" fmla="*/ 0 60000 65536"/>
                    <a:gd name="T11" fmla="*/ 0 60000 65536"/>
                    <a:gd name="T12" fmla="*/ 0 60000 65536"/>
                    <a:gd name="T13" fmla="*/ 0 60000 65536"/>
                    <a:gd name="T14" fmla="*/ 0 60000 65536"/>
                    <a:gd name="T15" fmla="*/ 0 w 38"/>
                    <a:gd name="T16" fmla="*/ 0 h 1427"/>
                    <a:gd name="T17" fmla="*/ 38 w 38"/>
                    <a:gd name="T18" fmla="*/ 1427 h 1427"/>
                  </a:gdLst>
                  <a:ahLst/>
                  <a:cxnLst>
                    <a:cxn ang="T10">
                      <a:pos x="T0" y="T1"/>
                    </a:cxn>
                    <a:cxn ang="T11">
                      <a:pos x="T2" y="T3"/>
                    </a:cxn>
                    <a:cxn ang="T12">
                      <a:pos x="T4" y="T5"/>
                    </a:cxn>
                    <a:cxn ang="T13">
                      <a:pos x="T6" y="T7"/>
                    </a:cxn>
                    <a:cxn ang="T14">
                      <a:pos x="T8" y="T9"/>
                    </a:cxn>
                  </a:cxnLst>
                  <a:rect l="T15" t="T16" r="T17" b="T18"/>
                  <a:pathLst>
                    <a:path w="38" h="1427">
                      <a:moveTo>
                        <a:pt x="38" y="1427"/>
                      </a:moveTo>
                      <a:lnTo>
                        <a:pt x="38" y="15"/>
                      </a:lnTo>
                      <a:lnTo>
                        <a:pt x="0" y="0"/>
                      </a:lnTo>
                      <a:lnTo>
                        <a:pt x="0" y="1411"/>
                      </a:lnTo>
                      <a:lnTo>
                        <a:pt x="38" y="1427"/>
                      </a:lnTo>
                      <a:close/>
                    </a:path>
                  </a:pathLst>
                </a:custGeom>
                <a:solidFill>
                  <a:srgbClr val="ADB0B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49" name="Freeform 129"/>
                <p:cNvSpPr>
                  <a:spLocks/>
                </p:cNvSpPr>
                <p:nvPr/>
              </p:nvSpPr>
              <p:spPr bwMode="auto">
                <a:xfrm>
                  <a:off x="784" y="1626"/>
                  <a:ext cx="6" cy="142"/>
                </a:xfrm>
                <a:custGeom>
                  <a:avLst/>
                  <a:gdLst>
                    <a:gd name="T0" fmla="*/ 1 w 37"/>
                    <a:gd name="T1" fmla="*/ 14 h 1426"/>
                    <a:gd name="T2" fmla="*/ 1 w 37"/>
                    <a:gd name="T3" fmla="*/ 0 h 1426"/>
                    <a:gd name="T4" fmla="*/ 0 w 37"/>
                    <a:gd name="T5" fmla="*/ 0 h 1426"/>
                    <a:gd name="T6" fmla="*/ 0 w 37"/>
                    <a:gd name="T7" fmla="*/ 14 h 1426"/>
                    <a:gd name="T8" fmla="*/ 1 w 37"/>
                    <a:gd name="T9" fmla="*/ 14 h 1426"/>
                    <a:gd name="T10" fmla="*/ 0 60000 65536"/>
                    <a:gd name="T11" fmla="*/ 0 60000 65536"/>
                    <a:gd name="T12" fmla="*/ 0 60000 65536"/>
                    <a:gd name="T13" fmla="*/ 0 60000 65536"/>
                    <a:gd name="T14" fmla="*/ 0 60000 65536"/>
                    <a:gd name="T15" fmla="*/ 0 w 37"/>
                    <a:gd name="T16" fmla="*/ 0 h 1426"/>
                    <a:gd name="T17" fmla="*/ 37 w 37"/>
                    <a:gd name="T18" fmla="*/ 1426 h 1426"/>
                  </a:gdLst>
                  <a:ahLst/>
                  <a:cxnLst>
                    <a:cxn ang="T10">
                      <a:pos x="T0" y="T1"/>
                    </a:cxn>
                    <a:cxn ang="T11">
                      <a:pos x="T2" y="T3"/>
                    </a:cxn>
                    <a:cxn ang="T12">
                      <a:pos x="T4" y="T5"/>
                    </a:cxn>
                    <a:cxn ang="T13">
                      <a:pos x="T6" y="T7"/>
                    </a:cxn>
                    <a:cxn ang="T14">
                      <a:pos x="T8" y="T9"/>
                    </a:cxn>
                  </a:cxnLst>
                  <a:rect l="T15" t="T16" r="T17" b="T18"/>
                  <a:pathLst>
                    <a:path w="37" h="1426">
                      <a:moveTo>
                        <a:pt x="37" y="1414"/>
                      </a:moveTo>
                      <a:lnTo>
                        <a:pt x="37" y="0"/>
                      </a:lnTo>
                      <a:lnTo>
                        <a:pt x="0" y="14"/>
                      </a:lnTo>
                      <a:lnTo>
                        <a:pt x="0" y="1426"/>
                      </a:lnTo>
                      <a:lnTo>
                        <a:pt x="37" y="1414"/>
                      </a:lnTo>
                      <a:close/>
                    </a:path>
                  </a:pathLst>
                </a:custGeom>
                <a:solidFill>
                  <a:srgbClr val="787D7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50" name="Freeform 130"/>
                <p:cNvSpPr>
                  <a:spLocks/>
                </p:cNvSpPr>
                <p:nvPr/>
              </p:nvSpPr>
              <p:spPr bwMode="auto">
                <a:xfrm>
                  <a:off x="790" y="1626"/>
                  <a:ext cx="5" cy="143"/>
                </a:xfrm>
                <a:custGeom>
                  <a:avLst/>
                  <a:gdLst>
                    <a:gd name="T0" fmla="*/ 1 w 38"/>
                    <a:gd name="T1" fmla="*/ 14 h 1430"/>
                    <a:gd name="T2" fmla="*/ 1 w 38"/>
                    <a:gd name="T3" fmla="*/ 0 h 1430"/>
                    <a:gd name="T4" fmla="*/ 0 w 38"/>
                    <a:gd name="T5" fmla="*/ 0 h 1430"/>
                    <a:gd name="T6" fmla="*/ 0 w 38"/>
                    <a:gd name="T7" fmla="*/ 14 h 1430"/>
                    <a:gd name="T8" fmla="*/ 1 w 38"/>
                    <a:gd name="T9" fmla="*/ 14 h 1430"/>
                    <a:gd name="T10" fmla="*/ 0 60000 65536"/>
                    <a:gd name="T11" fmla="*/ 0 60000 65536"/>
                    <a:gd name="T12" fmla="*/ 0 60000 65536"/>
                    <a:gd name="T13" fmla="*/ 0 60000 65536"/>
                    <a:gd name="T14" fmla="*/ 0 60000 65536"/>
                    <a:gd name="T15" fmla="*/ 0 w 38"/>
                    <a:gd name="T16" fmla="*/ 0 h 1430"/>
                    <a:gd name="T17" fmla="*/ 38 w 38"/>
                    <a:gd name="T18" fmla="*/ 1430 h 1430"/>
                  </a:gdLst>
                  <a:ahLst/>
                  <a:cxnLst>
                    <a:cxn ang="T10">
                      <a:pos x="T0" y="T1"/>
                    </a:cxn>
                    <a:cxn ang="T11">
                      <a:pos x="T2" y="T3"/>
                    </a:cxn>
                    <a:cxn ang="T12">
                      <a:pos x="T4" y="T5"/>
                    </a:cxn>
                    <a:cxn ang="T13">
                      <a:pos x="T6" y="T7"/>
                    </a:cxn>
                    <a:cxn ang="T14">
                      <a:pos x="T8" y="T9"/>
                    </a:cxn>
                  </a:cxnLst>
                  <a:rect l="T15" t="T16" r="T17" b="T18"/>
                  <a:pathLst>
                    <a:path w="38" h="1430">
                      <a:moveTo>
                        <a:pt x="38" y="1430"/>
                      </a:moveTo>
                      <a:lnTo>
                        <a:pt x="38" y="15"/>
                      </a:lnTo>
                      <a:lnTo>
                        <a:pt x="0" y="0"/>
                      </a:lnTo>
                      <a:lnTo>
                        <a:pt x="0" y="1414"/>
                      </a:lnTo>
                      <a:lnTo>
                        <a:pt x="38" y="1430"/>
                      </a:lnTo>
                      <a:close/>
                    </a:path>
                  </a:pathLst>
                </a:custGeom>
                <a:solidFill>
                  <a:srgbClr val="ADB0B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51" name="Freeform 131"/>
                <p:cNvSpPr>
                  <a:spLocks/>
                </p:cNvSpPr>
                <p:nvPr/>
              </p:nvSpPr>
              <p:spPr bwMode="auto">
                <a:xfrm>
                  <a:off x="795" y="1626"/>
                  <a:ext cx="5" cy="143"/>
                </a:xfrm>
                <a:custGeom>
                  <a:avLst/>
                  <a:gdLst>
                    <a:gd name="T0" fmla="*/ 1 w 38"/>
                    <a:gd name="T1" fmla="*/ 14 h 1430"/>
                    <a:gd name="T2" fmla="*/ 1 w 38"/>
                    <a:gd name="T3" fmla="*/ 0 h 1430"/>
                    <a:gd name="T4" fmla="*/ 0 w 38"/>
                    <a:gd name="T5" fmla="*/ 0 h 1430"/>
                    <a:gd name="T6" fmla="*/ 0 w 38"/>
                    <a:gd name="T7" fmla="*/ 14 h 1430"/>
                    <a:gd name="T8" fmla="*/ 1 w 38"/>
                    <a:gd name="T9" fmla="*/ 14 h 1430"/>
                    <a:gd name="T10" fmla="*/ 0 60000 65536"/>
                    <a:gd name="T11" fmla="*/ 0 60000 65536"/>
                    <a:gd name="T12" fmla="*/ 0 60000 65536"/>
                    <a:gd name="T13" fmla="*/ 0 60000 65536"/>
                    <a:gd name="T14" fmla="*/ 0 60000 65536"/>
                    <a:gd name="T15" fmla="*/ 0 w 38"/>
                    <a:gd name="T16" fmla="*/ 0 h 1430"/>
                    <a:gd name="T17" fmla="*/ 38 w 38"/>
                    <a:gd name="T18" fmla="*/ 1430 h 1430"/>
                  </a:gdLst>
                  <a:ahLst/>
                  <a:cxnLst>
                    <a:cxn ang="T10">
                      <a:pos x="T0" y="T1"/>
                    </a:cxn>
                    <a:cxn ang="T11">
                      <a:pos x="T2" y="T3"/>
                    </a:cxn>
                    <a:cxn ang="T12">
                      <a:pos x="T4" y="T5"/>
                    </a:cxn>
                    <a:cxn ang="T13">
                      <a:pos x="T6" y="T7"/>
                    </a:cxn>
                    <a:cxn ang="T14">
                      <a:pos x="T8" y="T9"/>
                    </a:cxn>
                  </a:cxnLst>
                  <a:rect l="T15" t="T16" r="T17" b="T18"/>
                  <a:pathLst>
                    <a:path w="38" h="1430">
                      <a:moveTo>
                        <a:pt x="38" y="1419"/>
                      </a:moveTo>
                      <a:lnTo>
                        <a:pt x="38" y="0"/>
                      </a:lnTo>
                      <a:lnTo>
                        <a:pt x="0" y="15"/>
                      </a:lnTo>
                      <a:lnTo>
                        <a:pt x="0" y="1430"/>
                      </a:lnTo>
                      <a:lnTo>
                        <a:pt x="38" y="1419"/>
                      </a:lnTo>
                      <a:close/>
                    </a:path>
                  </a:pathLst>
                </a:custGeom>
                <a:solidFill>
                  <a:srgbClr val="787D7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52" name="Freeform 132"/>
                <p:cNvSpPr>
                  <a:spLocks/>
                </p:cNvSpPr>
                <p:nvPr/>
              </p:nvSpPr>
              <p:spPr bwMode="auto">
                <a:xfrm>
                  <a:off x="800" y="1626"/>
                  <a:ext cx="6" cy="143"/>
                </a:xfrm>
                <a:custGeom>
                  <a:avLst/>
                  <a:gdLst>
                    <a:gd name="T0" fmla="*/ 1 w 38"/>
                    <a:gd name="T1" fmla="*/ 14 h 1434"/>
                    <a:gd name="T2" fmla="*/ 1 w 38"/>
                    <a:gd name="T3" fmla="*/ 0 h 1434"/>
                    <a:gd name="T4" fmla="*/ 0 w 38"/>
                    <a:gd name="T5" fmla="*/ 0 h 1434"/>
                    <a:gd name="T6" fmla="*/ 0 w 38"/>
                    <a:gd name="T7" fmla="*/ 14 h 1434"/>
                    <a:gd name="T8" fmla="*/ 1 w 38"/>
                    <a:gd name="T9" fmla="*/ 14 h 1434"/>
                    <a:gd name="T10" fmla="*/ 0 60000 65536"/>
                    <a:gd name="T11" fmla="*/ 0 60000 65536"/>
                    <a:gd name="T12" fmla="*/ 0 60000 65536"/>
                    <a:gd name="T13" fmla="*/ 0 60000 65536"/>
                    <a:gd name="T14" fmla="*/ 0 60000 65536"/>
                    <a:gd name="T15" fmla="*/ 0 w 38"/>
                    <a:gd name="T16" fmla="*/ 0 h 1434"/>
                    <a:gd name="T17" fmla="*/ 38 w 38"/>
                    <a:gd name="T18" fmla="*/ 1434 h 1434"/>
                  </a:gdLst>
                  <a:ahLst/>
                  <a:cxnLst>
                    <a:cxn ang="T10">
                      <a:pos x="T0" y="T1"/>
                    </a:cxn>
                    <a:cxn ang="T11">
                      <a:pos x="T2" y="T3"/>
                    </a:cxn>
                    <a:cxn ang="T12">
                      <a:pos x="T4" y="T5"/>
                    </a:cxn>
                    <a:cxn ang="T13">
                      <a:pos x="T6" y="T7"/>
                    </a:cxn>
                    <a:cxn ang="T14">
                      <a:pos x="T8" y="T9"/>
                    </a:cxn>
                  </a:cxnLst>
                  <a:rect l="T15" t="T16" r="T17" b="T18"/>
                  <a:pathLst>
                    <a:path w="38" h="1434">
                      <a:moveTo>
                        <a:pt x="38" y="1434"/>
                      </a:moveTo>
                      <a:lnTo>
                        <a:pt x="38" y="18"/>
                      </a:lnTo>
                      <a:lnTo>
                        <a:pt x="0" y="0"/>
                      </a:lnTo>
                      <a:lnTo>
                        <a:pt x="0" y="1417"/>
                      </a:lnTo>
                      <a:lnTo>
                        <a:pt x="38" y="1434"/>
                      </a:lnTo>
                      <a:close/>
                    </a:path>
                  </a:pathLst>
                </a:custGeom>
                <a:solidFill>
                  <a:srgbClr val="ADB0B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53" name="Freeform 133"/>
                <p:cNvSpPr>
                  <a:spLocks/>
                </p:cNvSpPr>
                <p:nvPr/>
              </p:nvSpPr>
              <p:spPr bwMode="auto">
                <a:xfrm>
                  <a:off x="806" y="1626"/>
                  <a:ext cx="5" cy="143"/>
                </a:xfrm>
                <a:custGeom>
                  <a:avLst/>
                  <a:gdLst>
                    <a:gd name="T0" fmla="*/ 1 w 33"/>
                    <a:gd name="T1" fmla="*/ 14 h 1436"/>
                    <a:gd name="T2" fmla="*/ 1 w 33"/>
                    <a:gd name="T3" fmla="*/ 0 h 1436"/>
                    <a:gd name="T4" fmla="*/ 0 w 33"/>
                    <a:gd name="T5" fmla="*/ 0 h 1436"/>
                    <a:gd name="T6" fmla="*/ 0 w 33"/>
                    <a:gd name="T7" fmla="*/ 14 h 1436"/>
                    <a:gd name="T8" fmla="*/ 1 w 33"/>
                    <a:gd name="T9" fmla="*/ 14 h 1436"/>
                    <a:gd name="T10" fmla="*/ 0 60000 65536"/>
                    <a:gd name="T11" fmla="*/ 0 60000 65536"/>
                    <a:gd name="T12" fmla="*/ 0 60000 65536"/>
                    <a:gd name="T13" fmla="*/ 0 60000 65536"/>
                    <a:gd name="T14" fmla="*/ 0 60000 65536"/>
                    <a:gd name="T15" fmla="*/ 0 w 33"/>
                    <a:gd name="T16" fmla="*/ 0 h 1436"/>
                    <a:gd name="T17" fmla="*/ 33 w 33"/>
                    <a:gd name="T18" fmla="*/ 1436 h 1436"/>
                  </a:gdLst>
                  <a:ahLst/>
                  <a:cxnLst>
                    <a:cxn ang="T10">
                      <a:pos x="T0" y="T1"/>
                    </a:cxn>
                    <a:cxn ang="T11">
                      <a:pos x="T2" y="T3"/>
                    </a:cxn>
                    <a:cxn ang="T12">
                      <a:pos x="T4" y="T5"/>
                    </a:cxn>
                    <a:cxn ang="T13">
                      <a:pos x="T6" y="T7"/>
                    </a:cxn>
                    <a:cxn ang="T14">
                      <a:pos x="T8" y="T9"/>
                    </a:cxn>
                  </a:cxnLst>
                  <a:rect l="T15" t="T16" r="T17" b="T18"/>
                  <a:pathLst>
                    <a:path w="33" h="1436">
                      <a:moveTo>
                        <a:pt x="33" y="1426"/>
                      </a:moveTo>
                      <a:lnTo>
                        <a:pt x="33" y="0"/>
                      </a:lnTo>
                      <a:lnTo>
                        <a:pt x="0" y="18"/>
                      </a:lnTo>
                      <a:lnTo>
                        <a:pt x="0" y="1436"/>
                      </a:lnTo>
                      <a:lnTo>
                        <a:pt x="33" y="1426"/>
                      </a:lnTo>
                      <a:close/>
                    </a:path>
                  </a:pathLst>
                </a:custGeom>
                <a:solidFill>
                  <a:srgbClr val="787D7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54" name="Freeform 134"/>
                <p:cNvSpPr>
                  <a:spLocks/>
                </p:cNvSpPr>
                <p:nvPr/>
              </p:nvSpPr>
              <p:spPr bwMode="auto">
                <a:xfrm>
                  <a:off x="811" y="1626"/>
                  <a:ext cx="5" cy="144"/>
                </a:xfrm>
                <a:custGeom>
                  <a:avLst/>
                  <a:gdLst>
                    <a:gd name="T0" fmla="*/ 1 w 37"/>
                    <a:gd name="T1" fmla="*/ 14 h 1443"/>
                    <a:gd name="T2" fmla="*/ 1 w 37"/>
                    <a:gd name="T3" fmla="*/ 0 h 1443"/>
                    <a:gd name="T4" fmla="*/ 0 w 37"/>
                    <a:gd name="T5" fmla="*/ 0 h 1443"/>
                    <a:gd name="T6" fmla="*/ 0 w 37"/>
                    <a:gd name="T7" fmla="*/ 14 h 1443"/>
                    <a:gd name="T8" fmla="*/ 1 w 37"/>
                    <a:gd name="T9" fmla="*/ 14 h 1443"/>
                    <a:gd name="T10" fmla="*/ 0 60000 65536"/>
                    <a:gd name="T11" fmla="*/ 0 60000 65536"/>
                    <a:gd name="T12" fmla="*/ 0 60000 65536"/>
                    <a:gd name="T13" fmla="*/ 0 60000 65536"/>
                    <a:gd name="T14" fmla="*/ 0 60000 65536"/>
                    <a:gd name="T15" fmla="*/ 0 w 37"/>
                    <a:gd name="T16" fmla="*/ 0 h 1443"/>
                    <a:gd name="T17" fmla="*/ 37 w 37"/>
                    <a:gd name="T18" fmla="*/ 1443 h 1443"/>
                  </a:gdLst>
                  <a:ahLst/>
                  <a:cxnLst>
                    <a:cxn ang="T10">
                      <a:pos x="T0" y="T1"/>
                    </a:cxn>
                    <a:cxn ang="T11">
                      <a:pos x="T2" y="T3"/>
                    </a:cxn>
                    <a:cxn ang="T12">
                      <a:pos x="T4" y="T5"/>
                    </a:cxn>
                    <a:cxn ang="T13">
                      <a:pos x="T6" y="T7"/>
                    </a:cxn>
                    <a:cxn ang="T14">
                      <a:pos x="T8" y="T9"/>
                    </a:cxn>
                  </a:cxnLst>
                  <a:rect l="T15" t="T16" r="T17" b="T18"/>
                  <a:pathLst>
                    <a:path w="37" h="1443">
                      <a:moveTo>
                        <a:pt x="37" y="1443"/>
                      </a:moveTo>
                      <a:lnTo>
                        <a:pt x="37" y="22"/>
                      </a:lnTo>
                      <a:lnTo>
                        <a:pt x="0" y="0"/>
                      </a:lnTo>
                      <a:lnTo>
                        <a:pt x="0" y="1428"/>
                      </a:lnTo>
                      <a:lnTo>
                        <a:pt x="37" y="1443"/>
                      </a:lnTo>
                      <a:close/>
                    </a:path>
                  </a:pathLst>
                </a:custGeom>
                <a:solidFill>
                  <a:srgbClr val="ADB0B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55" name="Freeform 135"/>
                <p:cNvSpPr>
                  <a:spLocks/>
                </p:cNvSpPr>
                <p:nvPr/>
              </p:nvSpPr>
              <p:spPr bwMode="auto">
                <a:xfrm>
                  <a:off x="816" y="1626"/>
                  <a:ext cx="5" cy="144"/>
                </a:xfrm>
                <a:custGeom>
                  <a:avLst/>
                  <a:gdLst>
                    <a:gd name="T0" fmla="*/ 1 w 39"/>
                    <a:gd name="T1" fmla="*/ 14 h 1443"/>
                    <a:gd name="T2" fmla="*/ 1 w 39"/>
                    <a:gd name="T3" fmla="*/ 0 h 1443"/>
                    <a:gd name="T4" fmla="*/ 0 w 39"/>
                    <a:gd name="T5" fmla="*/ 0 h 1443"/>
                    <a:gd name="T6" fmla="*/ 0 w 39"/>
                    <a:gd name="T7" fmla="*/ 14 h 1443"/>
                    <a:gd name="T8" fmla="*/ 1 w 39"/>
                    <a:gd name="T9" fmla="*/ 14 h 1443"/>
                    <a:gd name="T10" fmla="*/ 0 60000 65536"/>
                    <a:gd name="T11" fmla="*/ 0 60000 65536"/>
                    <a:gd name="T12" fmla="*/ 0 60000 65536"/>
                    <a:gd name="T13" fmla="*/ 0 60000 65536"/>
                    <a:gd name="T14" fmla="*/ 0 60000 65536"/>
                    <a:gd name="T15" fmla="*/ 0 w 39"/>
                    <a:gd name="T16" fmla="*/ 0 h 1443"/>
                    <a:gd name="T17" fmla="*/ 39 w 39"/>
                    <a:gd name="T18" fmla="*/ 1443 h 1443"/>
                  </a:gdLst>
                  <a:ahLst/>
                  <a:cxnLst>
                    <a:cxn ang="T10">
                      <a:pos x="T0" y="T1"/>
                    </a:cxn>
                    <a:cxn ang="T11">
                      <a:pos x="T2" y="T3"/>
                    </a:cxn>
                    <a:cxn ang="T12">
                      <a:pos x="T4" y="T5"/>
                    </a:cxn>
                    <a:cxn ang="T13">
                      <a:pos x="T6" y="T7"/>
                    </a:cxn>
                    <a:cxn ang="T14">
                      <a:pos x="T8" y="T9"/>
                    </a:cxn>
                  </a:cxnLst>
                  <a:rect l="T15" t="T16" r="T17" b="T18"/>
                  <a:pathLst>
                    <a:path w="39" h="1443">
                      <a:moveTo>
                        <a:pt x="39" y="1430"/>
                      </a:moveTo>
                      <a:lnTo>
                        <a:pt x="39" y="0"/>
                      </a:lnTo>
                      <a:lnTo>
                        <a:pt x="0" y="22"/>
                      </a:lnTo>
                      <a:lnTo>
                        <a:pt x="0" y="1443"/>
                      </a:lnTo>
                      <a:lnTo>
                        <a:pt x="39" y="1430"/>
                      </a:lnTo>
                      <a:close/>
                    </a:path>
                  </a:pathLst>
                </a:custGeom>
                <a:solidFill>
                  <a:srgbClr val="787D7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56" name="Freeform 136"/>
                <p:cNvSpPr>
                  <a:spLocks/>
                </p:cNvSpPr>
                <p:nvPr/>
              </p:nvSpPr>
              <p:spPr bwMode="auto">
                <a:xfrm>
                  <a:off x="821" y="1626"/>
                  <a:ext cx="6" cy="144"/>
                </a:xfrm>
                <a:custGeom>
                  <a:avLst/>
                  <a:gdLst>
                    <a:gd name="T0" fmla="*/ 1 w 37"/>
                    <a:gd name="T1" fmla="*/ 14 h 1446"/>
                    <a:gd name="T2" fmla="*/ 1 w 37"/>
                    <a:gd name="T3" fmla="*/ 0 h 1446"/>
                    <a:gd name="T4" fmla="*/ 0 w 37"/>
                    <a:gd name="T5" fmla="*/ 0 h 1446"/>
                    <a:gd name="T6" fmla="*/ 0 w 37"/>
                    <a:gd name="T7" fmla="*/ 14 h 1446"/>
                    <a:gd name="T8" fmla="*/ 1 w 37"/>
                    <a:gd name="T9" fmla="*/ 14 h 1446"/>
                    <a:gd name="T10" fmla="*/ 0 60000 65536"/>
                    <a:gd name="T11" fmla="*/ 0 60000 65536"/>
                    <a:gd name="T12" fmla="*/ 0 60000 65536"/>
                    <a:gd name="T13" fmla="*/ 0 60000 65536"/>
                    <a:gd name="T14" fmla="*/ 0 60000 65536"/>
                    <a:gd name="T15" fmla="*/ 0 w 37"/>
                    <a:gd name="T16" fmla="*/ 0 h 1446"/>
                    <a:gd name="T17" fmla="*/ 37 w 37"/>
                    <a:gd name="T18" fmla="*/ 1446 h 1446"/>
                  </a:gdLst>
                  <a:ahLst/>
                  <a:cxnLst>
                    <a:cxn ang="T10">
                      <a:pos x="T0" y="T1"/>
                    </a:cxn>
                    <a:cxn ang="T11">
                      <a:pos x="T2" y="T3"/>
                    </a:cxn>
                    <a:cxn ang="T12">
                      <a:pos x="T4" y="T5"/>
                    </a:cxn>
                    <a:cxn ang="T13">
                      <a:pos x="T6" y="T7"/>
                    </a:cxn>
                    <a:cxn ang="T14">
                      <a:pos x="T8" y="T9"/>
                    </a:cxn>
                  </a:cxnLst>
                  <a:rect l="T15" t="T16" r="T17" b="T18"/>
                  <a:pathLst>
                    <a:path w="37" h="1446">
                      <a:moveTo>
                        <a:pt x="37" y="1446"/>
                      </a:moveTo>
                      <a:lnTo>
                        <a:pt x="37" y="23"/>
                      </a:lnTo>
                      <a:lnTo>
                        <a:pt x="0" y="0"/>
                      </a:lnTo>
                      <a:lnTo>
                        <a:pt x="0" y="1430"/>
                      </a:lnTo>
                      <a:lnTo>
                        <a:pt x="37" y="1446"/>
                      </a:lnTo>
                      <a:close/>
                    </a:path>
                  </a:pathLst>
                </a:custGeom>
                <a:solidFill>
                  <a:srgbClr val="ADB0B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57" name="Freeform 137"/>
                <p:cNvSpPr>
                  <a:spLocks/>
                </p:cNvSpPr>
                <p:nvPr/>
              </p:nvSpPr>
              <p:spPr bwMode="auto">
                <a:xfrm>
                  <a:off x="827" y="1626"/>
                  <a:ext cx="5" cy="144"/>
                </a:xfrm>
                <a:custGeom>
                  <a:avLst/>
                  <a:gdLst>
                    <a:gd name="T0" fmla="*/ 1 w 38"/>
                    <a:gd name="T1" fmla="*/ 14 h 1443"/>
                    <a:gd name="T2" fmla="*/ 1 w 38"/>
                    <a:gd name="T3" fmla="*/ 0 h 1443"/>
                    <a:gd name="T4" fmla="*/ 0 w 38"/>
                    <a:gd name="T5" fmla="*/ 0 h 1443"/>
                    <a:gd name="T6" fmla="*/ 0 w 38"/>
                    <a:gd name="T7" fmla="*/ 14 h 1443"/>
                    <a:gd name="T8" fmla="*/ 1 w 38"/>
                    <a:gd name="T9" fmla="*/ 14 h 1443"/>
                    <a:gd name="T10" fmla="*/ 0 60000 65536"/>
                    <a:gd name="T11" fmla="*/ 0 60000 65536"/>
                    <a:gd name="T12" fmla="*/ 0 60000 65536"/>
                    <a:gd name="T13" fmla="*/ 0 60000 65536"/>
                    <a:gd name="T14" fmla="*/ 0 60000 65536"/>
                    <a:gd name="T15" fmla="*/ 0 w 38"/>
                    <a:gd name="T16" fmla="*/ 0 h 1443"/>
                    <a:gd name="T17" fmla="*/ 38 w 38"/>
                    <a:gd name="T18" fmla="*/ 1443 h 1443"/>
                  </a:gdLst>
                  <a:ahLst/>
                  <a:cxnLst>
                    <a:cxn ang="T10">
                      <a:pos x="T0" y="T1"/>
                    </a:cxn>
                    <a:cxn ang="T11">
                      <a:pos x="T2" y="T3"/>
                    </a:cxn>
                    <a:cxn ang="T12">
                      <a:pos x="T4" y="T5"/>
                    </a:cxn>
                    <a:cxn ang="T13">
                      <a:pos x="T6" y="T7"/>
                    </a:cxn>
                    <a:cxn ang="T14">
                      <a:pos x="T8" y="T9"/>
                    </a:cxn>
                  </a:cxnLst>
                  <a:rect l="T15" t="T16" r="T17" b="T18"/>
                  <a:pathLst>
                    <a:path w="38" h="1443">
                      <a:moveTo>
                        <a:pt x="38" y="1431"/>
                      </a:moveTo>
                      <a:lnTo>
                        <a:pt x="38" y="0"/>
                      </a:lnTo>
                      <a:lnTo>
                        <a:pt x="0" y="17"/>
                      </a:lnTo>
                      <a:lnTo>
                        <a:pt x="0" y="1443"/>
                      </a:lnTo>
                      <a:lnTo>
                        <a:pt x="38" y="1431"/>
                      </a:lnTo>
                      <a:close/>
                    </a:path>
                  </a:pathLst>
                </a:custGeom>
                <a:solidFill>
                  <a:srgbClr val="787D7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58" name="Freeform 138"/>
                <p:cNvSpPr>
                  <a:spLocks/>
                </p:cNvSpPr>
                <p:nvPr/>
              </p:nvSpPr>
              <p:spPr bwMode="auto">
                <a:xfrm>
                  <a:off x="832" y="1626"/>
                  <a:ext cx="5" cy="144"/>
                </a:xfrm>
                <a:custGeom>
                  <a:avLst/>
                  <a:gdLst>
                    <a:gd name="T0" fmla="*/ 1 w 37"/>
                    <a:gd name="T1" fmla="*/ 14 h 1447"/>
                    <a:gd name="T2" fmla="*/ 1 w 37"/>
                    <a:gd name="T3" fmla="*/ 0 h 1447"/>
                    <a:gd name="T4" fmla="*/ 0 w 37"/>
                    <a:gd name="T5" fmla="*/ 0 h 1447"/>
                    <a:gd name="T6" fmla="*/ 0 w 37"/>
                    <a:gd name="T7" fmla="*/ 14 h 1447"/>
                    <a:gd name="T8" fmla="*/ 1 w 37"/>
                    <a:gd name="T9" fmla="*/ 14 h 1447"/>
                    <a:gd name="T10" fmla="*/ 0 60000 65536"/>
                    <a:gd name="T11" fmla="*/ 0 60000 65536"/>
                    <a:gd name="T12" fmla="*/ 0 60000 65536"/>
                    <a:gd name="T13" fmla="*/ 0 60000 65536"/>
                    <a:gd name="T14" fmla="*/ 0 60000 65536"/>
                    <a:gd name="T15" fmla="*/ 0 w 37"/>
                    <a:gd name="T16" fmla="*/ 0 h 1447"/>
                    <a:gd name="T17" fmla="*/ 37 w 37"/>
                    <a:gd name="T18" fmla="*/ 1447 h 1447"/>
                  </a:gdLst>
                  <a:ahLst/>
                  <a:cxnLst>
                    <a:cxn ang="T10">
                      <a:pos x="T0" y="T1"/>
                    </a:cxn>
                    <a:cxn ang="T11">
                      <a:pos x="T2" y="T3"/>
                    </a:cxn>
                    <a:cxn ang="T12">
                      <a:pos x="T4" y="T5"/>
                    </a:cxn>
                    <a:cxn ang="T13">
                      <a:pos x="T6" y="T7"/>
                    </a:cxn>
                    <a:cxn ang="T14">
                      <a:pos x="T8" y="T9"/>
                    </a:cxn>
                  </a:cxnLst>
                  <a:rect l="T15" t="T16" r="T17" b="T18"/>
                  <a:pathLst>
                    <a:path w="37" h="1447">
                      <a:moveTo>
                        <a:pt x="37" y="1447"/>
                      </a:moveTo>
                      <a:lnTo>
                        <a:pt x="37" y="19"/>
                      </a:lnTo>
                      <a:lnTo>
                        <a:pt x="0" y="0"/>
                      </a:lnTo>
                      <a:lnTo>
                        <a:pt x="0" y="1431"/>
                      </a:lnTo>
                      <a:lnTo>
                        <a:pt x="37" y="1447"/>
                      </a:lnTo>
                      <a:close/>
                    </a:path>
                  </a:pathLst>
                </a:custGeom>
                <a:solidFill>
                  <a:srgbClr val="ADB0B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59" name="Freeform 139"/>
                <p:cNvSpPr>
                  <a:spLocks/>
                </p:cNvSpPr>
                <p:nvPr/>
              </p:nvSpPr>
              <p:spPr bwMode="auto">
                <a:xfrm>
                  <a:off x="837" y="1626"/>
                  <a:ext cx="6" cy="144"/>
                </a:xfrm>
                <a:custGeom>
                  <a:avLst/>
                  <a:gdLst>
                    <a:gd name="T0" fmla="*/ 1 w 38"/>
                    <a:gd name="T1" fmla="*/ 14 h 1447"/>
                    <a:gd name="T2" fmla="*/ 1 w 38"/>
                    <a:gd name="T3" fmla="*/ 0 h 1447"/>
                    <a:gd name="T4" fmla="*/ 0 w 38"/>
                    <a:gd name="T5" fmla="*/ 0 h 1447"/>
                    <a:gd name="T6" fmla="*/ 0 w 38"/>
                    <a:gd name="T7" fmla="*/ 14 h 1447"/>
                    <a:gd name="T8" fmla="*/ 1 w 38"/>
                    <a:gd name="T9" fmla="*/ 14 h 1447"/>
                    <a:gd name="T10" fmla="*/ 0 60000 65536"/>
                    <a:gd name="T11" fmla="*/ 0 60000 65536"/>
                    <a:gd name="T12" fmla="*/ 0 60000 65536"/>
                    <a:gd name="T13" fmla="*/ 0 60000 65536"/>
                    <a:gd name="T14" fmla="*/ 0 60000 65536"/>
                    <a:gd name="T15" fmla="*/ 0 w 38"/>
                    <a:gd name="T16" fmla="*/ 0 h 1447"/>
                    <a:gd name="T17" fmla="*/ 38 w 38"/>
                    <a:gd name="T18" fmla="*/ 1447 h 1447"/>
                  </a:gdLst>
                  <a:ahLst/>
                  <a:cxnLst>
                    <a:cxn ang="T10">
                      <a:pos x="T0" y="T1"/>
                    </a:cxn>
                    <a:cxn ang="T11">
                      <a:pos x="T2" y="T3"/>
                    </a:cxn>
                    <a:cxn ang="T12">
                      <a:pos x="T4" y="T5"/>
                    </a:cxn>
                    <a:cxn ang="T13">
                      <a:pos x="T6" y="T7"/>
                    </a:cxn>
                    <a:cxn ang="T14">
                      <a:pos x="T8" y="T9"/>
                    </a:cxn>
                  </a:cxnLst>
                  <a:rect l="T15" t="T16" r="T17" b="T18"/>
                  <a:pathLst>
                    <a:path w="38" h="1447">
                      <a:moveTo>
                        <a:pt x="38" y="1435"/>
                      </a:moveTo>
                      <a:lnTo>
                        <a:pt x="38" y="0"/>
                      </a:lnTo>
                      <a:lnTo>
                        <a:pt x="0" y="19"/>
                      </a:lnTo>
                      <a:lnTo>
                        <a:pt x="0" y="1447"/>
                      </a:lnTo>
                      <a:lnTo>
                        <a:pt x="38" y="1435"/>
                      </a:lnTo>
                      <a:close/>
                    </a:path>
                  </a:pathLst>
                </a:custGeom>
                <a:solidFill>
                  <a:srgbClr val="787D7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60" name="Freeform 140"/>
                <p:cNvSpPr>
                  <a:spLocks/>
                </p:cNvSpPr>
                <p:nvPr/>
              </p:nvSpPr>
              <p:spPr bwMode="auto">
                <a:xfrm>
                  <a:off x="843" y="1626"/>
                  <a:ext cx="5" cy="145"/>
                </a:xfrm>
                <a:custGeom>
                  <a:avLst/>
                  <a:gdLst>
                    <a:gd name="T0" fmla="*/ 1 w 38"/>
                    <a:gd name="T1" fmla="*/ 15 h 1450"/>
                    <a:gd name="T2" fmla="*/ 1 w 38"/>
                    <a:gd name="T3" fmla="*/ 0 h 1450"/>
                    <a:gd name="T4" fmla="*/ 0 w 38"/>
                    <a:gd name="T5" fmla="*/ 0 h 1450"/>
                    <a:gd name="T6" fmla="*/ 0 w 38"/>
                    <a:gd name="T7" fmla="*/ 14 h 1450"/>
                    <a:gd name="T8" fmla="*/ 1 w 38"/>
                    <a:gd name="T9" fmla="*/ 15 h 1450"/>
                    <a:gd name="T10" fmla="*/ 0 60000 65536"/>
                    <a:gd name="T11" fmla="*/ 0 60000 65536"/>
                    <a:gd name="T12" fmla="*/ 0 60000 65536"/>
                    <a:gd name="T13" fmla="*/ 0 60000 65536"/>
                    <a:gd name="T14" fmla="*/ 0 60000 65536"/>
                    <a:gd name="T15" fmla="*/ 0 w 38"/>
                    <a:gd name="T16" fmla="*/ 0 h 1450"/>
                    <a:gd name="T17" fmla="*/ 38 w 38"/>
                    <a:gd name="T18" fmla="*/ 1450 h 1450"/>
                  </a:gdLst>
                  <a:ahLst/>
                  <a:cxnLst>
                    <a:cxn ang="T10">
                      <a:pos x="T0" y="T1"/>
                    </a:cxn>
                    <a:cxn ang="T11">
                      <a:pos x="T2" y="T3"/>
                    </a:cxn>
                    <a:cxn ang="T12">
                      <a:pos x="T4" y="T5"/>
                    </a:cxn>
                    <a:cxn ang="T13">
                      <a:pos x="T6" y="T7"/>
                    </a:cxn>
                    <a:cxn ang="T14">
                      <a:pos x="T8" y="T9"/>
                    </a:cxn>
                  </a:cxnLst>
                  <a:rect l="T15" t="T16" r="T17" b="T18"/>
                  <a:pathLst>
                    <a:path w="38" h="1450">
                      <a:moveTo>
                        <a:pt x="38" y="1450"/>
                      </a:moveTo>
                      <a:lnTo>
                        <a:pt x="38" y="19"/>
                      </a:lnTo>
                      <a:lnTo>
                        <a:pt x="0" y="0"/>
                      </a:lnTo>
                      <a:lnTo>
                        <a:pt x="0" y="1434"/>
                      </a:lnTo>
                      <a:lnTo>
                        <a:pt x="38" y="1450"/>
                      </a:lnTo>
                      <a:close/>
                    </a:path>
                  </a:pathLst>
                </a:custGeom>
                <a:solidFill>
                  <a:srgbClr val="ADB0B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61" name="Freeform 141"/>
                <p:cNvSpPr>
                  <a:spLocks/>
                </p:cNvSpPr>
                <p:nvPr/>
              </p:nvSpPr>
              <p:spPr bwMode="auto">
                <a:xfrm>
                  <a:off x="848" y="1626"/>
                  <a:ext cx="6" cy="145"/>
                </a:xfrm>
                <a:custGeom>
                  <a:avLst/>
                  <a:gdLst>
                    <a:gd name="T0" fmla="*/ 1 w 37"/>
                    <a:gd name="T1" fmla="*/ 14 h 1452"/>
                    <a:gd name="T2" fmla="*/ 1 w 37"/>
                    <a:gd name="T3" fmla="*/ 0 h 1452"/>
                    <a:gd name="T4" fmla="*/ 0 w 37"/>
                    <a:gd name="T5" fmla="*/ 0 h 1452"/>
                    <a:gd name="T6" fmla="*/ 0 w 37"/>
                    <a:gd name="T7" fmla="*/ 14 h 1452"/>
                    <a:gd name="T8" fmla="*/ 1 w 37"/>
                    <a:gd name="T9" fmla="*/ 14 h 1452"/>
                    <a:gd name="T10" fmla="*/ 0 60000 65536"/>
                    <a:gd name="T11" fmla="*/ 0 60000 65536"/>
                    <a:gd name="T12" fmla="*/ 0 60000 65536"/>
                    <a:gd name="T13" fmla="*/ 0 60000 65536"/>
                    <a:gd name="T14" fmla="*/ 0 60000 65536"/>
                    <a:gd name="T15" fmla="*/ 0 w 37"/>
                    <a:gd name="T16" fmla="*/ 0 h 1452"/>
                    <a:gd name="T17" fmla="*/ 37 w 37"/>
                    <a:gd name="T18" fmla="*/ 1452 h 1452"/>
                  </a:gdLst>
                  <a:ahLst/>
                  <a:cxnLst>
                    <a:cxn ang="T10">
                      <a:pos x="T0" y="T1"/>
                    </a:cxn>
                    <a:cxn ang="T11">
                      <a:pos x="T2" y="T3"/>
                    </a:cxn>
                    <a:cxn ang="T12">
                      <a:pos x="T4" y="T5"/>
                    </a:cxn>
                    <a:cxn ang="T13">
                      <a:pos x="T6" y="T7"/>
                    </a:cxn>
                    <a:cxn ang="T14">
                      <a:pos x="T8" y="T9"/>
                    </a:cxn>
                  </a:cxnLst>
                  <a:rect l="T15" t="T16" r="T17" b="T18"/>
                  <a:pathLst>
                    <a:path w="37" h="1452">
                      <a:moveTo>
                        <a:pt x="37" y="1437"/>
                      </a:moveTo>
                      <a:lnTo>
                        <a:pt x="37" y="0"/>
                      </a:lnTo>
                      <a:lnTo>
                        <a:pt x="0" y="19"/>
                      </a:lnTo>
                      <a:lnTo>
                        <a:pt x="0" y="1452"/>
                      </a:lnTo>
                      <a:lnTo>
                        <a:pt x="37" y="1437"/>
                      </a:lnTo>
                      <a:close/>
                    </a:path>
                  </a:pathLst>
                </a:custGeom>
                <a:solidFill>
                  <a:srgbClr val="787D7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62" name="Freeform 142"/>
                <p:cNvSpPr>
                  <a:spLocks/>
                </p:cNvSpPr>
                <p:nvPr/>
              </p:nvSpPr>
              <p:spPr bwMode="auto">
                <a:xfrm>
                  <a:off x="854" y="1626"/>
                  <a:ext cx="5" cy="145"/>
                </a:xfrm>
                <a:custGeom>
                  <a:avLst/>
                  <a:gdLst>
                    <a:gd name="T0" fmla="*/ 1 w 38"/>
                    <a:gd name="T1" fmla="*/ 14 h 1454"/>
                    <a:gd name="T2" fmla="*/ 1 w 38"/>
                    <a:gd name="T3" fmla="*/ 0 h 1454"/>
                    <a:gd name="T4" fmla="*/ 0 w 38"/>
                    <a:gd name="T5" fmla="*/ 0 h 1454"/>
                    <a:gd name="T6" fmla="*/ 0 w 38"/>
                    <a:gd name="T7" fmla="*/ 14 h 1454"/>
                    <a:gd name="T8" fmla="*/ 1 w 38"/>
                    <a:gd name="T9" fmla="*/ 14 h 1454"/>
                    <a:gd name="T10" fmla="*/ 0 60000 65536"/>
                    <a:gd name="T11" fmla="*/ 0 60000 65536"/>
                    <a:gd name="T12" fmla="*/ 0 60000 65536"/>
                    <a:gd name="T13" fmla="*/ 0 60000 65536"/>
                    <a:gd name="T14" fmla="*/ 0 60000 65536"/>
                    <a:gd name="T15" fmla="*/ 0 w 38"/>
                    <a:gd name="T16" fmla="*/ 0 h 1454"/>
                    <a:gd name="T17" fmla="*/ 38 w 38"/>
                    <a:gd name="T18" fmla="*/ 1454 h 1454"/>
                  </a:gdLst>
                  <a:ahLst/>
                  <a:cxnLst>
                    <a:cxn ang="T10">
                      <a:pos x="T0" y="T1"/>
                    </a:cxn>
                    <a:cxn ang="T11">
                      <a:pos x="T2" y="T3"/>
                    </a:cxn>
                    <a:cxn ang="T12">
                      <a:pos x="T4" y="T5"/>
                    </a:cxn>
                    <a:cxn ang="T13">
                      <a:pos x="T6" y="T7"/>
                    </a:cxn>
                    <a:cxn ang="T14">
                      <a:pos x="T8" y="T9"/>
                    </a:cxn>
                  </a:cxnLst>
                  <a:rect l="T15" t="T16" r="T17" b="T18"/>
                  <a:pathLst>
                    <a:path w="38" h="1454">
                      <a:moveTo>
                        <a:pt x="38" y="1454"/>
                      </a:moveTo>
                      <a:lnTo>
                        <a:pt x="38" y="20"/>
                      </a:lnTo>
                      <a:lnTo>
                        <a:pt x="0" y="0"/>
                      </a:lnTo>
                      <a:lnTo>
                        <a:pt x="0" y="1439"/>
                      </a:lnTo>
                      <a:lnTo>
                        <a:pt x="38" y="1454"/>
                      </a:lnTo>
                      <a:close/>
                    </a:path>
                  </a:pathLst>
                </a:custGeom>
                <a:solidFill>
                  <a:srgbClr val="ADB0B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63" name="Freeform 143"/>
                <p:cNvSpPr>
                  <a:spLocks/>
                </p:cNvSpPr>
                <p:nvPr/>
              </p:nvSpPr>
              <p:spPr bwMode="auto">
                <a:xfrm>
                  <a:off x="859" y="1626"/>
                  <a:ext cx="5" cy="145"/>
                </a:xfrm>
                <a:custGeom>
                  <a:avLst/>
                  <a:gdLst>
                    <a:gd name="T0" fmla="*/ 1 w 38"/>
                    <a:gd name="T1" fmla="*/ 14 h 1454"/>
                    <a:gd name="T2" fmla="*/ 1 w 38"/>
                    <a:gd name="T3" fmla="*/ 0 h 1454"/>
                    <a:gd name="T4" fmla="*/ 0 w 38"/>
                    <a:gd name="T5" fmla="*/ 0 h 1454"/>
                    <a:gd name="T6" fmla="*/ 0 w 38"/>
                    <a:gd name="T7" fmla="*/ 14 h 1454"/>
                    <a:gd name="T8" fmla="*/ 1 w 38"/>
                    <a:gd name="T9" fmla="*/ 14 h 1454"/>
                    <a:gd name="T10" fmla="*/ 0 60000 65536"/>
                    <a:gd name="T11" fmla="*/ 0 60000 65536"/>
                    <a:gd name="T12" fmla="*/ 0 60000 65536"/>
                    <a:gd name="T13" fmla="*/ 0 60000 65536"/>
                    <a:gd name="T14" fmla="*/ 0 60000 65536"/>
                    <a:gd name="T15" fmla="*/ 0 w 38"/>
                    <a:gd name="T16" fmla="*/ 0 h 1454"/>
                    <a:gd name="T17" fmla="*/ 38 w 38"/>
                    <a:gd name="T18" fmla="*/ 1454 h 1454"/>
                  </a:gdLst>
                  <a:ahLst/>
                  <a:cxnLst>
                    <a:cxn ang="T10">
                      <a:pos x="T0" y="T1"/>
                    </a:cxn>
                    <a:cxn ang="T11">
                      <a:pos x="T2" y="T3"/>
                    </a:cxn>
                    <a:cxn ang="T12">
                      <a:pos x="T4" y="T5"/>
                    </a:cxn>
                    <a:cxn ang="T13">
                      <a:pos x="T6" y="T7"/>
                    </a:cxn>
                    <a:cxn ang="T14">
                      <a:pos x="T8" y="T9"/>
                    </a:cxn>
                  </a:cxnLst>
                  <a:rect l="T15" t="T16" r="T17" b="T18"/>
                  <a:pathLst>
                    <a:path w="38" h="1454">
                      <a:moveTo>
                        <a:pt x="38" y="1441"/>
                      </a:moveTo>
                      <a:lnTo>
                        <a:pt x="38" y="0"/>
                      </a:lnTo>
                      <a:lnTo>
                        <a:pt x="0" y="19"/>
                      </a:lnTo>
                      <a:lnTo>
                        <a:pt x="0" y="1454"/>
                      </a:lnTo>
                      <a:lnTo>
                        <a:pt x="38" y="1441"/>
                      </a:lnTo>
                      <a:close/>
                    </a:path>
                  </a:pathLst>
                </a:custGeom>
                <a:solidFill>
                  <a:srgbClr val="787D7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64" name="Freeform 144"/>
                <p:cNvSpPr>
                  <a:spLocks/>
                </p:cNvSpPr>
                <p:nvPr/>
              </p:nvSpPr>
              <p:spPr bwMode="auto">
                <a:xfrm>
                  <a:off x="864" y="1626"/>
                  <a:ext cx="6" cy="146"/>
                </a:xfrm>
                <a:custGeom>
                  <a:avLst/>
                  <a:gdLst>
                    <a:gd name="T0" fmla="*/ 1 w 37"/>
                    <a:gd name="T1" fmla="*/ 15 h 1457"/>
                    <a:gd name="T2" fmla="*/ 1 w 37"/>
                    <a:gd name="T3" fmla="*/ 0 h 1457"/>
                    <a:gd name="T4" fmla="*/ 0 w 37"/>
                    <a:gd name="T5" fmla="*/ 0 h 1457"/>
                    <a:gd name="T6" fmla="*/ 0 w 37"/>
                    <a:gd name="T7" fmla="*/ 14 h 1457"/>
                    <a:gd name="T8" fmla="*/ 1 w 37"/>
                    <a:gd name="T9" fmla="*/ 15 h 1457"/>
                    <a:gd name="T10" fmla="*/ 0 60000 65536"/>
                    <a:gd name="T11" fmla="*/ 0 60000 65536"/>
                    <a:gd name="T12" fmla="*/ 0 60000 65536"/>
                    <a:gd name="T13" fmla="*/ 0 60000 65536"/>
                    <a:gd name="T14" fmla="*/ 0 60000 65536"/>
                    <a:gd name="T15" fmla="*/ 0 w 37"/>
                    <a:gd name="T16" fmla="*/ 0 h 1457"/>
                    <a:gd name="T17" fmla="*/ 37 w 37"/>
                    <a:gd name="T18" fmla="*/ 1457 h 1457"/>
                  </a:gdLst>
                  <a:ahLst/>
                  <a:cxnLst>
                    <a:cxn ang="T10">
                      <a:pos x="T0" y="T1"/>
                    </a:cxn>
                    <a:cxn ang="T11">
                      <a:pos x="T2" y="T3"/>
                    </a:cxn>
                    <a:cxn ang="T12">
                      <a:pos x="T4" y="T5"/>
                    </a:cxn>
                    <a:cxn ang="T13">
                      <a:pos x="T6" y="T7"/>
                    </a:cxn>
                    <a:cxn ang="T14">
                      <a:pos x="T8" y="T9"/>
                    </a:cxn>
                  </a:cxnLst>
                  <a:rect l="T15" t="T16" r="T17" b="T18"/>
                  <a:pathLst>
                    <a:path w="37" h="1457">
                      <a:moveTo>
                        <a:pt x="37" y="1457"/>
                      </a:moveTo>
                      <a:lnTo>
                        <a:pt x="37" y="23"/>
                      </a:lnTo>
                      <a:lnTo>
                        <a:pt x="0" y="0"/>
                      </a:lnTo>
                      <a:lnTo>
                        <a:pt x="0" y="1441"/>
                      </a:lnTo>
                      <a:lnTo>
                        <a:pt x="37" y="1457"/>
                      </a:lnTo>
                      <a:close/>
                    </a:path>
                  </a:pathLst>
                </a:custGeom>
                <a:solidFill>
                  <a:srgbClr val="ADB0B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65" name="Freeform 145"/>
                <p:cNvSpPr>
                  <a:spLocks/>
                </p:cNvSpPr>
                <p:nvPr/>
              </p:nvSpPr>
              <p:spPr bwMode="auto">
                <a:xfrm>
                  <a:off x="870" y="1626"/>
                  <a:ext cx="5" cy="146"/>
                </a:xfrm>
                <a:custGeom>
                  <a:avLst/>
                  <a:gdLst>
                    <a:gd name="T0" fmla="*/ 1 w 39"/>
                    <a:gd name="T1" fmla="*/ 15 h 1456"/>
                    <a:gd name="T2" fmla="*/ 1 w 39"/>
                    <a:gd name="T3" fmla="*/ 0 h 1456"/>
                    <a:gd name="T4" fmla="*/ 0 w 39"/>
                    <a:gd name="T5" fmla="*/ 0 h 1456"/>
                    <a:gd name="T6" fmla="*/ 0 w 39"/>
                    <a:gd name="T7" fmla="*/ 15 h 1456"/>
                    <a:gd name="T8" fmla="*/ 1 w 39"/>
                    <a:gd name="T9" fmla="*/ 15 h 1456"/>
                    <a:gd name="T10" fmla="*/ 0 60000 65536"/>
                    <a:gd name="T11" fmla="*/ 0 60000 65536"/>
                    <a:gd name="T12" fmla="*/ 0 60000 65536"/>
                    <a:gd name="T13" fmla="*/ 0 60000 65536"/>
                    <a:gd name="T14" fmla="*/ 0 60000 65536"/>
                    <a:gd name="T15" fmla="*/ 0 w 39"/>
                    <a:gd name="T16" fmla="*/ 0 h 1456"/>
                    <a:gd name="T17" fmla="*/ 39 w 39"/>
                    <a:gd name="T18" fmla="*/ 1456 h 1456"/>
                  </a:gdLst>
                  <a:ahLst/>
                  <a:cxnLst>
                    <a:cxn ang="T10">
                      <a:pos x="T0" y="T1"/>
                    </a:cxn>
                    <a:cxn ang="T11">
                      <a:pos x="T2" y="T3"/>
                    </a:cxn>
                    <a:cxn ang="T12">
                      <a:pos x="T4" y="T5"/>
                    </a:cxn>
                    <a:cxn ang="T13">
                      <a:pos x="T6" y="T7"/>
                    </a:cxn>
                    <a:cxn ang="T14">
                      <a:pos x="T8" y="T9"/>
                    </a:cxn>
                  </a:cxnLst>
                  <a:rect l="T15" t="T16" r="T17" b="T18"/>
                  <a:pathLst>
                    <a:path w="39" h="1456">
                      <a:moveTo>
                        <a:pt x="39" y="1444"/>
                      </a:moveTo>
                      <a:lnTo>
                        <a:pt x="39" y="0"/>
                      </a:lnTo>
                      <a:lnTo>
                        <a:pt x="0" y="18"/>
                      </a:lnTo>
                      <a:lnTo>
                        <a:pt x="0" y="1456"/>
                      </a:lnTo>
                      <a:lnTo>
                        <a:pt x="39" y="1444"/>
                      </a:lnTo>
                      <a:close/>
                    </a:path>
                  </a:pathLst>
                </a:custGeom>
                <a:solidFill>
                  <a:srgbClr val="787D7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66" name="Line 146"/>
                <p:cNvSpPr>
                  <a:spLocks noChangeShapeType="1"/>
                </p:cNvSpPr>
                <p:nvPr/>
              </p:nvSpPr>
              <p:spPr bwMode="auto">
                <a:xfrm>
                  <a:off x="720" y="1627"/>
                  <a:ext cx="1" cy="139"/>
                </a:xfrm>
                <a:prstGeom prst="line">
                  <a:avLst/>
                </a:prstGeom>
                <a:noFill/>
                <a:ln w="1588">
                  <a:solidFill>
                    <a:srgbClr val="E2E5E5"/>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67" name="Freeform 147"/>
                <p:cNvSpPr>
                  <a:spLocks/>
                </p:cNvSpPr>
                <p:nvPr/>
              </p:nvSpPr>
              <p:spPr bwMode="auto">
                <a:xfrm>
                  <a:off x="720" y="1627"/>
                  <a:ext cx="1" cy="1"/>
                </a:xfrm>
                <a:custGeom>
                  <a:avLst/>
                  <a:gdLst>
                    <a:gd name="T0" fmla="*/ 1 w 2"/>
                    <a:gd name="T1" fmla="*/ 0 h 1"/>
                    <a:gd name="T2" fmla="*/ 0 w 2"/>
                    <a:gd name="T3" fmla="*/ 0 h 1"/>
                    <a:gd name="T4" fmla="*/ 1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68" name="Freeform 148"/>
                <p:cNvSpPr>
                  <a:spLocks/>
                </p:cNvSpPr>
                <p:nvPr/>
              </p:nvSpPr>
              <p:spPr bwMode="auto">
                <a:xfrm>
                  <a:off x="720" y="1766"/>
                  <a:ext cx="1" cy="1"/>
                </a:xfrm>
                <a:custGeom>
                  <a:avLst/>
                  <a:gdLst>
                    <a:gd name="T0" fmla="*/ 0 w 2"/>
                    <a:gd name="T1" fmla="*/ 0 h 1"/>
                    <a:gd name="T2" fmla="*/ 1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69" name="Line 149"/>
                <p:cNvSpPr>
                  <a:spLocks noChangeShapeType="1"/>
                </p:cNvSpPr>
                <p:nvPr/>
              </p:nvSpPr>
              <p:spPr bwMode="auto">
                <a:xfrm>
                  <a:off x="730" y="1627"/>
                  <a:ext cx="1" cy="140"/>
                </a:xfrm>
                <a:prstGeom prst="line">
                  <a:avLst/>
                </a:prstGeom>
                <a:noFill/>
                <a:ln w="1588">
                  <a:solidFill>
                    <a:srgbClr val="E2E5E5"/>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70" name="Freeform 150"/>
                <p:cNvSpPr>
                  <a:spLocks/>
                </p:cNvSpPr>
                <p:nvPr/>
              </p:nvSpPr>
              <p:spPr bwMode="auto">
                <a:xfrm>
                  <a:off x="730" y="1627"/>
                  <a:ext cx="1" cy="1"/>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lnTo>
                        <a:pt x="0" y="0"/>
                      </a:lnTo>
                      <a:lnTo>
                        <a:pt x="1"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71" name="Freeform 151"/>
                <p:cNvSpPr>
                  <a:spLocks/>
                </p:cNvSpPr>
                <p:nvPr/>
              </p:nvSpPr>
              <p:spPr bwMode="auto">
                <a:xfrm>
                  <a:off x="730" y="1767"/>
                  <a:ext cx="1" cy="1"/>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lnTo>
                        <a:pt x="0"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72" name="Line 152"/>
                <p:cNvSpPr>
                  <a:spLocks noChangeShapeType="1"/>
                </p:cNvSpPr>
                <p:nvPr/>
              </p:nvSpPr>
              <p:spPr bwMode="auto">
                <a:xfrm>
                  <a:off x="741" y="1627"/>
                  <a:ext cx="1" cy="140"/>
                </a:xfrm>
                <a:prstGeom prst="line">
                  <a:avLst/>
                </a:prstGeom>
                <a:noFill/>
                <a:ln w="1588">
                  <a:solidFill>
                    <a:srgbClr val="E2E5E5"/>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73" name="Freeform 153"/>
                <p:cNvSpPr>
                  <a:spLocks/>
                </p:cNvSpPr>
                <p:nvPr/>
              </p:nvSpPr>
              <p:spPr bwMode="auto">
                <a:xfrm>
                  <a:off x="741" y="1627"/>
                  <a:ext cx="1" cy="1"/>
                </a:xfrm>
                <a:custGeom>
                  <a:avLst/>
                  <a:gdLst>
                    <a:gd name="T0" fmla="*/ 1 w 2"/>
                    <a:gd name="T1" fmla="*/ 0 h 1"/>
                    <a:gd name="T2" fmla="*/ 0 w 2"/>
                    <a:gd name="T3" fmla="*/ 0 h 1"/>
                    <a:gd name="T4" fmla="*/ 1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74" name="Freeform 154"/>
                <p:cNvSpPr>
                  <a:spLocks/>
                </p:cNvSpPr>
                <p:nvPr/>
              </p:nvSpPr>
              <p:spPr bwMode="auto">
                <a:xfrm>
                  <a:off x="741" y="1767"/>
                  <a:ext cx="1" cy="1"/>
                </a:xfrm>
                <a:custGeom>
                  <a:avLst/>
                  <a:gdLst>
                    <a:gd name="T0" fmla="*/ 0 w 2"/>
                    <a:gd name="T1" fmla="*/ 0 h 1"/>
                    <a:gd name="T2" fmla="*/ 1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75" name="Line 155"/>
                <p:cNvSpPr>
                  <a:spLocks noChangeShapeType="1"/>
                </p:cNvSpPr>
                <p:nvPr/>
              </p:nvSpPr>
              <p:spPr bwMode="auto">
                <a:xfrm>
                  <a:off x="752" y="1627"/>
                  <a:ext cx="1" cy="140"/>
                </a:xfrm>
                <a:prstGeom prst="line">
                  <a:avLst/>
                </a:prstGeom>
                <a:noFill/>
                <a:ln w="1588">
                  <a:solidFill>
                    <a:srgbClr val="E2E5E5"/>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76" name="Freeform 156"/>
                <p:cNvSpPr>
                  <a:spLocks/>
                </p:cNvSpPr>
                <p:nvPr/>
              </p:nvSpPr>
              <p:spPr bwMode="auto">
                <a:xfrm>
                  <a:off x="752" y="1627"/>
                  <a:ext cx="1" cy="1"/>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lnTo>
                        <a:pt x="0" y="0"/>
                      </a:lnTo>
                      <a:lnTo>
                        <a:pt x="1"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77" name="Freeform 157"/>
                <p:cNvSpPr>
                  <a:spLocks/>
                </p:cNvSpPr>
                <p:nvPr/>
              </p:nvSpPr>
              <p:spPr bwMode="auto">
                <a:xfrm>
                  <a:off x="752" y="1767"/>
                  <a:ext cx="1" cy="1"/>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lnTo>
                        <a:pt x="0"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78" name="Line 158"/>
                <p:cNvSpPr>
                  <a:spLocks noChangeShapeType="1"/>
                </p:cNvSpPr>
                <p:nvPr/>
              </p:nvSpPr>
              <p:spPr bwMode="auto">
                <a:xfrm>
                  <a:off x="763" y="1627"/>
                  <a:ext cx="1" cy="141"/>
                </a:xfrm>
                <a:prstGeom prst="line">
                  <a:avLst/>
                </a:prstGeom>
                <a:noFill/>
                <a:ln w="1588">
                  <a:solidFill>
                    <a:srgbClr val="E2E5E5"/>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79" name="Freeform 159"/>
                <p:cNvSpPr>
                  <a:spLocks/>
                </p:cNvSpPr>
                <p:nvPr/>
              </p:nvSpPr>
              <p:spPr bwMode="auto">
                <a:xfrm>
                  <a:off x="763" y="1627"/>
                  <a:ext cx="1" cy="1"/>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lnTo>
                        <a:pt x="0" y="0"/>
                      </a:lnTo>
                      <a:lnTo>
                        <a:pt x="1"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80" name="Freeform 160"/>
                <p:cNvSpPr>
                  <a:spLocks/>
                </p:cNvSpPr>
                <p:nvPr/>
              </p:nvSpPr>
              <p:spPr bwMode="auto">
                <a:xfrm>
                  <a:off x="763" y="1768"/>
                  <a:ext cx="1" cy="1"/>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lnTo>
                        <a:pt x="0"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81" name="Line 161"/>
                <p:cNvSpPr>
                  <a:spLocks noChangeShapeType="1"/>
                </p:cNvSpPr>
                <p:nvPr/>
              </p:nvSpPr>
              <p:spPr bwMode="auto">
                <a:xfrm>
                  <a:off x="773" y="1627"/>
                  <a:ext cx="1" cy="141"/>
                </a:xfrm>
                <a:prstGeom prst="line">
                  <a:avLst/>
                </a:prstGeom>
                <a:noFill/>
                <a:ln w="1588">
                  <a:solidFill>
                    <a:srgbClr val="E2E5E5"/>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82" name="Freeform 162"/>
                <p:cNvSpPr>
                  <a:spLocks/>
                </p:cNvSpPr>
                <p:nvPr/>
              </p:nvSpPr>
              <p:spPr bwMode="auto">
                <a:xfrm>
                  <a:off x="773" y="1627"/>
                  <a:ext cx="1" cy="1"/>
                </a:xfrm>
                <a:custGeom>
                  <a:avLst/>
                  <a:gdLst>
                    <a:gd name="T0" fmla="*/ 1 w 2"/>
                    <a:gd name="T1" fmla="*/ 0 h 1"/>
                    <a:gd name="T2" fmla="*/ 0 w 2"/>
                    <a:gd name="T3" fmla="*/ 0 h 1"/>
                    <a:gd name="T4" fmla="*/ 1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83" name="Freeform 163"/>
                <p:cNvSpPr>
                  <a:spLocks/>
                </p:cNvSpPr>
                <p:nvPr/>
              </p:nvSpPr>
              <p:spPr bwMode="auto">
                <a:xfrm>
                  <a:off x="773" y="1768"/>
                  <a:ext cx="1" cy="1"/>
                </a:xfrm>
                <a:custGeom>
                  <a:avLst/>
                  <a:gdLst>
                    <a:gd name="T0" fmla="*/ 0 w 2"/>
                    <a:gd name="T1" fmla="*/ 0 h 1"/>
                    <a:gd name="T2" fmla="*/ 1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84" name="Line 164"/>
                <p:cNvSpPr>
                  <a:spLocks noChangeShapeType="1"/>
                </p:cNvSpPr>
                <p:nvPr/>
              </p:nvSpPr>
              <p:spPr bwMode="auto">
                <a:xfrm>
                  <a:off x="784" y="1627"/>
                  <a:ext cx="1" cy="141"/>
                </a:xfrm>
                <a:prstGeom prst="line">
                  <a:avLst/>
                </a:prstGeom>
                <a:noFill/>
                <a:ln w="1588">
                  <a:solidFill>
                    <a:srgbClr val="E2E5E5"/>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85" name="Freeform 165"/>
                <p:cNvSpPr>
                  <a:spLocks/>
                </p:cNvSpPr>
                <p:nvPr/>
              </p:nvSpPr>
              <p:spPr bwMode="auto">
                <a:xfrm>
                  <a:off x="784" y="1627"/>
                  <a:ext cx="1" cy="1"/>
                </a:xfrm>
                <a:custGeom>
                  <a:avLst/>
                  <a:gdLst>
                    <a:gd name="T0" fmla="*/ 1 w 2"/>
                    <a:gd name="T1" fmla="*/ 0 h 1"/>
                    <a:gd name="T2" fmla="*/ 0 w 2"/>
                    <a:gd name="T3" fmla="*/ 0 h 1"/>
                    <a:gd name="T4" fmla="*/ 1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86" name="Freeform 166"/>
                <p:cNvSpPr>
                  <a:spLocks/>
                </p:cNvSpPr>
                <p:nvPr/>
              </p:nvSpPr>
              <p:spPr bwMode="auto">
                <a:xfrm>
                  <a:off x="784" y="1768"/>
                  <a:ext cx="1" cy="1"/>
                </a:xfrm>
                <a:custGeom>
                  <a:avLst/>
                  <a:gdLst>
                    <a:gd name="T0" fmla="*/ 0 w 2"/>
                    <a:gd name="T1" fmla="*/ 0 h 1"/>
                    <a:gd name="T2" fmla="*/ 1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87" name="Line 167"/>
                <p:cNvSpPr>
                  <a:spLocks noChangeShapeType="1"/>
                </p:cNvSpPr>
                <p:nvPr/>
              </p:nvSpPr>
              <p:spPr bwMode="auto">
                <a:xfrm>
                  <a:off x="795" y="1627"/>
                  <a:ext cx="1" cy="142"/>
                </a:xfrm>
                <a:prstGeom prst="line">
                  <a:avLst/>
                </a:prstGeom>
                <a:noFill/>
                <a:ln w="1588">
                  <a:solidFill>
                    <a:srgbClr val="E2E5E5"/>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88" name="Freeform 168"/>
                <p:cNvSpPr>
                  <a:spLocks/>
                </p:cNvSpPr>
                <p:nvPr/>
              </p:nvSpPr>
              <p:spPr bwMode="auto">
                <a:xfrm>
                  <a:off x="795" y="1627"/>
                  <a:ext cx="1" cy="1"/>
                </a:xfrm>
                <a:custGeom>
                  <a:avLst/>
                  <a:gdLst>
                    <a:gd name="T0" fmla="*/ 1 w 2"/>
                    <a:gd name="T1" fmla="*/ 0 h 1"/>
                    <a:gd name="T2" fmla="*/ 0 w 2"/>
                    <a:gd name="T3" fmla="*/ 0 h 1"/>
                    <a:gd name="T4" fmla="*/ 1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89" name="Freeform 169"/>
                <p:cNvSpPr>
                  <a:spLocks/>
                </p:cNvSpPr>
                <p:nvPr/>
              </p:nvSpPr>
              <p:spPr bwMode="auto">
                <a:xfrm>
                  <a:off x="795" y="1769"/>
                  <a:ext cx="1" cy="1"/>
                </a:xfrm>
                <a:custGeom>
                  <a:avLst/>
                  <a:gdLst>
                    <a:gd name="T0" fmla="*/ 0 w 2"/>
                    <a:gd name="T1" fmla="*/ 0 h 1"/>
                    <a:gd name="T2" fmla="*/ 1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90" name="Line 170"/>
                <p:cNvSpPr>
                  <a:spLocks noChangeShapeType="1"/>
                </p:cNvSpPr>
                <p:nvPr/>
              </p:nvSpPr>
              <p:spPr bwMode="auto">
                <a:xfrm>
                  <a:off x="806" y="1628"/>
                  <a:ext cx="1" cy="141"/>
                </a:xfrm>
                <a:prstGeom prst="line">
                  <a:avLst/>
                </a:prstGeom>
                <a:noFill/>
                <a:ln w="1588">
                  <a:solidFill>
                    <a:srgbClr val="E2E5E5"/>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91" name="Freeform 171"/>
                <p:cNvSpPr>
                  <a:spLocks/>
                </p:cNvSpPr>
                <p:nvPr/>
              </p:nvSpPr>
              <p:spPr bwMode="auto">
                <a:xfrm>
                  <a:off x="806" y="1628"/>
                  <a:ext cx="1" cy="1"/>
                </a:xfrm>
                <a:custGeom>
                  <a:avLst/>
                  <a:gdLst>
                    <a:gd name="T0" fmla="*/ 1 w 2"/>
                    <a:gd name="T1" fmla="*/ 0 h 1"/>
                    <a:gd name="T2" fmla="*/ 0 w 2"/>
                    <a:gd name="T3" fmla="*/ 0 h 1"/>
                    <a:gd name="T4" fmla="*/ 1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92" name="Freeform 172"/>
                <p:cNvSpPr>
                  <a:spLocks/>
                </p:cNvSpPr>
                <p:nvPr/>
              </p:nvSpPr>
              <p:spPr bwMode="auto">
                <a:xfrm>
                  <a:off x="806" y="1769"/>
                  <a:ext cx="1" cy="1"/>
                </a:xfrm>
                <a:custGeom>
                  <a:avLst/>
                  <a:gdLst>
                    <a:gd name="T0" fmla="*/ 0 w 2"/>
                    <a:gd name="T1" fmla="*/ 0 h 1"/>
                    <a:gd name="T2" fmla="*/ 1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93" name="Line 173"/>
                <p:cNvSpPr>
                  <a:spLocks noChangeShapeType="1"/>
                </p:cNvSpPr>
                <p:nvPr/>
              </p:nvSpPr>
              <p:spPr bwMode="auto">
                <a:xfrm>
                  <a:off x="816" y="1628"/>
                  <a:ext cx="1" cy="142"/>
                </a:xfrm>
                <a:prstGeom prst="line">
                  <a:avLst/>
                </a:prstGeom>
                <a:noFill/>
                <a:ln w="1588">
                  <a:solidFill>
                    <a:srgbClr val="E2E5E5"/>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94" name="Freeform 174"/>
                <p:cNvSpPr>
                  <a:spLocks/>
                </p:cNvSpPr>
                <p:nvPr/>
              </p:nvSpPr>
              <p:spPr bwMode="auto">
                <a:xfrm>
                  <a:off x="816" y="1628"/>
                  <a:ext cx="1" cy="1"/>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lnTo>
                        <a:pt x="0" y="0"/>
                      </a:lnTo>
                      <a:lnTo>
                        <a:pt x="1"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95" name="Freeform 175"/>
                <p:cNvSpPr>
                  <a:spLocks/>
                </p:cNvSpPr>
                <p:nvPr/>
              </p:nvSpPr>
              <p:spPr bwMode="auto">
                <a:xfrm>
                  <a:off x="816" y="1770"/>
                  <a:ext cx="1" cy="1"/>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lnTo>
                        <a:pt x="0"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96" name="Line 176"/>
                <p:cNvSpPr>
                  <a:spLocks noChangeShapeType="1"/>
                </p:cNvSpPr>
                <p:nvPr/>
              </p:nvSpPr>
              <p:spPr bwMode="auto">
                <a:xfrm>
                  <a:off x="827" y="1628"/>
                  <a:ext cx="1" cy="142"/>
                </a:xfrm>
                <a:prstGeom prst="line">
                  <a:avLst/>
                </a:prstGeom>
                <a:noFill/>
                <a:ln w="1588">
                  <a:solidFill>
                    <a:srgbClr val="E2E5E5"/>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97" name="Freeform 177"/>
                <p:cNvSpPr>
                  <a:spLocks/>
                </p:cNvSpPr>
                <p:nvPr/>
              </p:nvSpPr>
              <p:spPr bwMode="auto">
                <a:xfrm>
                  <a:off x="827" y="1628"/>
                  <a:ext cx="1" cy="1"/>
                </a:xfrm>
                <a:custGeom>
                  <a:avLst/>
                  <a:gdLst>
                    <a:gd name="T0" fmla="*/ 1 w 2"/>
                    <a:gd name="T1" fmla="*/ 0 h 1"/>
                    <a:gd name="T2" fmla="*/ 0 w 2"/>
                    <a:gd name="T3" fmla="*/ 0 h 1"/>
                    <a:gd name="T4" fmla="*/ 1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98" name="Freeform 178"/>
                <p:cNvSpPr>
                  <a:spLocks/>
                </p:cNvSpPr>
                <p:nvPr/>
              </p:nvSpPr>
              <p:spPr bwMode="auto">
                <a:xfrm>
                  <a:off x="827" y="1770"/>
                  <a:ext cx="1" cy="1"/>
                </a:xfrm>
                <a:custGeom>
                  <a:avLst/>
                  <a:gdLst>
                    <a:gd name="T0" fmla="*/ 0 w 2"/>
                    <a:gd name="T1" fmla="*/ 0 h 1"/>
                    <a:gd name="T2" fmla="*/ 1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99" name="Line 179"/>
                <p:cNvSpPr>
                  <a:spLocks noChangeShapeType="1"/>
                </p:cNvSpPr>
                <p:nvPr/>
              </p:nvSpPr>
              <p:spPr bwMode="auto">
                <a:xfrm>
                  <a:off x="837" y="1628"/>
                  <a:ext cx="1" cy="142"/>
                </a:xfrm>
                <a:prstGeom prst="line">
                  <a:avLst/>
                </a:prstGeom>
                <a:noFill/>
                <a:ln w="1588">
                  <a:solidFill>
                    <a:srgbClr val="E2E5E5"/>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00" name="Freeform 180"/>
                <p:cNvSpPr>
                  <a:spLocks/>
                </p:cNvSpPr>
                <p:nvPr/>
              </p:nvSpPr>
              <p:spPr bwMode="auto">
                <a:xfrm>
                  <a:off x="837" y="1628"/>
                  <a:ext cx="1" cy="1"/>
                </a:xfrm>
                <a:custGeom>
                  <a:avLst/>
                  <a:gdLst>
                    <a:gd name="T0" fmla="*/ 1 w 2"/>
                    <a:gd name="T1" fmla="*/ 0 h 1"/>
                    <a:gd name="T2" fmla="*/ 0 w 2"/>
                    <a:gd name="T3" fmla="*/ 0 h 1"/>
                    <a:gd name="T4" fmla="*/ 1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01" name="Freeform 181"/>
                <p:cNvSpPr>
                  <a:spLocks/>
                </p:cNvSpPr>
                <p:nvPr/>
              </p:nvSpPr>
              <p:spPr bwMode="auto">
                <a:xfrm>
                  <a:off x="837" y="1770"/>
                  <a:ext cx="1" cy="1"/>
                </a:xfrm>
                <a:custGeom>
                  <a:avLst/>
                  <a:gdLst>
                    <a:gd name="T0" fmla="*/ 0 w 2"/>
                    <a:gd name="T1" fmla="*/ 0 h 1"/>
                    <a:gd name="T2" fmla="*/ 1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02" name="Line 182"/>
                <p:cNvSpPr>
                  <a:spLocks noChangeShapeType="1"/>
                </p:cNvSpPr>
                <p:nvPr/>
              </p:nvSpPr>
              <p:spPr bwMode="auto">
                <a:xfrm>
                  <a:off x="848" y="1628"/>
                  <a:ext cx="1" cy="143"/>
                </a:xfrm>
                <a:prstGeom prst="line">
                  <a:avLst/>
                </a:prstGeom>
                <a:noFill/>
                <a:ln w="1588">
                  <a:solidFill>
                    <a:srgbClr val="E2E5E5"/>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03" name="Freeform 183"/>
                <p:cNvSpPr>
                  <a:spLocks/>
                </p:cNvSpPr>
                <p:nvPr/>
              </p:nvSpPr>
              <p:spPr bwMode="auto">
                <a:xfrm>
                  <a:off x="848" y="1628"/>
                  <a:ext cx="1" cy="1"/>
                </a:xfrm>
                <a:custGeom>
                  <a:avLst/>
                  <a:gdLst>
                    <a:gd name="T0" fmla="*/ 1 w 2"/>
                    <a:gd name="T1" fmla="*/ 0 h 1"/>
                    <a:gd name="T2" fmla="*/ 0 w 2"/>
                    <a:gd name="T3" fmla="*/ 0 h 1"/>
                    <a:gd name="T4" fmla="*/ 1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04" name="Freeform 184"/>
                <p:cNvSpPr>
                  <a:spLocks/>
                </p:cNvSpPr>
                <p:nvPr/>
              </p:nvSpPr>
              <p:spPr bwMode="auto">
                <a:xfrm>
                  <a:off x="848" y="1771"/>
                  <a:ext cx="1" cy="1"/>
                </a:xfrm>
                <a:custGeom>
                  <a:avLst/>
                  <a:gdLst>
                    <a:gd name="T0" fmla="*/ 0 w 2"/>
                    <a:gd name="T1" fmla="*/ 0 h 1"/>
                    <a:gd name="T2" fmla="*/ 1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05" name="Line 185"/>
                <p:cNvSpPr>
                  <a:spLocks noChangeShapeType="1"/>
                </p:cNvSpPr>
                <p:nvPr/>
              </p:nvSpPr>
              <p:spPr bwMode="auto">
                <a:xfrm>
                  <a:off x="859" y="1628"/>
                  <a:ext cx="1" cy="143"/>
                </a:xfrm>
                <a:prstGeom prst="line">
                  <a:avLst/>
                </a:prstGeom>
                <a:noFill/>
                <a:ln w="1588">
                  <a:solidFill>
                    <a:srgbClr val="E2E5E5"/>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06" name="Freeform 186"/>
                <p:cNvSpPr>
                  <a:spLocks/>
                </p:cNvSpPr>
                <p:nvPr/>
              </p:nvSpPr>
              <p:spPr bwMode="auto">
                <a:xfrm>
                  <a:off x="859" y="1628"/>
                  <a:ext cx="1" cy="1"/>
                </a:xfrm>
                <a:custGeom>
                  <a:avLst/>
                  <a:gdLst>
                    <a:gd name="T0" fmla="*/ 1 w 2"/>
                    <a:gd name="T1" fmla="*/ 0 h 1"/>
                    <a:gd name="T2" fmla="*/ 0 w 2"/>
                    <a:gd name="T3" fmla="*/ 0 h 1"/>
                    <a:gd name="T4" fmla="*/ 1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07" name="Freeform 187"/>
                <p:cNvSpPr>
                  <a:spLocks/>
                </p:cNvSpPr>
                <p:nvPr/>
              </p:nvSpPr>
              <p:spPr bwMode="auto">
                <a:xfrm>
                  <a:off x="859" y="1771"/>
                  <a:ext cx="1" cy="1"/>
                </a:xfrm>
                <a:custGeom>
                  <a:avLst/>
                  <a:gdLst>
                    <a:gd name="T0" fmla="*/ 0 w 2"/>
                    <a:gd name="T1" fmla="*/ 0 h 1"/>
                    <a:gd name="T2" fmla="*/ 1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08" name="Line 188"/>
                <p:cNvSpPr>
                  <a:spLocks noChangeShapeType="1"/>
                </p:cNvSpPr>
                <p:nvPr/>
              </p:nvSpPr>
              <p:spPr bwMode="auto">
                <a:xfrm>
                  <a:off x="870" y="1628"/>
                  <a:ext cx="1" cy="144"/>
                </a:xfrm>
                <a:prstGeom prst="line">
                  <a:avLst/>
                </a:prstGeom>
                <a:noFill/>
                <a:ln w="1588">
                  <a:solidFill>
                    <a:srgbClr val="E2E5E5"/>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09" name="Freeform 189"/>
                <p:cNvSpPr>
                  <a:spLocks/>
                </p:cNvSpPr>
                <p:nvPr/>
              </p:nvSpPr>
              <p:spPr bwMode="auto">
                <a:xfrm>
                  <a:off x="870" y="1628"/>
                  <a:ext cx="1" cy="1"/>
                </a:xfrm>
                <a:custGeom>
                  <a:avLst/>
                  <a:gdLst>
                    <a:gd name="T0" fmla="*/ 1 w 2"/>
                    <a:gd name="T1" fmla="*/ 0 h 1"/>
                    <a:gd name="T2" fmla="*/ 0 w 2"/>
                    <a:gd name="T3" fmla="*/ 0 h 1"/>
                    <a:gd name="T4" fmla="*/ 1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lnTo>
                        <a:pt x="0" y="0"/>
                      </a:lnTo>
                      <a:lnTo>
                        <a:pt x="2"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10" name="Freeform 190"/>
                <p:cNvSpPr>
                  <a:spLocks/>
                </p:cNvSpPr>
                <p:nvPr/>
              </p:nvSpPr>
              <p:spPr bwMode="auto">
                <a:xfrm>
                  <a:off x="870" y="1772"/>
                  <a:ext cx="1" cy="1"/>
                </a:xfrm>
                <a:custGeom>
                  <a:avLst/>
                  <a:gdLst>
                    <a:gd name="T0" fmla="*/ 0 w 2"/>
                    <a:gd name="T1" fmla="*/ 0 h 1"/>
                    <a:gd name="T2" fmla="*/ 1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11" name="Freeform 191"/>
                <p:cNvSpPr>
                  <a:spLocks/>
                </p:cNvSpPr>
                <p:nvPr/>
              </p:nvSpPr>
              <p:spPr bwMode="auto">
                <a:xfrm>
                  <a:off x="706" y="1764"/>
                  <a:ext cx="177" cy="8"/>
                </a:xfrm>
                <a:custGeom>
                  <a:avLst/>
                  <a:gdLst>
                    <a:gd name="T0" fmla="*/ 0 w 1234"/>
                    <a:gd name="T1" fmla="*/ 0 h 72"/>
                    <a:gd name="T2" fmla="*/ 1 w 1234"/>
                    <a:gd name="T3" fmla="*/ 0 h 72"/>
                    <a:gd name="T4" fmla="*/ 1 w 1234"/>
                    <a:gd name="T5" fmla="*/ 0 h 72"/>
                    <a:gd name="T6" fmla="*/ 2 w 1234"/>
                    <a:gd name="T7" fmla="*/ 0 h 72"/>
                    <a:gd name="T8" fmla="*/ 3 w 1234"/>
                    <a:gd name="T9" fmla="*/ 0 h 72"/>
                    <a:gd name="T10" fmla="*/ 3 w 1234"/>
                    <a:gd name="T11" fmla="*/ 0 h 72"/>
                    <a:gd name="T12" fmla="*/ 4 w 1234"/>
                    <a:gd name="T13" fmla="*/ 0 h 72"/>
                    <a:gd name="T14" fmla="*/ 5 w 1234"/>
                    <a:gd name="T15" fmla="*/ 0 h 72"/>
                    <a:gd name="T16" fmla="*/ 6 w 1234"/>
                    <a:gd name="T17" fmla="*/ 0 h 72"/>
                    <a:gd name="T18" fmla="*/ 6 w 1234"/>
                    <a:gd name="T19" fmla="*/ 0 h 72"/>
                    <a:gd name="T20" fmla="*/ 7 w 1234"/>
                    <a:gd name="T21" fmla="*/ 0 h 72"/>
                    <a:gd name="T22" fmla="*/ 8 w 1234"/>
                    <a:gd name="T23" fmla="*/ 0 h 72"/>
                    <a:gd name="T24" fmla="*/ 9 w 1234"/>
                    <a:gd name="T25" fmla="*/ 0 h 72"/>
                    <a:gd name="T26" fmla="*/ 9 w 1234"/>
                    <a:gd name="T27" fmla="*/ 0 h 72"/>
                    <a:gd name="T28" fmla="*/ 9 w 1234"/>
                    <a:gd name="T29" fmla="*/ 0 h 72"/>
                    <a:gd name="T30" fmla="*/ 10 w 1234"/>
                    <a:gd name="T31" fmla="*/ 0 h 72"/>
                    <a:gd name="T32" fmla="*/ 10 w 1234"/>
                    <a:gd name="T33" fmla="*/ 0 h 72"/>
                    <a:gd name="T34" fmla="*/ 10 w 1234"/>
                    <a:gd name="T35" fmla="*/ 0 h 72"/>
                    <a:gd name="T36" fmla="*/ 10 w 1234"/>
                    <a:gd name="T37" fmla="*/ 0 h 72"/>
                    <a:gd name="T38" fmla="*/ 10 w 1234"/>
                    <a:gd name="T39" fmla="*/ 0 h 72"/>
                    <a:gd name="T40" fmla="*/ 11 w 1234"/>
                    <a:gd name="T41" fmla="*/ 1 h 72"/>
                    <a:gd name="T42" fmla="*/ 12 w 1234"/>
                    <a:gd name="T43" fmla="*/ 0 h 72"/>
                    <a:gd name="T44" fmla="*/ 12 w 1234"/>
                    <a:gd name="T45" fmla="*/ 0 h 72"/>
                    <a:gd name="T46" fmla="*/ 13 w 1234"/>
                    <a:gd name="T47" fmla="*/ 1 h 72"/>
                    <a:gd name="T48" fmla="*/ 13 w 1234"/>
                    <a:gd name="T49" fmla="*/ 0 h 72"/>
                    <a:gd name="T50" fmla="*/ 13 w 1234"/>
                    <a:gd name="T51" fmla="*/ 0 h 72"/>
                    <a:gd name="T52" fmla="*/ 14 w 1234"/>
                    <a:gd name="T53" fmla="*/ 0 h 72"/>
                    <a:gd name="T54" fmla="*/ 14 w 1234"/>
                    <a:gd name="T55" fmla="*/ 1 h 72"/>
                    <a:gd name="T56" fmla="*/ 15 w 1234"/>
                    <a:gd name="T57" fmla="*/ 0 h 72"/>
                    <a:gd name="T58" fmla="*/ 16 w 1234"/>
                    <a:gd name="T59" fmla="*/ 1 h 72"/>
                    <a:gd name="T60" fmla="*/ 16 w 1234"/>
                    <a:gd name="T61" fmla="*/ 1 h 72"/>
                    <a:gd name="T62" fmla="*/ 17 w 1234"/>
                    <a:gd name="T63" fmla="*/ 1 h 72"/>
                    <a:gd name="T64" fmla="*/ 17 w 1234"/>
                    <a:gd name="T65" fmla="*/ 1 h 72"/>
                    <a:gd name="T66" fmla="*/ 18 w 1234"/>
                    <a:gd name="T67" fmla="*/ 1 h 72"/>
                    <a:gd name="T68" fmla="*/ 18 w 1234"/>
                    <a:gd name="T69" fmla="*/ 1 h 72"/>
                    <a:gd name="T70" fmla="*/ 19 w 1234"/>
                    <a:gd name="T71" fmla="*/ 1 h 72"/>
                    <a:gd name="T72" fmla="*/ 20 w 1234"/>
                    <a:gd name="T73" fmla="*/ 1 h 72"/>
                    <a:gd name="T74" fmla="*/ 20 w 1234"/>
                    <a:gd name="T75" fmla="*/ 1 h 72"/>
                    <a:gd name="T76" fmla="*/ 20 w 1234"/>
                    <a:gd name="T77" fmla="*/ 1 h 72"/>
                    <a:gd name="T78" fmla="*/ 20 w 1234"/>
                    <a:gd name="T79" fmla="*/ 1 h 72"/>
                    <a:gd name="T80" fmla="*/ 21 w 1234"/>
                    <a:gd name="T81" fmla="*/ 1 h 72"/>
                    <a:gd name="T82" fmla="*/ 21 w 1234"/>
                    <a:gd name="T83" fmla="*/ 1 h 72"/>
                    <a:gd name="T84" fmla="*/ 22 w 1234"/>
                    <a:gd name="T85" fmla="*/ 1 h 72"/>
                    <a:gd name="T86" fmla="*/ 22 w 1234"/>
                    <a:gd name="T87" fmla="*/ 1 h 72"/>
                    <a:gd name="T88" fmla="*/ 23 w 1234"/>
                    <a:gd name="T89" fmla="*/ 1 h 72"/>
                    <a:gd name="T90" fmla="*/ 23 w 1234"/>
                    <a:gd name="T91" fmla="*/ 1 h 72"/>
                    <a:gd name="T92" fmla="*/ 24 w 1234"/>
                    <a:gd name="T93" fmla="*/ 1 h 72"/>
                    <a:gd name="T94" fmla="*/ 24 w 1234"/>
                    <a:gd name="T95" fmla="*/ 1 h 72"/>
                    <a:gd name="T96" fmla="*/ 25 w 1234"/>
                    <a:gd name="T97" fmla="*/ 1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4"/>
                    <a:gd name="T148" fmla="*/ 0 h 72"/>
                    <a:gd name="T149" fmla="*/ 1234 w 1234"/>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4" h="72">
                      <a:moveTo>
                        <a:pt x="0" y="0"/>
                      </a:moveTo>
                      <a:lnTo>
                        <a:pt x="56" y="1"/>
                      </a:lnTo>
                      <a:lnTo>
                        <a:pt x="56" y="2"/>
                      </a:lnTo>
                      <a:lnTo>
                        <a:pt x="93" y="19"/>
                      </a:lnTo>
                      <a:lnTo>
                        <a:pt x="130" y="6"/>
                      </a:lnTo>
                      <a:lnTo>
                        <a:pt x="168" y="22"/>
                      </a:lnTo>
                      <a:lnTo>
                        <a:pt x="206" y="10"/>
                      </a:lnTo>
                      <a:lnTo>
                        <a:pt x="244" y="25"/>
                      </a:lnTo>
                      <a:lnTo>
                        <a:pt x="280" y="14"/>
                      </a:lnTo>
                      <a:lnTo>
                        <a:pt x="317" y="30"/>
                      </a:lnTo>
                      <a:lnTo>
                        <a:pt x="356" y="19"/>
                      </a:lnTo>
                      <a:lnTo>
                        <a:pt x="393" y="32"/>
                      </a:lnTo>
                      <a:lnTo>
                        <a:pt x="430" y="22"/>
                      </a:lnTo>
                      <a:lnTo>
                        <a:pt x="432" y="22"/>
                      </a:lnTo>
                      <a:lnTo>
                        <a:pt x="469" y="38"/>
                      </a:lnTo>
                      <a:lnTo>
                        <a:pt x="469" y="39"/>
                      </a:lnTo>
                      <a:lnTo>
                        <a:pt x="507" y="26"/>
                      </a:lnTo>
                      <a:lnTo>
                        <a:pt x="509" y="26"/>
                      </a:lnTo>
                      <a:lnTo>
                        <a:pt x="545" y="41"/>
                      </a:lnTo>
                      <a:lnTo>
                        <a:pt x="580" y="30"/>
                      </a:lnTo>
                      <a:lnTo>
                        <a:pt x="584" y="30"/>
                      </a:lnTo>
                      <a:lnTo>
                        <a:pt x="620" y="45"/>
                      </a:lnTo>
                      <a:lnTo>
                        <a:pt x="658" y="34"/>
                      </a:lnTo>
                      <a:lnTo>
                        <a:pt x="660" y="34"/>
                      </a:lnTo>
                      <a:lnTo>
                        <a:pt x="696" y="49"/>
                      </a:lnTo>
                      <a:lnTo>
                        <a:pt x="729" y="39"/>
                      </a:lnTo>
                      <a:lnTo>
                        <a:pt x="766" y="54"/>
                      </a:lnTo>
                      <a:lnTo>
                        <a:pt x="802" y="42"/>
                      </a:lnTo>
                      <a:lnTo>
                        <a:pt x="807" y="43"/>
                      </a:lnTo>
                      <a:lnTo>
                        <a:pt x="842" y="57"/>
                      </a:lnTo>
                      <a:lnTo>
                        <a:pt x="876" y="46"/>
                      </a:lnTo>
                      <a:lnTo>
                        <a:pt x="882" y="46"/>
                      </a:lnTo>
                      <a:lnTo>
                        <a:pt x="917" y="61"/>
                      </a:lnTo>
                      <a:lnTo>
                        <a:pt x="952" y="50"/>
                      </a:lnTo>
                      <a:lnTo>
                        <a:pt x="955" y="50"/>
                      </a:lnTo>
                      <a:lnTo>
                        <a:pt x="993" y="66"/>
                      </a:lnTo>
                      <a:lnTo>
                        <a:pt x="1025" y="53"/>
                      </a:lnTo>
                      <a:lnTo>
                        <a:pt x="1033" y="54"/>
                      </a:lnTo>
                      <a:lnTo>
                        <a:pt x="1068" y="68"/>
                      </a:lnTo>
                      <a:lnTo>
                        <a:pt x="1068" y="69"/>
                      </a:lnTo>
                      <a:lnTo>
                        <a:pt x="1101" y="58"/>
                      </a:lnTo>
                      <a:lnTo>
                        <a:pt x="1111" y="59"/>
                      </a:lnTo>
                      <a:lnTo>
                        <a:pt x="1143" y="72"/>
                      </a:lnTo>
                      <a:lnTo>
                        <a:pt x="1175" y="62"/>
                      </a:lnTo>
                      <a:lnTo>
                        <a:pt x="1234" y="65"/>
                      </a:lnTo>
                    </a:path>
                  </a:pathLst>
                </a:custGeom>
                <a:noFill/>
                <a:ln w="1588">
                  <a:solidFill>
                    <a:srgbClr val="54595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12" name="Freeform 192"/>
                <p:cNvSpPr>
                  <a:spLocks/>
                </p:cNvSpPr>
                <p:nvPr/>
              </p:nvSpPr>
              <p:spPr bwMode="auto">
                <a:xfrm>
                  <a:off x="706" y="1764"/>
                  <a:ext cx="1" cy="1"/>
                </a:xfrm>
                <a:custGeom>
                  <a:avLst/>
                  <a:gdLst>
                    <a:gd name="T0" fmla="*/ 0 w 1"/>
                    <a:gd name="T1" fmla="*/ 0 h 2"/>
                    <a:gd name="T2" fmla="*/ 0 w 1"/>
                    <a:gd name="T3" fmla="*/ 1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0" y="2"/>
                      </a:lnTo>
                      <a:lnTo>
                        <a:pt x="0" y="0"/>
                      </a:lnTo>
                      <a:close/>
                    </a:path>
                  </a:pathLst>
                </a:custGeom>
                <a:solidFill>
                  <a:srgbClr val="545959"/>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13" name="Freeform 193"/>
                <p:cNvSpPr>
                  <a:spLocks/>
                </p:cNvSpPr>
                <p:nvPr/>
              </p:nvSpPr>
              <p:spPr bwMode="auto">
                <a:xfrm>
                  <a:off x="883" y="1771"/>
                  <a:ext cx="1" cy="1"/>
                </a:xfrm>
                <a:custGeom>
                  <a:avLst/>
                  <a:gdLst>
                    <a:gd name="T0" fmla="*/ 0 w 1"/>
                    <a:gd name="T1" fmla="*/ 1 h 2"/>
                    <a:gd name="T2" fmla="*/ 0 w 1"/>
                    <a:gd name="T3" fmla="*/ 0 h 2"/>
                    <a:gd name="T4" fmla="*/ 0 w 1"/>
                    <a:gd name="T5" fmla="*/ 1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0" y="0"/>
                      </a:lnTo>
                      <a:lnTo>
                        <a:pt x="0" y="2"/>
                      </a:lnTo>
                      <a:close/>
                    </a:path>
                  </a:pathLst>
                </a:custGeom>
                <a:solidFill>
                  <a:srgbClr val="545959"/>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14" name="Freeform 194"/>
                <p:cNvSpPr>
                  <a:spLocks/>
                </p:cNvSpPr>
                <p:nvPr/>
              </p:nvSpPr>
              <p:spPr bwMode="auto">
                <a:xfrm>
                  <a:off x="859" y="1651"/>
                  <a:ext cx="16" cy="28"/>
                </a:xfrm>
                <a:custGeom>
                  <a:avLst/>
                  <a:gdLst>
                    <a:gd name="T0" fmla="*/ 1 w 111"/>
                    <a:gd name="T1" fmla="*/ 3 h 282"/>
                    <a:gd name="T2" fmla="*/ 2 w 111"/>
                    <a:gd name="T3" fmla="*/ 3 h 282"/>
                    <a:gd name="T4" fmla="*/ 2 w 111"/>
                    <a:gd name="T5" fmla="*/ 3 h 282"/>
                    <a:gd name="T6" fmla="*/ 2 w 111"/>
                    <a:gd name="T7" fmla="*/ 0 h 282"/>
                    <a:gd name="T8" fmla="*/ 2 w 111"/>
                    <a:gd name="T9" fmla="*/ 0 h 282"/>
                    <a:gd name="T10" fmla="*/ 1 w 111"/>
                    <a:gd name="T11" fmla="*/ 0 h 282"/>
                    <a:gd name="T12" fmla="*/ 0 w 111"/>
                    <a:gd name="T13" fmla="*/ 0 h 282"/>
                    <a:gd name="T14" fmla="*/ 0 w 111"/>
                    <a:gd name="T15" fmla="*/ 3 h 282"/>
                    <a:gd name="T16" fmla="*/ 1 w 111"/>
                    <a:gd name="T17" fmla="*/ 3 h 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282"/>
                    <a:gd name="T29" fmla="*/ 111 w 111"/>
                    <a:gd name="T30" fmla="*/ 282 h 2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282">
                      <a:moveTo>
                        <a:pt x="37" y="271"/>
                      </a:moveTo>
                      <a:lnTo>
                        <a:pt x="75" y="282"/>
                      </a:lnTo>
                      <a:lnTo>
                        <a:pt x="111" y="264"/>
                      </a:lnTo>
                      <a:lnTo>
                        <a:pt x="111" y="0"/>
                      </a:lnTo>
                      <a:lnTo>
                        <a:pt x="74" y="16"/>
                      </a:lnTo>
                      <a:lnTo>
                        <a:pt x="37" y="0"/>
                      </a:lnTo>
                      <a:lnTo>
                        <a:pt x="0" y="11"/>
                      </a:lnTo>
                      <a:lnTo>
                        <a:pt x="0" y="281"/>
                      </a:lnTo>
                      <a:lnTo>
                        <a:pt x="37" y="271"/>
                      </a:lnTo>
                      <a:close/>
                    </a:path>
                  </a:pathLst>
                </a:custGeom>
                <a:solidFill>
                  <a:srgbClr val="232626"/>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15" name="Line 195"/>
                <p:cNvSpPr>
                  <a:spLocks noChangeShapeType="1"/>
                </p:cNvSpPr>
                <p:nvPr/>
              </p:nvSpPr>
              <p:spPr bwMode="auto">
                <a:xfrm flipV="1">
                  <a:off x="875" y="1651"/>
                  <a:ext cx="1" cy="26"/>
                </a:xfrm>
                <a:prstGeom prst="line">
                  <a:avLst/>
                </a:prstGeom>
                <a:noFill/>
                <a:ln w="3175">
                  <a:solidFill>
                    <a:srgbClr val="E2E5E5"/>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16" name="Freeform 196"/>
                <p:cNvSpPr>
                  <a:spLocks/>
                </p:cNvSpPr>
                <p:nvPr/>
              </p:nvSpPr>
              <p:spPr bwMode="auto">
                <a:xfrm>
                  <a:off x="875" y="1677"/>
                  <a:ext cx="1" cy="1"/>
                </a:xfrm>
                <a:custGeom>
                  <a:avLst/>
                  <a:gdLst>
                    <a:gd name="T0" fmla="*/ 0 w 4"/>
                    <a:gd name="T1" fmla="*/ 0 h 2"/>
                    <a:gd name="T2" fmla="*/ 0 w 4"/>
                    <a:gd name="T3" fmla="*/ 1 h 2"/>
                    <a:gd name="T4" fmla="*/ 0 w 4"/>
                    <a:gd name="T5" fmla="*/ 1 h 2"/>
                    <a:gd name="T6" fmla="*/ 0 w 4"/>
                    <a:gd name="T7" fmla="*/ 1 h 2"/>
                    <a:gd name="T8" fmla="*/ 0 w 4"/>
                    <a:gd name="T9" fmla="*/ 1 h 2"/>
                    <a:gd name="T10" fmla="*/ 0 w 4"/>
                    <a:gd name="T11" fmla="*/ 1 h 2"/>
                    <a:gd name="T12" fmla="*/ 0 w 4"/>
                    <a:gd name="T13" fmla="*/ 1 h 2"/>
                    <a:gd name="T14" fmla="*/ 0 w 4"/>
                    <a:gd name="T15" fmla="*/ 1 h 2"/>
                    <a:gd name="T16" fmla="*/ 0 w 4"/>
                    <a:gd name="T17" fmla="*/ 1 h 2"/>
                    <a:gd name="T18" fmla="*/ 0 w 4"/>
                    <a:gd name="T19" fmla="*/ 1 h 2"/>
                    <a:gd name="T20" fmla="*/ 0 w 4"/>
                    <a:gd name="T21" fmla="*/ 1 h 2"/>
                    <a:gd name="T22" fmla="*/ 0 w 4"/>
                    <a:gd name="T23" fmla="*/ 1 h 2"/>
                    <a:gd name="T24" fmla="*/ 0 w 4"/>
                    <a:gd name="T25" fmla="*/ 0 h 2"/>
                    <a:gd name="T26" fmla="*/ 0 w 4"/>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2"/>
                    <a:gd name="T44" fmla="*/ 4 w 4"/>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2">
                      <a:moveTo>
                        <a:pt x="0" y="0"/>
                      </a:moveTo>
                      <a:lnTo>
                        <a:pt x="0" y="1"/>
                      </a:lnTo>
                      <a:lnTo>
                        <a:pt x="1" y="1"/>
                      </a:lnTo>
                      <a:lnTo>
                        <a:pt x="1" y="2"/>
                      </a:lnTo>
                      <a:lnTo>
                        <a:pt x="2" y="2"/>
                      </a:lnTo>
                      <a:lnTo>
                        <a:pt x="3" y="2"/>
                      </a:lnTo>
                      <a:lnTo>
                        <a:pt x="4" y="1"/>
                      </a:lnTo>
                      <a:lnTo>
                        <a:pt x="4" y="0"/>
                      </a:lnTo>
                      <a:lnTo>
                        <a:pt x="0"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17" name="Freeform 197"/>
                <p:cNvSpPr>
                  <a:spLocks/>
                </p:cNvSpPr>
                <p:nvPr/>
              </p:nvSpPr>
              <p:spPr bwMode="auto">
                <a:xfrm>
                  <a:off x="875" y="1651"/>
                  <a:ext cx="1" cy="1"/>
                </a:xfrm>
                <a:custGeom>
                  <a:avLst/>
                  <a:gdLst>
                    <a:gd name="T0" fmla="*/ 0 w 4"/>
                    <a:gd name="T1" fmla="*/ 1 h 1"/>
                    <a:gd name="T2" fmla="*/ 0 w 4"/>
                    <a:gd name="T3" fmla="*/ 1 h 1"/>
                    <a:gd name="T4" fmla="*/ 0 w 4"/>
                    <a:gd name="T5" fmla="*/ 1 h 1"/>
                    <a:gd name="T6" fmla="*/ 0 w 4"/>
                    <a:gd name="T7" fmla="*/ 1 h 1"/>
                    <a:gd name="T8" fmla="*/ 0 w 4"/>
                    <a:gd name="T9" fmla="*/ 0 h 1"/>
                    <a:gd name="T10" fmla="*/ 0 w 4"/>
                    <a:gd name="T11" fmla="*/ 0 h 1"/>
                    <a:gd name="T12" fmla="*/ 0 w 4"/>
                    <a:gd name="T13" fmla="*/ 0 h 1"/>
                    <a:gd name="T14" fmla="*/ 0 w 4"/>
                    <a:gd name="T15" fmla="*/ 0 h 1"/>
                    <a:gd name="T16" fmla="*/ 0 w 4"/>
                    <a:gd name="T17" fmla="*/ 1 h 1"/>
                    <a:gd name="T18" fmla="*/ 0 w 4"/>
                    <a:gd name="T19" fmla="*/ 1 h 1"/>
                    <a:gd name="T20" fmla="*/ 0 w 4"/>
                    <a:gd name="T21" fmla="*/ 1 h 1"/>
                    <a:gd name="T22" fmla="*/ 0 w 4"/>
                    <a:gd name="T23" fmla="*/ 1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1"/>
                    <a:gd name="T38" fmla="*/ 4 w 4"/>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1">
                      <a:moveTo>
                        <a:pt x="4" y="1"/>
                      </a:moveTo>
                      <a:lnTo>
                        <a:pt x="4" y="1"/>
                      </a:lnTo>
                      <a:lnTo>
                        <a:pt x="3" y="1"/>
                      </a:lnTo>
                      <a:lnTo>
                        <a:pt x="2" y="0"/>
                      </a:lnTo>
                      <a:lnTo>
                        <a:pt x="1" y="0"/>
                      </a:lnTo>
                      <a:lnTo>
                        <a:pt x="1" y="1"/>
                      </a:lnTo>
                      <a:lnTo>
                        <a:pt x="0" y="1"/>
                      </a:lnTo>
                      <a:lnTo>
                        <a:pt x="4" y="1"/>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18" name="Freeform 198"/>
                <p:cNvSpPr>
                  <a:spLocks/>
                </p:cNvSpPr>
                <p:nvPr/>
              </p:nvSpPr>
              <p:spPr bwMode="auto">
                <a:xfrm>
                  <a:off x="859" y="1679"/>
                  <a:ext cx="16" cy="12"/>
                </a:xfrm>
                <a:custGeom>
                  <a:avLst/>
                  <a:gdLst>
                    <a:gd name="T0" fmla="*/ 1 w 108"/>
                    <a:gd name="T1" fmla="*/ 0 h 120"/>
                    <a:gd name="T2" fmla="*/ 1 w 108"/>
                    <a:gd name="T3" fmla="*/ 0 h 120"/>
                    <a:gd name="T4" fmla="*/ 1 w 108"/>
                    <a:gd name="T5" fmla="*/ 0 h 120"/>
                    <a:gd name="T6" fmla="*/ 2 w 108"/>
                    <a:gd name="T7" fmla="*/ 0 h 120"/>
                    <a:gd name="T8" fmla="*/ 2 w 108"/>
                    <a:gd name="T9" fmla="*/ 0 h 120"/>
                    <a:gd name="T10" fmla="*/ 2 w 108"/>
                    <a:gd name="T11" fmla="*/ 0 h 120"/>
                    <a:gd name="T12" fmla="*/ 2 w 108"/>
                    <a:gd name="T13" fmla="*/ 0 h 120"/>
                    <a:gd name="T14" fmla="*/ 2 w 108"/>
                    <a:gd name="T15" fmla="*/ 1 h 120"/>
                    <a:gd name="T16" fmla="*/ 2 w 108"/>
                    <a:gd name="T17" fmla="*/ 1 h 120"/>
                    <a:gd name="T18" fmla="*/ 2 w 108"/>
                    <a:gd name="T19" fmla="*/ 1 h 120"/>
                    <a:gd name="T20" fmla="*/ 2 w 108"/>
                    <a:gd name="T21" fmla="*/ 1 h 120"/>
                    <a:gd name="T22" fmla="*/ 2 w 108"/>
                    <a:gd name="T23" fmla="*/ 1 h 120"/>
                    <a:gd name="T24" fmla="*/ 2 w 108"/>
                    <a:gd name="T25" fmla="*/ 1 h 120"/>
                    <a:gd name="T26" fmla="*/ 2 w 108"/>
                    <a:gd name="T27" fmla="*/ 1 h 120"/>
                    <a:gd name="T28" fmla="*/ 2 w 108"/>
                    <a:gd name="T29" fmla="*/ 1 h 120"/>
                    <a:gd name="T30" fmla="*/ 1 w 108"/>
                    <a:gd name="T31" fmla="*/ 1 h 120"/>
                    <a:gd name="T32" fmla="*/ 1 w 108"/>
                    <a:gd name="T33" fmla="*/ 1 h 120"/>
                    <a:gd name="T34" fmla="*/ 1 w 108"/>
                    <a:gd name="T35" fmla="*/ 1 h 120"/>
                    <a:gd name="T36" fmla="*/ 1 w 108"/>
                    <a:gd name="T37" fmla="*/ 1 h 120"/>
                    <a:gd name="T38" fmla="*/ 1 w 108"/>
                    <a:gd name="T39" fmla="*/ 1 h 120"/>
                    <a:gd name="T40" fmla="*/ 0 w 108"/>
                    <a:gd name="T41" fmla="*/ 1 h 120"/>
                    <a:gd name="T42" fmla="*/ 0 w 108"/>
                    <a:gd name="T43" fmla="*/ 1 h 120"/>
                    <a:gd name="T44" fmla="*/ 0 w 108"/>
                    <a:gd name="T45" fmla="*/ 1 h 120"/>
                    <a:gd name="T46" fmla="*/ 0 w 108"/>
                    <a:gd name="T47" fmla="*/ 1 h 120"/>
                    <a:gd name="T48" fmla="*/ 0 w 108"/>
                    <a:gd name="T49" fmla="*/ 1 h 120"/>
                    <a:gd name="T50" fmla="*/ 0 w 108"/>
                    <a:gd name="T51" fmla="*/ 1 h 120"/>
                    <a:gd name="T52" fmla="*/ 0 w 108"/>
                    <a:gd name="T53" fmla="*/ 0 h 120"/>
                    <a:gd name="T54" fmla="*/ 0 w 108"/>
                    <a:gd name="T55" fmla="*/ 0 h 120"/>
                    <a:gd name="T56" fmla="*/ 0 w 108"/>
                    <a:gd name="T57" fmla="*/ 0 h 120"/>
                    <a:gd name="T58" fmla="*/ 0 w 108"/>
                    <a:gd name="T59" fmla="*/ 0 h 120"/>
                    <a:gd name="T60" fmla="*/ 1 w 108"/>
                    <a:gd name="T61" fmla="*/ 0 h 120"/>
                    <a:gd name="T62" fmla="*/ 1 w 108"/>
                    <a:gd name="T63" fmla="*/ 0 h 120"/>
                    <a:gd name="T64" fmla="*/ 1 w 108"/>
                    <a:gd name="T65" fmla="*/ 0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120"/>
                    <a:gd name="T101" fmla="*/ 108 w 108"/>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120">
                      <a:moveTo>
                        <a:pt x="48" y="0"/>
                      </a:moveTo>
                      <a:lnTo>
                        <a:pt x="59" y="0"/>
                      </a:lnTo>
                      <a:lnTo>
                        <a:pt x="70" y="3"/>
                      </a:lnTo>
                      <a:lnTo>
                        <a:pt x="79" y="8"/>
                      </a:lnTo>
                      <a:lnTo>
                        <a:pt x="89" y="14"/>
                      </a:lnTo>
                      <a:lnTo>
                        <a:pt x="96" y="23"/>
                      </a:lnTo>
                      <a:lnTo>
                        <a:pt x="101" y="34"/>
                      </a:lnTo>
                      <a:lnTo>
                        <a:pt x="106" y="46"/>
                      </a:lnTo>
                      <a:lnTo>
                        <a:pt x="108" y="58"/>
                      </a:lnTo>
                      <a:lnTo>
                        <a:pt x="108" y="68"/>
                      </a:lnTo>
                      <a:lnTo>
                        <a:pt x="106" y="77"/>
                      </a:lnTo>
                      <a:lnTo>
                        <a:pt x="101" y="89"/>
                      </a:lnTo>
                      <a:lnTo>
                        <a:pt x="96" y="98"/>
                      </a:lnTo>
                      <a:lnTo>
                        <a:pt x="89" y="107"/>
                      </a:lnTo>
                      <a:lnTo>
                        <a:pt x="79" y="114"/>
                      </a:lnTo>
                      <a:lnTo>
                        <a:pt x="69" y="118"/>
                      </a:lnTo>
                      <a:lnTo>
                        <a:pt x="58" y="120"/>
                      </a:lnTo>
                      <a:lnTo>
                        <a:pt x="48" y="119"/>
                      </a:lnTo>
                      <a:lnTo>
                        <a:pt x="37" y="117"/>
                      </a:lnTo>
                      <a:lnTo>
                        <a:pt x="28" y="112"/>
                      </a:lnTo>
                      <a:lnTo>
                        <a:pt x="19" y="105"/>
                      </a:lnTo>
                      <a:lnTo>
                        <a:pt x="12" y="96"/>
                      </a:lnTo>
                      <a:lnTo>
                        <a:pt x="6" y="87"/>
                      </a:lnTo>
                      <a:lnTo>
                        <a:pt x="2" y="75"/>
                      </a:lnTo>
                      <a:lnTo>
                        <a:pt x="0" y="67"/>
                      </a:lnTo>
                      <a:lnTo>
                        <a:pt x="0" y="55"/>
                      </a:lnTo>
                      <a:lnTo>
                        <a:pt x="2" y="42"/>
                      </a:lnTo>
                      <a:lnTo>
                        <a:pt x="6" y="32"/>
                      </a:lnTo>
                      <a:lnTo>
                        <a:pt x="12" y="21"/>
                      </a:lnTo>
                      <a:lnTo>
                        <a:pt x="19" y="13"/>
                      </a:lnTo>
                      <a:lnTo>
                        <a:pt x="28" y="7"/>
                      </a:lnTo>
                      <a:lnTo>
                        <a:pt x="38" y="2"/>
                      </a:lnTo>
                      <a:lnTo>
                        <a:pt x="48" y="0"/>
                      </a:lnTo>
                      <a:close/>
                    </a:path>
                  </a:pathLst>
                </a:custGeom>
                <a:solidFill>
                  <a:srgbClr val="616666"/>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19" name="Freeform 199"/>
                <p:cNvSpPr>
                  <a:spLocks/>
                </p:cNvSpPr>
                <p:nvPr/>
              </p:nvSpPr>
              <p:spPr bwMode="auto">
                <a:xfrm>
                  <a:off x="861" y="1681"/>
                  <a:ext cx="12" cy="9"/>
                </a:xfrm>
                <a:custGeom>
                  <a:avLst/>
                  <a:gdLst>
                    <a:gd name="T0" fmla="*/ 1 w 82"/>
                    <a:gd name="T1" fmla="*/ 0 h 90"/>
                    <a:gd name="T2" fmla="*/ 1 w 82"/>
                    <a:gd name="T3" fmla="*/ 0 h 90"/>
                    <a:gd name="T4" fmla="*/ 1 w 82"/>
                    <a:gd name="T5" fmla="*/ 0 h 90"/>
                    <a:gd name="T6" fmla="*/ 1 w 82"/>
                    <a:gd name="T7" fmla="*/ 0 h 90"/>
                    <a:gd name="T8" fmla="*/ 1 w 82"/>
                    <a:gd name="T9" fmla="*/ 0 h 90"/>
                    <a:gd name="T10" fmla="*/ 2 w 82"/>
                    <a:gd name="T11" fmla="*/ 0 h 90"/>
                    <a:gd name="T12" fmla="*/ 2 w 82"/>
                    <a:gd name="T13" fmla="*/ 0 h 90"/>
                    <a:gd name="T14" fmla="*/ 2 w 82"/>
                    <a:gd name="T15" fmla="*/ 0 h 90"/>
                    <a:gd name="T16" fmla="*/ 2 w 82"/>
                    <a:gd name="T17" fmla="*/ 0 h 90"/>
                    <a:gd name="T18" fmla="*/ 2 w 82"/>
                    <a:gd name="T19" fmla="*/ 1 h 90"/>
                    <a:gd name="T20" fmla="*/ 2 w 82"/>
                    <a:gd name="T21" fmla="*/ 1 h 90"/>
                    <a:gd name="T22" fmla="*/ 2 w 82"/>
                    <a:gd name="T23" fmla="*/ 1 h 90"/>
                    <a:gd name="T24" fmla="*/ 2 w 82"/>
                    <a:gd name="T25" fmla="*/ 1 h 90"/>
                    <a:gd name="T26" fmla="*/ 1 w 82"/>
                    <a:gd name="T27" fmla="*/ 1 h 90"/>
                    <a:gd name="T28" fmla="*/ 1 w 82"/>
                    <a:gd name="T29" fmla="*/ 1 h 90"/>
                    <a:gd name="T30" fmla="*/ 1 w 82"/>
                    <a:gd name="T31" fmla="*/ 1 h 90"/>
                    <a:gd name="T32" fmla="*/ 1 w 82"/>
                    <a:gd name="T33" fmla="*/ 1 h 90"/>
                    <a:gd name="T34" fmla="*/ 1 w 82"/>
                    <a:gd name="T35" fmla="*/ 1 h 90"/>
                    <a:gd name="T36" fmla="*/ 1 w 82"/>
                    <a:gd name="T37" fmla="*/ 1 h 90"/>
                    <a:gd name="T38" fmla="*/ 0 w 82"/>
                    <a:gd name="T39" fmla="*/ 1 h 90"/>
                    <a:gd name="T40" fmla="*/ 0 w 82"/>
                    <a:gd name="T41" fmla="*/ 1 h 90"/>
                    <a:gd name="T42" fmla="*/ 0 w 82"/>
                    <a:gd name="T43" fmla="*/ 1 h 90"/>
                    <a:gd name="T44" fmla="*/ 0 w 82"/>
                    <a:gd name="T45" fmla="*/ 1 h 90"/>
                    <a:gd name="T46" fmla="*/ 0 w 82"/>
                    <a:gd name="T47" fmla="*/ 1 h 90"/>
                    <a:gd name="T48" fmla="*/ 0 w 82"/>
                    <a:gd name="T49" fmla="*/ 1 h 90"/>
                    <a:gd name="T50" fmla="*/ 0 w 82"/>
                    <a:gd name="T51" fmla="*/ 0 h 90"/>
                    <a:gd name="T52" fmla="*/ 0 w 82"/>
                    <a:gd name="T53" fmla="*/ 0 h 90"/>
                    <a:gd name="T54" fmla="*/ 0 w 82"/>
                    <a:gd name="T55" fmla="*/ 0 h 90"/>
                    <a:gd name="T56" fmla="*/ 0 w 82"/>
                    <a:gd name="T57" fmla="*/ 0 h 90"/>
                    <a:gd name="T58" fmla="*/ 0 w 82"/>
                    <a:gd name="T59" fmla="*/ 0 h 90"/>
                    <a:gd name="T60" fmla="*/ 0 w 82"/>
                    <a:gd name="T61" fmla="*/ 0 h 90"/>
                    <a:gd name="T62" fmla="*/ 1 w 82"/>
                    <a:gd name="T63" fmla="*/ 0 h 90"/>
                    <a:gd name="T64" fmla="*/ 1 w 82"/>
                    <a:gd name="T65" fmla="*/ 0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0"/>
                    <a:gd name="T101" fmla="*/ 82 w 82"/>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0">
                      <a:moveTo>
                        <a:pt x="37" y="0"/>
                      </a:moveTo>
                      <a:lnTo>
                        <a:pt x="45" y="0"/>
                      </a:lnTo>
                      <a:lnTo>
                        <a:pt x="53" y="2"/>
                      </a:lnTo>
                      <a:lnTo>
                        <a:pt x="60" y="6"/>
                      </a:lnTo>
                      <a:lnTo>
                        <a:pt x="67" y="12"/>
                      </a:lnTo>
                      <a:lnTo>
                        <a:pt x="72" y="18"/>
                      </a:lnTo>
                      <a:lnTo>
                        <a:pt x="77" y="25"/>
                      </a:lnTo>
                      <a:lnTo>
                        <a:pt x="80" y="35"/>
                      </a:lnTo>
                      <a:lnTo>
                        <a:pt x="82" y="43"/>
                      </a:lnTo>
                      <a:lnTo>
                        <a:pt x="82" y="52"/>
                      </a:lnTo>
                      <a:lnTo>
                        <a:pt x="80" y="58"/>
                      </a:lnTo>
                      <a:lnTo>
                        <a:pt x="77" y="66"/>
                      </a:lnTo>
                      <a:lnTo>
                        <a:pt x="72" y="74"/>
                      </a:lnTo>
                      <a:lnTo>
                        <a:pt x="67" y="80"/>
                      </a:lnTo>
                      <a:lnTo>
                        <a:pt x="60" y="85"/>
                      </a:lnTo>
                      <a:lnTo>
                        <a:pt x="52" y="89"/>
                      </a:lnTo>
                      <a:lnTo>
                        <a:pt x="44" y="90"/>
                      </a:lnTo>
                      <a:lnTo>
                        <a:pt x="36" y="90"/>
                      </a:lnTo>
                      <a:lnTo>
                        <a:pt x="28" y="88"/>
                      </a:lnTo>
                      <a:lnTo>
                        <a:pt x="21" y="84"/>
                      </a:lnTo>
                      <a:lnTo>
                        <a:pt x="15" y="79"/>
                      </a:lnTo>
                      <a:lnTo>
                        <a:pt x="9" y="73"/>
                      </a:lnTo>
                      <a:lnTo>
                        <a:pt x="5" y="64"/>
                      </a:lnTo>
                      <a:lnTo>
                        <a:pt x="1" y="57"/>
                      </a:lnTo>
                      <a:lnTo>
                        <a:pt x="0" y="52"/>
                      </a:lnTo>
                      <a:lnTo>
                        <a:pt x="0" y="41"/>
                      </a:lnTo>
                      <a:lnTo>
                        <a:pt x="1" y="33"/>
                      </a:lnTo>
                      <a:lnTo>
                        <a:pt x="5" y="24"/>
                      </a:lnTo>
                      <a:lnTo>
                        <a:pt x="9" y="17"/>
                      </a:lnTo>
                      <a:lnTo>
                        <a:pt x="15" y="9"/>
                      </a:lnTo>
                      <a:lnTo>
                        <a:pt x="21" y="5"/>
                      </a:lnTo>
                      <a:lnTo>
                        <a:pt x="28" y="1"/>
                      </a:lnTo>
                      <a:lnTo>
                        <a:pt x="37" y="0"/>
                      </a:lnTo>
                      <a:close/>
                    </a:path>
                  </a:pathLst>
                </a:custGeom>
                <a:solidFill>
                  <a:srgbClr val="ADB0B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20" name="Freeform 200"/>
                <p:cNvSpPr>
                  <a:spLocks/>
                </p:cNvSpPr>
                <p:nvPr/>
              </p:nvSpPr>
              <p:spPr bwMode="auto">
                <a:xfrm>
                  <a:off x="869" y="1681"/>
                  <a:ext cx="4" cy="4"/>
                </a:xfrm>
                <a:custGeom>
                  <a:avLst/>
                  <a:gdLst>
                    <a:gd name="T0" fmla="*/ 0 w 29"/>
                    <a:gd name="T1" fmla="*/ 0 h 41"/>
                    <a:gd name="T2" fmla="*/ 0 w 29"/>
                    <a:gd name="T3" fmla="*/ 0 h 41"/>
                    <a:gd name="T4" fmla="*/ 0 w 29"/>
                    <a:gd name="T5" fmla="*/ 0 h 41"/>
                    <a:gd name="T6" fmla="*/ 0 w 29"/>
                    <a:gd name="T7" fmla="*/ 0 h 41"/>
                    <a:gd name="T8" fmla="*/ 0 w 29"/>
                    <a:gd name="T9" fmla="*/ 0 h 41"/>
                    <a:gd name="T10" fmla="*/ 0 w 29"/>
                    <a:gd name="T11" fmla="*/ 0 h 41"/>
                    <a:gd name="T12" fmla="*/ 1 w 29"/>
                    <a:gd name="T13" fmla="*/ 0 h 41"/>
                    <a:gd name="T14" fmla="*/ 1 w 29"/>
                    <a:gd name="T15" fmla="*/ 0 h 41"/>
                    <a:gd name="T16" fmla="*/ 1 w 29"/>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41"/>
                    <a:gd name="T29" fmla="*/ 29 w 29"/>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41">
                      <a:moveTo>
                        <a:pt x="0" y="0"/>
                      </a:moveTo>
                      <a:lnTo>
                        <a:pt x="6" y="3"/>
                      </a:lnTo>
                      <a:lnTo>
                        <a:pt x="11" y="7"/>
                      </a:lnTo>
                      <a:lnTo>
                        <a:pt x="15" y="11"/>
                      </a:lnTo>
                      <a:lnTo>
                        <a:pt x="19" y="16"/>
                      </a:lnTo>
                      <a:lnTo>
                        <a:pt x="23" y="21"/>
                      </a:lnTo>
                      <a:lnTo>
                        <a:pt x="26" y="29"/>
                      </a:lnTo>
                      <a:lnTo>
                        <a:pt x="28" y="35"/>
                      </a:lnTo>
                      <a:lnTo>
                        <a:pt x="29" y="41"/>
                      </a:lnTo>
                    </a:path>
                  </a:pathLst>
                </a:custGeom>
                <a:noFill/>
                <a:ln w="3175">
                  <a:solidFill>
                    <a:srgbClr val="E2E5E5"/>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21" name="Freeform 201"/>
                <p:cNvSpPr>
                  <a:spLocks/>
                </p:cNvSpPr>
                <p:nvPr/>
              </p:nvSpPr>
              <p:spPr bwMode="auto">
                <a:xfrm>
                  <a:off x="869" y="1681"/>
                  <a:ext cx="1" cy="1"/>
                </a:xfrm>
                <a:custGeom>
                  <a:avLst/>
                  <a:gdLst>
                    <a:gd name="T0" fmla="*/ 1 w 2"/>
                    <a:gd name="T1" fmla="*/ 0 h 3"/>
                    <a:gd name="T2" fmla="*/ 1 w 2"/>
                    <a:gd name="T3" fmla="*/ 0 h 3"/>
                    <a:gd name="T4" fmla="*/ 1 w 2"/>
                    <a:gd name="T5" fmla="*/ 0 h 3"/>
                    <a:gd name="T6" fmla="*/ 1 w 2"/>
                    <a:gd name="T7" fmla="*/ 0 h 3"/>
                    <a:gd name="T8" fmla="*/ 0 w 2"/>
                    <a:gd name="T9" fmla="*/ 0 h 3"/>
                    <a:gd name="T10" fmla="*/ 0 w 2"/>
                    <a:gd name="T11" fmla="*/ 0 h 3"/>
                    <a:gd name="T12" fmla="*/ 0 w 2"/>
                    <a:gd name="T13" fmla="*/ 0 h 3"/>
                    <a:gd name="T14" fmla="*/ 0 w 2"/>
                    <a:gd name="T15" fmla="*/ 0 h 3"/>
                    <a:gd name="T16" fmla="*/ 0 w 2"/>
                    <a:gd name="T17" fmla="*/ 0 h 3"/>
                    <a:gd name="T18" fmla="*/ 0 w 2"/>
                    <a:gd name="T19" fmla="*/ 0 h 3"/>
                    <a:gd name="T20" fmla="*/ 0 w 2"/>
                    <a:gd name="T21" fmla="*/ 0 h 3"/>
                    <a:gd name="T22" fmla="*/ 1 w 2"/>
                    <a:gd name="T23" fmla="*/ 0 h 3"/>
                    <a:gd name="T24" fmla="*/ 1 w 2"/>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3"/>
                    <a:gd name="T41" fmla="*/ 2 w 2"/>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3">
                      <a:moveTo>
                        <a:pt x="2" y="0"/>
                      </a:moveTo>
                      <a:lnTo>
                        <a:pt x="2" y="0"/>
                      </a:lnTo>
                      <a:lnTo>
                        <a:pt x="1" y="0"/>
                      </a:lnTo>
                      <a:lnTo>
                        <a:pt x="0" y="0"/>
                      </a:lnTo>
                      <a:lnTo>
                        <a:pt x="0" y="1"/>
                      </a:lnTo>
                      <a:lnTo>
                        <a:pt x="0" y="2"/>
                      </a:lnTo>
                      <a:lnTo>
                        <a:pt x="0" y="3"/>
                      </a:lnTo>
                      <a:lnTo>
                        <a:pt x="1" y="3"/>
                      </a:lnTo>
                      <a:lnTo>
                        <a:pt x="2"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22" name="Freeform 202"/>
                <p:cNvSpPr>
                  <a:spLocks/>
                </p:cNvSpPr>
                <p:nvPr/>
              </p:nvSpPr>
              <p:spPr bwMode="auto">
                <a:xfrm>
                  <a:off x="873" y="1685"/>
                  <a:ext cx="1" cy="1"/>
                </a:xfrm>
                <a:custGeom>
                  <a:avLst/>
                  <a:gdLst>
                    <a:gd name="T0" fmla="*/ 0 w 4"/>
                    <a:gd name="T1" fmla="*/ 1 h 2"/>
                    <a:gd name="T2" fmla="*/ 0 w 4"/>
                    <a:gd name="T3" fmla="*/ 1 h 2"/>
                    <a:gd name="T4" fmla="*/ 0 w 4"/>
                    <a:gd name="T5" fmla="*/ 1 h 2"/>
                    <a:gd name="T6" fmla="*/ 0 w 4"/>
                    <a:gd name="T7" fmla="*/ 1 h 2"/>
                    <a:gd name="T8" fmla="*/ 0 w 4"/>
                    <a:gd name="T9" fmla="*/ 1 h 2"/>
                    <a:gd name="T10" fmla="*/ 0 w 4"/>
                    <a:gd name="T11" fmla="*/ 1 h 2"/>
                    <a:gd name="T12" fmla="*/ 0 w 4"/>
                    <a:gd name="T13" fmla="*/ 1 h 2"/>
                    <a:gd name="T14" fmla="*/ 0 w 4"/>
                    <a:gd name="T15" fmla="*/ 1 h 2"/>
                    <a:gd name="T16" fmla="*/ 0 w 4"/>
                    <a:gd name="T17" fmla="*/ 1 h 2"/>
                    <a:gd name="T18" fmla="*/ 0 w 4"/>
                    <a:gd name="T19" fmla="*/ 1 h 2"/>
                    <a:gd name="T20" fmla="*/ 0 w 4"/>
                    <a:gd name="T21" fmla="*/ 1 h 2"/>
                    <a:gd name="T22" fmla="*/ 0 w 4"/>
                    <a:gd name="T23" fmla="*/ 0 h 2"/>
                    <a:gd name="T24" fmla="*/ 0 w 4"/>
                    <a:gd name="T25" fmla="*/ 1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2"/>
                    <a:gd name="T41" fmla="*/ 4 w 4"/>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2">
                      <a:moveTo>
                        <a:pt x="0" y="1"/>
                      </a:moveTo>
                      <a:lnTo>
                        <a:pt x="0" y="2"/>
                      </a:lnTo>
                      <a:lnTo>
                        <a:pt x="1" y="2"/>
                      </a:lnTo>
                      <a:lnTo>
                        <a:pt x="2" y="2"/>
                      </a:lnTo>
                      <a:lnTo>
                        <a:pt x="3" y="2"/>
                      </a:lnTo>
                      <a:lnTo>
                        <a:pt x="4" y="2"/>
                      </a:lnTo>
                      <a:lnTo>
                        <a:pt x="4" y="1"/>
                      </a:lnTo>
                      <a:lnTo>
                        <a:pt x="4" y="0"/>
                      </a:lnTo>
                      <a:lnTo>
                        <a:pt x="0" y="1"/>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23" name="Freeform 203"/>
                <p:cNvSpPr>
                  <a:spLocks/>
                </p:cNvSpPr>
                <p:nvPr/>
              </p:nvSpPr>
              <p:spPr bwMode="auto">
                <a:xfrm>
                  <a:off x="867" y="1685"/>
                  <a:ext cx="6" cy="5"/>
                </a:xfrm>
                <a:custGeom>
                  <a:avLst/>
                  <a:gdLst>
                    <a:gd name="T0" fmla="*/ 1 w 38"/>
                    <a:gd name="T1" fmla="*/ 0 h 47"/>
                    <a:gd name="T2" fmla="*/ 1 w 38"/>
                    <a:gd name="T3" fmla="*/ 0 h 47"/>
                    <a:gd name="T4" fmla="*/ 1 w 38"/>
                    <a:gd name="T5" fmla="*/ 0 h 47"/>
                    <a:gd name="T6" fmla="*/ 1 w 38"/>
                    <a:gd name="T7" fmla="*/ 0 h 47"/>
                    <a:gd name="T8" fmla="*/ 1 w 38"/>
                    <a:gd name="T9" fmla="*/ 0 h 47"/>
                    <a:gd name="T10" fmla="*/ 1 w 38"/>
                    <a:gd name="T11" fmla="*/ 0 h 47"/>
                    <a:gd name="T12" fmla="*/ 0 w 38"/>
                    <a:gd name="T13" fmla="*/ 0 h 47"/>
                    <a:gd name="T14" fmla="*/ 0 w 38"/>
                    <a:gd name="T15" fmla="*/ 1 h 47"/>
                    <a:gd name="T16" fmla="*/ 0 w 38"/>
                    <a:gd name="T17" fmla="*/ 1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47"/>
                    <a:gd name="T29" fmla="*/ 38 w 38"/>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47">
                      <a:moveTo>
                        <a:pt x="38" y="0"/>
                      </a:moveTo>
                      <a:lnTo>
                        <a:pt x="38" y="9"/>
                      </a:lnTo>
                      <a:lnTo>
                        <a:pt x="36" y="15"/>
                      </a:lnTo>
                      <a:lnTo>
                        <a:pt x="33" y="23"/>
                      </a:lnTo>
                      <a:lnTo>
                        <a:pt x="28" y="31"/>
                      </a:lnTo>
                      <a:lnTo>
                        <a:pt x="23" y="37"/>
                      </a:lnTo>
                      <a:lnTo>
                        <a:pt x="16" y="42"/>
                      </a:lnTo>
                      <a:lnTo>
                        <a:pt x="8" y="46"/>
                      </a:lnTo>
                      <a:lnTo>
                        <a:pt x="0" y="47"/>
                      </a:lnTo>
                    </a:path>
                  </a:pathLst>
                </a:custGeom>
                <a:noFill/>
                <a:ln w="3175">
                  <a:solidFill>
                    <a:srgbClr val="E2E5E5"/>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24" name="Freeform 204"/>
                <p:cNvSpPr>
                  <a:spLocks/>
                </p:cNvSpPr>
                <p:nvPr/>
              </p:nvSpPr>
              <p:spPr bwMode="auto">
                <a:xfrm>
                  <a:off x="873" y="1685"/>
                  <a:ext cx="1" cy="1"/>
                </a:xfrm>
                <a:custGeom>
                  <a:avLst/>
                  <a:gdLst>
                    <a:gd name="T0" fmla="*/ 0 w 4"/>
                    <a:gd name="T1" fmla="*/ 1 h 1"/>
                    <a:gd name="T2" fmla="*/ 0 w 4"/>
                    <a:gd name="T3" fmla="*/ 1 h 1"/>
                    <a:gd name="T4" fmla="*/ 0 w 4"/>
                    <a:gd name="T5" fmla="*/ 1 h 1"/>
                    <a:gd name="T6" fmla="*/ 0 w 4"/>
                    <a:gd name="T7" fmla="*/ 0 h 1"/>
                    <a:gd name="T8" fmla="*/ 0 w 4"/>
                    <a:gd name="T9" fmla="*/ 0 h 1"/>
                    <a:gd name="T10" fmla="*/ 0 w 4"/>
                    <a:gd name="T11" fmla="*/ 0 h 1"/>
                    <a:gd name="T12" fmla="*/ 0 w 4"/>
                    <a:gd name="T13" fmla="*/ 0 h 1"/>
                    <a:gd name="T14" fmla="*/ 0 w 4"/>
                    <a:gd name="T15" fmla="*/ 0 h 1"/>
                    <a:gd name="T16" fmla="*/ 0 w 4"/>
                    <a:gd name="T17" fmla="*/ 0 h 1"/>
                    <a:gd name="T18" fmla="*/ 0 w 4"/>
                    <a:gd name="T19" fmla="*/ 1 h 1"/>
                    <a:gd name="T20" fmla="*/ 0 w 4"/>
                    <a:gd name="T21" fmla="*/ 1 h 1"/>
                    <a:gd name="T22" fmla="*/ 0 w 4"/>
                    <a:gd name="T23" fmla="*/ 1 h 1"/>
                    <a:gd name="T24" fmla="*/ 0 w 4"/>
                    <a:gd name="T25" fmla="*/ 1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1"/>
                    <a:gd name="T41" fmla="*/ 4 w 4"/>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1">
                      <a:moveTo>
                        <a:pt x="4" y="1"/>
                      </a:moveTo>
                      <a:lnTo>
                        <a:pt x="4" y="1"/>
                      </a:lnTo>
                      <a:lnTo>
                        <a:pt x="3" y="1"/>
                      </a:lnTo>
                      <a:lnTo>
                        <a:pt x="3" y="0"/>
                      </a:lnTo>
                      <a:lnTo>
                        <a:pt x="2" y="0"/>
                      </a:lnTo>
                      <a:lnTo>
                        <a:pt x="1" y="0"/>
                      </a:lnTo>
                      <a:lnTo>
                        <a:pt x="0" y="1"/>
                      </a:lnTo>
                      <a:lnTo>
                        <a:pt x="4" y="1"/>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25" name="Freeform 205"/>
                <p:cNvSpPr>
                  <a:spLocks/>
                </p:cNvSpPr>
                <p:nvPr/>
              </p:nvSpPr>
              <p:spPr bwMode="auto">
                <a:xfrm>
                  <a:off x="867" y="1690"/>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w 3"/>
                    <a:gd name="T17" fmla="*/ 0 h 3"/>
                    <a:gd name="T18" fmla="*/ 0 w 3"/>
                    <a:gd name="T19" fmla="*/ 0 h 3"/>
                    <a:gd name="T20" fmla="*/ 0 w 3"/>
                    <a:gd name="T21" fmla="*/ 0 h 3"/>
                    <a:gd name="T22" fmla="*/ 0 w 3"/>
                    <a:gd name="T23" fmla="*/ 0 h 3"/>
                    <a:gd name="T24" fmla="*/ 0 w 3"/>
                    <a:gd name="T25" fmla="*/ 0 h 3"/>
                    <a:gd name="T26" fmla="*/ 0 w 3"/>
                    <a:gd name="T27" fmla="*/ 0 h 3"/>
                    <a:gd name="T28" fmla="*/ 0 w 3"/>
                    <a:gd name="T29" fmla="*/ 0 h 3"/>
                    <a:gd name="T30" fmla="*/ 0 w 3"/>
                    <a:gd name="T31" fmla="*/ 0 h 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
                    <a:gd name="T49" fmla="*/ 0 h 3"/>
                    <a:gd name="T50" fmla="*/ 3 w 3"/>
                    <a:gd name="T51" fmla="*/ 3 h 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 h="3">
                      <a:moveTo>
                        <a:pt x="2" y="0"/>
                      </a:moveTo>
                      <a:lnTo>
                        <a:pt x="2" y="0"/>
                      </a:lnTo>
                      <a:lnTo>
                        <a:pt x="1" y="0"/>
                      </a:lnTo>
                      <a:lnTo>
                        <a:pt x="1" y="1"/>
                      </a:lnTo>
                      <a:lnTo>
                        <a:pt x="0" y="1"/>
                      </a:lnTo>
                      <a:lnTo>
                        <a:pt x="1" y="2"/>
                      </a:lnTo>
                      <a:lnTo>
                        <a:pt x="1" y="3"/>
                      </a:lnTo>
                      <a:lnTo>
                        <a:pt x="2" y="3"/>
                      </a:lnTo>
                      <a:lnTo>
                        <a:pt x="3" y="3"/>
                      </a:lnTo>
                      <a:lnTo>
                        <a:pt x="2" y="0"/>
                      </a:lnTo>
                      <a:close/>
                    </a:path>
                  </a:pathLst>
                </a:custGeom>
                <a:solidFill>
                  <a:srgbClr val="E2E5E5"/>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26" name="Freeform 206"/>
                <p:cNvSpPr>
                  <a:spLocks/>
                </p:cNvSpPr>
                <p:nvPr/>
              </p:nvSpPr>
              <p:spPr bwMode="auto">
                <a:xfrm>
                  <a:off x="861" y="1686"/>
                  <a:ext cx="6" cy="4"/>
                </a:xfrm>
                <a:custGeom>
                  <a:avLst/>
                  <a:gdLst>
                    <a:gd name="T0" fmla="*/ 1 w 44"/>
                    <a:gd name="T1" fmla="*/ 0 h 38"/>
                    <a:gd name="T2" fmla="*/ 1 w 44"/>
                    <a:gd name="T3" fmla="*/ 0 h 38"/>
                    <a:gd name="T4" fmla="*/ 1 w 44"/>
                    <a:gd name="T5" fmla="*/ 0 h 38"/>
                    <a:gd name="T6" fmla="*/ 0 w 44"/>
                    <a:gd name="T7" fmla="*/ 0 h 38"/>
                    <a:gd name="T8" fmla="*/ 0 w 44"/>
                    <a:gd name="T9" fmla="*/ 0 h 38"/>
                    <a:gd name="T10" fmla="*/ 0 w 44"/>
                    <a:gd name="T11" fmla="*/ 0 h 38"/>
                    <a:gd name="T12" fmla="*/ 0 w 44"/>
                    <a:gd name="T13" fmla="*/ 0 h 38"/>
                    <a:gd name="T14" fmla="*/ 0 w 44"/>
                    <a:gd name="T15" fmla="*/ 0 h 38"/>
                    <a:gd name="T16" fmla="*/ 0 w 44"/>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8"/>
                    <a:gd name="T29" fmla="*/ 44 w 44"/>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8">
                      <a:moveTo>
                        <a:pt x="44" y="38"/>
                      </a:moveTo>
                      <a:lnTo>
                        <a:pt x="36" y="38"/>
                      </a:lnTo>
                      <a:lnTo>
                        <a:pt x="28" y="36"/>
                      </a:lnTo>
                      <a:lnTo>
                        <a:pt x="21" y="32"/>
                      </a:lnTo>
                      <a:lnTo>
                        <a:pt x="15" y="27"/>
                      </a:lnTo>
                      <a:lnTo>
                        <a:pt x="9" y="21"/>
                      </a:lnTo>
                      <a:lnTo>
                        <a:pt x="5" y="12"/>
                      </a:lnTo>
                      <a:lnTo>
                        <a:pt x="1" y="5"/>
                      </a:lnTo>
                      <a:lnTo>
                        <a:pt x="0" y="0"/>
                      </a:lnTo>
                    </a:path>
                  </a:pathLst>
                </a:custGeom>
                <a:noFill/>
                <a:ln w="6350">
                  <a:solidFill>
                    <a:srgbClr val="1F212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27" name="Freeform 207"/>
                <p:cNvSpPr>
                  <a:spLocks/>
                </p:cNvSpPr>
                <p:nvPr/>
              </p:nvSpPr>
              <p:spPr bwMode="auto">
                <a:xfrm>
                  <a:off x="867" y="1689"/>
                  <a:ext cx="1" cy="1"/>
                </a:xfrm>
                <a:custGeom>
                  <a:avLst/>
                  <a:gdLst>
                    <a:gd name="T0" fmla="*/ 0 w 1"/>
                    <a:gd name="T1" fmla="*/ 0 h 8"/>
                    <a:gd name="T2" fmla="*/ 0 w 1"/>
                    <a:gd name="T3" fmla="*/ 0 h 8"/>
                    <a:gd name="T4" fmla="*/ 0 w 1"/>
                    <a:gd name="T5" fmla="*/ 0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8"/>
                      </a:moveTo>
                      <a:lnTo>
                        <a:pt x="0" y="0"/>
                      </a:lnTo>
                      <a:lnTo>
                        <a:pt x="0" y="8"/>
                      </a:lnTo>
                      <a:close/>
                    </a:path>
                  </a:pathLst>
                </a:custGeom>
                <a:solidFill>
                  <a:srgbClr val="1F2129"/>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28" name="Freeform 208"/>
                <p:cNvSpPr>
                  <a:spLocks/>
                </p:cNvSpPr>
                <p:nvPr/>
              </p:nvSpPr>
              <p:spPr bwMode="auto">
                <a:xfrm>
                  <a:off x="861" y="1686"/>
                  <a:ext cx="1" cy="1"/>
                </a:xfrm>
                <a:custGeom>
                  <a:avLst/>
                  <a:gdLst>
                    <a:gd name="T0" fmla="*/ 0 w 8"/>
                    <a:gd name="T1" fmla="*/ 0 h 1"/>
                    <a:gd name="T2" fmla="*/ 0 w 8"/>
                    <a:gd name="T3" fmla="*/ 1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1"/>
                      </a:lnTo>
                      <a:lnTo>
                        <a:pt x="8" y="0"/>
                      </a:lnTo>
                      <a:close/>
                    </a:path>
                  </a:pathLst>
                </a:custGeom>
                <a:solidFill>
                  <a:srgbClr val="1F2129"/>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29" name="Freeform 209"/>
                <p:cNvSpPr>
                  <a:spLocks/>
                </p:cNvSpPr>
                <p:nvPr/>
              </p:nvSpPr>
              <p:spPr bwMode="auto">
                <a:xfrm>
                  <a:off x="861" y="1681"/>
                  <a:ext cx="5" cy="5"/>
                </a:xfrm>
                <a:custGeom>
                  <a:avLst/>
                  <a:gdLst>
                    <a:gd name="T0" fmla="*/ 0 w 37"/>
                    <a:gd name="T1" fmla="*/ 0 h 52"/>
                    <a:gd name="T2" fmla="*/ 0 w 37"/>
                    <a:gd name="T3" fmla="*/ 0 h 52"/>
                    <a:gd name="T4" fmla="*/ 0 w 37"/>
                    <a:gd name="T5" fmla="*/ 0 h 52"/>
                    <a:gd name="T6" fmla="*/ 0 w 37"/>
                    <a:gd name="T7" fmla="*/ 0 h 52"/>
                    <a:gd name="T8" fmla="*/ 0 w 37"/>
                    <a:gd name="T9" fmla="*/ 0 h 52"/>
                    <a:gd name="T10" fmla="*/ 0 w 37"/>
                    <a:gd name="T11" fmla="*/ 0 h 52"/>
                    <a:gd name="T12" fmla="*/ 0 w 37"/>
                    <a:gd name="T13" fmla="*/ 0 h 52"/>
                    <a:gd name="T14" fmla="*/ 1 w 37"/>
                    <a:gd name="T15" fmla="*/ 0 h 52"/>
                    <a:gd name="T16" fmla="*/ 1 w 37"/>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52"/>
                    <a:gd name="T29" fmla="*/ 37 w 37"/>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52">
                      <a:moveTo>
                        <a:pt x="0" y="52"/>
                      </a:moveTo>
                      <a:lnTo>
                        <a:pt x="0" y="41"/>
                      </a:lnTo>
                      <a:lnTo>
                        <a:pt x="1" y="33"/>
                      </a:lnTo>
                      <a:lnTo>
                        <a:pt x="5" y="24"/>
                      </a:lnTo>
                      <a:lnTo>
                        <a:pt x="9" y="17"/>
                      </a:lnTo>
                      <a:lnTo>
                        <a:pt x="15" y="9"/>
                      </a:lnTo>
                      <a:lnTo>
                        <a:pt x="21" y="5"/>
                      </a:lnTo>
                      <a:lnTo>
                        <a:pt x="28" y="1"/>
                      </a:lnTo>
                      <a:lnTo>
                        <a:pt x="37" y="0"/>
                      </a:lnTo>
                    </a:path>
                  </a:pathLst>
                </a:custGeom>
                <a:noFill/>
                <a:ln w="6350">
                  <a:solidFill>
                    <a:srgbClr val="1F212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30" name="Freeform 210"/>
                <p:cNvSpPr>
                  <a:spLocks/>
                </p:cNvSpPr>
                <p:nvPr/>
              </p:nvSpPr>
              <p:spPr bwMode="auto">
                <a:xfrm>
                  <a:off x="861" y="1686"/>
                  <a:ext cx="1" cy="1"/>
                </a:xfrm>
                <a:custGeom>
                  <a:avLst/>
                  <a:gdLst>
                    <a:gd name="T0" fmla="*/ 0 w 8"/>
                    <a:gd name="T1" fmla="*/ 0 h 1"/>
                    <a:gd name="T2" fmla="*/ 0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rgbClr val="1F2129"/>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31" name="Freeform 211"/>
                <p:cNvSpPr>
                  <a:spLocks/>
                </p:cNvSpPr>
                <p:nvPr/>
              </p:nvSpPr>
              <p:spPr bwMode="auto">
                <a:xfrm>
                  <a:off x="866" y="1680"/>
                  <a:ext cx="1" cy="1"/>
                </a:xfrm>
                <a:custGeom>
                  <a:avLst/>
                  <a:gdLst>
                    <a:gd name="T0" fmla="*/ 1 w 1"/>
                    <a:gd name="T1" fmla="*/ 0 h 7"/>
                    <a:gd name="T2" fmla="*/ 0 w 1"/>
                    <a:gd name="T3" fmla="*/ 0 h 7"/>
                    <a:gd name="T4" fmla="*/ 1 w 1"/>
                    <a:gd name="T5" fmla="*/ 0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1" y="7"/>
                      </a:moveTo>
                      <a:lnTo>
                        <a:pt x="0" y="0"/>
                      </a:lnTo>
                      <a:lnTo>
                        <a:pt x="1" y="7"/>
                      </a:lnTo>
                      <a:close/>
                    </a:path>
                  </a:pathLst>
                </a:custGeom>
                <a:solidFill>
                  <a:srgbClr val="1F2129"/>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32" name="Freeform 212"/>
                <p:cNvSpPr>
                  <a:spLocks/>
                </p:cNvSpPr>
                <p:nvPr/>
              </p:nvSpPr>
              <p:spPr bwMode="auto">
                <a:xfrm>
                  <a:off x="866" y="1681"/>
                  <a:ext cx="3" cy="1"/>
                </a:xfrm>
                <a:custGeom>
                  <a:avLst/>
                  <a:gdLst>
                    <a:gd name="T0" fmla="*/ 0 w 16"/>
                    <a:gd name="T1" fmla="*/ 0 h 2"/>
                    <a:gd name="T2" fmla="*/ 0 w 16"/>
                    <a:gd name="T3" fmla="*/ 0 h 2"/>
                    <a:gd name="T4" fmla="*/ 0 w 16"/>
                    <a:gd name="T5" fmla="*/ 0 h 2"/>
                    <a:gd name="T6" fmla="*/ 0 w 16"/>
                    <a:gd name="T7" fmla="*/ 0 h 2"/>
                    <a:gd name="T8" fmla="*/ 0 w 16"/>
                    <a:gd name="T9" fmla="*/ 1 h 2"/>
                    <a:gd name="T10" fmla="*/ 0 w 16"/>
                    <a:gd name="T11" fmla="*/ 1 h 2"/>
                    <a:gd name="T12" fmla="*/ 0 w 16"/>
                    <a:gd name="T13" fmla="*/ 1 h 2"/>
                    <a:gd name="T14" fmla="*/ 1 w 16"/>
                    <a:gd name="T15" fmla="*/ 1 h 2"/>
                    <a:gd name="T16" fmla="*/ 1 w 16"/>
                    <a:gd name="T17" fmla="*/ 1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2"/>
                    <a:gd name="T29" fmla="*/ 16 w 1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2">
                      <a:moveTo>
                        <a:pt x="0" y="0"/>
                      </a:moveTo>
                      <a:lnTo>
                        <a:pt x="2" y="0"/>
                      </a:lnTo>
                      <a:lnTo>
                        <a:pt x="4" y="0"/>
                      </a:lnTo>
                      <a:lnTo>
                        <a:pt x="6" y="0"/>
                      </a:lnTo>
                      <a:lnTo>
                        <a:pt x="8" y="1"/>
                      </a:lnTo>
                      <a:lnTo>
                        <a:pt x="10" y="1"/>
                      </a:lnTo>
                      <a:lnTo>
                        <a:pt x="12" y="1"/>
                      </a:lnTo>
                      <a:lnTo>
                        <a:pt x="14" y="2"/>
                      </a:lnTo>
                      <a:lnTo>
                        <a:pt x="16" y="2"/>
                      </a:lnTo>
                    </a:path>
                  </a:pathLst>
                </a:custGeom>
                <a:noFill/>
                <a:ln w="6350">
                  <a:solidFill>
                    <a:srgbClr val="1F212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33" name="Freeform 213"/>
                <p:cNvSpPr>
                  <a:spLocks/>
                </p:cNvSpPr>
                <p:nvPr/>
              </p:nvSpPr>
              <p:spPr bwMode="auto">
                <a:xfrm>
                  <a:off x="866" y="1680"/>
                  <a:ext cx="1" cy="1"/>
                </a:xfrm>
                <a:custGeom>
                  <a:avLst/>
                  <a:gdLst>
                    <a:gd name="T0" fmla="*/ 0 w 1"/>
                    <a:gd name="T1" fmla="*/ 0 h 8"/>
                    <a:gd name="T2" fmla="*/ 0 w 1"/>
                    <a:gd name="T3" fmla="*/ 0 h 8"/>
                    <a:gd name="T4" fmla="*/ 0 w 1"/>
                    <a:gd name="T5" fmla="*/ 0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8"/>
                      </a:lnTo>
                      <a:lnTo>
                        <a:pt x="0" y="0"/>
                      </a:lnTo>
                      <a:close/>
                    </a:path>
                  </a:pathLst>
                </a:custGeom>
                <a:solidFill>
                  <a:srgbClr val="1F2129"/>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34" name="Freeform 214"/>
                <p:cNvSpPr>
                  <a:spLocks/>
                </p:cNvSpPr>
                <p:nvPr/>
              </p:nvSpPr>
              <p:spPr bwMode="auto">
                <a:xfrm>
                  <a:off x="869" y="1681"/>
                  <a:ext cx="1" cy="1"/>
                </a:xfrm>
                <a:custGeom>
                  <a:avLst/>
                  <a:gdLst>
                    <a:gd name="T0" fmla="*/ 0 w 3"/>
                    <a:gd name="T1" fmla="*/ 0 h 7"/>
                    <a:gd name="T2" fmla="*/ 0 w 3"/>
                    <a:gd name="T3" fmla="*/ 0 h 7"/>
                    <a:gd name="T4" fmla="*/ 0 w 3"/>
                    <a:gd name="T5" fmla="*/ 0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0" y="7"/>
                      </a:moveTo>
                      <a:lnTo>
                        <a:pt x="3" y="0"/>
                      </a:lnTo>
                      <a:lnTo>
                        <a:pt x="0" y="7"/>
                      </a:lnTo>
                      <a:close/>
                    </a:path>
                  </a:pathLst>
                </a:custGeom>
                <a:solidFill>
                  <a:srgbClr val="1F2129"/>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35" name="Rectangle 215"/>
                <p:cNvSpPr>
                  <a:spLocks noChangeArrowheads="1"/>
                </p:cNvSpPr>
                <p:nvPr/>
              </p:nvSpPr>
              <p:spPr bwMode="auto">
                <a:xfrm>
                  <a:off x="865" y="1681"/>
                  <a:ext cx="2" cy="9"/>
                </a:xfrm>
                <a:prstGeom prst="rect">
                  <a:avLst/>
                </a:prstGeom>
                <a:solidFill>
                  <a:srgbClr val="949999"/>
                </a:solidFill>
                <a:ln w="9525">
                  <a:noFill/>
                  <a:miter lim="800000"/>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36" name="Freeform 216"/>
                <p:cNvSpPr>
                  <a:spLocks/>
                </p:cNvSpPr>
                <p:nvPr/>
              </p:nvSpPr>
              <p:spPr bwMode="auto">
                <a:xfrm>
                  <a:off x="867" y="1681"/>
                  <a:ext cx="3" cy="9"/>
                </a:xfrm>
                <a:custGeom>
                  <a:avLst/>
                  <a:gdLst>
                    <a:gd name="T0" fmla="*/ 0 w 16"/>
                    <a:gd name="T1" fmla="*/ 0 h 87"/>
                    <a:gd name="T2" fmla="*/ 1 w 16"/>
                    <a:gd name="T3" fmla="*/ 0 h 87"/>
                    <a:gd name="T4" fmla="*/ 1 w 16"/>
                    <a:gd name="T5" fmla="*/ 1 h 87"/>
                    <a:gd name="T6" fmla="*/ 0 w 16"/>
                    <a:gd name="T7" fmla="*/ 1 h 87"/>
                    <a:gd name="T8" fmla="*/ 0 w 16"/>
                    <a:gd name="T9" fmla="*/ 0 h 87"/>
                    <a:gd name="T10" fmla="*/ 0 60000 65536"/>
                    <a:gd name="T11" fmla="*/ 0 60000 65536"/>
                    <a:gd name="T12" fmla="*/ 0 60000 65536"/>
                    <a:gd name="T13" fmla="*/ 0 60000 65536"/>
                    <a:gd name="T14" fmla="*/ 0 60000 65536"/>
                    <a:gd name="T15" fmla="*/ 0 w 16"/>
                    <a:gd name="T16" fmla="*/ 0 h 87"/>
                    <a:gd name="T17" fmla="*/ 16 w 16"/>
                    <a:gd name="T18" fmla="*/ 87 h 87"/>
                  </a:gdLst>
                  <a:ahLst/>
                  <a:cxnLst>
                    <a:cxn ang="T10">
                      <a:pos x="T0" y="T1"/>
                    </a:cxn>
                    <a:cxn ang="T11">
                      <a:pos x="T2" y="T3"/>
                    </a:cxn>
                    <a:cxn ang="T12">
                      <a:pos x="T4" y="T5"/>
                    </a:cxn>
                    <a:cxn ang="T13">
                      <a:pos x="T6" y="T7"/>
                    </a:cxn>
                    <a:cxn ang="T14">
                      <a:pos x="T8" y="T9"/>
                    </a:cxn>
                  </a:cxnLst>
                  <a:rect l="T15" t="T16" r="T17" b="T18"/>
                  <a:pathLst>
                    <a:path w="16" h="87">
                      <a:moveTo>
                        <a:pt x="0" y="0"/>
                      </a:moveTo>
                      <a:lnTo>
                        <a:pt x="15" y="12"/>
                      </a:lnTo>
                      <a:lnTo>
                        <a:pt x="16" y="68"/>
                      </a:lnTo>
                      <a:lnTo>
                        <a:pt x="0" y="87"/>
                      </a:lnTo>
                      <a:lnTo>
                        <a:pt x="0" y="0"/>
                      </a:lnTo>
                      <a:close/>
                    </a:path>
                  </a:pathLst>
                </a:custGeom>
                <a:solidFill>
                  <a:srgbClr val="0D0D0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37" name="Freeform 217"/>
                <p:cNvSpPr>
                  <a:spLocks/>
                </p:cNvSpPr>
                <p:nvPr/>
              </p:nvSpPr>
              <p:spPr bwMode="auto">
                <a:xfrm>
                  <a:off x="861" y="1678"/>
                  <a:ext cx="9" cy="3"/>
                </a:xfrm>
                <a:custGeom>
                  <a:avLst/>
                  <a:gdLst>
                    <a:gd name="T0" fmla="*/ 1 w 61"/>
                    <a:gd name="T1" fmla="*/ 0 h 37"/>
                    <a:gd name="T2" fmla="*/ 1 w 61"/>
                    <a:gd name="T3" fmla="*/ 0 h 37"/>
                    <a:gd name="T4" fmla="*/ 1 w 61"/>
                    <a:gd name="T5" fmla="*/ 0 h 37"/>
                    <a:gd name="T6" fmla="*/ 0 w 61"/>
                    <a:gd name="T7" fmla="*/ 0 h 37"/>
                    <a:gd name="T8" fmla="*/ 0 w 61"/>
                    <a:gd name="T9" fmla="*/ 0 h 37"/>
                    <a:gd name="T10" fmla="*/ 0 w 61"/>
                    <a:gd name="T11" fmla="*/ 0 h 37"/>
                    <a:gd name="T12" fmla="*/ 1 w 61"/>
                    <a:gd name="T13" fmla="*/ 0 h 37"/>
                    <a:gd name="T14" fmla="*/ 0 60000 65536"/>
                    <a:gd name="T15" fmla="*/ 0 60000 65536"/>
                    <a:gd name="T16" fmla="*/ 0 60000 65536"/>
                    <a:gd name="T17" fmla="*/ 0 60000 65536"/>
                    <a:gd name="T18" fmla="*/ 0 60000 65536"/>
                    <a:gd name="T19" fmla="*/ 0 60000 65536"/>
                    <a:gd name="T20" fmla="*/ 0 60000 65536"/>
                    <a:gd name="T21" fmla="*/ 0 w 61"/>
                    <a:gd name="T22" fmla="*/ 0 h 37"/>
                    <a:gd name="T23" fmla="*/ 61 w 6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37">
                      <a:moveTo>
                        <a:pt x="26" y="24"/>
                      </a:moveTo>
                      <a:lnTo>
                        <a:pt x="58" y="18"/>
                      </a:lnTo>
                      <a:lnTo>
                        <a:pt x="61" y="11"/>
                      </a:lnTo>
                      <a:lnTo>
                        <a:pt x="23" y="0"/>
                      </a:lnTo>
                      <a:lnTo>
                        <a:pt x="0" y="6"/>
                      </a:lnTo>
                      <a:lnTo>
                        <a:pt x="0" y="37"/>
                      </a:lnTo>
                      <a:lnTo>
                        <a:pt x="26" y="24"/>
                      </a:lnTo>
                      <a:close/>
                    </a:path>
                  </a:pathLst>
                </a:custGeom>
                <a:solidFill>
                  <a:srgbClr val="616666"/>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38" name="Freeform 218"/>
                <p:cNvSpPr>
                  <a:spLocks/>
                </p:cNvSpPr>
                <p:nvPr/>
              </p:nvSpPr>
              <p:spPr bwMode="auto">
                <a:xfrm>
                  <a:off x="869" y="1678"/>
                  <a:ext cx="4" cy="4"/>
                </a:xfrm>
                <a:custGeom>
                  <a:avLst/>
                  <a:gdLst>
                    <a:gd name="T0" fmla="*/ 1 w 32"/>
                    <a:gd name="T1" fmla="*/ 0 h 43"/>
                    <a:gd name="T2" fmla="*/ 1 w 32"/>
                    <a:gd name="T3" fmla="*/ 0 h 43"/>
                    <a:gd name="T4" fmla="*/ 0 w 32"/>
                    <a:gd name="T5" fmla="*/ 0 h 43"/>
                    <a:gd name="T6" fmla="*/ 0 w 32"/>
                    <a:gd name="T7" fmla="*/ 0 h 43"/>
                    <a:gd name="T8" fmla="*/ 0 w 32"/>
                    <a:gd name="T9" fmla="*/ 0 h 43"/>
                    <a:gd name="T10" fmla="*/ 0 w 32"/>
                    <a:gd name="T11" fmla="*/ 0 h 43"/>
                    <a:gd name="T12" fmla="*/ 1 w 32"/>
                    <a:gd name="T13" fmla="*/ 0 h 43"/>
                    <a:gd name="T14" fmla="*/ 0 60000 65536"/>
                    <a:gd name="T15" fmla="*/ 0 60000 65536"/>
                    <a:gd name="T16" fmla="*/ 0 60000 65536"/>
                    <a:gd name="T17" fmla="*/ 0 60000 65536"/>
                    <a:gd name="T18" fmla="*/ 0 60000 65536"/>
                    <a:gd name="T19" fmla="*/ 0 60000 65536"/>
                    <a:gd name="T20" fmla="*/ 0 60000 65536"/>
                    <a:gd name="T21" fmla="*/ 0 w 32"/>
                    <a:gd name="T22" fmla="*/ 0 h 43"/>
                    <a:gd name="T23" fmla="*/ 32 w 3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3">
                      <a:moveTo>
                        <a:pt x="32" y="0"/>
                      </a:moveTo>
                      <a:lnTo>
                        <a:pt x="32" y="43"/>
                      </a:lnTo>
                      <a:lnTo>
                        <a:pt x="20" y="30"/>
                      </a:lnTo>
                      <a:lnTo>
                        <a:pt x="7" y="30"/>
                      </a:lnTo>
                      <a:lnTo>
                        <a:pt x="0" y="12"/>
                      </a:lnTo>
                      <a:lnTo>
                        <a:pt x="7" y="12"/>
                      </a:lnTo>
                      <a:lnTo>
                        <a:pt x="32" y="0"/>
                      </a:lnTo>
                      <a:close/>
                    </a:path>
                  </a:pathLst>
                </a:custGeom>
                <a:solidFill>
                  <a:srgbClr val="616666"/>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39" name="Freeform 219"/>
                <p:cNvSpPr>
                  <a:spLocks/>
                </p:cNvSpPr>
                <p:nvPr/>
              </p:nvSpPr>
              <p:spPr bwMode="auto">
                <a:xfrm>
                  <a:off x="874" y="1599"/>
                  <a:ext cx="2" cy="1"/>
                </a:xfrm>
                <a:custGeom>
                  <a:avLst/>
                  <a:gdLst>
                    <a:gd name="T0" fmla="*/ 0 w 11"/>
                    <a:gd name="T1" fmla="*/ 0 h 12"/>
                    <a:gd name="T2" fmla="*/ 0 w 11"/>
                    <a:gd name="T3" fmla="*/ 0 h 12"/>
                    <a:gd name="T4" fmla="*/ 0 w 11"/>
                    <a:gd name="T5" fmla="*/ 0 h 12"/>
                    <a:gd name="T6" fmla="*/ 0 w 11"/>
                    <a:gd name="T7" fmla="*/ 0 h 12"/>
                    <a:gd name="T8" fmla="*/ 0 w 11"/>
                    <a:gd name="T9" fmla="*/ 0 h 12"/>
                    <a:gd name="T10" fmla="*/ 0 w 11"/>
                    <a:gd name="T11" fmla="*/ 0 h 12"/>
                    <a:gd name="T12" fmla="*/ 0 w 11"/>
                    <a:gd name="T13" fmla="*/ 0 h 12"/>
                    <a:gd name="T14" fmla="*/ 0 w 11"/>
                    <a:gd name="T15" fmla="*/ 0 h 12"/>
                    <a:gd name="T16" fmla="*/ 0 w 11"/>
                    <a:gd name="T17" fmla="*/ 0 h 12"/>
                    <a:gd name="T18" fmla="*/ 0 w 11"/>
                    <a:gd name="T19" fmla="*/ 0 h 12"/>
                    <a:gd name="T20" fmla="*/ 0 w 11"/>
                    <a:gd name="T21" fmla="*/ 0 h 12"/>
                    <a:gd name="T22" fmla="*/ 0 w 11"/>
                    <a:gd name="T23" fmla="*/ 0 h 12"/>
                    <a:gd name="T24" fmla="*/ 0 w 11"/>
                    <a:gd name="T25" fmla="*/ 0 h 12"/>
                    <a:gd name="T26" fmla="*/ 0 w 11"/>
                    <a:gd name="T27" fmla="*/ 0 h 12"/>
                    <a:gd name="T28" fmla="*/ 0 w 11"/>
                    <a:gd name="T29" fmla="*/ 0 h 12"/>
                    <a:gd name="T30" fmla="*/ 0 w 11"/>
                    <a:gd name="T31" fmla="*/ 0 h 12"/>
                    <a:gd name="T32" fmla="*/ 0 w 11"/>
                    <a:gd name="T33" fmla="*/ 0 h 12"/>
                    <a:gd name="T34" fmla="*/ 0 w 11"/>
                    <a:gd name="T35" fmla="*/ 0 h 12"/>
                    <a:gd name="T36" fmla="*/ 0 w 11"/>
                    <a:gd name="T37" fmla="*/ 0 h 12"/>
                    <a:gd name="T38" fmla="*/ 0 w 11"/>
                    <a:gd name="T39" fmla="*/ 0 h 12"/>
                    <a:gd name="T40" fmla="*/ 0 w 11"/>
                    <a:gd name="T41" fmla="*/ 0 h 12"/>
                    <a:gd name="T42" fmla="*/ 0 w 11"/>
                    <a:gd name="T43" fmla="*/ 0 h 12"/>
                    <a:gd name="T44" fmla="*/ 0 w 11"/>
                    <a:gd name="T45" fmla="*/ 0 h 12"/>
                    <a:gd name="T46" fmla="*/ 0 w 11"/>
                    <a:gd name="T47" fmla="*/ 0 h 12"/>
                    <a:gd name="T48" fmla="*/ 0 w 11"/>
                    <a:gd name="T49" fmla="*/ 0 h 12"/>
                    <a:gd name="T50" fmla="*/ 0 w 11"/>
                    <a:gd name="T51" fmla="*/ 0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
                    <a:gd name="T79" fmla="*/ 0 h 12"/>
                    <a:gd name="T80" fmla="*/ 11 w 11"/>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 h="12">
                      <a:moveTo>
                        <a:pt x="9" y="0"/>
                      </a:moveTo>
                      <a:lnTo>
                        <a:pt x="10" y="0"/>
                      </a:lnTo>
                      <a:lnTo>
                        <a:pt x="10" y="1"/>
                      </a:lnTo>
                      <a:lnTo>
                        <a:pt x="10" y="2"/>
                      </a:lnTo>
                      <a:lnTo>
                        <a:pt x="11" y="2"/>
                      </a:lnTo>
                      <a:lnTo>
                        <a:pt x="11" y="3"/>
                      </a:lnTo>
                      <a:lnTo>
                        <a:pt x="11" y="4"/>
                      </a:lnTo>
                      <a:lnTo>
                        <a:pt x="11" y="5"/>
                      </a:lnTo>
                      <a:lnTo>
                        <a:pt x="11" y="7"/>
                      </a:lnTo>
                      <a:lnTo>
                        <a:pt x="10" y="9"/>
                      </a:lnTo>
                      <a:lnTo>
                        <a:pt x="10" y="10"/>
                      </a:lnTo>
                      <a:lnTo>
                        <a:pt x="9" y="11"/>
                      </a:lnTo>
                      <a:lnTo>
                        <a:pt x="8" y="11"/>
                      </a:lnTo>
                      <a:lnTo>
                        <a:pt x="6" y="12"/>
                      </a:lnTo>
                      <a:lnTo>
                        <a:pt x="5" y="12"/>
                      </a:lnTo>
                      <a:lnTo>
                        <a:pt x="4" y="12"/>
                      </a:lnTo>
                      <a:lnTo>
                        <a:pt x="3" y="12"/>
                      </a:lnTo>
                      <a:lnTo>
                        <a:pt x="2" y="11"/>
                      </a:lnTo>
                      <a:lnTo>
                        <a:pt x="1" y="11"/>
                      </a:lnTo>
                      <a:lnTo>
                        <a:pt x="1" y="10"/>
                      </a:lnTo>
                      <a:lnTo>
                        <a:pt x="0" y="10"/>
                      </a:lnTo>
                      <a:lnTo>
                        <a:pt x="9" y="0"/>
                      </a:lnTo>
                      <a:close/>
                    </a:path>
                  </a:pathLst>
                </a:custGeom>
                <a:solidFill>
                  <a:srgbClr val="0D0D0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40" name="Freeform 220"/>
                <p:cNvSpPr>
                  <a:spLocks/>
                </p:cNvSpPr>
                <p:nvPr/>
              </p:nvSpPr>
              <p:spPr bwMode="auto">
                <a:xfrm>
                  <a:off x="874" y="1598"/>
                  <a:ext cx="1" cy="2"/>
                </a:xfrm>
                <a:custGeom>
                  <a:avLst/>
                  <a:gdLst>
                    <a:gd name="T0" fmla="*/ 0 w 10"/>
                    <a:gd name="T1" fmla="*/ 0 h 12"/>
                    <a:gd name="T2" fmla="*/ 0 w 10"/>
                    <a:gd name="T3" fmla="*/ 0 h 12"/>
                    <a:gd name="T4" fmla="*/ 0 w 10"/>
                    <a:gd name="T5" fmla="*/ 0 h 12"/>
                    <a:gd name="T6" fmla="*/ 0 w 10"/>
                    <a:gd name="T7" fmla="*/ 0 h 12"/>
                    <a:gd name="T8" fmla="*/ 0 w 10"/>
                    <a:gd name="T9" fmla="*/ 0 h 12"/>
                    <a:gd name="T10" fmla="*/ 0 w 10"/>
                    <a:gd name="T11" fmla="*/ 0 h 12"/>
                    <a:gd name="T12" fmla="*/ 0 w 10"/>
                    <a:gd name="T13" fmla="*/ 0 h 12"/>
                    <a:gd name="T14" fmla="*/ 0 w 10"/>
                    <a:gd name="T15" fmla="*/ 0 h 12"/>
                    <a:gd name="T16" fmla="*/ 0 w 10"/>
                    <a:gd name="T17" fmla="*/ 0 h 12"/>
                    <a:gd name="T18" fmla="*/ 0 w 10"/>
                    <a:gd name="T19" fmla="*/ 0 h 12"/>
                    <a:gd name="T20" fmla="*/ 0 w 10"/>
                    <a:gd name="T21" fmla="*/ 0 h 12"/>
                    <a:gd name="T22" fmla="*/ 0 w 10"/>
                    <a:gd name="T23" fmla="*/ 0 h 12"/>
                    <a:gd name="T24" fmla="*/ 0 w 10"/>
                    <a:gd name="T25" fmla="*/ 0 h 12"/>
                    <a:gd name="T26" fmla="*/ 0 w 10"/>
                    <a:gd name="T27" fmla="*/ 0 h 12"/>
                    <a:gd name="T28" fmla="*/ 0 w 10"/>
                    <a:gd name="T29" fmla="*/ 0 h 12"/>
                    <a:gd name="T30" fmla="*/ 0 w 10"/>
                    <a:gd name="T31" fmla="*/ 0 h 12"/>
                    <a:gd name="T32" fmla="*/ 0 w 10"/>
                    <a:gd name="T33" fmla="*/ 0 h 12"/>
                    <a:gd name="T34" fmla="*/ 0 w 10"/>
                    <a:gd name="T35" fmla="*/ 0 h 12"/>
                    <a:gd name="T36" fmla="*/ 0 w 10"/>
                    <a:gd name="T37" fmla="*/ 0 h 12"/>
                    <a:gd name="T38" fmla="*/ 0 w 10"/>
                    <a:gd name="T39" fmla="*/ 0 h 12"/>
                    <a:gd name="T40" fmla="*/ 0 w 10"/>
                    <a:gd name="T41" fmla="*/ 0 h 12"/>
                    <a:gd name="T42" fmla="*/ 0 w 10"/>
                    <a:gd name="T43" fmla="*/ 0 h 12"/>
                    <a:gd name="T44" fmla="*/ 0 w 10"/>
                    <a:gd name="T45" fmla="*/ 0 h 12"/>
                    <a:gd name="T46" fmla="*/ 0 w 10"/>
                    <a:gd name="T47" fmla="*/ 0 h 12"/>
                    <a:gd name="T48" fmla="*/ 0 w 10"/>
                    <a:gd name="T49" fmla="*/ 0 h 12"/>
                    <a:gd name="T50" fmla="*/ 0 w 10"/>
                    <a:gd name="T51" fmla="*/ 0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12"/>
                    <a:gd name="T80" fmla="*/ 10 w 10"/>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12">
                      <a:moveTo>
                        <a:pt x="1" y="12"/>
                      </a:moveTo>
                      <a:lnTo>
                        <a:pt x="1" y="11"/>
                      </a:lnTo>
                      <a:lnTo>
                        <a:pt x="1" y="10"/>
                      </a:lnTo>
                      <a:lnTo>
                        <a:pt x="0" y="9"/>
                      </a:lnTo>
                      <a:lnTo>
                        <a:pt x="0" y="7"/>
                      </a:lnTo>
                      <a:lnTo>
                        <a:pt x="0" y="5"/>
                      </a:lnTo>
                      <a:lnTo>
                        <a:pt x="0" y="4"/>
                      </a:lnTo>
                      <a:lnTo>
                        <a:pt x="1" y="3"/>
                      </a:lnTo>
                      <a:lnTo>
                        <a:pt x="1" y="2"/>
                      </a:lnTo>
                      <a:lnTo>
                        <a:pt x="2" y="1"/>
                      </a:lnTo>
                      <a:lnTo>
                        <a:pt x="3" y="0"/>
                      </a:lnTo>
                      <a:lnTo>
                        <a:pt x="4" y="0"/>
                      </a:lnTo>
                      <a:lnTo>
                        <a:pt x="5" y="0"/>
                      </a:lnTo>
                      <a:lnTo>
                        <a:pt x="6" y="0"/>
                      </a:lnTo>
                      <a:lnTo>
                        <a:pt x="7" y="0"/>
                      </a:lnTo>
                      <a:lnTo>
                        <a:pt x="8" y="0"/>
                      </a:lnTo>
                      <a:lnTo>
                        <a:pt x="9" y="0"/>
                      </a:lnTo>
                      <a:lnTo>
                        <a:pt x="9" y="1"/>
                      </a:lnTo>
                      <a:lnTo>
                        <a:pt x="10" y="2"/>
                      </a:lnTo>
                      <a:lnTo>
                        <a:pt x="1" y="12"/>
                      </a:lnTo>
                      <a:close/>
                    </a:path>
                  </a:pathLst>
                </a:custGeom>
                <a:solidFill>
                  <a:srgbClr val="0D0D0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41" name="Freeform 221"/>
                <p:cNvSpPr>
                  <a:spLocks/>
                </p:cNvSpPr>
                <p:nvPr/>
              </p:nvSpPr>
              <p:spPr bwMode="auto">
                <a:xfrm>
                  <a:off x="870" y="1598"/>
                  <a:ext cx="1" cy="2"/>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w 10"/>
                    <a:gd name="T45" fmla="*/ 0 h 13"/>
                    <a:gd name="T46" fmla="*/ 0 w 10"/>
                    <a:gd name="T47" fmla="*/ 0 h 13"/>
                    <a:gd name="T48" fmla="*/ 0 w 10"/>
                    <a:gd name="T49" fmla="*/ 0 h 13"/>
                    <a:gd name="T50" fmla="*/ 0 w 10"/>
                    <a:gd name="T51" fmla="*/ 0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13"/>
                    <a:gd name="T80" fmla="*/ 10 w 10"/>
                    <a:gd name="T81" fmla="*/ 13 h 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13">
                      <a:moveTo>
                        <a:pt x="8" y="0"/>
                      </a:moveTo>
                      <a:lnTo>
                        <a:pt x="9" y="1"/>
                      </a:lnTo>
                      <a:lnTo>
                        <a:pt x="10" y="1"/>
                      </a:lnTo>
                      <a:lnTo>
                        <a:pt x="10" y="2"/>
                      </a:lnTo>
                      <a:lnTo>
                        <a:pt x="10" y="3"/>
                      </a:lnTo>
                      <a:lnTo>
                        <a:pt x="10" y="5"/>
                      </a:lnTo>
                      <a:lnTo>
                        <a:pt x="10" y="6"/>
                      </a:lnTo>
                      <a:lnTo>
                        <a:pt x="10" y="7"/>
                      </a:lnTo>
                      <a:lnTo>
                        <a:pt x="10" y="10"/>
                      </a:lnTo>
                      <a:lnTo>
                        <a:pt x="9" y="11"/>
                      </a:lnTo>
                      <a:lnTo>
                        <a:pt x="8" y="12"/>
                      </a:lnTo>
                      <a:lnTo>
                        <a:pt x="8" y="13"/>
                      </a:lnTo>
                      <a:lnTo>
                        <a:pt x="6" y="13"/>
                      </a:lnTo>
                      <a:lnTo>
                        <a:pt x="5" y="13"/>
                      </a:lnTo>
                      <a:lnTo>
                        <a:pt x="4" y="13"/>
                      </a:lnTo>
                      <a:lnTo>
                        <a:pt x="3" y="13"/>
                      </a:lnTo>
                      <a:lnTo>
                        <a:pt x="2" y="13"/>
                      </a:lnTo>
                      <a:lnTo>
                        <a:pt x="1" y="12"/>
                      </a:lnTo>
                      <a:lnTo>
                        <a:pt x="0" y="11"/>
                      </a:lnTo>
                      <a:lnTo>
                        <a:pt x="8" y="0"/>
                      </a:lnTo>
                      <a:close/>
                    </a:path>
                  </a:pathLst>
                </a:custGeom>
                <a:solidFill>
                  <a:srgbClr val="0D0D0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42" name="Freeform 222"/>
                <p:cNvSpPr>
                  <a:spLocks/>
                </p:cNvSpPr>
                <p:nvPr/>
              </p:nvSpPr>
              <p:spPr bwMode="auto">
                <a:xfrm>
                  <a:off x="869" y="1598"/>
                  <a:ext cx="2" cy="1"/>
                </a:xfrm>
                <a:custGeom>
                  <a:avLst/>
                  <a:gdLst>
                    <a:gd name="T0" fmla="*/ 0 w 10"/>
                    <a:gd name="T1" fmla="*/ 0 h 12"/>
                    <a:gd name="T2" fmla="*/ 0 w 10"/>
                    <a:gd name="T3" fmla="*/ 0 h 12"/>
                    <a:gd name="T4" fmla="*/ 0 w 10"/>
                    <a:gd name="T5" fmla="*/ 0 h 12"/>
                    <a:gd name="T6" fmla="*/ 0 w 10"/>
                    <a:gd name="T7" fmla="*/ 0 h 12"/>
                    <a:gd name="T8" fmla="*/ 0 w 10"/>
                    <a:gd name="T9" fmla="*/ 0 h 12"/>
                    <a:gd name="T10" fmla="*/ 0 w 10"/>
                    <a:gd name="T11" fmla="*/ 0 h 12"/>
                    <a:gd name="T12" fmla="*/ 0 w 10"/>
                    <a:gd name="T13" fmla="*/ 0 h 12"/>
                    <a:gd name="T14" fmla="*/ 0 w 10"/>
                    <a:gd name="T15" fmla="*/ 0 h 12"/>
                    <a:gd name="T16" fmla="*/ 0 w 10"/>
                    <a:gd name="T17" fmla="*/ 0 h 12"/>
                    <a:gd name="T18" fmla="*/ 0 w 10"/>
                    <a:gd name="T19" fmla="*/ 0 h 12"/>
                    <a:gd name="T20" fmla="*/ 0 w 10"/>
                    <a:gd name="T21" fmla="*/ 0 h 12"/>
                    <a:gd name="T22" fmla="*/ 0 w 10"/>
                    <a:gd name="T23" fmla="*/ 0 h 12"/>
                    <a:gd name="T24" fmla="*/ 0 w 10"/>
                    <a:gd name="T25" fmla="*/ 0 h 12"/>
                    <a:gd name="T26" fmla="*/ 0 w 10"/>
                    <a:gd name="T27" fmla="*/ 0 h 12"/>
                    <a:gd name="T28" fmla="*/ 0 w 10"/>
                    <a:gd name="T29" fmla="*/ 0 h 12"/>
                    <a:gd name="T30" fmla="*/ 0 w 10"/>
                    <a:gd name="T31" fmla="*/ 0 h 12"/>
                    <a:gd name="T32" fmla="*/ 0 w 10"/>
                    <a:gd name="T33" fmla="*/ 0 h 12"/>
                    <a:gd name="T34" fmla="*/ 0 w 10"/>
                    <a:gd name="T35" fmla="*/ 0 h 12"/>
                    <a:gd name="T36" fmla="*/ 0 w 10"/>
                    <a:gd name="T37" fmla="*/ 0 h 12"/>
                    <a:gd name="T38" fmla="*/ 0 w 10"/>
                    <a:gd name="T39" fmla="*/ 0 h 12"/>
                    <a:gd name="T40" fmla="*/ 0 w 10"/>
                    <a:gd name="T41" fmla="*/ 0 h 12"/>
                    <a:gd name="T42" fmla="*/ 0 w 10"/>
                    <a:gd name="T43" fmla="*/ 0 h 12"/>
                    <a:gd name="T44" fmla="*/ 0 w 10"/>
                    <a:gd name="T45" fmla="*/ 0 h 12"/>
                    <a:gd name="T46" fmla="*/ 0 w 10"/>
                    <a:gd name="T47" fmla="*/ 0 h 12"/>
                    <a:gd name="T48" fmla="*/ 0 w 10"/>
                    <a:gd name="T49" fmla="*/ 0 h 12"/>
                    <a:gd name="T50" fmla="*/ 0 w 10"/>
                    <a:gd name="T51" fmla="*/ 0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12"/>
                    <a:gd name="T80" fmla="*/ 10 w 10"/>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12">
                      <a:moveTo>
                        <a:pt x="2" y="12"/>
                      </a:moveTo>
                      <a:lnTo>
                        <a:pt x="2" y="11"/>
                      </a:lnTo>
                      <a:lnTo>
                        <a:pt x="1" y="11"/>
                      </a:lnTo>
                      <a:lnTo>
                        <a:pt x="1" y="9"/>
                      </a:lnTo>
                      <a:lnTo>
                        <a:pt x="0" y="8"/>
                      </a:lnTo>
                      <a:lnTo>
                        <a:pt x="0" y="7"/>
                      </a:lnTo>
                      <a:lnTo>
                        <a:pt x="0" y="6"/>
                      </a:lnTo>
                      <a:lnTo>
                        <a:pt x="0" y="4"/>
                      </a:lnTo>
                      <a:lnTo>
                        <a:pt x="1" y="3"/>
                      </a:lnTo>
                      <a:lnTo>
                        <a:pt x="2" y="2"/>
                      </a:lnTo>
                      <a:lnTo>
                        <a:pt x="2" y="1"/>
                      </a:lnTo>
                      <a:lnTo>
                        <a:pt x="3" y="0"/>
                      </a:lnTo>
                      <a:lnTo>
                        <a:pt x="5" y="0"/>
                      </a:lnTo>
                      <a:lnTo>
                        <a:pt x="6" y="0"/>
                      </a:lnTo>
                      <a:lnTo>
                        <a:pt x="7" y="0"/>
                      </a:lnTo>
                      <a:lnTo>
                        <a:pt x="8" y="0"/>
                      </a:lnTo>
                      <a:lnTo>
                        <a:pt x="9" y="0"/>
                      </a:lnTo>
                      <a:lnTo>
                        <a:pt x="10" y="1"/>
                      </a:lnTo>
                      <a:lnTo>
                        <a:pt x="2" y="12"/>
                      </a:lnTo>
                      <a:close/>
                    </a:path>
                  </a:pathLst>
                </a:custGeom>
                <a:solidFill>
                  <a:srgbClr val="0D0D0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43" name="Freeform 223"/>
                <p:cNvSpPr>
                  <a:spLocks/>
                </p:cNvSpPr>
                <p:nvPr/>
              </p:nvSpPr>
              <p:spPr bwMode="auto">
                <a:xfrm>
                  <a:off x="865" y="1598"/>
                  <a:ext cx="1" cy="2"/>
                </a:xfrm>
                <a:custGeom>
                  <a:avLst/>
                  <a:gdLst>
                    <a:gd name="T0" fmla="*/ 0 w 11"/>
                    <a:gd name="T1" fmla="*/ 0 h 13"/>
                    <a:gd name="T2" fmla="*/ 0 w 11"/>
                    <a:gd name="T3" fmla="*/ 0 h 13"/>
                    <a:gd name="T4" fmla="*/ 0 w 11"/>
                    <a:gd name="T5" fmla="*/ 0 h 13"/>
                    <a:gd name="T6" fmla="*/ 0 w 11"/>
                    <a:gd name="T7" fmla="*/ 0 h 13"/>
                    <a:gd name="T8" fmla="*/ 0 w 11"/>
                    <a:gd name="T9" fmla="*/ 0 h 13"/>
                    <a:gd name="T10" fmla="*/ 0 w 11"/>
                    <a:gd name="T11" fmla="*/ 0 h 13"/>
                    <a:gd name="T12" fmla="*/ 0 w 11"/>
                    <a:gd name="T13" fmla="*/ 0 h 13"/>
                    <a:gd name="T14" fmla="*/ 0 w 11"/>
                    <a:gd name="T15" fmla="*/ 0 h 13"/>
                    <a:gd name="T16" fmla="*/ 0 w 11"/>
                    <a:gd name="T17" fmla="*/ 0 h 13"/>
                    <a:gd name="T18" fmla="*/ 0 w 11"/>
                    <a:gd name="T19" fmla="*/ 0 h 13"/>
                    <a:gd name="T20" fmla="*/ 0 w 11"/>
                    <a:gd name="T21" fmla="*/ 0 h 13"/>
                    <a:gd name="T22" fmla="*/ 0 w 11"/>
                    <a:gd name="T23" fmla="*/ 0 h 13"/>
                    <a:gd name="T24" fmla="*/ 0 w 11"/>
                    <a:gd name="T25" fmla="*/ 0 h 13"/>
                    <a:gd name="T26" fmla="*/ 0 w 11"/>
                    <a:gd name="T27" fmla="*/ 0 h 13"/>
                    <a:gd name="T28" fmla="*/ 0 w 11"/>
                    <a:gd name="T29" fmla="*/ 0 h 13"/>
                    <a:gd name="T30" fmla="*/ 0 w 11"/>
                    <a:gd name="T31" fmla="*/ 0 h 13"/>
                    <a:gd name="T32" fmla="*/ 0 w 11"/>
                    <a:gd name="T33" fmla="*/ 0 h 13"/>
                    <a:gd name="T34" fmla="*/ 0 w 11"/>
                    <a:gd name="T35" fmla="*/ 0 h 13"/>
                    <a:gd name="T36" fmla="*/ 0 w 11"/>
                    <a:gd name="T37" fmla="*/ 0 h 13"/>
                    <a:gd name="T38" fmla="*/ 0 w 11"/>
                    <a:gd name="T39" fmla="*/ 0 h 13"/>
                    <a:gd name="T40" fmla="*/ 0 w 11"/>
                    <a:gd name="T41" fmla="*/ 0 h 13"/>
                    <a:gd name="T42" fmla="*/ 0 w 11"/>
                    <a:gd name="T43" fmla="*/ 0 h 13"/>
                    <a:gd name="T44" fmla="*/ 0 w 11"/>
                    <a:gd name="T45" fmla="*/ 0 h 13"/>
                    <a:gd name="T46" fmla="*/ 0 w 11"/>
                    <a:gd name="T47" fmla="*/ 0 h 13"/>
                    <a:gd name="T48" fmla="*/ 0 w 11"/>
                    <a:gd name="T49" fmla="*/ 0 h 13"/>
                    <a:gd name="T50" fmla="*/ 0 w 11"/>
                    <a:gd name="T51" fmla="*/ 0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
                    <a:gd name="T79" fmla="*/ 0 h 13"/>
                    <a:gd name="T80" fmla="*/ 11 w 11"/>
                    <a:gd name="T81" fmla="*/ 13 h 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 h="13">
                      <a:moveTo>
                        <a:pt x="9" y="0"/>
                      </a:moveTo>
                      <a:lnTo>
                        <a:pt x="9" y="1"/>
                      </a:lnTo>
                      <a:lnTo>
                        <a:pt x="10" y="1"/>
                      </a:lnTo>
                      <a:lnTo>
                        <a:pt x="10" y="2"/>
                      </a:lnTo>
                      <a:lnTo>
                        <a:pt x="11" y="3"/>
                      </a:lnTo>
                      <a:lnTo>
                        <a:pt x="11" y="5"/>
                      </a:lnTo>
                      <a:lnTo>
                        <a:pt x="11" y="6"/>
                      </a:lnTo>
                      <a:lnTo>
                        <a:pt x="11" y="7"/>
                      </a:lnTo>
                      <a:lnTo>
                        <a:pt x="11" y="10"/>
                      </a:lnTo>
                      <a:lnTo>
                        <a:pt x="9" y="11"/>
                      </a:lnTo>
                      <a:lnTo>
                        <a:pt x="9" y="12"/>
                      </a:lnTo>
                      <a:lnTo>
                        <a:pt x="8" y="13"/>
                      </a:lnTo>
                      <a:lnTo>
                        <a:pt x="7" y="13"/>
                      </a:lnTo>
                      <a:lnTo>
                        <a:pt x="6" y="13"/>
                      </a:lnTo>
                      <a:lnTo>
                        <a:pt x="5" y="13"/>
                      </a:lnTo>
                      <a:lnTo>
                        <a:pt x="4" y="13"/>
                      </a:lnTo>
                      <a:lnTo>
                        <a:pt x="3" y="13"/>
                      </a:lnTo>
                      <a:lnTo>
                        <a:pt x="2" y="13"/>
                      </a:lnTo>
                      <a:lnTo>
                        <a:pt x="2" y="12"/>
                      </a:lnTo>
                      <a:lnTo>
                        <a:pt x="1" y="12"/>
                      </a:lnTo>
                      <a:lnTo>
                        <a:pt x="1" y="11"/>
                      </a:lnTo>
                      <a:lnTo>
                        <a:pt x="0" y="11"/>
                      </a:lnTo>
                      <a:lnTo>
                        <a:pt x="9" y="0"/>
                      </a:lnTo>
                      <a:close/>
                    </a:path>
                  </a:pathLst>
                </a:custGeom>
                <a:solidFill>
                  <a:srgbClr val="0D0D0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44" name="Freeform 224"/>
                <p:cNvSpPr>
                  <a:spLocks/>
                </p:cNvSpPr>
                <p:nvPr/>
              </p:nvSpPr>
              <p:spPr bwMode="auto">
                <a:xfrm>
                  <a:off x="865" y="1598"/>
                  <a:ext cx="1" cy="1"/>
                </a:xfrm>
                <a:custGeom>
                  <a:avLst/>
                  <a:gdLst>
                    <a:gd name="T0" fmla="*/ 0 w 10"/>
                    <a:gd name="T1" fmla="*/ 0 h 12"/>
                    <a:gd name="T2" fmla="*/ 0 w 10"/>
                    <a:gd name="T3" fmla="*/ 0 h 12"/>
                    <a:gd name="T4" fmla="*/ 0 w 10"/>
                    <a:gd name="T5" fmla="*/ 0 h 12"/>
                    <a:gd name="T6" fmla="*/ 0 w 10"/>
                    <a:gd name="T7" fmla="*/ 0 h 12"/>
                    <a:gd name="T8" fmla="*/ 0 w 10"/>
                    <a:gd name="T9" fmla="*/ 0 h 12"/>
                    <a:gd name="T10" fmla="*/ 0 w 10"/>
                    <a:gd name="T11" fmla="*/ 0 h 12"/>
                    <a:gd name="T12" fmla="*/ 0 w 10"/>
                    <a:gd name="T13" fmla="*/ 0 h 12"/>
                    <a:gd name="T14" fmla="*/ 0 w 10"/>
                    <a:gd name="T15" fmla="*/ 0 h 12"/>
                    <a:gd name="T16" fmla="*/ 0 w 10"/>
                    <a:gd name="T17" fmla="*/ 0 h 12"/>
                    <a:gd name="T18" fmla="*/ 0 w 10"/>
                    <a:gd name="T19" fmla="*/ 0 h 12"/>
                    <a:gd name="T20" fmla="*/ 0 w 10"/>
                    <a:gd name="T21" fmla="*/ 0 h 12"/>
                    <a:gd name="T22" fmla="*/ 0 w 10"/>
                    <a:gd name="T23" fmla="*/ 0 h 12"/>
                    <a:gd name="T24" fmla="*/ 0 w 10"/>
                    <a:gd name="T25" fmla="*/ 0 h 12"/>
                    <a:gd name="T26" fmla="*/ 0 w 10"/>
                    <a:gd name="T27" fmla="*/ 0 h 12"/>
                    <a:gd name="T28" fmla="*/ 0 w 10"/>
                    <a:gd name="T29" fmla="*/ 0 h 12"/>
                    <a:gd name="T30" fmla="*/ 0 w 10"/>
                    <a:gd name="T31" fmla="*/ 0 h 12"/>
                    <a:gd name="T32" fmla="*/ 0 w 10"/>
                    <a:gd name="T33" fmla="*/ 0 h 12"/>
                    <a:gd name="T34" fmla="*/ 0 w 10"/>
                    <a:gd name="T35" fmla="*/ 0 h 12"/>
                    <a:gd name="T36" fmla="*/ 0 w 10"/>
                    <a:gd name="T37" fmla="*/ 0 h 12"/>
                    <a:gd name="T38" fmla="*/ 0 w 10"/>
                    <a:gd name="T39" fmla="*/ 0 h 12"/>
                    <a:gd name="T40" fmla="*/ 0 w 10"/>
                    <a:gd name="T41" fmla="*/ 0 h 12"/>
                    <a:gd name="T42" fmla="*/ 0 w 10"/>
                    <a:gd name="T43" fmla="*/ 0 h 12"/>
                    <a:gd name="T44" fmla="*/ 0 w 10"/>
                    <a:gd name="T45" fmla="*/ 0 h 12"/>
                    <a:gd name="T46" fmla="*/ 0 w 10"/>
                    <a:gd name="T47" fmla="*/ 0 h 12"/>
                    <a:gd name="T48" fmla="*/ 0 w 10"/>
                    <a:gd name="T49" fmla="*/ 0 h 12"/>
                    <a:gd name="T50" fmla="*/ 0 w 10"/>
                    <a:gd name="T51" fmla="*/ 0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12"/>
                    <a:gd name="T80" fmla="*/ 10 w 10"/>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12">
                      <a:moveTo>
                        <a:pt x="1" y="12"/>
                      </a:moveTo>
                      <a:lnTo>
                        <a:pt x="1" y="11"/>
                      </a:lnTo>
                      <a:lnTo>
                        <a:pt x="0" y="11"/>
                      </a:lnTo>
                      <a:lnTo>
                        <a:pt x="0" y="9"/>
                      </a:lnTo>
                      <a:lnTo>
                        <a:pt x="0" y="8"/>
                      </a:lnTo>
                      <a:lnTo>
                        <a:pt x="0" y="7"/>
                      </a:lnTo>
                      <a:lnTo>
                        <a:pt x="0" y="6"/>
                      </a:lnTo>
                      <a:lnTo>
                        <a:pt x="0" y="4"/>
                      </a:lnTo>
                      <a:lnTo>
                        <a:pt x="0" y="3"/>
                      </a:lnTo>
                      <a:lnTo>
                        <a:pt x="1" y="2"/>
                      </a:lnTo>
                      <a:lnTo>
                        <a:pt x="2" y="1"/>
                      </a:lnTo>
                      <a:lnTo>
                        <a:pt x="3" y="0"/>
                      </a:lnTo>
                      <a:lnTo>
                        <a:pt x="4" y="0"/>
                      </a:lnTo>
                      <a:lnTo>
                        <a:pt x="5" y="0"/>
                      </a:lnTo>
                      <a:lnTo>
                        <a:pt x="6" y="0"/>
                      </a:lnTo>
                      <a:lnTo>
                        <a:pt x="7" y="0"/>
                      </a:lnTo>
                      <a:lnTo>
                        <a:pt x="8" y="0"/>
                      </a:lnTo>
                      <a:lnTo>
                        <a:pt x="9" y="0"/>
                      </a:lnTo>
                      <a:lnTo>
                        <a:pt x="9" y="1"/>
                      </a:lnTo>
                      <a:lnTo>
                        <a:pt x="10" y="1"/>
                      </a:lnTo>
                      <a:lnTo>
                        <a:pt x="1" y="12"/>
                      </a:lnTo>
                      <a:close/>
                    </a:path>
                  </a:pathLst>
                </a:custGeom>
                <a:solidFill>
                  <a:srgbClr val="0D0D0D"/>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45" name="Freeform 225"/>
                <p:cNvSpPr>
                  <a:spLocks/>
                </p:cNvSpPr>
                <p:nvPr/>
              </p:nvSpPr>
              <p:spPr bwMode="auto">
                <a:xfrm>
                  <a:off x="711" y="1613"/>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
                    <a:gd name="T142" fmla="*/ 0 h 15"/>
                    <a:gd name="T143" fmla="*/ 13 w 13"/>
                    <a:gd name="T144" fmla="*/ 15 h 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 h="15">
                      <a:moveTo>
                        <a:pt x="8" y="13"/>
                      </a:moveTo>
                      <a:lnTo>
                        <a:pt x="9" y="13"/>
                      </a:lnTo>
                      <a:lnTo>
                        <a:pt x="10" y="13"/>
                      </a:lnTo>
                      <a:lnTo>
                        <a:pt x="11" y="12"/>
                      </a:lnTo>
                      <a:lnTo>
                        <a:pt x="11" y="11"/>
                      </a:lnTo>
                      <a:lnTo>
                        <a:pt x="13" y="10"/>
                      </a:lnTo>
                      <a:lnTo>
                        <a:pt x="13" y="9"/>
                      </a:lnTo>
                      <a:lnTo>
                        <a:pt x="13" y="8"/>
                      </a:lnTo>
                      <a:lnTo>
                        <a:pt x="13" y="6"/>
                      </a:lnTo>
                      <a:lnTo>
                        <a:pt x="13" y="5"/>
                      </a:lnTo>
                      <a:lnTo>
                        <a:pt x="13" y="4"/>
                      </a:lnTo>
                      <a:lnTo>
                        <a:pt x="13" y="3"/>
                      </a:lnTo>
                      <a:lnTo>
                        <a:pt x="12" y="3"/>
                      </a:lnTo>
                      <a:lnTo>
                        <a:pt x="11" y="3"/>
                      </a:lnTo>
                      <a:lnTo>
                        <a:pt x="11" y="2"/>
                      </a:lnTo>
                      <a:lnTo>
                        <a:pt x="11" y="1"/>
                      </a:lnTo>
                      <a:lnTo>
                        <a:pt x="10" y="1"/>
                      </a:lnTo>
                      <a:lnTo>
                        <a:pt x="9" y="1"/>
                      </a:lnTo>
                      <a:lnTo>
                        <a:pt x="9" y="0"/>
                      </a:lnTo>
                      <a:lnTo>
                        <a:pt x="8" y="0"/>
                      </a:lnTo>
                      <a:lnTo>
                        <a:pt x="7" y="0"/>
                      </a:lnTo>
                      <a:lnTo>
                        <a:pt x="4" y="1"/>
                      </a:lnTo>
                      <a:lnTo>
                        <a:pt x="2" y="1"/>
                      </a:lnTo>
                      <a:lnTo>
                        <a:pt x="2" y="3"/>
                      </a:lnTo>
                      <a:lnTo>
                        <a:pt x="0" y="3"/>
                      </a:lnTo>
                      <a:lnTo>
                        <a:pt x="0" y="5"/>
                      </a:lnTo>
                      <a:lnTo>
                        <a:pt x="0" y="6"/>
                      </a:lnTo>
                      <a:lnTo>
                        <a:pt x="0" y="7"/>
                      </a:lnTo>
                      <a:lnTo>
                        <a:pt x="0" y="8"/>
                      </a:lnTo>
                      <a:lnTo>
                        <a:pt x="0" y="9"/>
                      </a:lnTo>
                      <a:lnTo>
                        <a:pt x="1" y="10"/>
                      </a:lnTo>
                      <a:lnTo>
                        <a:pt x="1" y="11"/>
                      </a:lnTo>
                      <a:lnTo>
                        <a:pt x="2" y="11"/>
                      </a:lnTo>
                      <a:lnTo>
                        <a:pt x="2" y="12"/>
                      </a:lnTo>
                      <a:lnTo>
                        <a:pt x="3" y="13"/>
                      </a:lnTo>
                      <a:lnTo>
                        <a:pt x="4" y="13"/>
                      </a:lnTo>
                      <a:lnTo>
                        <a:pt x="5" y="13"/>
                      </a:lnTo>
                      <a:lnTo>
                        <a:pt x="7" y="15"/>
                      </a:lnTo>
                      <a:lnTo>
                        <a:pt x="8"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46" name="Freeform 226"/>
                <p:cNvSpPr>
                  <a:spLocks/>
                </p:cNvSpPr>
                <p:nvPr/>
              </p:nvSpPr>
              <p:spPr bwMode="auto">
                <a:xfrm>
                  <a:off x="715" y="1622"/>
                  <a:ext cx="1"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
                    <a:gd name="T142" fmla="*/ 0 h 14"/>
                    <a:gd name="T143" fmla="*/ 12 w 12"/>
                    <a:gd name="T144" fmla="*/ 14 h 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 h="14">
                      <a:moveTo>
                        <a:pt x="5" y="0"/>
                      </a:moveTo>
                      <a:lnTo>
                        <a:pt x="4" y="0"/>
                      </a:lnTo>
                      <a:lnTo>
                        <a:pt x="3" y="0"/>
                      </a:lnTo>
                      <a:lnTo>
                        <a:pt x="2" y="1"/>
                      </a:lnTo>
                      <a:lnTo>
                        <a:pt x="1" y="3"/>
                      </a:lnTo>
                      <a:lnTo>
                        <a:pt x="1" y="4"/>
                      </a:lnTo>
                      <a:lnTo>
                        <a:pt x="0" y="5"/>
                      </a:lnTo>
                      <a:lnTo>
                        <a:pt x="0" y="7"/>
                      </a:lnTo>
                      <a:lnTo>
                        <a:pt x="0" y="8"/>
                      </a:lnTo>
                      <a:lnTo>
                        <a:pt x="0" y="9"/>
                      </a:lnTo>
                      <a:lnTo>
                        <a:pt x="0" y="10"/>
                      </a:lnTo>
                      <a:lnTo>
                        <a:pt x="1" y="11"/>
                      </a:lnTo>
                      <a:lnTo>
                        <a:pt x="1" y="12"/>
                      </a:lnTo>
                      <a:lnTo>
                        <a:pt x="2" y="13"/>
                      </a:lnTo>
                      <a:lnTo>
                        <a:pt x="3" y="13"/>
                      </a:lnTo>
                      <a:lnTo>
                        <a:pt x="3" y="14"/>
                      </a:lnTo>
                      <a:lnTo>
                        <a:pt x="4" y="14"/>
                      </a:lnTo>
                      <a:lnTo>
                        <a:pt x="5" y="14"/>
                      </a:lnTo>
                      <a:lnTo>
                        <a:pt x="6" y="14"/>
                      </a:lnTo>
                      <a:lnTo>
                        <a:pt x="7" y="14"/>
                      </a:lnTo>
                      <a:lnTo>
                        <a:pt x="8" y="14"/>
                      </a:lnTo>
                      <a:lnTo>
                        <a:pt x="9" y="14"/>
                      </a:lnTo>
                      <a:lnTo>
                        <a:pt x="10" y="13"/>
                      </a:lnTo>
                      <a:lnTo>
                        <a:pt x="11" y="12"/>
                      </a:lnTo>
                      <a:lnTo>
                        <a:pt x="11" y="11"/>
                      </a:lnTo>
                      <a:lnTo>
                        <a:pt x="11" y="9"/>
                      </a:lnTo>
                      <a:lnTo>
                        <a:pt x="12" y="8"/>
                      </a:lnTo>
                      <a:lnTo>
                        <a:pt x="12" y="7"/>
                      </a:lnTo>
                      <a:lnTo>
                        <a:pt x="12" y="6"/>
                      </a:lnTo>
                      <a:lnTo>
                        <a:pt x="11" y="6"/>
                      </a:lnTo>
                      <a:lnTo>
                        <a:pt x="11" y="5"/>
                      </a:lnTo>
                      <a:lnTo>
                        <a:pt x="11" y="4"/>
                      </a:lnTo>
                      <a:lnTo>
                        <a:pt x="11" y="3"/>
                      </a:lnTo>
                      <a:lnTo>
                        <a:pt x="10" y="1"/>
                      </a:lnTo>
                      <a:lnTo>
                        <a:pt x="9" y="1"/>
                      </a:lnTo>
                      <a:lnTo>
                        <a:pt x="9" y="0"/>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47" name="Freeform 227"/>
                <p:cNvSpPr>
                  <a:spLocks/>
                </p:cNvSpPr>
                <p:nvPr/>
              </p:nvSpPr>
              <p:spPr bwMode="auto">
                <a:xfrm>
                  <a:off x="711" y="1622"/>
                  <a:ext cx="2"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
                    <a:gd name="T142" fmla="*/ 0 h 14"/>
                    <a:gd name="T143" fmla="*/ 13 w 13"/>
                    <a:gd name="T144" fmla="*/ 14 h 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 h="14">
                      <a:moveTo>
                        <a:pt x="5" y="0"/>
                      </a:moveTo>
                      <a:lnTo>
                        <a:pt x="5" y="0"/>
                      </a:lnTo>
                      <a:lnTo>
                        <a:pt x="3" y="0"/>
                      </a:lnTo>
                      <a:lnTo>
                        <a:pt x="2" y="1"/>
                      </a:lnTo>
                      <a:lnTo>
                        <a:pt x="1" y="3"/>
                      </a:lnTo>
                      <a:lnTo>
                        <a:pt x="1" y="4"/>
                      </a:lnTo>
                      <a:lnTo>
                        <a:pt x="0" y="5"/>
                      </a:lnTo>
                      <a:lnTo>
                        <a:pt x="0" y="7"/>
                      </a:lnTo>
                      <a:lnTo>
                        <a:pt x="0" y="8"/>
                      </a:lnTo>
                      <a:lnTo>
                        <a:pt x="0" y="9"/>
                      </a:lnTo>
                      <a:lnTo>
                        <a:pt x="0" y="10"/>
                      </a:lnTo>
                      <a:lnTo>
                        <a:pt x="1" y="11"/>
                      </a:lnTo>
                      <a:lnTo>
                        <a:pt x="1" y="12"/>
                      </a:lnTo>
                      <a:lnTo>
                        <a:pt x="2" y="13"/>
                      </a:lnTo>
                      <a:lnTo>
                        <a:pt x="3" y="13"/>
                      </a:lnTo>
                      <a:lnTo>
                        <a:pt x="3" y="14"/>
                      </a:lnTo>
                      <a:lnTo>
                        <a:pt x="5" y="14"/>
                      </a:lnTo>
                      <a:lnTo>
                        <a:pt x="6" y="14"/>
                      </a:lnTo>
                      <a:lnTo>
                        <a:pt x="8" y="14"/>
                      </a:lnTo>
                      <a:lnTo>
                        <a:pt x="9" y="14"/>
                      </a:lnTo>
                      <a:lnTo>
                        <a:pt x="10" y="14"/>
                      </a:lnTo>
                      <a:lnTo>
                        <a:pt x="11" y="13"/>
                      </a:lnTo>
                      <a:lnTo>
                        <a:pt x="12" y="12"/>
                      </a:lnTo>
                      <a:lnTo>
                        <a:pt x="12" y="11"/>
                      </a:lnTo>
                      <a:lnTo>
                        <a:pt x="12" y="9"/>
                      </a:lnTo>
                      <a:lnTo>
                        <a:pt x="13" y="8"/>
                      </a:lnTo>
                      <a:lnTo>
                        <a:pt x="13" y="7"/>
                      </a:lnTo>
                      <a:lnTo>
                        <a:pt x="13" y="6"/>
                      </a:lnTo>
                      <a:lnTo>
                        <a:pt x="12" y="6"/>
                      </a:lnTo>
                      <a:lnTo>
                        <a:pt x="12" y="5"/>
                      </a:lnTo>
                      <a:lnTo>
                        <a:pt x="12" y="4"/>
                      </a:lnTo>
                      <a:lnTo>
                        <a:pt x="12" y="3"/>
                      </a:lnTo>
                      <a:lnTo>
                        <a:pt x="11" y="1"/>
                      </a:lnTo>
                      <a:lnTo>
                        <a:pt x="10" y="1"/>
                      </a:lnTo>
                      <a:lnTo>
                        <a:pt x="10" y="0"/>
                      </a:lnTo>
                      <a:lnTo>
                        <a:pt x="9" y="0"/>
                      </a:lnTo>
                      <a:lnTo>
                        <a:pt x="8"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48" name="Freeform 228"/>
                <p:cNvSpPr>
                  <a:spLocks/>
                </p:cNvSpPr>
                <p:nvPr/>
              </p:nvSpPr>
              <p:spPr bwMode="auto">
                <a:xfrm>
                  <a:off x="718" y="1622"/>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5" y="0"/>
                      </a:moveTo>
                      <a:lnTo>
                        <a:pt x="4" y="1"/>
                      </a:lnTo>
                      <a:lnTo>
                        <a:pt x="3" y="1"/>
                      </a:lnTo>
                      <a:lnTo>
                        <a:pt x="2" y="1"/>
                      </a:lnTo>
                      <a:lnTo>
                        <a:pt x="1" y="2"/>
                      </a:lnTo>
                      <a:lnTo>
                        <a:pt x="0" y="4"/>
                      </a:lnTo>
                      <a:lnTo>
                        <a:pt x="0" y="6"/>
                      </a:lnTo>
                      <a:lnTo>
                        <a:pt x="0" y="7"/>
                      </a:lnTo>
                      <a:lnTo>
                        <a:pt x="0" y="8"/>
                      </a:lnTo>
                      <a:lnTo>
                        <a:pt x="0" y="9"/>
                      </a:lnTo>
                      <a:lnTo>
                        <a:pt x="0" y="10"/>
                      </a:lnTo>
                      <a:lnTo>
                        <a:pt x="0" y="11"/>
                      </a:lnTo>
                      <a:lnTo>
                        <a:pt x="0" y="12"/>
                      </a:lnTo>
                      <a:lnTo>
                        <a:pt x="1" y="12"/>
                      </a:lnTo>
                      <a:lnTo>
                        <a:pt x="2" y="13"/>
                      </a:lnTo>
                      <a:lnTo>
                        <a:pt x="3" y="14"/>
                      </a:lnTo>
                      <a:lnTo>
                        <a:pt x="4" y="14"/>
                      </a:lnTo>
                      <a:lnTo>
                        <a:pt x="5" y="15"/>
                      </a:lnTo>
                      <a:lnTo>
                        <a:pt x="6" y="15"/>
                      </a:lnTo>
                      <a:lnTo>
                        <a:pt x="8" y="14"/>
                      </a:lnTo>
                      <a:lnTo>
                        <a:pt x="9" y="14"/>
                      </a:lnTo>
                      <a:lnTo>
                        <a:pt x="10" y="13"/>
                      </a:lnTo>
                      <a:lnTo>
                        <a:pt x="11" y="12"/>
                      </a:lnTo>
                      <a:lnTo>
                        <a:pt x="12" y="10"/>
                      </a:lnTo>
                      <a:lnTo>
                        <a:pt x="12" y="8"/>
                      </a:lnTo>
                      <a:lnTo>
                        <a:pt x="12" y="7"/>
                      </a:lnTo>
                      <a:lnTo>
                        <a:pt x="12" y="6"/>
                      </a:lnTo>
                      <a:lnTo>
                        <a:pt x="11" y="5"/>
                      </a:lnTo>
                      <a:lnTo>
                        <a:pt x="11" y="4"/>
                      </a:lnTo>
                      <a:lnTo>
                        <a:pt x="10" y="2"/>
                      </a:lnTo>
                      <a:lnTo>
                        <a:pt x="9" y="1"/>
                      </a:lnTo>
                      <a:lnTo>
                        <a:pt x="8" y="1"/>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49" name="Freeform 229"/>
                <p:cNvSpPr>
                  <a:spLocks/>
                </p:cNvSpPr>
                <p:nvPr/>
              </p:nvSpPr>
              <p:spPr bwMode="auto">
                <a:xfrm>
                  <a:off x="725" y="1622"/>
                  <a:ext cx="1"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4"/>
                    <a:gd name="T146" fmla="*/ 13 w 13"/>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4">
                      <a:moveTo>
                        <a:pt x="5" y="0"/>
                      </a:moveTo>
                      <a:lnTo>
                        <a:pt x="4" y="0"/>
                      </a:lnTo>
                      <a:lnTo>
                        <a:pt x="3" y="0"/>
                      </a:lnTo>
                      <a:lnTo>
                        <a:pt x="2" y="1"/>
                      </a:lnTo>
                      <a:lnTo>
                        <a:pt x="1" y="3"/>
                      </a:lnTo>
                      <a:lnTo>
                        <a:pt x="0" y="4"/>
                      </a:lnTo>
                      <a:lnTo>
                        <a:pt x="0" y="5"/>
                      </a:lnTo>
                      <a:lnTo>
                        <a:pt x="0" y="7"/>
                      </a:lnTo>
                      <a:lnTo>
                        <a:pt x="0" y="8"/>
                      </a:lnTo>
                      <a:lnTo>
                        <a:pt x="0" y="9"/>
                      </a:lnTo>
                      <a:lnTo>
                        <a:pt x="0" y="10"/>
                      </a:lnTo>
                      <a:lnTo>
                        <a:pt x="0" y="11"/>
                      </a:lnTo>
                      <a:lnTo>
                        <a:pt x="1" y="11"/>
                      </a:lnTo>
                      <a:lnTo>
                        <a:pt x="2" y="12"/>
                      </a:lnTo>
                      <a:lnTo>
                        <a:pt x="2" y="13"/>
                      </a:lnTo>
                      <a:lnTo>
                        <a:pt x="3" y="13"/>
                      </a:lnTo>
                      <a:lnTo>
                        <a:pt x="4" y="14"/>
                      </a:lnTo>
                      <a:lnTo>
                        <a:pt x="5" y="14"/>
                      </a:lnTo>
                      <a:lnTo>
                        <a:pt x="6" y="14"/>
                      </a:lnTo>
                      <a:lnTo>
                        <a:pt x="8" y="14"/>
                      </a:lnTo>
                      <a:lnTo>
                        <a:pt x="9" y="14"/>
                      </a:lnTo>
                      <a:lnTo>
                        <a:pt x="9" y="13"/>
                      </a:lnTo>
                      <a:lnTo>
                        <a:pt x="11" y="13"/>
                      </a:lnTo>
                      <a:lnTo>
                        <a:pt x="11" y="11"/>
                      </a:lnTo>
                      <a:lnTo>
                        <a:pt x="12" y="11"/>
                      </a:lnTo>
                      <a:lnTo>
                        <a:pt x="13" y="9"/>
                      </a:lnTo>
                      <a:lnTo>
                        <a:pt x="13" y="8"/>
                      </a:lnTo>
                      <a:lnTo>
                        <a:pt x="13" y="7"/>
                      </a:lnTo>
                      <a:lnTo>
                        <a:pt x="13" y="6"/>
                      </a:lnTo>
                      <a:lnTo>
                        <a:pt x="13" y="5"/>
                      </a:lnTo>
                      <a:lnTo>
                        <a:pt x="12" y="4"/>
                      </a:lnTo>
                      <a:lnTo>
                        <a:pt x="12" y="3"/>
                      </a:lnTo>
                      <a:lnTo>
                        <a:pt x="11" y="3"/>
                      </a:lnTo>
                      <a:lnTo>
                        <a:pt x="11" y="1"/>
                      </a:lnTo>
                      <a:lnTo>
                        <a:pt x="10" y="0"/>
                      </a:lnTo>
                      <a:lnTo>
                        <a:pt x="9" y="0"/>
                      </a:lnTo>
                      <a:lnTo>
                        <a:pt x="8"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50" name="Freeform 230"/>
                <p:cNvSpPr>
                  <a:spLocks/>
                </p:cNvSpPr>
                <p:nvPr/>
              </p:nvSpPr>
              <p:spPr bwMode="auto">
                <a:xfrm>
                  <a:off x="721" y="1622"/>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5" y="0"/>
                      </a:moveTo>
                      <a:lnTo>
                        <a:pt x="4" y="0"/>
                      </a:lnTo>
                      <a:lnTo>
                        <a:pt x="3" y="0"/>
                      </a:lnTo>
                      <a:lnTo>
                        <a:pt x="2" y="1"/>
                      </a:lnTo>
                      <a:lnTo>
                        <a:pt x="2" y="3"/>
                      </a:lnTo>
                      <a:lnTo>
                        <a:pt x="0" y="4"/>
                      </a:lnTo>
                      <a:lnTo>
                        <a:pt x="0" y="5"/>
                      </a:lnTo>
                      <a:lnTo>
                        <a:pt x="0" y="7"/>
                      </a:lnTo>
                      <a:lnTo>
                        <a:pt x="0" y="8"/>
                      </a:lnTo>
                      <a:lnTo>
                        <a:pt x="0" y="9"/>
                      </a:lnTo>
                      <a:lnTo>
                        <a:pt x="0" y="10"/>
                      </a:lnTo>
                      <a:lnTo>
                        <a:pt x="0" y="11"/>
                      </a:lnTo>
                      <a:lnTo>
                        <a:pt x="1" y="11"/>
                      </a:lnTo>
                      <a:lnTo>
                        <a:pt x="2" y="11"/>
                      </a:lnTo>
                      <a:lnTo>
                        <a:pt x="2" y="12"/>
                      </a:lnTo>
                      <a:lnTo>
                        <a:pt x="2" y="13"/>
                      </a:lnTo>
                      <a:lnTo>
                        <a:pt x="3" y="13"/>
                      </a:lnTo>
                      <a:lnTo>
                        <a:pt x="4" y="14"/>
                      </a:lnTo>
                      <a:lnTo>
                        <a:pt x="5" y="14"/>
                      </a:lnTo>
                      <a:lnTo>
                        <a:pt x="6" y="14"/>
                      </a:lnTo>
                      <a:lnTo>
                        <a:pt x="7" y="14"/>
                      </a:lnTo>
                      <a:lnTo>
                        <a:pt x="8" y="14"/>
                      </a:lnTo>
                      <a:lnTo>
                        <a:pt x="8" y="13"/>
                      </a:lnTo>
                      <a:lnTo>
                        <a:pt x="10" y="13"/>
                      </a:lnTo>
                      <a:lnTo>
                        <a:pt x="10" y="11"/>
                      </a:lnTo>
                      <a:lnTo>
                        <a:pt x="12" y="11"/>
                      </a:lnTo>
                      <a:lnTo>
                        <a:pt x="12" y="9"/>
                      </a:lnTo>
                      <a:lnTo>
                        <a:pt x="12" y="8"/>
                      </a:lnTo>
                      <a:lnTo>
                        <a:pt x="12" y="7"/>
                      </a:lnTo>
                      <a:lnTo>
                        <a:pt x="12" y="6"/>
                      </a:lnTo>
                      <a:lnTo>
                        <a:pt x="12" y="5"/>
                      </a:lnTo>
                      <a:lnTo>
                        <a:pt x="12" y="4"/>
                      </a:lnTo>
                      <a:lnTo>
                        <a:pt x="11" y="4"/>
                      </a:lnTo>
                      <a:lnTo>
                        <a:pt x="11" y="3"/>
                      </a:lnTo>
                      <a:lnTo>
                        <a:pt x="10" y="3"/>
                      </a:lnTo>
                      <a:lnTo>
                        <a:pt x="10" y="1"/>
                      </a:lnTo>
                      <a:lnTo>
                        <a:pt x="9" y="0"/>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51" name="Freeform 231"/>
                <p:cNvSpPr>
                  <a:spLocks/>
                </p:cNvSpPr>
                <p:nvPr/>
              </p:nvSpPr>
              <p:spPr bwMode="auto">
                <a:xfrm>
                  <a:off x="728" y="1622"/>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5" y="0"/>
                      </a:moveTo>
                      <a:lnTo>
                        <a:pt x="4" y="0"/>
                      </a:lnTo>
                      <a:lnTo>
                        <a:pt x="3" y="1"/>
                      </a:lnTo>
                      <a:lnTo>
                        <a:pt x="2" y="1"/>
                      </a:lnTo>
                      <a:lnTo>
                        <a:pt x="1" y="3"/>
                      </a:lnTo>
                      <a:lnTo>
                        <a:pt x="1" y="5"/>
                      </a:lnTo>
                      <a:lnTo>
                        <a:pt x="0" y="6"/>
                      </a:lnTo>
                      <a:lnTo>
                        <a:pt x="0" y="7"/>
                      </a:lnTo>
                      <a:lnTo>
                        <a:pt x="0" y="8"/>
                      </a:lnTo>
                      <a:lnTo>
                        <a:pt x="0" y="9"/>
                      </a:lnTo>
                      <a:lnTo>
                        <a:pt x="0" y="10"/>
                      </a:lnTo>
                      <a:lnTo>
                        <a:pt x="0" y="11"/>
                      </a:lnTo>
                      <a:lnTo>
                        <a:pt x="1" y="11"/>
                      </a:lnTo>
                      <a:lnTo>
                        <a:pt x="1" y="12"/>
                      </a:lnTo>
                      <a:lnTo>
                        <a:pt x="2" y="13"/>
                      </a:lnTo>
                      <a:lnTo>
                        <a:pt x="3" y="14"/>
                      </a:lnTo>
                      <a:lnTo>
                        <a:pt x="4" y="14"/>
                      </a:lnTo>
                      <a:lnTo>
                        <a:pt x="5" y="15"/>
                      </a:lnTo>
                      <a:lnTo>
                        <a:pt x="6" y="15"/>
                      </a:lnTo>
                      <a:lnTo>
                        <a:pt x="8" y="14"/>
                      </a:lnTo>
                      <a:lnTo>
                        <a:pt x="9" y="14"/>
                      </a:lnTo>
                      <a:lnTo>
                        <a:pt x="10" y="13"/>
                      </a:lnTo>
                      <a:lnTo>
                        <a:pt x="11" y="12"/>
                      </a:lnTo>
                      <a:lnTo>
                        <a:pt x="11" y="11"/>
                      </a:lnTo>
                      <a:lnTo>
                        <a:pt x="12" y="10"/>
                      </a:lnTo>
                      <a:lnTo>
                        <a:pt x="12" y="9"/>
                      </a:lnTo>
                      <a:lnTo>
                        <a:pt x="12" y="7"/>
                      </a:lnTo>
                      <a:lnTo>
                        <a:pt x="12" y="6"/>
                      </a:lnTo>
                      <a:lnTo>
                        <a:pt x="11" y="5"/>
                      </a:lnTo>
                      <a:lnTo>
                        <a:pt x="11" y="4"/>
                      </a:lnTo>
                      <a:lnTo>
                        <a:pt x="11" y="3"/>
                      </a:lnTo>
                      <a:lnTo>
                        <a:pt x="10" y="3"/>
                      </a:lnTo>
                      <a:lnTo>
                        <a:pt x="10" y="1"/>
                      </a:lnTo>
                      <a:lnTo>
                        <a:pt x="9" y="1"/>
                      </a:lnTo>
                      <a:lnTo>
                        <a:pt x="8" y="1"/>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52" name="Freeform 232"/>
                <p:cNvSpPr>
                  <a:spLocks/>
                </p:cNvSpPr>
                <p:nvPr/>
              </p:nvSpPr>
              <p:spPr bwMode="auto">
                <a:xfrm>
                  <a:off x="735" y="1622"/>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6" y="0"/>
                      </a:moveTo>
                      <a:lnTo>
                        <a:pt x="4" y="0"/>
                      </a:lnTo>
                      <a:lnTo>
                        <a:pt x="3" y="1"/>
                      </a:lnTo>
                      <a:lnTo>
                        <a:pt x="2" y="3"/>
                      </a:lnTo>
                      <a:lnTo>
                        <a:pt x="1" y="4"/>
                      </a:lnTo>
                      <a:lnTo>
                        <a:pt x="1" y="5"/>
                      </a:lnTo>
                      <a:lnTo>
                        <a:pt x="1" y="6"/>
                      </a:lnTo>
                      <a:lnTo>
                        <a:pt x="0" y="7"/>
                      </a:lnTo>
                      <a:lnTo>
                        <a:pt x="0" y="9"/>
                      </a:lnTo>
                      <a:lnTo>
                        <a:pt x="1" y="9"/>
                      </a:lnTo>
                      <a:lnTo>
                        <a:pt x="1" y="11"/>
                      </a:lnTo>
                      <a:lnTo>
                        <a:pt x="1" y="12"/>
                      </a:lnTo>
                      <a:lnTo>
                        <a:pt x="2" y="13"/>
                      </a:lnTo>
                      <a:lnTo>
                        <a:pt x="2" y="14"/>
                      </a:lnTo>
                      <a:lnTo>
                        <a:pt x="3" y="14"/>
                      </a:lnTo>
                      <a:lnTo>
                        <a:pt x="4" y="14"/>
                      </a:lnTo>
                      <a:lnTo>
                        <a:pt x="4" y="15"/>
                      </a:lnTo>
                      <a:lnTo>
                        <a:pt x="5" y="15"/>
                      </a:lnTo>
                      <a:lnTo>
                        <a:pt x="6" y="15"/>
                      </a:lnTo>
                      <a:lnTo>
                        <a:pt x="7" y="15"/>
                      </a:lnTo>
                      <a:lnTo>
                        <a:pt x="8" y="15"/>
                      </a:lnTo>
                      <a:lnTo>
                        <a:pt x="9" y="14"/>
                      </a:lnTo>
                      <a:lnTo>
                        <a:pt x="10" y="13"/>
                      </a:lnTo>
                      <a:lnTo>
                        <a:pt x="11" y="13"/>
                      </a:lnTo>
                      <a:lnTo>
                        <a:pt x="11" y="11"/>
                      </a:lnTo>
                      <a:lnTo>
                        <a:pt x="12" y="11"/>
                      </a:lnTo>
                      <a:lnTo>
                        <a:pt x="12" y="9"/>
                      </a:lnTo>
                      <a:lnTo>
                        <a:pt x="12" y="7"/>
                      </a:lnTo>
                      <a:lnTo>
                        <a:pt x="12" y="6"/>
                      </a:lnTo>
                      <a:lnTo>
                        <a:pt x="11" y="5"/>
                      </a:lnTo>
                      <a:lnTo>
                        <a:pt x="11" y="4"/>
                      </a:lnTo>
                      <a:lnTo>
                        <a:pt x="11" y="3"/>
                      </a:lnTo>
                      <a:lnTo>
                        <a:pt x="9" y="3"/>
                      </a:lnTo>
                      <a:lnTo>
                        <a:pt x="9" y="1"/>
                      </a:lnTo>
                      <a:lnTo>
                        <a:pt x="8" y="1"/>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53" name="Freeform 233"/>
                <p:cNvSpPr>
                  <a:spLocks/>
                </p:cNvSpPr>
                <p:nvPr/>
              </p:nvSpPr>
              <p:spPr bwMode="auto">
                <a:xfrm>
                  <a:off x="732" y="1622"/>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5"/>
                    <a:gd name="T146" fmla="*/ 13 w 13"/>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5">
                      <a:moveTo>
                        <a:pt x="6" y="0"/>
                      </a:moveTo>
                      <a:lnTo>
                        <a:pt x="4" y="0"/>
                      </a:lnTo>
                      <a:lnTo>
                        <a:pt x="3" y="1"/>
                      </a:lnTo>
                      <a:lnTo>
                        <a:pt x="3" y="3"/>
                      </a:lnTo>
                      <a:lnTo>
                        <a:pt x="1" y="4"/>
                      </a:lnTo>
                      <a:lnTo>
                        <a:pt x="1" y="5"/>
                      </a:lnTo>
                      <a:lnTo>
                        <a:pt x="0" y="6"/>
                      </a:lnTo>
                      <a:lnTo>
                        <a:pt x="0" y="7"/>
                      </a:lnTo>
                      <a:lnTo>
                        <a:pt x="0" y="9"/>
                      </a:lnTo>
                      <a:lnTo>
                        <a:pt x="1" y="11"/>
                      </a:lnTo>
                      <a:lnTo>
                        <a:pt x="1" y="12"/>
                      </a:lnTo>
                      <a:lnTo>
                        <a:pt x="2" y="13"/>
                      </a:lnTo>
                      <a:lnTo>
                        <a:pt x="3" y="14"/>
                      </a:lnTo>
                      <a:lnTo>
                        <a:pt x="4" y="14"/>
                      </a:lnTo>
                      <a:lnTo>
                        <a:pt x="4" y="15"/>
                      </a:lnTo>
                      <a:lnTo>
                        <a:pt x="5" y="15"/>
                      </a:lnTo>
                      <a:lnTo>
                        <a:pt x="6" y="15"/>
                      </a:lnTo>
                      <a:lnTo>
                        <a:pt x="7" y="15"/>
                      </a:lnTo>
                      <a:lnTo>
                        <a:pt x="8" y="15"/>
                      </a:lnTo>
                      <a:lnTo>
                        <a:pt x="9" y="14"/>
                      </a:lnTo>
                      <a:lnTo>
                        <a:pt x="10" y="13"/>
                      </a:lnTo>
                      <a:lnTo>
                        <a:pt x="11" y="13"/>
                      </a:lnTo>
                      <a:lnTo>
                        <a:pt x="11" y="11"/>
                      </a:lnTo>
                      <a:lnTo>
                        <a:pt x="12" y="11"/>
                      </a:lnTo>
                      <a:lnTo>
                        <a:pt x="13" y="9"/>
                      </a:lnTo>
                      <a:lnTo>
                        <a:pt x="13" y="7"/>
                      </a:lnTo>
                      <a:lnTo>
                        <a:pt x="12" y="7"/>
                      </a:lnTo>
                      <a:lnTo>
                        <a:pt x="12" y="6"/>
                      </a:lnTo>
                      <a:lnTo>
                        <a:pt x="11" y="5"/>
                      </a:lnTo>
                      <a:lnTo>
                        <a:pt x="11" y="4"/>
                      </a:lnTo>
                      <a:lnTo>
                        <a:pt x="11" y="3"/>
                      </a:lnTo>
                      <a:lnTo>
                        <a:pt x="9" y="3"/>
                      </a:lnTo>
                      <a:lnTo>
                        <a:pt x="9" y="1"/>
                      </a:lnTo>
                      <a:lnTo>
                        <a:pt x="8" y="1"/>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54" name="Freeform 234"/>
                <p:cNvSpPr>
                  <a:spLocks/>
                </p:cNvSpPr>
                <p:nvPr/>
              </p:nvSpPr>
              <p:spPr bwMode="auto">
                <a:xfrm>
                  <a:off x="738" y="1622"/>
                  <a:ext cx="2"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4"/>
                    <a:gd name="T146" fmla="*/ 13 w 13"/>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4">
                      <a:moveTo>
                        <a:pt x="7" y="0"/>
                      </a:moveTo>
                      <a:lnTo>
                        <a:pt x="5" y="0"/>
                      </a:lnTo>
                      <a:lnTo>
                        <a:pt x="4" y="0"/>
                      </a:lnTo>
                      <a:lnTo>
                        <a:pt x="2" y="1"/>
                      </a:lnTo>
                      <a:lnTo>
                        <a:pt x="1" y="3"/>
                      </a:lnTo>
                      <a:lnTo>
                        <a:pt x="1" y="4"/>
                      </a:lnTo>
                      <a:lnTo>
                        <a:pt x="0" y="5"/>
                      </a:lnTo>
                      <a:lnTo>
                        <a:pt x="0" y="7"/>
                      </a:lnTo>
                      <a:lnTo>
                        <a:pt x="0" y="8"/>
                      </a:lnTo>
                      <a:lnTo>
                        <a:pt x="0" y="9"/>
                      </a:lnTo>
                      <a:lnTo>
                        <a:pt x="0" y="10"/>
                      </a:lnTo>
                      <a:lnTo>
                        <a:pt x="1" y="11"/>
                      </a:lnTo>
                      <a:lnTo>
                        <a:pt x="2" y="12"/>
                      </a:lnTo>
                      <a:lnTo>
                        <a:pt x="2" y="13"/>
                      </a:lnTo>
                      <a:lnTo>
                        <a:pt x="4" y="13"/>
                      </a:lnTo>
                      <a:lnTo>
                        <a:pt x="5" y="14"/>
                      </a:lnTo>
                      <a:lnTo>
                        <a:pt x="6" y="14"/>
                      </a:lnTo>
                      <a:lnTo>
                        <a:pt x="7" y="14"/>
                      </a:lnTo>
                      <a:lnTo>
                        <a:pt x="9" y="14"/>
                      </a:lnTo>
                      <a:lnTo>
                        <a:pt x="10" y="14"/>
                      </a:lnTo>
                      <a:lnTo>
                        <a:pt x="11" y="13"/>
                      </a:lnTo>
                      <a:lnTo>
                        <a:pt x="12" y="12"/>
                      </a:lnTo>
                      <a:lnTo>
                        <a:pt x="12" y="11"/>
                      </a:lnTo>
                      <a:lnTo>
                        <a:pt x="13" y="9"/>
                      </a:lnTo>
                      <a:lnTo>
                        <a:pt x="13" y="7"/>
                      </a:lnTo>
                      <a:lnTo>
                        <a:pt x="13" y="6"/>
                      </a:lnTo>
                      <a:lnTo>
                        <a:pt x="13" y="5"/>
                      </a:lnTo>
                      <a:lnTo>
                        <a:pt x="12" y="4"/>
                      </a:lnTo>
                      <a:lnTo>
                        <a:pt x="12" y="3"/>
                      </a:lnTo>
                      <a:lnTo>
                        <a:pt x="11" y="1"/>
                      </a:lnTo>
                      <a:lnTo>
                        <a:pt x="10" y="1"/>
                      </a:lnTo>
                      <a:lnTo>
                        <a:pt x="10" y="0"/>
                      </a:lnTo>
                      <a:lnTo>
                        <a:pt x="9" y="0"/>
                      </a:lnTo>
                      <a:lnTo>
                        <a:pt x="8" y="0"/>
                      </a:lnTo>
                      <a:lnTo>
                        <a:pt x="7"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55" name="Freeform 235"/>
                <p:cNvSpPr>
                  <a:spLocks/>
                </p:cNvSpPr>
                <p:nvPr/>
              </p:nvSpPr>
              <p:spPr bwMode="auto">
                <a:xfrm>
                  <a:off x="745" y="1622"/>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6" y="0"/>
                      </a:moveTo>
                      <a:lnTo>
                        <a:pt x="4" y="0"/>
                      </a:lnTo>
                      <a:lnTo>
                        <a:pt x="3" y="1"/>
                      </a:lnTo>
                      <a:lnTo>
                        <a:pt x="1" y="3"/>
                      </a:lnTo>
                      <a:lnTo>
                        <a:pt x="1" y="5"/>
                      </a:lnTo>
                      <a:lnTo>
                        <a:pt x="1" y="6"/>
                      </a:lnTo>
                      <a:lnTo>
                        <a:pt x="0" y="7"/>
                      </a:lnTo>
                      <a:lnTo>
                        <a:pt x="0" y="8"/>
                      </a:lnTo>
                      <a:lnTo>
                        <a:pt x="0" y="9"/>
                      </a:lnTo>
                      <a:lnTo>
                        <a:pt x="1" y="9"/>
                      </a:lnTo>
                      <a:lnTo>
                        <a:pt x="1" y="10"/>
                      </a:lnTo>
                      <a:lnTo>
                        <a:pt x="1" y="11"/>
                      </a:lnTo>
                      <a:lnTo>
                        <a:pt x="1" y="12"/>
                      </a:lnTo>
                      <a:lnTo>
                        <a:pt x="2" y="13"/>
                      </a:lnTo>
                      <a:lnTo>
                        <a:pt x="3" y="13"/>
                      </a:lnTo>
                      <a:lnTo>
                        <a:pt x="3" y="14"/>
                      </a:lnTo>
                      <a:lnTo>
                        <a:pt x="4" y="14"/>
                      </a:lnTo>
                      <a:lnTo>
                        <a:pt x="5" y="15"/>
                      </a:lnTo>
                      <a:lnTo>
                        <a:pt x="6" y="15"/>
                      </a:lnTo>
                      <a:lnTo>
                        <a:pt x="7" y="15"/>
                      </a:lnTo>
                      <a:lnTo>
                        <a:pt x="8" y="14"/>
                      </a:lnTo>
                      <a:lnTo>
                        <a:pt x="9" y="14"/>
                      </a:lnTo>
                      <a:lnTo>
                        <a:pt x="10" y="13"/>
                      </a:lnTo>
                      <a:lnTo>
                        <a:pt x="11" y="12"/>
                      </a:lnTo>
                      <a:lnTo>
                        <a:pt x="11" y="11"/>
                      </a:lnTo>
                      <a:lnTo>
                        <a:pt x="12" y="10"/>
                      </a:lnTo>
                      <a:lnTo>
                        <a:pt x="13" y="9"/>
                      </a:lnTo>
                      <a:lnTo>
                        <a:pt x="13" y="7"/>
                      </a:lnTo>
                      <a:lnTo>
                        <a:pt x="12" y="6"/>
                      </a:lnTo>
                      <a:lnTo>
                        <a:pt x="11" y="5"/>
                      </a:lnTo>
                      <a:lnTo>
                        <a:pt x="11" y="4"/>
                      </a:lnTo>
                      <a:lnTo>
                        <a:pt x="11" y="3"/>
                      </a:lnTo>
                      <a:lnTo>
                        <a:pt x="10" y="1"/>
                      </a:lnTo>
                      <a:lnTo>
                        <a:pt x="9" y="1"/>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56" name="Freeform 236"/>
                <p:cNvSpPr>
                  <a:spLocks/>
                </p:cNvSpPr>
                <p:nvPr/>
              </p:nvSpPr>
              <p:spPr bwMode="auto">
                <a:xfrm>
                  <a:off x="742" y="1622"/>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6" y="0"/>
                      </a:moveTo>
                      <a:lnTo>
                        <a:pt x="4" y="0"/>
                      </a:lnTo>
                      <a:lnTo>
                        <a:pt x="3" y="1"/>
                      </a:lnTo>
                      <a:lnTo>
                        <a:pt x="1" y="3"/>
                      </a:lnTo>
                      <a:lnTo>
                        <a:pt x="1" y="5"/>
                      </a:lnTo>
                      <a:lnTo>
                        <a:pt x="1" y="6"/>
                      </a:lnTo>
                      <a:lnTo>
                        <a:pt x="0" y="7"/>
                      </a:lnTo>
                      <a:lnTo>
                        <a:pt x="0" y="8"/>
                      </a:lnTo>
                      <a:lnTo>
                        <a:pt x="0" y="9"/>
                      </a:lnTo>
                      <a:lnTo>
                        <a:pt x="1" y="9"/>
                      </a:lnTo>
                      <a:lnTo>
                        <a:pt x="1" y="10"/>
                      </a:lnTo>
                      <a:lnTo>
                        <a:pt x="1" y="11"/>
                      </a:lnTo>
                      <a:lnTo>
                        <a:pt x="1" y="12"/>
                      </a:lnTo>
                      <a:lnTo>
                        <a:pt x="2" y="13"/>
                      </a:lnTo>
                      <a:lnTo>
                        <a:pt x="3" y="13"/>
                      </a:lnTo>
                      <a:lnTo>
                        <a:pt x="3" y="14"/>
                      </a:lnTo>
                      <a:lnTo>
                        <a:pt x="4" y="14"/>
                      </a:lnTo>
                      <a:lnTo>
                        <a:pt x="5" y="15"/>
                      </a:lnTo>
                      <a:lnTo>
                        <a:pt x="6" y="15"/>
                      </a:lnTo>
                      <a:lnTo>
                        <a:pt x="7" y="15"/>
                      </a:lnTo>
                      <a:lnTo>
                        <a:pt x="8" y="14"/>
                      </a:lnTo>
                      <a:lnTo>
                        <a:pt x="9" y="14"/>
                      </a:lnTo>
                      <a:lnTo>
                        <a:pt x="10" y="13"/>
                      </a:lnTo>
                      <a:lnTo>
                        <a:pt x="11" y="12"/>
                      </a:lnTo>
                      <a:lnTo>
                        <a:pt x="11" y="11"/>
                      </a:lnTo>
                      <a:lnTo>
                        <a:pt x="12" y="10"/>
                      </a:lnTo>
                      <a:lnTo>
                        <a:pt x="13" y="9"/>
                      </a:lnTo>
                      <a:lnTo>
                        <a:pt x="13" y="7"/>
                      </a:lnTo>
                      <a:lnTo>
                        <a:pt x="12" y="6"/>
                      </a:lnTo>
                      <a:lnTo>
                        <a:pt x="11" y="5"/>
                      </a:lnTo>
                      <a:lnTo>
                        <a:pt x="11" y="4"/>
                      </a:lnTo>
                      <a:lnTo>
                        <a:pt x="11" y="3"/>
                      </a:lnTo>
                      <a:lnTo>
                        <a:pt x="10" y="1"/>
                      </a:lnTo>
                      <a:lnTo>
                        <a:pt x="9" y="1"/>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57" name="Freeform 237"/>
                <p:cNvSpPr>
                  <a:spLocks/>
                </p:cNvSpPr>
                <p:nvPr/>
              </p:nvSpPr>
              <p:spPr bwMode="auto">
                <a:xfrm>
                  <a:off x="748" y="1622"/>
                  <a:ext cx="2"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6" y="0"/>
                      </a:moveTo>
                      <a:lnTo>
                        <a:pt x="5" y="0"/>
                      </a:lnTo>
                      <a:lnTo>
                        <a:pt x="3" y="1"/>
                      </a:lnTo>
                      <a:lnTo>
                        <a:pt x="3" y="2"/>
                      </a:lnTo>
                      <a:lnTo>
                        <a:pt x="2" y="3"/>
                      </a:lnTo>
                      <a:lnTo>
                        <a:pt x="1" y="4"/>
                      </a:lnTo>
                      <a:lnTo>
                        <a:pt x="1" y="5"/>
                      </a:lnTo>
                      <a:lnTo>
                        <a:pt x="0" y="6"/>
                      </a:lnTo>
                      <a:lnTo>
                        <a:pt x="0" y="8"/>
                      </a:lnTo>
                      <a:lnTo>
                        <a:pt x="1" y="8"/>
                      </a:lnTo>
                      <a:lnTo>
                        <a:pt x="1" y="9"/>
                      </a:lnTo>
                      <a:lnTo>
                        <a:pt x="1" y="10"/>
                      </a:lnTo>
                      <a:lnTo>
                        <a:pt x="1" y="11"/>
                      </a:lnTo>
                      <a:lnTo>
                        <a:pt x="2" y="11"/>
                      </a:lnTo>
                      <a:lnTo>
                        <a:pt x="2" y="12"/>
                      </a:lnTo>
                      <a:lnTo>
                        <a:pt x="3" y="12"/>
                      </a:lnTo>
                      <a:lnTo>
                        <a:pt x="3" y="13"/>
                      </a:lnTo>
                      <a:lnTo>
                        <a:pt x="4" y="13"/>
                      </a:lnTo>
                      <a:lnTo>
                        <a:pt x="5" y="14"/>
                      </a:lnTo>
                      <a:lnTo>
                        <a:pt x="6" y="14"/>
                      </a:lnTo>
                      <a:lnTo>
                        <a:pt x="7" y="14"/>
                      </a:lnTo>
                      <a:lnTo>
                        <a:pt x="8" y="14"/>
                      </a:lnTo>
                      <a:lnTo>
                        <a:pt x="9" y="13"/>
                      </a:lnTo>
                      <a:lnTo>
                        <a:pt x="10" y="12"/>
                      </a:lnTo>
                      <a:lnTo>
                        <a:pt x="11" y="11"/>
                      </a:lnTo>
                      <a:lnTo>
                        <a:pt x="12" y="10"/>
                      </a:lnTo>
                      <a:lnTo>
                        <a:pt x="12" y="9"/>
                      </a:lnTo>
                      <a:lnTo>
                        <a:pt x="13" y="8"/>
                      </a:lnTo>
                      <a:lnTo>
                        <a:pt x="13" y="6"/>
                      </a:lnTo>
                      <a:lnTo>
                        <a:pt x="12" y="5"/>
                      </a:lnTo>
                      <a:lnTo>
                        <a:pt x="12" y="4"/>
                      </a:lnTo>
                      <a:lnTo>
                        <a:pt x="11" y="3"/>
                      </a:lnTo>
                      <a:lnTo>
                        <a:pt x="11" y="2"/>
                      </a:lnTo>
                      <a:lnTo>
                        <a:pt x="10" y="2"/>
                      </a:lnTo>
                      <a:lnTo>
                        <a:pt x="10" y="1"/>
                      </a:lnTo>
                      <a:lnTo>
                        <a:pt x="9" y="1"/>
                      </a:lnTo>
                      <a:lnTo>
                        <a:pt x="8" y="1"/>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58" name="Freeform 238"/>
                <p:cNvSpPr>
                  <a:spLocks/>
                </p:cNvSpPr>
                <p:nvPr/>
              </p:nvSpPr>
              <p:spPr bwMode="auto">
                <a:xfrm>
                  <a:off x="755" y="1622"/>
                  <a:ext cx="2"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6" y="0"/>
                      </a:moveTo>
                      <a:lnTo>
                        <a:pt x="5" y="1"/>
                      </a:lnTo>
                      <a:lnTo>
                        <a:pt x="4" y="1"/>
                      </a:lnTo>
                      <a:lnTo>
                        <a:pt x="3" y="2"/>
                      </a:lnTo>
                      <a:lnTo>
                        <a:pt x="2" y="3"/>
                      </a:lnTo>
                      <a:lnTo>
                        <a:pt x="2" y="4"/>
                      </a:lnTo>
                      <a:lnTo>
                        <a:pt x="1" y="5"/>
                      </a:lnTo>
                      <a:lnTo>
                        <a:pt x="0" y="6"/>
                      </a:lnTo>
                      <a:lnTo>
                        <a:pt x="0" y="8"/>
                      </a:lnTo>
                      <a:lnTo>
                        <a:pt x="1" y="9"/>
                      </a:lnTo>
                      <a:lnTo>
                        <a:pt x="1" y="10"/>
                      </a:lnTo>
                      <a:lnTo>
                        <a:pt x="2" y="10"/>
                      </a:lnTo>
                      <a:lnTo>
                        <a:pt x="2" y="11"/>
                      </a:lnTo>
                      <a:lnTo>
                        <a:pt x="2" y="12"/>
                      </a:lnTo>
                      <a:lnTo>
                        <a:pt x="3" y="13"/>
                      </a:lnTo>
                      <a:lnTo>
                        <a:pt x="4" y="13"/>
                      </a:lnTo>
                      <a:lnTo>
                        <a:pt x="4" y="14"/>
                      </a:lnTo>
                      <a:lnTo>
                        <a:pt x="5" y="14"/>
                      </a:lnTo>
                      <a:lnTo>
                        <a:pt x="6" y="14"/>
                      </a:lnTo>
                      <a:lnTo>
                        <a:pt x="7" y="14"/>
                      </a:lnTo>
                      <a:lnTo>
                        <a:pt x="8" y="14"/>
                      </a:lnTo>
                      <a:lnTo>
                        <a:pt x="10" y="13"/>
                      </a:lnTo>
                      <a:lnTo>
                        <a:pt x="12" y="12"/>
                      </a:lnTo>
                      <a:lnTo>
                        <a:pt x="12" y="11"/>
                      </a:lnTo>
                      <a:lnTo>
                        <a:pt x="12" y="10"/>
                      </a:lnTo>
                      <a:lnTo>
                        <a:pt x="13" y="8"/>
                      </a:lnTo>
                      <a:lnTo>
                        <a:pt x="13" y="7"/>
                      </a:lnTo>
                      <a:lnTo>
                        <a:pt x="13" y="6"/>
                      </a:lnTo>
                      <a:lnTo>
                        <a:pt x="12" y="6"/>
                      </a:lnTo>
                      <a:lnTo>
                        <a:pt x="12" y="5"/>
                      </a:lnTo>
                      <a:lnTo>
                        <a:pt x="12" y="4"/>
                      </a:lnTo>
                      <a:lnTo>
                        <a:pt x="12" y="3"/>
                      </a:lnTo>
                      <a:lnTo>
                        <a:pt x="11" y="3"/>
                      </a:lnTo>
                      <a:lnTo>
                        <a:pt x="11" y="2"/>
                      </a:lnTo>
                      <a:lnTo>
                        <a:pt x="10" y="2"/>
                      </a:lnTo>
                      <a:lnTo>
                        <a:pt x="9" y="1"/>
                      </a:lnTo>
                      <a:lnTo>
                        <a:pt x="8" y="1"/>
                      </a:lnTo>
                      <a:lnTo>
                        <a:pt x="7" y="1"/>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59" name="Freeform 239"/>
                <p:cNvSpPr>
                  <a:spLocks/>
                </p:cNvSpPr>
                <p:nvPr/>
              </p:nvSpPr>
              <p:spPr bwMode="auto">
                <a:xfrm>
                  <a:off x="751" y="1622"/>
                  <a:ext cx="2" cy="2"/>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w 14"/>
                    <a:gd name="T27" fmla="*/ 0 h 14"/>
                    <a:gd name="T28" fmla="*/ 0 w 14"/>
                    <a:gd name="T29" fmla="*/ 0 h 14"/>
                    <a:gd name="T30" fmla="*/ 0 w 14"/>
                    <a:gd name="T31" fmla="*/ 0 h 14"/>
                    <a:gd name="T32" fmla="*/ 0 w 14"/>
                    <a:gd name="T33" fmla="*/ 0 h 14"/>
                    <a:gd name="T34" fmla="*/ 0 w 14"/>
                    <a:gd name="T35" fmla="*/ 0 h 14"/>
                    <a:gd name="T36" fmla="*/ 0 w 14"/>
                    <a:gd name="T37" fmla="*/ 0 h 14"/>
                    <a:gd name="T38" fmla="*/ 0 w 14"/>
                    <a:gd name="T39" fmla="*/ 0 h 14"/>
                    <a:gd name="T40" fmla="*/ 0 w 14"/>
                    <a:gd name="T41" fmla="*/ 0 h 14"/>
                    <a:gd name="T42" fmla="*/ 0 w 14"/>
                    <a:gd name="T43" fmla="*/ 0 h 14"/>
                    <a:gd name="T44" fmla="*/ 0 w 14"/>
                    <a:gd name="T45" fmla="*/ 0 h 14"/>
                    <a:gd name="T46" fmla="*/ 0 w 14"/>
                    <a:gd name="T47" fmla="*/ 0 h 14"/>
                    <a:gd name="T48" fmla="*/ 0 w 14"/>
                    <a:gd name="T49" fmla="*/ 0 h 14"/>
                    <a:gd name="T50" fmla="*/ 0 w 14"/>
                    <a:gd name="T51" fmla="*/ 0 h 14"/>
                    <a:gd name="T52" fmla="*/ 0 w 14"/>
                    <a:gd name="T53" fmla="*/ 0 h 14"/>
                    <a:gd name="T54" fmla="*/ 0 w 14"/>
                    <a:gd name="T55" fmla="*/ 0 h 14"/>
                    <a:gd name="T56" fmla="*/ 0 w 14"/>
                    <a:gd name="T57" fmla="*/ 0 h 14"/>
                    <a:gd name="T58" fmla="*/ 0 w 14"/>
                    <a:gd name="T59" fmla="*/ 0 h 14"/>
                    <a:gd name="T60" fmla="*/ 0 w 14"/>
                    <a:gd name="T61" fmla="*/ 0 h 14"/>
                    <a:gd name="T62" fmla="*/ 0 w 14"/>
                    <a:gd name="T63" fmla="*/ 0 h 14"/>
                    <a:gd name="T64" fmla="*/ 0 w 14"/>
                    <a:gd name="T65" fmla="*/ 0 h 14"/>
                    <a:gd name="T66" fmla="*/ 0 w 14"/>
                    <a:gd name="T67" fmla="*/ 0 h 14"/>
                    <a:gd name="T68" fmla="*/ 0 w 14"/>
                    <a:gd name="T69" fmla="*/ 0 h 14"/>
                    <a:gd name="T70" fmla="*/ 0 w 14"/>
                    <a:gd name="T71" fmla="*/ 0 h 14"/>
                    <a:gd name="T72" fmla="*/ 0 w 14"/>
                    <a:gd name="T73" fmla="*/ 0 h 14"/>
                    <a:gd name="T74" fmla="*/ 0 w 14"/>
                    <a:gd name="T75" fmla="*/ 0 h 14"/>
                    <a:gd name="T76" fmla="*/ 0 w 14"/>
                    <a:gd name="T77" fmla="*/ 0 h 14"/>
                    <a:gd name="T78" fmla="*/ 0 w 14"/>
                    <a:gd name="T79" fmla="*/ 0 h 14"/>
                    <a:gd name="T80" fmla="*/ 0 w 14"/>
                    <a:gd name="T81" fmla="*/ 0 h 14"/>
                    <a:gd name="T82" fmla="*/ 0 w 14"/>
                    <a:gd name="T83" fmla="*/ 0 h 14"/>
                    <a:gd name="T84" fmla="*/ 0 w 14"/>
                    <a:gd name="T85" fmla="*/ 0 h 14"/>
                    <a:gd name="T86" fmla="*/ 0 w 14"/>
                    <a:gd name="T87" fmla="*/ 0 h 14"/>
                    <a:gd name="T88" fmla="*/ 0 w 14"/>
                    <a:gd name="T89" fmla="*/ 0 h 14"/>
                    <a:gd name="T90" fmla="*/ 0 w 14"/>
                    <a:gd name="T91" fmla="*/ 0 h 14"/>
                    <a:gd name="T92" fmla="*/ 0 w 14"/>
                    <a:gd name="T93" fmla="*/ 0 h 14"/>
                    <a:gd name="T94" fmla="*/ 0 w 14"/>
                    <a:gd name="T95" fmla="*/ 0 h 14"/>
                    <a:gd name="T96" fmla="*/ 0 w 14"/>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
                    <a:gd name="T148" fmla="*/ 0 h 14"/>
                    <a:gd name="T149" fmla="*/ 14 w 14"/>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 h="14">
                      <a:moveTo>
                        <a:pt x="7" y="0"/>
                      </a:moveTo>
                      <a:lnTo>
                        <a:pt x="6" y="1"/>
                      </a:lnTo>
                      <a:lnTo>
                        <a:pt x="4" y="1"/>
                      </a:lnTo>
                      <a:lnTo>
                        <a:pt x="3" y="2"/>
                      </a:lnTo>
                      <a:lnTo>
                        <a:pt x="2" y="3"/>
                      </a:lnTo>
                      <a:lnTo>
                        <a:pt x="2" y="4"/>
                      </a:lnTo>
                      <a:lnTo>
                        <a:pt x="1" y="5"/>
                      </a:lnTo>
                      <a:lnTo>
                        <a:pt x="0" y="6"/>
                      </a:lnTo>
                      <a:lnTo>
                        <a:pt x="0" y="8"/>
                      </a:lnTo>
                      <a:lnTo>
                        <a:pt x="1" y="9"/>
                      </a:lnTo>
                      <a:lnTo>
                        <a:pt x="1" y="10"/>
                      </a:lnTo>
                      <a:lnTo>
                        <a:pt x="2" y="10"/>
                      </a:lnTo>
                      <a:lnTo>
                        <a:pt x="2" y="11"/>
                      </a:lnTo>
                      <a:lnTo>
                        <a:pt x="2" y="12"/>
                      </a:lnTo>
                      <a:lnTo>
                        <a:pt x="3" y="13"/>
                      </a:lnTo>
                      <a:lnTo>
                        <a:pt x="4" y="13"/>
                      </a:lnTo>
                      <a:lnTo>
                        <a:pt x="4" y="14"/>
                      </a:lnTo>
                      <a:lnTo>
                        <a:pt x="6" y="14"/>
                      </a:lnTo>
                      <a:lnTo>
                        <a:pt x="7" y="14"/>
                      </a:lnTo>
                      <a:lnTo>
                        <a:pt x="8" y="14"/>
                      </a:lnTo>
                      <a:lnTo>
                        <a:pt x="10" y="14"/>
                      </a:lnTo>
                      <a:lnTo>
                        <a:pt x="11" y="13"/>
                      </a:lnTo>
                      <a:lnTo>
                        <a:pt x="13" y="12"/>
                      </a:lnTo>
                      <a:lnTo>
                        <a:pt x="13" y="11"/>
                      </a:lnTo>
                      <a:lnTo>
                        <a:pt x="13" y="10"/>
                      </a:lnTo>
                      <a:lnTo>
                        <a:pt x="14" y="8"/>
                      </a:lnTo>
                      <a:lnTo>
                        <a:pt x="14" y="7"/>
                      </a:lnTo>
                      <a:lnTo>
                        <a:pt x="14" y="6"/>
                      </a:lnTo>
                      <a:lnTo>
                        <a:pt x="13" y="6"/>
                      </a:lnTo>
                      <a:lnTo>
                        <a:pt x="13" y="5"/>
                      </a:lnTo>
                      <a:lnTo>
                        <a:pt x="13" y="4"/>
                      </a:lnTo>
                      <a:lnTo>
                        <a:pt x="13" y="3"/>
                      </a:lnTo>
                      <a:lnTo>
                        <a:pt x="12" y="3"/>
                      </a:lnTo>
                      <a:lnTo>
                        <a:pt x="12" y="2"/>
                      </a:lnTo>
                      <a:lnTo>
                        <a:pt x="11" y="2"/>
                      </a:lnTo>
                      <a:lnTo>
                        <a:pt x="10" y="1"/>
                      </a:lnTo>
                      <a:lnTo>
                        <a:pt x="9" y="1"/>
                      </a:lnTo>
                      <a:lnTo>
                        <a:pt x="8" y="1"/>
                      </a:lnTo>
                      <a:lnTo>
                        <a:pt x="8" y="0"/>
                      </a:lnTo>
                      <a:lnTo>
                        <a:pt x="7"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60" name="Freeform 240"/>
                <p:cNvSpPr>
                  <a:spLocks/>
                </p:cNvSpPr>
                <p:nvPr/>
              </p:nvSpPr>
              <p:spPr bwMode="auto">
                <a:xfrm>
                  <a:off x="758" y="1622"/>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5" y="0"/>
                      </a:moveTo>
                      <a:lnTo>
                        <a:pt x="4" y="0"/>
                      </a:lnTo>
                      <a:lnTo>
                        <a:pt x="2" y="1"/>
                      </a:lnTo>
                      <a:lnTo>
                        <a:pt x="2" y="2"/>
                      </a:lnTo>
                      <a:lnTo>
                        <a:pt x="1" y="2"/>
                      </a:lnTo>
                      <a:lnTo>
                        <a:pt x="0" y="4"/>
                      </a:lnTo>
                      <a:lnTo>
                        <a:pt x="0" y="6"/>
                      </a:lnTo>
                      <a:lnTo>
                        <a:pt x="0" y="8"/>
                      </a:lnTo>
                      <a:lnTo>
                        <a:pt x="0" y="9"/>
                      </a:lnTo>
                      <a:lnTo>
                        <a:pt x="0" y="10"/>
                      </a:lnTo>
                      <a:lnTo>
                        <a:pt x="1" y="11"/>
                      </a:lnTo>
                      <a:lnTo>
                        <a:pt x="1" y="12"/>
                      </a:lnTo>
                      <a:lnTo>
                        <a:pt x="2" y="12"/>
                      </a:lnTo>
                      <a:lnTo>
                        <a:pt x="2" y="13"/>
                      </a:lnTo>
                      <a:lnTo>
                        <a:pt x="3" y="13"/>
                      </a:lnTo>
                      <a:lnTo>
                        <a:pt x="4" y="13"/>
                      </a:lnTo>
                      <a:lnTo>
                        <a:pt x="4" y="14"/>
                      </a:lnTo>
                      <a:lnTo>
                        <a:pt x="6" y="14"/>
                      </a:lnTo>
                      <a:lnTo>
                        <a:pt x="7" y="13"/>
                      </a:lnTo>
                      <a:lnTo>
                        <a:pt x="8" y="13"/>
                      </a:lnTo>
                      <a:lnTo>
                        <a:pt x="9" y="12"/>
                      </a:lnTo>
                      <a:lnTo>
                        <a:pt x="10" y="11"/>
                      </a:lnTo>
                      <a:lnTo>
                        <a:pt x="11" y="10"/>
                      </a:lnTo>
                      <a:lnTo>
                        <a:pt x="11" y="9"/>
                      </a:lnTo>
                      <a:lnTo>
                        <a:pt x="12" y="8"/>
                      </a:lnTo>
                      <a:lnTo>
                        <a:pt x="12" y="6"/>
                      </a:lnTo>
                      <a:lnTo>
                        <a:pt x="11" y="5"/>
                      </a:lnTo>
                      <a:lnTo>
                        <a:pt x="11" y="4"/>
                      </a:lnTo>
                      <a:lnTo>
                        <a:pt x="11" y="3"/>
                      </a:lnTo>
                      <a:lnTo>
                        <a:pt x="10" y="3"/>
                      </a:lnTo>
                      <a:lnTo>
                        <a:pt x="10" y="2"/>
                      </a:lnTo>
                      <a:lnTo>
                        <a:pt x="9" y="1"/>
                      </a:lnTo>
                      <a:lnTo>
                        <a:pt x="8" y="1"/>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61" name="Freeform 241"/>
                <p:cNvSpPr>
                  <a:spLocks/>
                </p:cNvSpPr>
                <p:nvPr/>
              </p:nvSpPr>
              <p:spPr bwMode="auto">
                <a:xfrm>
                  <a:off x="765" y="1622"/>
                  <a:ext cx="2"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6" y="0"/>
                      </a:moveTo>
                      <a:lnTo>
                        <a:pt x="5" y="0"/>
                      </a:lnTo>
                      <a:lnTo>
                        <a:pt x="3" y="1"/>
                      </a:lnTo>
                      <a:lnTo>
                        <a:pt x="2" y="2"/>
                      </a:lnTo>
                      <a:lnTo>
                        <a:pt x="1" y="3"/>
                      </a:lnTo>
                      <a:lnTo>
                        <a:pt x="1" y="4"/>
                      </a:lnTo>
                      <a:lnTo>
                        <a:pt x="0" y="5"/>
                      </a:lnTo>
                      <a:lnTo>
                        <a:pt x="0" y="6"/>
                      </a:lnTo>
                      <a:lnTo>
                        <a:pt x="0" y="8"/>
                      </a:lnTo>
                      <a:lnTo>
                        <a:pt x="0" y="9"/>
                      </a:lnTo>
                      <a:lnTo>
                        <a:pt x="0" y="10"/>
                      </a:lnTo>
                      <a:lnTo>
                        <a:pt x="1" y="10"/>
                      </a:lnTo>
                      <a:lnTo>
                        <a:pt x="1" y="11"/>
                      </a:lnTo>
                      <a:lnTo>
                        <a:pt x="1" y="12"/>
                      </a:lnTo>
                      <a:lnTo>
                        <a:pt x="2" y="12"/>
                      </a:lnTo>
                      <a:lnTo>
                        <a:pt x="3" y="13"/>
                      </a:lnTo>
                      <a:lnTo>
                        <a:pt x="5" y="14"/>
                      </a:lnTo>
                      <a:lnTo>
                        <a:pt x="6" y="14"/>
                      </a:lnTo>
                      <a:lnTo>
                        <a:pt x="7" y="14"/>
                      </a:lnTo>
                      <a:lnTo>
                        <a:pt x="8" y="14"/>
                      </a:lnTo>
                      <a:lnTo>
                        <a:pt x="9" y="14"/>
                      </a:lnTo>
                      <a:lnTo>
                        <a:pt x="10" y="13"/>
                      </a:lnTo>
                      <a:lnTo>
                        <a:pt x="10" y="12"/>
                      </a:lnTo>
                      <a:lnTo>
                        <a:pt x="12" y="11"/>
                      </a:lnTo>
                      <a:lnTo>
                        <a:pt x="12" y="10"/>
                      </a:lnTo>
                      <a:lnTo>
                        <a:pt x="12" y="9"/>
                      </a:lnTo>
                      <a:lnTo>
                        <a:pt x="13" y="8"/>
                      </a:lnTo>
                      <a:lnTo>
                        <a:pt x="13" y="6"/>
                      </a:lnTo>
                      <a:lnTo>
                        <a:pt x="12" y="5"/>
                      </a:lnTo>
                      <a:lnTo>
                        <a:pt x="12" y="4"/>
                      </a:lnTo>
                      <a:lnTo>
                        <a:pt x="12" y="3"/>
                      </a:lnTo>
                      <a:lnTo>
                        <a:pt x="11" y="2"/>
                      </a:lnTo>
                      <a:lnTo>
                        <a:pt x="10" y="2"/>
                      </a:lnTo>
                      <a:lnTo>
                        <a:pt x="10" y="1"/>
                      </a:lnTo>
                      <a:lnTo>
                        <a:pt x="9" y="1"/>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62" name="Freeform 242"/>
                <p:cNvSpPr>
                  <a:spLocks/>
                </p:cNvSpPr>
                <p:nvPr/>
              </p:nvSpPr>
              <p:spPr bwMode="auto">
                <a:xfrm>
                  <a:off x="762" y="1622"/>
                  <a:ext cx="1"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5" y="0"/>
                      </a:moveTo>
                      <a:lnTo>
                        <a:pt x="4" y="0"/>
                      </a:lnTo>
                      <a:lnTo>
                        <a:pt x="3" y="1"/>
                      </a:lnTo>
                      <a:lnTo>
                        <a:pt x="2" y="2"/>
                      </a:lnTo>
                      <a:lnTo>
                        <a:pt x="1" y="3"/>
                      </a:lnTo>
                      <a:lnTo>
                        <a:pt x="1" y="4"/>
                      </a:lnTo>
                      <a:lnTo>
                        <a:pt x="0" y="5"/>
                      </a:lnTo>
                      <a:lnTo>
                        <a:pt x="0" y="6"/>
                      </a:lnTo>
                      <a:lnTo>
                        <a:pt x="0" y="8"/>
                      </a:lnTo>
                      <a:lnTo>
                        <a:pt x="0" y="9"/>
                      </a:lnTo>
                      <a:lnTo>
                        <a:pt x="0" y="10"/>
                      </a:lnTo>
                      <a:lnTo>
                        <a:pt x="1" y="10"/>
                      </a:lnTo>
                      <a:lnTo>
                        <a:pt x="1" y="11"/>
                      </a:lnTo>
                      <a:lnTo>
                        <a:pt x="1" y="12"/>
                      </a:lnTo>
                      <a:lnTo>
                        <a:pt x="3" y="12"/>
                      </a:lnTo>
                      <a:lnTo>
                        <a:pt x="3" y="13"/>
                      </a:lnTo>
                      <a:lnTo>
                        <a:pt x="4" y="14"/>
                      </a:lnTo>
                      <a:lnTo>
                        <a:pt x="5" y="14"/>
                      </a:lnTo>
                      <a:lnTo>
                        <a:pt x="6" y="14"/>
                      </a:lnTo>
                      <a:lnTo>
                        <a:pt x="7" y="14"/>
                      </a:lnTo>
                      <a:lnTo>
                        <a:pt x="8" y="14"/>
                      </a:lnTo>
                      <a:lnTo>
                        <a:pt x="9" y="13"/>
                      </a:lnTo>
                      <a:lnTo>
                        <a:pt x="10" y="12"/>
                      </a:lnTo>
                      <a:lnTo>
                        <a:pt x="11" y="11"/>
                      </a:lnTo>
                      <a:lnTo>
                        <a:pt x="11" y="10"/>
                      </a:lnTo>
                      <a:lnTo>
                        <a:pt x="11" y="9"/>
                      </a:lnTo>
                      <a:lnTo>
                        <a:pt x="12" y="8"/>
                      </a:lnTo>
                      <a:lnTo>
                        <a:pt x="12" y="6"/>
                      </a:lnTo>
                      <a:lnTo>
                        <a:pt x="11" y="5"/>
                      </a:lnTo>
                      <a:lnTo>
                        <a:pt x="11" y="4"/>
                      </a:lnTo>
                      <a:lnTo>
                        <a:pt x="11" y="3"/>
                      </a:lnTo>
                      <a:lnTo>
                        <a:pt x="10" y="2"/>
                      </a:lnTo>
                      <a:lnTo>
                        <a:pt x="9" y="1"/>
                      </a:lnTo>
                      <a:lnTo>
                        <a:pt x="8" y="1"/>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63" name="Freeform 243"/>
                <p:cNvSpPr>
                  <a:spLocks/>
                </p:cNvSpPr>
                <p:nvPr/>
              </p:nvSpPr>
              <p:spPr bwMode="auto">
                <a:xfrm>
                  <a:off x="769" y="1622"/>
                  <a:ext cx="1"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5" y="0"/>
                      </a:moveTo>
                      <a:lnTo>
                        <a:pt x="4" y="0"/>
                      </a:lnTo>
                      <a:lnTo>
                        <a:pt x="3" y="1"/>
                      </a:lnTo>
                      <a:lnTo>
                        <a:pt x="2" y="1"/>
                      </a:lnTo>
                      <a:lnTo>
                        <a:pt x="1" y="2"/>
                      </a:lnTo>
                      <a:lnTo>
                        <a:pt x="0" y="3"/>
                      </a:lnTo>
                      <a:lnTo>
                        <a:pt x="0" y="5"/>
                      </a:lnTo>
                      <a:lnTo>
                        <a:pt x="0" y="6"/>
                      </a:lnTo>
                      <a:lnTo>
                        <a:pt x="0" y="7"/>
                      </a:lnTo>
                      <a:lnTo>
                        <a:pt x="0" y="8"/>
                      </a:lnTo>
                      <a:lnTo>
                        <a:pt x="0" y="9"/>
                      </a:lnTo>
                      <a:lnTo>
                        <a:pt x="0" y="10"/>
                      </a:lnTo>
                      <a:lnTo>
                        <a:pt x="1" y="10"/>
                      </a:lnTo>
                      <a:lnTo>
                        <a:pt x="1" y="11"/>
                      </a:lnTo>
                      <a:lnTo>
                        <a:pt x="2" y="12"/>
                      </a:lnTo>
                      <a:lnTo>
                        <a:pt x="3" y="13"/>
                      </a:lnTo>
                      <a:lnTo>
                        <a:pt x="4" y="13"/>
                      </a:lnTo>
                      <a:lnTo>
                        <a:pt x="5" y="13"/>
                      </a:lnTo>
                      <a:lnTo>
                        <a:pt x="7" y="13"/>
                      </a:lnTo>
                      <a:lnTo>
                        <a:pt x="8" y="13"/>
                      </a:lnTo>
                      <a:lnTo>
                        <a:pt x="9" y="13"/>
                      </a:lnTo>
                      <a:lnTo>
                        <a:pt x="10" y="12"/>
                      </a:lnTo>
                      <a:lnTo>
                        <a:pt x="11" y="11"/>
                      </a:lnTo>
                      <a:lnTo>
                        <a:pt x="11" y="10"/>
                      </a:lnTo>
                      <a:lnTo>
                        <a:pt x="12" y="9"/>
                      </a:lnTo>
                      <a:lnTo>
                        <a:pt x="12" y="7"/>
                      </a:lnTo>
                      <a:lnTo>
                        <a:pt x="12" y="6"/>
                      </a:lnTo>
                      <a:lnTo>
                        <a:pt x="12" y="5"/>
                      </a:lnTo>
                      <a:lnTo>
                        <a:pt x="11" y="3"/>
                      </a:lnTo>
                      <a:lnTo>
                        <a:pt x="10" y="2"/>
                      </a:lnTo>
                      <a:lnTo>
                        <a:pt x="9" y="1"/>
                      </a:lnTo>
                      <a:lnTo>
                        <a:pt x="8" y="1"/>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64" name="Freeform 244"/>
                <p:cNvSpPr>
                  <a:spLocks/>
                </p:cNvSpPr>
                <p:nvPr/>
              </p:nvSpPr>
              <p:spPr bwMode="auto">
                <a:xfrm>
                  <a:off x="775" y="1622"/>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
                    <a:gd name="T142" fmla="*/ 0 h 13"/>
                    <a:gd name="T143" fmla="*/ 12 w 12"/>
                    <a:gd name="T144" fmla="*/ 13 h 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 h="13">
                      <a:moveTo>
                        <a:pt x="5" y="0"/>
                      </a:moveTo>
                      <a:lnTo>
                        <a:pt x="4" y="0"/>
                      </a:lnTo>
                      <a:lnTo>
                        <a:pt x="3" y="1"/>
                      </a:lnTo>
                      <a:lnTo>
                        <a:pt x="2" y="2"/>
                      </a:lnTo>
                      <a:lnTo>
                        <a:pt x="1" y="3"/>
                      </a:lnTo>
                      <a:lnTo>
                        <a:pt x="0" y="3"/>
                      </a:lnTo>
                      <a:lnTo>
                        <a:pt x="0" y="5"/>
                      </a:lnTo>
                      <a:lnTo>
                        <a:pt x="0" y="7"/>
                      </a:lnTo>
                      <a:lnTo>
                        <a:pt x="0" y="8"/>
                      </a:lnTo>
                      <a:lnTo>
                        <a:pt x="0" y="9"/>
                      </a:lnTo>
                      <a:lnTo>
                        <a:pt x="0" y="10"/>
                      </a:lnTo>
                      <a:lnTo>
                        <a:pt x="1" y="10"/>
                      </a:lnTo>
                      <a:lnTo>
                        <a:pt x="1" y="11"/>
                      </a:lnTo>
                      <a:lnTo>
                        <a:pt x="2" y="12"/>
                      </a:lnTo>
                      <a:lnTo>
                        <a:pt x="3" y="13"/>
                      </a:lnTo>
                      <a:lnTo>
                        <a:pt x="4" y="13"/>
                      </a:lnTo>
                      <a:lnTo>
                        <a:pt x="5" y="13"/>
                      </a:lnTo>
                      <a:lnTo>
                        <a:pt x="7" y="13"/>
                      </a:lnTo>
                      <a:lnTo>
                        <a:pt x="9" y="13"/>
                      </a:lnTo>
                      <a:lnTo>
                        <a:pt x="10" y="12"/>
                      </a:lnTo>
                      <a:lnTo>
                        <a:pt x="10" y="11"/>
                      </a:lnTo>
                      <a:lnTo>
                        <a:pt x="11" y="10"/>
                      </a:lnTo>
                      <a:lnTo>
                        <a:pt x="12" y="9"/>
                      </a:lnTo>
                      <a:lnTo>
                        <a:pt x="12" y="8"/>
                      </a:lnTo>
                      <a:lnTo>
                        <a:pt x="12" y="7"/>
                      </a:lnTo>
                      <a:lnTo>
                        <a:pt x="12" y="6"/>
                      </a:lnTo>
                      <a:lnTo>
                        <a:pt x="12" y="5"/>
                      </a:lnTo>
                      <a:lnTo>
                        <a:pt x="11" y="4"/>
                      </a:lnTo>
                      <a:lnTo>
                        <a:pt x="11" y="3"/>
                      </a:lnTo>
                      <a:lnTo>
                        <a:pt x="10" y="3"/>
                      </a:lnTo>
                      <a:lnTo>
                        <a:pt x="10" y="2"/>
                      </a:lnTo>
                      <a:lnTo>
                        <a:pt x="9" y="2"/>
                      </a:lnTo>
                      <a:lnTo>
                        <a:pt x="9" y="1"/>
                      </a:lnTo>
                      <a:lnTo>
                        <a:pt x="8" y="1"/>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65" name="Freeform 245"/>
                <p:cNvSpPr>
                  <a:spLocks/>
                </p:cNvSpPr>
                <p:nvPr/>
              </p:nvSpPr>
              <p:spPr bwMode="auto">
                <a:xfrm>
                  <a:off x="772" y="1622"/>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
                    <a:gd name="T142" fmla="*/ 0 h 13"/>
                    <a:gd name="T143" fmla="*/ 12 w 12"/>
                    <a:gd name="T144" fmla="*/ 13 h 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 h="13">
                      <a:moveTo>
                        <a:pt x="5" y="0"/>
                      </a:moveTo>
                      <a:lnTo>
                        <a:pt x="4" y="0"/>
                      </a:lnTo>
                      <a:lnTo>
                        <a:pt x="3" y="1"/>
                      </a:lnTo>
                      <a:lnTo>
                        <a:pt x="2" y="2"/>
                      </a:lnTo>
                      <a:lnTo>
                        <a:pt x="2" y="3"/>
                      </a:lnTo>
                      <a:lnTo>
                        <a:pt x="0" y="3"/>
                      </a:lnTo>
                      <a:lnTo>
                        <a:pt x="0" y="5"/>
                      </a:lnTo>
                      <a:lnTo>
                        <a:pt x="0" y="7"/>
                      </a:lnTo>
                      <a:lnTo>
                        <a:pt x="0" y="8"/>
                      </a:lnTo>
                      <a:lnTo>
                        <a:pt x="0" y="9"/>
                      </a:lnTo>
                      <a:lnTo>
                        <a:pt x="0" y="10"/>
                      </a:lnTo>
                      <a:lnTo>
                        <a:pt x="1" y="10"/>
                      </a:lnTo>
                      <a:lnTo>
                        <a:pt x="1" y="11"/>
                      </a:lnTo>
                      <a:lnTo>
                        <a:pt x="2" y="11"/>
                      </a:lnTo>
                      <a:lnTo>
                        <a:pt x="2" y="12"/>
                      </a:lnTo>
                      <a:lnTo>
                        <a:pt x="3" y="13"/>
                      </a:lnTo>
                      <a:lnTo>
                        <a:pt x="4" y="13"/>
                      </a:lnTo>
                      <a:lnTo>
                        <a:pt x="5" y="13"/>
                      </a:lnTo>
                      <a:lnTo>
                        <a:pt x="6" y="13"/>
                      </a:lnTo>
                      <a:lnTo>
                        <a:pt x="7" y="13"/>
                      </a:lnTo>
                      <a:lnTo>
                        <a:pt x="8" y="13"/>
                      </a:lnTo>
                      <a:lnTo>
                        <a:pt x="9" y="13"/>
                      </a:lnTo>
                      <a:lnTo>
                        <a:pt x="10" y="12"/>
                      </a:lnTo>
                      <a:lnTo>
                        <a:pt x="10" y="11"/>
                      </a:lnTo>
                      <a:lnTo>
                        <a:pt x="12" y="10"/>
                      </a:lnTo>
                      <a:lnTo>
                        <a:pt x="12" y="9"/>
                      </a:lnTo>
                      <a:lnTo>
                        <a:pt x="12" y="8"/>
                      </a:lnTo>
                      <a:lnTo>
                        <a:pt x="12" y="7"/>
                      </a:lnTo>
                      <a:lnTo>
                        <a:pt x="12" y="6"/>
                      </a:lnTo>
                      <a:lnTo>
                        <a:pt x="12" y="5"/>
                      </a:lnTo>
                      <a:lnTo>
                        <a:pt x="12" y="4"/>
                      </a:lnTo>
                      <a:lnTo>
                        <a:pt x="12" y="3"/>
                      </a:lnTo>
                      <a:lnTo>
                        <a:pt x="11" y="3"/>
                      </a:lnTo>
                      <a:lnTo>
                        <a:pt x="10" y="3"/>
                      </a:lnTo>
                      <a:lnTo>
                        <a:pt x="10" y="2"/>
                      </a:lnTo>
                      <a:lnTo>
                        <a:pt x="9" y="1"/>
                      </a:lnTo>
                      <a:lnTo>
                        <a:pt x="8" y="1"/>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66" name="Freeform 246"/>
                <p:cNvSpPr>
                  <a:spLocks/>
                </p:cNvSpPr>
                <p:nvPr/>
              </p:nvSpPr>
              <p:spPr bwMode="auto">
                <a:xfrm>
                  <a:off x="779" y="1622"/>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5" y="0"/>
                      </a:moveTo>
                      <a:lnTo>
                        <a:pt x="4" y="1"/>
                      </a:lnTo>
                      <a:lnTo>
                        <a:pt x="3" y="1"/>
                      </a:lnTo>
                      <a:lnTo>
                        <a:pt x="2" y="2"/>
                      </a:lnTo>
                      <a:lnTo>
                        <a:pt x="1" y="3"/>
                      </a:lnTo>
                      <a:lnTo>
                        <a:pt x="0" y="4"/>
                      </a:lnTo>
                      <a:lnTo>
                        <a:pt x="0" y="5"/>
                      </a:lnTo>
                      <a:lnTo>
                        <a:pt x="0" y="6"/>
                      </a:lnTo>
                      <a:lnTo>
                        <a:pt x="0" y="8"/>
                      </a:lnTo>
                      <a:lnTo>
                        <a:pt x="0" y="9"/>
                      </a:lnTo>
                      <a:lnTo>
                        <a:pt x="0" y="10"/>
                      </a:lnTo>
                      <a:lnTo>
                        <a:pt x="0" y="11"/>
                      </a:lnTo>
                      <a:lnTo>
                        <a:pt x="1" y="12"/>
                      </a:lnTo>
                      <a:lnTo>
                        <a:pt x="2" y="12"/>
                      </a:lnTo>
                      <a:lnTo>
                        <a:pt x="2" y="13"/>
                      </a:lnTo>
                      <a:lnTo>
                        <a:pt x="3" y="13"/>
                      </a:lnTo>
                      <a:lnTo>
                        <a:pt x="4" y="14"/>
                      </a:lnTo>
                      <a:lnTo>
                        <a:pt x="5" y="14"/>
                      </a:lnTo>
                      <a:lnTo>
                        <a:pt x="6" y="14"/>
                      </a:lnTo>
                      <a:lnTo>
                        <a:pt x="8" y="14"/>
                      </a:lnTo>
                      <a:lnTo>
                        <a:pt x="9" y="13"/>
                      </a:lnTo>
                      <a:lnTo>
                        <a:pt x="10" y="13"/>
                      </a:lnTo>
                      <a:lnTo>
                        <a:pt x="10" y="12"/>
                      </a:lnTo>
                      <a:lnTo>
                        <a:pt x="11" y="11"/>
                      </a:lnTo>
                      <a:lnTo>
                        <a:pt x="12" y="10"/>
                      </a:lnTo>
                      <a:lnTo>
                        <a:pt x="12" y="8"/>
                      </a:lnTo>
                      <a:lnTo>
                        <a:pt x="12" y="7"/>
                      </a:lnTo>
                      <a:lnTo>
                        <a:pt x="12" y="6"/>
                      </a:lnTo>
                      <a:lnTo>
                        <a:pt x="12" y="5"/>
                      </a:lnTo>
                      <a:lnTo>
                        <a:pt x="11" y="4"/>
                      </a:lnTo>
                      <a:lnTo>
                        <a:pt x="10" y="3"/>
                      </a:lnTo>
                      <a:lnTo>
                        <a:pt x="10" y="2"/>
                      </a:lnTo>
                      <a:lnTo>
                        <a:pt x="9" y="2"/>
                      </a:lnTo>
                      <a:lnTo>
                        <a:pt x="8" y="1"/>
                      </a:lnTo>
                      <a:lnTo>
                        <a:pt x="7" y="1"/>
                      </a:lnTo>
                      <a:lnTo>
                        <a:pt x="6" y="1"/>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grpSp>
          <p:grpSp>
            <p:nvGrpSpPr>
              <p:cNvPr id="46" name="Group 247"/>
              <p:cNvGrpSpPr>
                <a:grpSpLocks/>
              </p:cNvGrpSpPr>
              <p:nvPr/>
            </p:nvGrpSpPr>
            <p:grpSpPr bwMode="auto">
              <a:xfrm>
                <a:off x="712" y="1613"/>
                <a:ext cx="167" cy="11"/>
                <a:chOff x="712" y="1613"/>
                <a:chExt cx="167" cy="11"/>
              </a:xfrm>
            </p:grpSpPr>
            <p:sp>
              <p:nvSpPr>
                <p:cNvPr id="467" name="Freeform 248"/>
                <p:cNvSpPr>
                  <a:spLocks/>
                </p:cNvSpPr>
                <p:nvPr/>
              </p:nvSpPr>
              <p:spPr bwMode="auto">
                <a:xfrm>
                  <a:off x="785" y="1622"/>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5" y="0"/>
                      </a:moveTo>
                      <a:lnTo>
                        <a:pt x="4" y="0"/>
                      </a:lnTo>
                      <a:lnTo>
                        <a:pt x="3" y="1"/>
                      </a:lnTo>
                      <a:lnTo>
                        <a:pt x="2" y="1"/>
                      </a:lnTo>
                      <a:lnTo>
                        <a:pt x="1" y="2"/>
                      </a:lnTo>
                      <a:lnTo>
                        <a:pt x="0" y="3"/>
                      </a:lnTo>
                      <a:lnTo>
                        <a:pt x="0" y="5"/>
                      </a:lnTo>
                      <a:lnTo>
                        <a:pt x="0" y="6"/>
                      </a:lnTo>
                      <a:lnTo>
                        <a:pt x="0" y="7"/>
                      </a:lnTo>
                      <a:lnTo>
                        <a:pt x="0" y="8"/>
                      </a:lnTo>
                      <a:lnTo>
                        <a:pt x="0" y="9"/>
                      </a:lnTo>
                      <a:lnTo>
                        <a:pt x="0" y="10"/>
                      </a:lnTo>
                      <a:lnTo>
                        <a:pt x="1" y="10"/>
                      </a:lnTo>
                      <a:lnTo>
                        <a:pt x="1" y="11"/>
                      </a:lnTo>
                      <a:lnTo>
                        <a:pt x="2" y="12"/>
                      </a:lnTo>
                      <a:lnTo>
                        <a:pt x="3" y="13"/>
                      </a:lnTo>
                      <a:lnTo>
                        <a:pt x="4" y="13"/>
                      </a:lnTo>
                      <a:lnTo>
                        <a:pt x="5" y="13"/>
                      </a:lnTo>
                      <a:lnTo>
                        <a:pt x="6" y="13"/>
                      </a:lnTo>
                      <a:lnTo>
                        <a:pt x="7" y="13"/>
                      </a:lnTo>
                      <a:lnTo>
                        <a:pt x="8" y="13"/>
                      </a:lnTo>
                      <a:lnTo>
                        <a:pt x="9" y="13"/>
                      </a:lnTo>
                      <a:lnTo>
                        <a:pt x="10" y="12"/>
                      </a:lnTo>
                      <a:lnTo>
                        <a:pt x="11" y="11"/>
                      </a:lnTo>
                      <a:lnTo>
                        <a:pt x="11" y="10"/>
                      </a:lnTo>
                      <a:lnTo>
                        <a:pt x="12" y="9"/>
                      </a:lnTo>
                      <a:lnTo>
                        <a:pt x="12" y="7"/>
                      </a:lnTo>
                      <a:lnTo>
                        <a:pt x="12" y="6"/>
                      </a:lnTo>
                      <a:lnTo>
                        <a:pt x="12" y="5"/>
                      </a:lnTo>
                      <a:lnTo>
                        <a:pt x="11" y="3"/>
                      </a:lnTo>
                      <a:lnTo>
                        <a:pt x="10" y="2"/>
                      </a:lnTo>
                      <a:lnTo>
                        <a:pt x="9" y="1"/>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68" name="Freeform 249"/>
                <p:cNvSpPr>
                  <a:spLocks/>
                </p:cNvSpPr>
                <p:nvPr/>
              </p:nvSpPr>
              <p:spPr bwMode="auto">
                <a:xfrm>
                  <a:off x="782" y="1622"/>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6" y="0"/>
                      </a:moveTo>
                      <a:lnTo>
                        <a:pt x="4" y="0"/>
                      </a:lnTo>
                      <a:lnTo>
                        <a:pt x="3" y="1"/>
                      </a:lnTo>
                      <a:lnTo>
                        <a:pt x="2" y="1"/>
                      </a:lnTo>
                      <a:lnTo>
                        <a:pt x="1" y="2"/>
                      </a:lnTo>
                      <a:lnTo>
                        <a:pt x="1" y="3"/>
                      </a:lnTo>
                      <a:lnTo>
                        <a:pt x="1" y="5"/>
                      </a:lnTo>
                      <a:lnTo>
                        <a:pt x="0" y="6"/>
                      </a:lnTo>
                      <a:lnTo>
                        <a:pt x="0" y="7"/>
                      </a:lnTo>
                      <a:lnTo>
                        <a:pt x="1" y="8"/>
                      </a:lnTo>
                      <a:lnTo>
                        <a:pt x="1" y="9"/>
                      </a:lnTo>
                      <a:lnTo>
                        <a:pt x="1" y="10"/>
                      </a:lnTo>
                      <a:lnTo>
                        <a:pt x="1" y="11"/>
                      </a:lnTo>
                      <a:lnTo>
                        <a:pt x="2" y="12"/>
                      </a:lnTo>
                      <a:lnTo>
                        <a:pt x="3" y="13"/>
                      </a:lnTo>
                      <a:lnTo>
                        <a:pt x="4" y="13"/>
                      </a:lnTo>
                      <a:lnTo>
                        <a:pt x="5" y="13"/>
                      </a:lnTo>
                      <a:lnTo>
                        <a:pt x="6" y="13"/>
                      </a:lnTo>
                      <a:lnTo>
                        <a:pt x="7" y="13"/>
                      </a:lnTo>
                      <a:lnTo>
                        <a:pt x="8" y="13"/>
                      </a:lnTo>
                      <a:lnTo>
                        <a:pt x="9" y="13"/>
                      </a:lnTo>
                      <a:lnTo>
                        <a:pt x="10" y="12"/>
                      </a:lnTo>
                      <a:lnTo>
                        <a:pt x="11" y="11"/>
                      </a:lnTo>
                      <a:lnTo>
                        <a:pt x="11" y="10"/>
                      </a:lnTo>
                      <a:lnTo>
                        <a:pt x="12" y="9"/>
                      </a:lnTo>
                      <a:lnTo>
                        <a:pt x="12" y="7"/>
                      </a:lnTo>
                      <a:lnTo>
                        <a:pt x="12" y="6"/>
                      </a:lnTo>
                      <a:lnTo>
                        <a:pt x="12" y="5"/>
                      </a:lnTo>
                      <a:lnTo>
                        <a:pt x="11" y="3"/>
                      </a:lnTo>
                      <a:lnTo>
                        <a:pt x="11" y="2"/>
                      </a:lnTo>
                      <a:lnTo>
                        <a:pt x="9" y="1"/>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69" name="Freeform 250"/>
                <p:cNvSpPr>
                  <a:spLocks/>
                </p:cNvSpPr>
                <p:nvPr/>
              </p:nvSpPr>
              <p:spPr bwMode="auto">
                <a:xfrm>
                  <a:off x="789" y="1622"/>
                  <a:ext cx="1"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5" y="0"/>
                      </a:moveTo>
                      <a:lnTo>
                        <a:pt x="4" y="0"/>
                      </a:lnTo>
                      <a:lnTo>
                        <a:pt x="3" y="1"/>
                      </a:lnTo>
                      <a:lnTo>
                        <a:pt x="2" y="2"/>
                      </a:lnTo>
                      <a:lnTo>
                        <a:pt x="1" y="3"/>
                      </a:lnTo>
                      <a:lnTo>
                        <a:pt x="0" y="4"/>
                      </a:lnTo>
                      <a:lnTo>
                        <a:pt x="0" y="5"/>
                      </a:lnTo>
                      <a:lnTo>
                        <a:pt x="0" y="6"/>
                      </a:lnTo>
                      <a:lnTo>
                        <a:pt x="0" y="8"/>
                      </a:lnTo>
                      <a:lnTo>
                        <a:pt x="0" y="9"/>
                      </a:lnTo>
                      <a:lnTo>
                        <a:pt x="0" y="10"/>
                      </a:lnTo>
                      <a:lnTo>
                        <a:pt x="1" y="10"/>
                      </a:lnTo>
                      <a:lnTo>
                        <a:pt x="1" y="11"/>
                      </a:lnTo>
                      <a:lnTo>
                        <a:pt x="2" y="12"/>
                      </a:lnTo>
                      <a:lnTo>
                        <a:pt x="3" y="13"/>
                      </a:lnTo>
                      <a:lnTo>
                        <a:pt x="4" y="14"/>
                      </a:lnTo>
                      <a:lnTo>
                        <a:pt x="5" y="14"/>
                      </a:lnTo>
                      <a:lnTo>
                        <a:pt x="6" y="14"/>
                      </a:lnTo>
                      <a:lnTo>
                        <a:pt x="7" y="14"/>
                      </a:lnTo>
                      <a:lnTo>
                        <a:pt x="9" y="13"/>
                      </a:lnTo>
                      <a:lnTo>
                        <a:pt x="10" y="12"/>
                      </a:lnTo>
                      <a:lnTo>
                        <a:pt x="10" y="11"/>
                      </a:lnTo>
                      <a:lnTo>
                        <a:pt x="11" y="10"/>
                      </a:lnTo>
                      <a:lnTo>
                        <a:pt x="12" y="9"/>
                      </a:lnTo>
                      <a:lnTo>
                        <a:pt x="12" y="8"/>
                      </a:lnTo>
                      <a:lnTo>
                        <a:pt x="12" y="6"/>
                      </a:lnTo>
                      <a:lnTo>
                        <a:pt x="12" y="5"/>
                      </a:lnTo>
                      <a:lnTo>
                        <a:pt x="11" y="4"/>
                      </a:lnTo>
                      <a:lnTo>
                        <a:pt x="11" y="3"/>
                      </a:lnTo>
                      <a:lnTo>
                        <a:pt x="10" y="3"/>
                      </a:lnTo>
                      <a:lnTo>
                        <a:pt x="10" y="2"/>
                      </a:lnTo>
                      <a:lnTo>
                        <a:pt x="9" y="2"/>
                      </a:lnTo>
                      <a:lnTo>
                        <a:pt x="9" y="1"/>
                      </a:lnTo>
                      <a:lnTo>
                        <a:pt x="8" y="1"/>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70" name="Freeform 251"/>
                <p:cNvSpPr>
                  <a:spLocks/>
                </p:cNvSpPr>
                <p:nvPr/>
              </p:nvSpPr>
              <p:spPr bwMode="auto">
                <a:xfrm>
                  <a:off x="795" y="1622"/>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5" y="0"/>
                      </a:moveTo>
                      <a:lnTo>
                        <a:pt x="4" y="1"/>
                      </a:lnTo>
                      <a:lnTo>
                        <a:pt x="3" y="1"/>
                      </a:lnTo>
                      <a:lnTo>
                        <a:pt x="2" y="2"/>
                      </a:lnTo>
                      <a:lnTo>
                        <a:pt x="1" y="3"/>
                      </a:lnTo>
                      <a:lnTo>
                        <a:pt x="0" y="4"/>
                      </a:lnTo>
                      <a:lnTo>
                        <a:pt x="0" y="5"/>
                      </a:lnTo>
                      <a:lnTo>
                        <a:pt x="0" y="6"/>
                      </a:lnTo>
                      <a:lnTo>
                        <a:pt x="0" y="8"/>
                      </a:lnTo>
                      <a:lnTo>
                        <a:pt x="0" y="9"/>
                      </a:lnTo>
                      <a:lnTo>
                        <a:pt x="0" y="10"/>
                      </a:lnTo>
                      <a:lnTo>
                        <a:pt x="0" y="11"/>
                      </a:lnTo>
                      <a:lnTo>
                        <a:pt x="1" y="11"/>
                      </a:lnTo>
                      <a:lnTo>
                        <a:pt x="1" y="12"/>
                      </a:lnTo>
                      <a:lnTo>
                        <a:pt x="2" y="12"/>
                      </a:lnTo>
                      <a:lnTo>
                        <a:pt x="2" y="13"/>
                      </a:lnTo>
                      <a:lnTo>
                        <a:pt x="3" y="13"/>
                      </a:lnTo>
                      <a:lnTo>
                        <a:pt x="3" y="14"/>
                      </a:lnTo>
                      <a:lnTo>
                        <a:pt x="4" y="14"/>
                      </a:lnTo>
                      <a:lnTo>
                        <a:pt x="5" y="14"/>
                      </a:lnTo>
                      <a:lnTo>
                        <a:pt x="6" y="14"/>
                      </a:lnTo>
                      <a:lnTo>
                        <a:pt x="7" y="14"/>
                      </a:lnTo>
                      <a:lnTo>
                        <a:pt x="8" y="14"/>
                      </a:lnTo>
                      <a:lnTo>
                        <a:pt x="9" y="13"/>
                      </a:lnTo>
                      <a:lnTo>
                        <a:pt x="10" y="13"/>
                      </a:lnTo>
                      <a:lnTo>
                        <a:pt x="10" y="12"/>
                      </a:lnTo>
                      <a:lnTo>
                        <a:pt x="12" y="11"/>
                      </a:lnTo>
                      <a:lnTo>
                        <a:pt x="12" y="10"/>
                      </a:lnTo>
                      <a:lnTo>
                        <a:pt x="12" y="8"/>
                      </a:lnTo>
                      <a:lnTo>
                        <a:pt x="12" y="7"/>
                      </a:lnTo>
                      <a:lnTo>
                        <a:pt x="12" y="6"/>
                      </a:lnTo>
                      <a:lnTo>
                        <a:pt x="12" y="5"/>
                      </a:lnTo>
                      <a:lnTo>
                        <a:pt x="12" y="4"/>
                      </a:lnTo>
                      <a:lnTo>
                        <a:pt x="11" y="4"/>
                      </a:lnTo>
                      <a:lnTo>
                        <a:pt x="11" y="3"/>
                      </a:lnTo>
                      <a:lnTo>
                        <a:pt x="10" y="3"/>
                      </a:lnTo>
                      <a:lnTo>
                        <a:pt x="10" y="2"/>
                      </a:lnTo>
                      <a:lnTo>
                        <a:pt x="9" y="2"/>
                      </a:lnTo>
                      <a:lnTo>
                        <a:pt x="8" y="1"/>
                      </a:lnTo>
                      <a:lnTo>
                        <a:pt x="7" y="1"/>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71" name="Freeform 252"/>
                <p:cNvSpPr>
                  <a:spLocks/>
                </p:cNvSpPr>
                <p:nvPr/>
              </p:nvSpPr>
              <p:spPr bwMode="auto">
                <a:xfrm>
                  <a:off x="792" y="1622"/>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5" y="0"/>
                      </a:moveTo>
                      <a:lnTo>
                        <a:pt x="4" y="1"/>
                      </a:lnTo>
                      <a:lnTo>
                        <a:pt x="3" y="1"/>
                      </a:lnTo>
                      <a:lnTo>
                        <a:pt x="2" y="2"/>
                      </a:lnTo>
                      <a:lnTo>
                        <a:pt x="1" y="3"/>
                      </a:lnTo>
                      <a:lnTo>
                        <a:pt x="0" y="4"/>
                      </a:lnTo>
                      <a:lnTo>
                        <a:pt x="0" y="5"/>
                      </a:lnTo>
                      <a:lnTo>
                        <a:pt x="0" y="6"/>
                      </a:lnTo>
                      <a:lnTo>
                        <a:pt x="0" y="8"/>
                      </a:lnTo>
                      <a:lnTo>
                        <a:pt x="0" y="9"/>
                      </a:lnTo>
                      <a:lnTo>
                        <a:pt x="0" y="10"/>
                      </a:lnTo>
                      <a:lnTo>
                        <a:pt x="0" y="11"/>
                      </a:lnTo>
                      <a:lnTo>
                        <a:pt x="1" y="11"/>
                      </a:lnTo>
                      <a:lnTo>
                        <a:pt x="1" y="12"/>
                      </a:lnTo>
                      <a:lnTo>
                        <a:pt x="2" y="12"/>
                      </a:lnTo>
                      <a:lnTo>
                        <a:pt x="2" y="13"/>
                      </a:lnTo>
                      <a:lnTo>
                        <a:pt x="3" y="13"/>
                      </a:lnTo>
                      <a:lnTo>
                        <a:pt x="3" y="14"/>
                      </a:lnTo>
                      <a:lnTo>
                        <a:pt x="4" y="14"/>
                      </a:lnTo>
                      <a:lnTo>
                        <a:pt x="5" y="14"/>
                      </a:lnTo>
                      <a:lnTo>
                        <a:pt x="6" y="14"/>
                      </a:lnTo>
                      <a:lnTo>
                        <a:pt x="7" y="14"/>
                      </a:lnTo>
                      <a:lnTo>
                        <a:pt x="8" y="14"/>
                      </a:lnTo>
                      <a:lnTo>
                        <a:pt x="9" y="13"/>
                      </a:lnTo>
                      <a:lnTo>
                        <a:pt x="10" y="13"/>
                      </a:lnTo>
                      <a:lnTo>
                        <a:pt x="10" y="12"/>
                      </a:lnTo>
                      <a:lnTo>
                        <a:pt x="12" y="11"/>
                      </a:lnTo>
                      <a:lnTo>
                        <a:pt x="12" y="10"/>
                      </a:lnTo>
                      <a:lnTo>
                        <a:pt x="12" y="8"/>
                      </a:lnTo>
                      <a:lnTo>
                        <a:pt x="12" y="7"/>
                      </a:lnTo>
                      <a:lnTo>
                        <a:pt x="12" y="6"/>
                      </a:lnTo>
                      <a:lnTo>
                        <a:pt x="12" y="5"/>
                      </a:lnTo>
                      <a:lnTo>
                        <a:pt x="12" y="4"/>
                      </a:lnTo>
                      <a:lnTo>
                        <a:pt x="11" y="4"/>
                      </a:lnTo>
                      <a:lnTo>
                        <a:pt x="11" y="3"/>
                      </a:lnTo>
                      <a:lnTo>
                        <a:pt x="10" y="3"/>
                      </a:lnTo>
                      <a:lnTo>
                        <a:pt x="10" y="2"/>
                      </a:lnTo>
                      <a:lnTo>
                        <a:pt x="9" y="2"/>
                      </a:lnTo>
                      <a:lnTo>
                        <a:pt x="9" y="1"/>
                      </a:lnTo>
                      <a:lnTo>
                        <a:pt x="8" y="1"/>
                      </a:lnTo>
                      <a:lnTo>
                        <a:pt x="7" y="1"/>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72" name="Freeform 253"/>
                <p:cNvSpPr>
                  <a:spLocks/>
                </p:cNvSpPr>
                <p:nvPr/>
              </p:nvSpPr>
              <p:spPr bwMode="auto">
                <a:xfrm>
                  <a:off x="799" y="1622"/>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5" y="0"/>
                      </a:moveTo>
                      <a:lnTo>
                        <a:pt x="4" y="0"/>
                      </a:lnTo>
                      <a:lnTo>
                        <a:pt x="3" y="1"/>
                      </a:lnTo>
                      <a:lnTo>
                        <a:pt x="2" y="2"/>
                      </a:lnTo>
                      <a:lnTo>
                        <a:pt x="1" y="2"/>
                      </a:lnTo>
                      <a:lnTo>
                        <a:pt x="0" y="4"/>
                      </a:lnTo>
                      <a:lnTo>
                        <a:pt x="0" y="6"/>
                      </a:lnTo>
                      <a:lnTo>
                        <a:pt x="0" y="8"/>
                      </a:lnTo>
                      <a:lnTo>
                        <a:pt x="0" y="9"/>
                      </a:lnTo>
                      <a:lnTo>
                        <a:pt x="0" y="10"/>
                      </a:lnTo>
                      <a:lnTo>
                        <a:pt x="1" y="10"/>
                      </a:lnTo>
                      <a:lnTo>
                        <a:pt x="1" y="11"/>
                      </a:lnTo>
                      <a:lnTo>
                        <a:pt x="2" y="12"/>
                      </a:lnTo>
                      <a:lnTo>
                        <a:pt x="3" y="13"/>
                      </a:lnTo>
                      <a:lnTo>
                        <a:pt x="4" y="13"/>
                      </a:lnTo>
                      <a:lnTo>
                        <a:pt x="5" y="14"/>
                      </a:lnTo>
                      <a:lnTo>
                        <a:pt x="7" y="14"/>
                      </a:lnTo>
                      <a:lnTo>
                        <a:pt x="7" y="13"/>
                      </a:lnTo>
                      <a:lnTo>
                        <a:pt x="9" y="13"/>
                      </a:lnTo>
                      <a:lnTo>
                        <a:pt x="10" y="12"/>
                      </a:lnTo>
                      <a:lnTo>
                        <a:pt x="11" y="11"/>
                      </a:lnTo>
                      <a:lnTo>
                        <a:pt x="11" y="10"/>
                      </a:lnTo>
                      <a:lnTo>
                        <a:pt x="12" y="9"/>
                      </a:lnTo>
                      <a:lnTo>
                        <a:pt x="12" y="8"/>
                      </a:lnTo>
                      <a:lnTo>
                        <a:pt x="12" y="6"/>
                      </a:lnTo>
                      <a:lnTo>
                        <a:pt x="12" y="5"/>
                      </a:lnTo>
                      <a:lnTo>
                        <a:pt x="12" y="4"/>
                      </a:lnTo>
                      <a:lnTo>
                        <a:pt x="11" y="4"/>
                      </a:lnTo>
                      <a:lnTo>
                        <a:pt x="11" y="3"/>
                      </a:lnTo>
                      <a:lnTo>
                        <a:pt x="10" y="2"/>
                      </a:lnTo>
                      <a:lnTo>
                        <a:pt x="10" y="1"/>
                      </a:lnTo>
                      <a:lnTo>
                        <a:pt x="9" y="1"/>
                      </a:lnTo>
                      <a:lnTo>
                        <a:pt x="8" y="1"/>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73" name="Freeform 254"/>
                <p:cNvSpPr>
                  <a:spLocks/>
                </p:cNvSpPr>
                <p:nvPr/>
              </p:nvSpPr>
              <p:spPr bwMode="auto">
                <a:xfrm>
                  <a:off x="805" y="1622"/>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5" y="0"/>
                      </a:moveTo>
                      <a:lnTo>
                        <a:pt x="4" y="0"/>
                      </a:lnTo>
                      <a:lnTo>
                        <a:pt x="3" y="1"/>
                      </a:lnTo>
                      <a:lnTo>
                        <a:pt x="2" y="2"/>
                      </a:lnTo>
                      <a:lnTo>
                        <a:pt x="1" y="3"/>
                      </a:lnTo>
                      <a:lnTo>
                        <a:pt x="0" y="4"/>
                      </a:lnTo>
                      <a:lnTo>
                        <a:pt x="0" y="5"/>
                      </a:lnTo>
                      <a:lnTo>
                        <a:pt x="0" y="6"/>
                      </a:lnTo>
                      <a:lnTo>
                        <a:pt x="0" y="8"/>
                      </a:lnTo>
                      <a:lnTo>
                        <a:pt x="0" y="9"/>
                      </a:lnTo>
                      <a:lnTo>
                        <a:pt x="0" y="10"/>
                      </a:lnTo>
                      <a:lnTo>
                        <a:pt x="1" y="10"/>
                      </a:lnTo>
                      <a:lnTo>
                        <a:pt x="1" y="11"/>
                      </a:lnTo>
                      <a:lnTo>
                        <a:pt x="2" y="12"/>
                      </a:lnTo>
                      <a:lnTo>
                        <a:pt x="3" y="13"/>
                      </a:lnTo>
                      <a:lnTo>
                        <a:pt x="4" y="13"/>
                      </a:lnTo>
                      <a:lnTo>
                        <a:pt x="4" y="14"/>
                      </a:lnTo>
                      <a:lnTo>
                        <a:pt x="5" y="14"/>
                      </a:lnTo>
                      <a:lnTo>
                        <a:pt x="7" y="14"/>
                      </a:lnTo>
                      <a:lnTo>
                        <a:pt x="9" y="13"/>
                      </a:lnTo>
                      <a:lnTo>
                        <a:pt x="10" y="12"/>
                      </a:lnTo>
                      <a:lnTo>
                        <a:pt x="11" y="11"/>
                      </a:lnTo>
                      <a:lnTo>
                        <a:pt x="11" y="10"/>
                      </a:lnTo>
                      <a:lnTo>
                        <a:pt x="12" y="9"/>
                      </a:lnTo>
                      <a:lnTo>
                        <a:pt x="12" y="8"/>
                      </a:lnTo>
                      <a:lnTo>
                        <a:pt x="12" y="6"/>
                      </a:lnTo>
                      <a:lnTo>
                        <a:pt x="12" y="5"/>
                      </a:lnTo>
                      <a:lnTo>
                        <a:pt x="12" y="4"/>
                      </a:lnTo>
                      <a:lnTo>
                        <a:pt x="11" y="4"/>
                      </a:lnTo>
                      <a:lnTo>
                        <a:pt x="11" y="3"/>
                      </a:lnTo>
                      <a:lnTo>
                        <a:pt x="10" y="3"/>
                      </a:lnTo>
                      <a:lnTo>
                        <a:pt x="10" y="2"/>
                      </a:lnTo>
                      <a:lnTo>
                        <a:pt x="9" y="2"/>
                      </a:lnTo>
                      <a:lnTo>
                        <a:pt x="9" y="1"/>
                      </a:lnTo>
                      <a:lnTo>
                        <a:pt x="8" y="1"/>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74" name="Freeform 255"/>
                <p:cNvSpPr>
                  <a:spLocks/>
                </p:cNvSpPr>
                <p:nvPr/>
              </p:nvSpPr>
              <p:spPr bwMode="auto">
                <a:xfrm>
                  <a:off x="802" y="1622"/>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5" y="0"/>
                      </a:moveTo>
                      <a:lnTo>
                        <a:pt x="4" y="0"/>
                      </a:lnTo>
                      <a:lnTo>
                        <a:pt x="3" y="1"/>
                      </a:lnTo>
                      <a:lnTo>
                        <a:pt x="2" y="2"/>
                      </a:lnTo>
                      <a:lnTo>
                        <a:pt x="1" y="3"/>
                      </a:lnTo>
                      <a:lnTo>
                        <a:pt x="0" y="4"/>
                      </a:lnTo>
                      <a:lnTo>
                        <a:pt x="0" y="5"/>
                      </a:lnTo>
                      <a:lnTo>
                        <a:pt x="0" y="6"/>
                      </a:lnTo>
                      <a:lnTo>
                        <a:pt x="0" y="8"/>
                      </a:lnTo>
                      <a:lnTo>
                        <a:pt x="0" y="9"/>
                      </a:lnTo>
                      <a:lnTo>
                        <a:pt x="0" y="10"/>
                      </a:lnTo>
                      <a:lnTo>
                        <a:pt x="1" y="10"/>
                      </a:lnTo>
                      <a:lnTo>
                        <a:pt x="1" y="11"/>
                      </a:lnTo>
                      <a:lnTo>
                        <a:pt x="2" y="12"/>
                      </a:lnTo>
                      <a:lnTo>
                        <a:pt x="3" y="13"/>
                      </a:lnTo>
                      <a:lnTo>
                        <a:pt x="4" y="13"/>
                      </a:lnTo>
                      <a:lnTo>
                        <a:pt x="4" y="14"/>
                      </a:lnTo>
                      <a:lnTo>
                        <a:pt x="5" y="14"/>
                      </a:lnTo>
                      <a:lnTo>
                        <a:pt x="6" y="14"/>
                      </a:lnTo>
                      <a:lnTo>
                        <a:pt x="7" y="14"/>
                      </a:lnTo>
                      <a:lnTo>
                        <a:pt x="9" y="13"/>
                      </a:lnTo>
                      <a:lnTo>
                        <a:pt x="10" y="12"/>
                      </a:lnTo>
                      <a:lnTo>
                        <a:pt x="11" y="11"/>
                      </a:lnTo>
                      <a:lnTo>
                        <a:pt x="11" y="10"/>
                      </a:lnTo>
                      <a:lnTo>
                        <a:pt x="12" y="9"/>
                      </a:lnTo>
                      <a:lnTo>
                        <a:pt x="12" y="8"/>
                      </a:lnTo>
                      <a:lnTo>
                        <a:pt x="12" y="6"/>
                      </a:lnTo>
                      <a:lnTo>
                        <a:pt x="12" y="5"/>
                      </a:lnTo>
                      <a:lnTo>
                        <a:pt x="12" y="4"/>
                      </a:lnTo>
                      <a:lnTo>
                        <a:pt x="11" y="4"/>
                      </a:lnTo>
                      <a:lnTo>
                        <a:pt x="11" y="3"/>
                      </a:lnTo>
                      <a:lnTo>
                        <a:pt x="10" y="2"/>
                      </a:lnTo>
                      <a:lnTo>
                        <a:pt x="9" y="2"/>
                      </a:lnTo>
                      <a:lnTo>
                        <a:pt x="9" y="1"/>
                      </a:lnTo>
                      <a:lnTo>
                        <a:pt x="8" y="1"/>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75" name="Freeform 256"/>
                <p:cNvSpPr>
                  <a:spLocks/>
                </p:cNvSpPr>
                <p:nvPr/>
              </p:nvSpPr>
              <p:spPr bwMode="auto">
                <a:xfrm>
                  <a:off x="809" y="1622"/>
                  <a:ext cx="1" cy="2"/>
                </a:xfrm>
                <a:custGeom>
                  <a:avLst/>
                  <a:gdLst>
                    <a:gd name="T0" fmla="*/ 0 w 10"/>
                    <a:gd name="T1" fmla="*/ 0 h 13"/>
                    <a:gd name="T2" fmla="*/ 0 w 10"/>
                    <a:gd name="T3" fmla="*/ 0 h 13"/>
                    <a:gd name="T4" fmla="*/ 0 w 10"/>
                    <a:gd name="T5" fmla="*/ 0 h 13"/>
                    <a:gd name="T6" fmla="*/ 0 w 10"/>
                    <a:gd name="T7" fmla="*/ 0 h 13"/>
                    <a:gd name="T8" fmla="*/ 0 w 10"/>
                    <a:gd name="T9" fmla="*/ 0 h 13"/>
                    <a:gd name="T10" fmla="*/ 0 w 10"/>
                    <a:gd name="T11" fmla="*/ 0 h 13"/>
                    <a:gd name="T12" fmla="*/ 0 w 10"/>
                    <a:gd name="T13" fmla="*/ 0 h 13"/>
                    <a:gd name="T14" fmla="*/ 0 w 10"/>
                    <a:gd name="T15" fmla="*/ 0 h 13"/>
                    <a:gd name="T16" fmla="*/ 0 w 10"/>
                    <a:gd name="T17" fmla="*/ 0 h 13"/>
                    <a:gd name="T18" fmla="*/ 0 w 10"/>
                    <a:gd name="T19" fmla="*/ 0 h 13"/>
                    <a:gd name="T20" fmla="*/ 0 w 10"/>
                    <a:gd name="T21" fmla="*/ 0 h 13"/>
                    <a:gd name="T22" fmla="*/ 0 w 10"/>
                    <a:gd name="T23" fmla="*/ 0 h 13"/>
                    <a:gd name="T24" fmla="*/ 0 w 10"/>
                    <a:gd name="T25" fmla="*/ 0 h 13"/>
                    <a:gd name="T26" fmla="*/ 0 w 10"/>
                    <a:gd name="T27" fmla="*/ 0 h 13"/>
                    <a:gd name="T28" fmla="*/ 0 w 10"/>
                    <a:gd name="T29" fmla="*/ 0 h 13"/>
                    <a:gd name="T30" fmla="*/ 0 w 10"/>
                    <a:gd name="T31" fmla="*/ 0 h 13"/>
                    <a:gd name="T32" fmla="*/ 0 w 10"/>
                    <a:gd name="T33" fmla="*/ 0 h 13"/>
                    <a:gd name="T34" fmla="*/ 0 w 10"/>
                    <a:gd name="T35" fmla="*/ 0 h 13"/>
                    <a:gd name="T36" fmla="*/ 0 w 10"/>
                    <a:gd name="T37" fmla="*/ 0 h 13"/>
                    <a:gd name="T38" fmla="*/ 0 w 10"/>
                    <a:gd name="T39" fmla="*/ 0 h 13"/>
                    <a:gd name="T40" fmla="*/ 0 w 10"/>
                    <a:gd name="T41" fmla="*/ 0 h 13"/>
                    <a:gd name="T42" fmla="*/ 0 w 10"/>
                    <a:gd name="T43" fmla="*/ 0 h 13"/>
                    <a:gd name="T44" fmla="*/ 0 w 10"/>
                    <a:gd name="T45" fmla="*/ 0 h 13"/>
                    <a:gd name="T46" fmla="*/ 0 w 10"/>
                    <a:gd name="T47" fmla="*/ 0 h 13"/>
                    <a:gd name="T48" fmla="*/ 0 w 10"/>
                    <a:gd name="T49" fmla="*/ 0 h 13"/>
                    <a:gd name="T50" fmla="*/ 0 w 10"/>
                    <a:gd name="T51" fmla="*/ 0 h 13"/>
                    <a:gd name="T52" fmla="*/ 0 w 10"/>
                    <a:gd name="T53" fmla="*/ 0 h 13"/>
                    <a:gd name="T54" fmla="*/ 0 w 10"/>
                    <a:gd name="T55" fmla="*/ 0 h 13"/>
                    <a:gd name="T56" fmla="*/ 0 w 10"/>
                    <a:gd name="T57" fmla="*/ 0 h 13"/>
                    <a:gd name="T58" fmla="*/ 0 w 10"/>
                    <a:gd name="T59" fmla="*/ 0 h 13"/>
                    <a:gd name="T60" fmla="*/ 0 w 10"/>
                    <a:gd name="T61" fmla="*/ 0 h 13"/>
                    <a:gd name="T62" fmla="*/ 0 w 10"/>
                    <a:gd name="T63" fmla="*/ 0 h 13"/>
                    <a:gd name="T64" fmla="*/ 0 w 10"/>
                    <a:gd name="T65" fmla="*/ 0 h 13"/>
                    <a:gd name="T66" fmla="*/ 0 w 10"/>
                    <a:gd name="T67" fmla="*/ 0 h 13"/>
                    <a:gd name="T68" fmla="*/ 0 w 10"/>
                    <a:gd name="T69" fmla="*/ 0 h 13"/>
                    <a:gd name="T70" fmla="*/ 0 w 10"/>
                    <a:gd name="T71" fmla="*/ 0 h 13"/>
                    <a:gd name="T72" fmla="*/ 0 w 10"/>
                    <a:gd name="T73" fmla="*/ 0 h 13"/>
                    <a:gd name="T74" fmla="*/ 0 w 10"/>
                    <a:gd name="T75" fmla="*/ 0 h 13"/>
                    <a:gd name="T76" fmla="*/ 0 w 10"/>
                    <a:gd name="T77" fmla="*/ 0 h 13"/>
                    <a:gd name="T78" fmla="*/ 0 w 10"/>
                    <a:gd name="T79" fmla="*/ 0 h 13"/>
                    <a:gd name="T80" fmla="*/ 0 w 10"/>
                    <a:gd name="T81" fmla="*/ 0 h 13"/>
                    <a:gd name="T82" fmla="*/ 0 w 10"/>
                    <a:gd name="T83" fmla="*/ 0 h 13"/>
                    <a:gd name="T84" fmla="*/ 0 w 10"/>
                    <a:gd name="T85" fmla="*/ 0 h 13"/>
                    <a:gd name="T86" fmla="*/ 0 w 10"/>
                    <a:gd name="T87" fmla="*/ 0 h 13"/>
                    <a:gd name="T88" fmla="*/ 0 w 10"/>
                    <a:gd name="T89" fmla="*/ 0 h 13"/>
                    <a:gd name="T90" fmla="*/ 0 w 10"/>
                    <a:gd name="T91" fmla="*/ 0 h 13"/>
                    <a:gd name="T92" fmla="*/ 0 w 10"/>
                    <a:gd name="T93" fmla="*/ 0 h 13"/>
                    <a:gd name="T94" fmla="*/ 0 w 10"/>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
                    <a:gd name="T145" fmla="*/ 0 h 13"/>
                    <a:gd name="T146" fmla="*/ 10 w 10"/>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 h="13">
                      <a:moveTo>
                        <a:pt x="6" y="0"/>
                      </a:moveTo>
                      <a:lnTo>
                        <a:pt x="5" y="0"/>
                      </a:lnTo>
                      <a:lnTo>
                        <a:pt x="4" y="1"/>
                      </a:lnTo>
                      <a:lnTo>
                        <a:pt x="3" y="1"/>
                      </a:lnTo>
                      <a:lnTo>
                        <a:pt x="2" y="2"/>
                      </a:lnTo>
                      <a:lnTo>
                        <a:pt x="2" y="3"/>
                      </a:lnTo>
                      <a:lnTo>
                        <a:pt x="1" y="5"/>
                      </a:lnTo>
                      <a:lnTo>
                        <a:pt x="0" y="6"/>
                      </a:lnTo>
                      <a:lnTo>
                        <a:pt x="1" y="7"/>
                      </a:lnTo>
                      <a:lnTo>
                        <a:pt x="1" y="8"/>
                      </a:lnTo>
                      <a:lnTo>
                        <a:pt x="1" y="9"/>
                      </a:lnTo>
                      <a:lnTo>
                        <a:pt x="2" y="10"/>
                      </a:lnTo>
                      <a:lnTo>
                        <a:pt x="2" y="11"/>
                      </a:lnTo>
                      <a:lnTo>
                        <a:pt x="2" y="12"/>
                      </a:lnTo>
                      <a:lnTo>
                        <a:pt x="3" y="12"/>
                      </a:lnTo>
                      <a:lnTo>
                        <a:pt x="4" y="13"/>
                      </a:lnTo>
                      <a:lnTo>
                        <a:pt x="5" y="13"/>
                      </a:lnTo>
                      <a:lnTo>
                        <a:pt x="6" y="13"/>
                      </a:lnTo>
                      <a:lnTo>
                        <a:pt x="7" y="13"/>
                      </a:lnTo>
                      <a:lnTo>
                        <a:pt x="9" y="13"/>
                      </a:lnTo>
                      <a:lnTo>
                        <a:pt x="9" y="12"/>
                      </a:lnTo>
                      <a:lnTo>
                        <a:pt x="10" y="11"/>
                      </a:lnTo>
                      <a:lnTo>
                        <a:pt x="10" y="10"/>
                      </a:lnTo>
                      <a:lnTo>
                        <a:pt x="10" y="9"/>
                      </a:lnTo>
                      <a:lnTo>
                        <a:pt x="10" y="7"/>
                      </a:lnTo>
                      <a:lnTo>
                        <a:pt x="10" y="6"/>
                      </a:lnTo>
                      <a:lnTo>
                        <a:pt x="10" y="5"/>
                      </a:lnTo>
                      <a:lnTo>
                        <a:pt x="10" y="3"/>
                      </a:lnTo>
                      <a:lnTo>
                        <a:pt x="10" y="2"/>
                      </a:lnTo>
                      <a:lnTo>
                        <a:pt x="9" y="2"/>
                      </a:lnTo>
                      <a:lnTo>
                        <a:pt x="9" y="1"/>
                      </a:lnTo>
                      <a:lnTo>
                        <a:pt x="9" y="0"/>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76" name="Freeform 257"/>
                <p:cNvSpPr>
                  <a:spLocks/>
                </p:cNvSpPr>
                <p:nvPr/>
              </p:nvSpPr>
              <p:spPr bwMode="auto">
                <a:xfrm>
                  <a:off x="815" y="1622"/>
                  <a:ext cx="2" cy="2"/>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3"/>
                    <a:gd name="T146" fmla="*/ 13 w 13"/>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3">
                      <a:moveTo>
                        <a:pt x="6" y="0"/>
                      </a:moveTo>
                      <a:lnTo>
                        <a:pt x="5" y="0"/>
                      </a:lnTo>
                      <a:lnTo>
                        <a:pt x="4" y="1"/>
                      </a:lnTo>
                      <a:lnTo>
                        <a:pt x="3" y="2"/>
                      </a:lnTo>
                      <a:lnTo>
                        <a:pt x="2" y="3"/>
                      </a:lnTo>
                      <a:lnTo>
                        <a:pt x="1" y="3"/>
                      </a:lnTo>
                      <a:lnTo>
                        <a:pt x="1" y="5"/>
                      </a:lnTo>
                      <a:lnTo>
                        <a:pt x="0" y="7"/>
                      </a:lnTo>
                      <a:lnTo>
                        <a:pt x="0" y="8"/>
                      </a:lnTo>
                      <a:lnTo>
                        <a:pt x="0" y="9"/>
                      </a:lnTo>
                      <a:lnTo>
                        <a:pt x="1" y="9"/>
                      </a:lnTo>
                      <a:lnTo>
                        <a:pt x="1" y="10"/>
                      </a:lnTo>
                      <a:lnTo>
                        <a:pt x="1" y="11"/>
                      </a:lnTo>
                      <a:lnTo>
                        <a:pt x="2" y="11"/>
                      </a:lnTo>
                      <a:lnTo>
                        <a:pt x="2" y="12"/>
                      </a:lnTo>
                      <a:lnTo>
                        <a:pt x="3" y="12"/>
                      </a:lnTo>
                      <a:lnTo>
                        <a:pt x="3" y="13"/>
                      </a:lnTo>
                      <a:lnTo>
                        <a:pt x="4" y="13"/>
                      </a:lnTo>
                      <a:lnTo>
                        <a:pt x="5" y="13"/>
                      </a:lnTo>
                      <a:lnTo>
                        <a:pt x="6" y="13"/>
                      </a:lnTo>
                      <a:lnTo>
                        <a:pt x="7" y="13"/>
                      </a:lnTo>
                      <a:lnTo>
                        <a:pt x="8" y="13"/>
                      </a:lnTo>
                      <a:lnTo>
                        <a:pt x="9" y="13"/>
                      </a:lnTo>
                      <a:lnTo>
                        <a:pt x="10" y="12"/>
                      </a:lnTo>
                      <a:lnTo>
                        <a:pt x="11" y="11"/>
                      </a:lnTo>
                      <a:lnTo>
                        <a:pt x="12" y="10"/>
                      </a:lnTo>
                      <a:lnTo>
                        <a:pt x="12" y="9"/>
                      </a:lnTo>
                      <a:lnTo>
                        <a:pt x="12" y="8"/>
                      </a:lnTo>
                      <a:lnTo>
                        <a:pt x="13" y="7"/>
                      </a:lnTo>
                      <a:lnTo>
                        <a:pt x="12" y="6"/>
                      </a:lnTo>
                      <a:lnTo>
                        <a:pt x="12" y="5"/>
                      </a:lnTo>
                      <a:lnTo>
                        <a:pt x="12" y="4"/>
                      </a:lnTo>
                      <a:lnTo>
                        <a:pt x="12" y="3"/>
                      </a:lnTo>
                      <a:lnTo>
                        <a:pt x="11" y="3"/>
                      </a:lnTo>
                      <a:lnTo>
                        <a:pt x="11" y="2"/>
                      </a:lnTo>
                      <a:lnTo>
                        <a:pt x="10" y="2"/>
                      </a:lnTo>
                      <a:lnTo>
                        <a:pt x="9" y="1"/>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77" name="Freeform 258"/>
                <p:cNvSpPr>
                  <a:spLocks/>
                </p:cNvSpPr>
                <p:nvPr/>
              </p:nvSpPr>
              <p:spPr bwMode="auto">
                <a:xfrm>
                  <a:off x="812" y="1622"/>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5" y="0"/>
                      </a:moveTo>
                      <a:lnTo>
                        <a:pt x="4" y="0"/>
                      </a:lnTo>
                      <a:lnTo>
                        <a:pt x="3" y="1"/>
                      </a:lnTo>
                      <a:lnTo>
                        <a:pt x="2" y="2"/>
                      </a:lnTo>
                      <a:lnTo>
                        <a:pt x="1" y="3"/>
                      </a:lnTo>
                      <a:lnTo>
                        <a:pt x="0" y="3"/>
                      </a:lnTo>
                      <a:lnTo>
                        <a:pt x="0" y="5"/>
                      </a:lnTo>
                      <a:lnTo>
                        <a:pt x="0" y="7"/>
                      </a:lnTo>
                      <a:lnTo>
                        <a:pt x="0" y="8"/>
                      </a:lnTo>
                      <a:lnTo>
                        <a:pt x="0" y="9"/>
                      </a:lnTo>
                      <a:lnTo>
                        <a:pt x="0" y="10"/>
                      </a:lnTo>
                      <a:lnTo>
                        <a:pt x="1" y="10"/>
                      </a:lnTo>
                      <a:lnTo>
                        <a:pt x="1" y="11"/>
                      </a:lnTo>
                      <a:lnTo>
                        <a:pt x="2" y="12"/>
                      </a:lnTo>
                      <a:lnTo>
                        <a:pt x="3" y="13"/>
                      </a:lnTo>
                      <a:lnTo>
                        <a:pt x="4" y="13"/>
                      </a:lnTo>
                      <a:lnTo>
                        <a:pt x="5" y="13"/>
                      </a:lnTo>
                      <a:lnTo>
                        <a:pt x="6" y="13"/>
                      </a:lnTo>
                      <a:lnTo>
                        <a:pt x="7" y="13"/>
                      </a:lnTo>
                      <a:lnTo>
                        <a:pt x="8" y="13"/>
                      </a:lnTo>
                      <a:lnTo>
                        <a:pt x="10" y="12"/>
                      </a:lnTo>
                      <a:lnTo>
                        <a:pt x="10" y="11"/>
                      </a:lnTo>
                      <a:lnTo>
                        <a:pt x="11" y="10"/>
                      </a:lnTo>
                      <a:lnTo>
                        <a:pt x="11" y="9"/>
                      </a:lnTo>
                      <a:lnTo>
                        <a:pt x="11" y="8"/>
                      </a:lnTo>
                      <a:lnTo>
                        <a:pt x="12" y="7"/>
                      </a:lnTo>
                      <a:lnTo>
                        <a:pt x="11" y="6"/>
                      </a:lnTo>
                      <a:lnTo>
                        <a:pt x="11" y="5"/>
                      </a:lnTo>
                      <a:lnTo>
                        <a:pt x="11" y="4"/>
                      </a:lnTo>
                      <a:lnTo>
                        <a:pt x="11" y="3"/>
                      </a:lnTo>
                      <a:lnTo>
                        <a:pt x="10" y="3"/>
                      </a:lnTo>
                      <a:lnTo>
                        <a:pt x="10" y="2"/>
                      </a:lnTo>
                      <a:lnTo>
                        <a:pt x="9" y="2"/>
                      </a:lnTo>
                      <a:lnTo>
                        <a:pt x="8" y="1"/>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78" name="Freeform 259"/>
                <p:cNvSpPr>
                  <a:spLocks/>
                </p:cNvSpPr>
                <p:nvPr/>
              </p:nvSpPr>
              <p:spPr bwMode="auto">
                <a:xfrm>
                  <a:off x="818" y="1622"/>
                  <a:ext cx="2"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7" y="0"/>
                      </a:moveTo>
                      <a:lnTo>
                        <a:pt x="5" y="1"/>
                      </a:lnTo>
                      <a:lnTo>
                        <a:pt x="3" y="2"/>
                      </a:lnTo>
                      <a:lnTo>
                        <a:pt x="3" y="3"/>
                      </a:lnTo>
                      <a:lnTo>
                        <a:pt x="1" y="4"/>
                      </a:lnTo>
                      <a:lnTo>
                        <a:pt x="1" y="5"/>
                      </a:lnTo>
                      <a:lnTo>
                        <a:pt x="0" y="6"/>
                      </a:lnTo>
                      <a:lnTo>
                        <a:pt x="0" y="8"/>
                      </a:lnTo>
                      <a:lnTo>
                        <a:pt x="1" y="9"/>
                      </a:lnTo>
                      <a:lnTo>
                        <a:pt x="1" y="10"/>
                      </a:lnTo>
                      <a:lnTo>
                        <a:pt x="1" y="11"/>
                      </a:lnTo>
                      <a:lnTo>
                        <a:pt x="3" y="12"/>
                      </a:lnTo>
                      <a:lnTo>
                        <a:pt x="3" y="13"/>
                      </a:lnTo>
                      <a:lnTo>
                        <a:pt x="5" y="13"/>
                      </a:lnTo>
                      <a:lnTo>
                        <a:pt x="5" y="14"/>
                      </a:lnTo>
                      <a:lnTo>
                        <a:pt x="6" y="14"/>
                      </a:lnTo>
                      <a:lnTo>
                        <a:pt x="7" y="14"/>
                      </a:lnTo>
                      <a:lnTo>
                        <a:pt x="8" y="14"/>
                      </a:lnTo>
                      <a:lnTo>
                        <a:pt x="9" y="14"/>
                      </a:lnTo>
                      <a:lnTo>
                        <a:pt x="10" y="13"/>
                      </a:lnTo>
                      <a:lnTo>
                        <a:pt x="11" y="13"/>
                      </a:lnTo>
                      <a:lnTo>
                        <a:pt x="12" y="12"/>
                      </a:lnTo>
                      <a:lnTo>
                        <a:pt x="13" y="11"/>
                      </a:lnTo>
                      <a:lnTo>
                        <a:pt x="13" y="10"/>
                      </a:lnTo>
                      <a:lnTo>
                        <a:pt x="13" y="8"/>
                      </a:lnTo>
                      <a:lnTo>
                        <a:pt x="13" y="7"/>
                      </a:lnTo>
                      <a:lnTo>
                        <a:pt x="13" y="6"/>
                      </a:lnTo>
                      <a:lnTo>
                        <a:pt x="13" y="5"/>
                      </a:lnTo>
                      <a:lnTo>
                        <a:pt x="13" y="4"/>
                      </a:lnTo>
                      <a:lnTo>
                        <a:pt x="12" y="3"/>
                      </a:lnTo>
                      <a:lnTo>
                        <a:pt x="12" y="2"/>
                      </a:lnTo>
                      <a:lnTo>
                        <a:pt x="11" y="2"/>
                      </a:lnTo>
                      <a:lnTo>
                        <a:pt x="10" y="2"/>
                      </a:lnTo>
                      <a:lnTo>
                        <a:pt x="10" y="1"/>
                      </a:lnTo>
                      <a:lnTo>
                        <a:pt x="9" y="1"/>
                      </a:lnTo>
                      <a:lnTo>
                        <a:pt x="8" y="1"/>
                      </a:lnTo>
                      <a:lnTo>
                        <a:pt x="7"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79" name="Freeform 260"/>
                <p:cNvSpPr>
                  <a:spLocks/>
                </p:cNvSpPr>
                <p:nvPr/>
              </p:nvSpPr>
              <p:spPr bwMode="auto">
                <a:xfrm>
                  <a:off x="825" y="1622"/>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5" y="0"/>
                      </a:moveTo>
                      <a:lnTo>
                        <a:pt x="4" y="0"/>
                      </a:lnTo>
                      <a:lnTo>
                        <a:pt x="3" y="1"/>
                      </a:lnTo>
                      <a:lnTo>
                        <a:pt x="2" y="1"/>
                      </a:lnTo>
                      <a:lnTo>
                        <a:pt x="1" y="2"/>
                      </a:lnTo>
                      <a:lnTo>
                        <a:pt x="0" y="3"/>
                      </a:lnTo>
                      <a:lnTo>
                        <a:pt x="0" y="5"/>
                      </a:lnTo>
                      <a:lnTo>
                        <a:pt x="0" y="6"/>
                      </a:lnTo>
                      <a:lnTo>
                        <a:pt x="0" y="7"/>
                      </a:lnTo>
                      <a:lnTo>
                        <a:pt x="0" y="8"/>
                      </a:lnTo>
                      <a:lnTo>
                        <a:pt x="0" y="9"/>
                      </a:lnTo>
                      <a:lnTo>
                        <a:pt x="0" y="10"/>
                      </a:lnTo>
                      <a:lnTo>
                        <a:pt x="0" y="11"/>
                      </a:lnTo>
                      <a:lnTo>
                        <a:pt x="1" y="11"/>
                      </a:lnTo>
                      <a:lnTo>
                        <a:pt x="1" y="12"/>
                      </a:lnTo>
                      <a:lnTo>
                        <a:pt x="2" y="12"/>
                      </a:lnTo>
                      <a:lnTo>
                        <a:pt x="3" y="13"/>
                      </a:lnTo>
                      <a:lnTo>
                        <a:pt x="4" y="13"/>
                      </a:lnTo>
                      <a:lnTo>
                        <a:pt x="5" y="13"/>
                      </a:lnTo>
                      <a:lnTo>
                        <a:pt x="6" y="13"/>
                      </a:lnTo>
                      <a:lnTo>
                        <a:pt x="8" y="13"/>
                      </a:lnTo>
                      <a:lnTo>
                        <a:pt x="10" y="12"/>
                      </a:lnTo>
                      <a:lnTo>
                        <a:pt x="10" y="11"/>
                      </a:lnTo>
                      <a:lnTo>
                        <a:pt x="11" y="10"/>
                      </a:lnTo>
                      <a:lnTo>
                        <a:pt x="11" y="9"/>
                      </a:lnTo>
                      <a:lnTo>
                        <a:pt x="12" y="7"/>
                      </a:lnTo>
                      <a:lnTo>
                        <a:pt x="12" y="6"/>
                      </a:lnTo>
                      <a:lnTo>
                        <a:pt x="12" y="5"/>
                      </a:lnTo>
                      <a:lnTo>
                        <a:pt x="11" y="5"/>
                      </a:lnTo>
                      <a:lnTo>
                        <a:pt x="11" y="3"/>
                      </a:lnTo>
                      <a:lnTo>
                        <a:pt x="10" y="3"/>
                      </a:lnTo>
                      <a:lnTo>
                        <a:pt x="10" y="2"/>
                      </a:lnTo>
                      <a:lnTo>
                        <a:pt x="10" y="1"/>
                      </a:lnTo>
                      <a:lnTo>
                        <a:pt x="8" y="1"/>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80" name="Freeform 261"/>
                <p:cNvSpPr>
                  <a:spLocks/>
                </p:cNvSpPr>
                <p:nvPr/>
              </p:nvSpPr>
              <p:spPr bwMode="auto">
                <a:xfrm>
                  <a:off x="822" y="1622"/>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5" y="0"/>
                      </a:moveTo>
                      <a:lnTo>
                        <a:pt x="4" y="0"/>
                      </a:lnTo>
                      <a:lnTo>
                        <a:pt x="3" y="1"/>
                      </a:lnTo>
                      <a:lnTo>
                        <a:pt x="2" y="1"/>
                      </a:lnTo>
                      <a:lnTo>
                        <a:pt x="1" y="2"/>
                      </a:lnTo>
                      <a:lnTo>
                        <a:pt x="0" y="3"/>
                      </a:lnTo>
                      <a:lnTo>
                        <a:pt x="0" y="5"/>
                      </a:lnTo>
                      <a:lnTo>
                        <a:pt x="0" y="6"/>
                      </a:lnTo>
                      <a:lnTo>
                        <a:pt x="0" y="7"/>
                      </a:lnTo>
                      <a:lnTo>
                        <a:pt x="0" y="8"/>
                      </a:lnTo>
                      <a:lnTo>
                        <a:pt x="0" y="9"/>
                      </a:lnTo>
                      <a:lnTo>
                        <a:pt x="0" y="10"/>
                      </a:lnTo>
                      <a:lnTo>
                        <a:pt x="0" y="11"/>
                      </a:lnTo>
                      <a:lnTo>
                        <a:pt x="1" y="11"/>
                      </a:lnTo>
                      <a:lnTo>
                        <a:pt x="2" y="12"/>
                      </a:lnTo>
                      <a:lnTo>
                        <a:pt x="3" y="13"/>
                      </a:lnTo>
                      <a:lnTo>
                        <a:pt x="4" y="13"/>
                      </a:lnTo>
                      <a:lnTo>
                        <a:pt x="5" y="13"/>
                      </a:lnTo>
                      <a:lnTo>
                        <a:pt x="6" y="13"/>
                      </a:lnTo>
                      <a:lnTo>
                        <a:pt x="8" y="13"/>
                      </a:lnTo>
                      <a:lnTo>
                        <a:pt x="10" y="12"/>
                      </a:lnTo>
                      <a:lnTo>
                        <a:pt x="10" y="11"/>
                      </a:lnTo>
                      <a:lnTo>
                        <a:pt x="11" y="10"/>
                      </a:lnTo>
                      <a:lnTo>
                        <a:pt x="12" y="9"/>
                      </a:lnTo>
                      <a:lnTo>
                        <a:pt x="12" y="7"/>
                      </a:lnTo>
                      <a:lnTo>
                        <a:pt x="12" y="6"/>
                      </a:lnTo>
                      <a:lnTo>
                        <a:pt x="12" y="5"/>
                      </a:lnTo>
                      <a:lnTo>
                        <a:pt x="11" y="3"/>
                      </a:lnTo>
                      <a:lnTo>
                        <a:pt x="10" y="3"/>
                      </a:lnTo>
                      <a:lnTo>
                        <a:pt x="10" y="2"/>
                      </a:lnTo>
                      <a:lnTo>
                        <a:pt x="10" y="1"/>
                      </a:lnTo>
                      <a:lnTo>
                        <a:pt x="8" y="1"/>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81" name="Freeform 262"/>
                <p:cNvSpPr>
                  <a:spLocks/>
                </p:cNvSpPr>
                <p:nvPr/>
              </p:nvSpPr>
              <p:spPr bwMode="auto">
                <a:xfrm>
                  <a:off x="828" y="1623"/>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5" y="0"/>
                      </a:moveTo>
                      <a:lnTo>
                        <a:pt x="4" y="0"/>
                      </a:lnTo>
                      <a:lnTo>
                        <a:pt x="3" y="1"/>
                      </a:lnTo>
                      <a:lnTo>
                        <a:pt x="2" y="1"/>
                      </a:lnTo>
                      <a:lnTo>
                        <a:pt x="1" y="3"/>
                      </a:lnTo>
                      <a:lnTo>
                        <a:pt x="0" y="3"/>
                      </a:lnTo>
                      <a:lnTo>
                        <a:pt x="0" y="5"/>
                      </a:lnTo>
                      <a:lnTo>
                        <a:pt x="0" y="6"/>
                      </a:lnTo>
                      <a:lnTo>
                        <a:pt x="0" y="7"/>
                      </a:lnTo>
                      <a:lnTo>
                        <a:pt x="0" y="8"/>
                      </a:lnTo>
                      <a:lnTo>
                        <a:pt x="0" y="9"/>
                      </a:lnTo>
                      <a:lnTo>
                        <a:pt x="0" y="10"/>
                      </a:lnTo>
                      <a:lnTo>
                        <a:pt x="0" y="11"/>
                      </a:lnTo>
                      <a:lnTo>
                        <a:pt x="1" y="11"/>
                      </a:lnTo>
                      <a:lnTo>
                        <a:pt x="2" y="11"/>
                      </a:lnTo>
                      <a:lnTo>
                        <a:pt x="2" y="13"/>
                      </a:lnTo>
                      <a:lnTo>
                        <a:pt x="3" y="13"/>
                      </a:lnTo>
                      <a:lnTo>
                        <a:pt x="4" y="13"/>
                      </a:lnTo>
                      <a:lnTo>
                        <a:pt x="5" y="13"/>
                      </a:lnTo>
                      <a:lnTo>
                        <a:pt x="6" y="13"/>
                      </a:lnTo>
                      <a:lnTo>
                        <a:pt x="8" y="13"/>
                      </a:lnTo>
                      <a:lnTo>
                        <a:pt x="9" y="13"/>
                      </a:lnTo>
                      <a:lnTo>
                        <a:pt x="10" y="12"/>
                      </a:lnTo>
                      <a:lnTo>
                        <a:pt x="10" y="11"/>
                      </a:lnTo>
                      <a:lnTo>
                        <a:pt x="11" y="10"/>
                      </a:lnTo>
                      <a:lnTo>
                        <a:pt x="12" y="9"/>
                      </a:lnTo>
                      <a:lnTo>
                        <a:pt x="12" y="8"/>
                      </a:lnTo>
                      <a:lnTo>
                        <a:pt x="12" y="6"/>
                      </a:lnTo>
                      <a:lnTo>
                        <a:pt x="12" y="5"/>
                      </a:lnTo>
                      <a:lnTo>
                        <a:pt x="11" y="4"/>
                      </a:lnTo>
                      <a:lnTo>
                        <a:pt x="11" y="3"/>
                      </a:lnTo>
                      <a:lnTo>
                        <a:pt x="10" y="3"/>
                      </a:lnTo>
                      <a:lnTo>
                        <a:pt x="10" y="2"/>
                      </a:lnTo>
                      <a:lnTo>
                        <a:pt x="10" y="1"/>
                      </a:lnTo>
                      <a:lnTo>
                        <a:pt x="9" y="1"/>
                      </a:lnTo>
                      <a:lnTo>
                        <a:pt x="8" y="1"/>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82" name="Freeform 263"/>
                <p:cNvSpPr>
                  <a:spLocks/>
                </p:cNvSpPr>
                <p:nvPr/>
              </p:nvSpPr>
              <p:spPr bwMode="auto">
                <a:xfrm>
                  <a:off x="835" y="1623"/>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6" y="0"/>
                      </a:moveTo>
                      <a:lnTo>
                        <a:pt x="4" y="1"/>
                      </a:lnTo>
                      <a:lnTo>
                        <a:pt x="3" y="1"/>
                      </a:lnTo>
                      <a:lnTo>
                        <a:pt x="2" y="2"/>
                      </a:lnTo>
                      <a:lnTo>
                        <a:pt x="1" y="3"/>
                      </a:lnTo>
                      <a:lnTo>
                        <a:pt x="1" y="4"/>
                      </a:lnTo>
                      <a:lnTo>
                        <a:pt x="0" y="5"/>
                      </a:lnTo>
                      <a:lnTo>
                        <a:pt x="0" y="6"/>
                      </a:lnTo>
                      <a:lnTo>
                        <a:pt x="0" y="8"/>
                      </a:lnTo>
                      <a:lnTo>
                        <a:pt x="0" y="9"/>
                      </a:lnTo>
                      <a:lnTo>
                        <a:pt x="0" y="10"/>
                      </a:lnTo>
                      <a:lnTo>
                        <a:pt x="1" y="11"/>
                      </a:lnTo>
                      <a:lnTo>
                        <a:pt x="2" y="12"/>
                      </a:lnTo>
                      <a:lnTo>
                        <a:pt x="2" y="13"/>
                      </a:lnTo>
                      <a:lnTo>
                        <a:pt x="3" y="13"/>
                      </a:lnTo>
                      <a:lnTo>
                        <a:pt x="4" y="13"/>
                      </a:lnTo>
                      <a:lnTo>
                        <a:pt x="5" y="14"/>
                      </a:lnTo>
                      <a:lnTo>
                        <a:pt x="6" y="14"/>
                      </a:lnTo>
                      <a:lnTo>
                        <a:pt x="7" y="14"/>
                      </a:lnTo>
                      <a:lnTo>
                        <a:pt x="7" y="13"/>
                      </a:lnTo>
                      <a:lnTo>
                        <a:pt x="9" y="13"/>
                      </a:lnTo>
                      <a:lnTo>
                        <a:pt x="10" y="13"/>
                      </a:lnTo>
                      <a:lnTo>
                        <a:pt x="11" y="11"/>
                      </a:lnTo>
                      <a:lnTo>
                        <a:pt x="12" y="9"/>
                      </a:lnTo>
                      <a:lnTo>
                        <a:pt x="12" y="8"/>
                      </a:lnTo>
                      <a:lnTo>
                        <a:pt x="12" y="7"/>
                      </a:lnTo>
                      <a:lnTo>
                        <a:pt x="12" y="6"/>
                      </a:lnTo>
                      <a:lnTo>
                        <a:pt x="12" y="5"/>
                      </a:lnTo>
                      <a:lnTo>
                        <a:pt x="11" y="5"/>
                      </a:lnTo>
                      <a:lnTo>
                        <a:pt x="11" y="4"/>
                      </a:lnTo>
                      <a:lnTo>
                        <a:pt x="11" y="3"/>
                      </a:lnTo>
                      <a:lnTo>
                        <a:pt x="10" y="3"/>
                      </a:lnTo>
                      <a:lnTo>
                        <a:pt x="10" y="2"/>
                      </a:lnTo>
                      <a:lnTo>
                        <a:pt x="9" y="1"/>
                      </a:lnTo>
                      <a:lnTo>
                        <a:pt x="8" y="1"/>
                      </a:lnTo>
                      <a:lnTo>
                        <a:pt x="7" y="1"/>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83" name="Freeform 264"/>
                <p:cNvSpPr>
                  <a:spLocks/>
                </p:cNvSpPr>
                <p:nvPr/>
              </p:nvSpPr>
              <p:spPr bwMode="auto">
                <a:xfrm>
                  <a:off x="832" y="1623"/>
                  <a:ext cx="2"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7" y="0"/>
                      </a:moveTo>
                      <a:lnTo>
                        <a:pt x="5" y="1"/>
                      </a:lnTo>
                      <a:lnTo>
                        <a:pt x="4" y="1"/>
                      </a:lnTo>
                      <a:lnTo>
                        <a:pt x="3" y="2"/>
                      </a:lnTo>
                      <a:lnTo>
                        <a:pt x="1" y="3"/>
                      </a:lnTo>
                      <a:lnTo>
                        <a:pt x="1" y="4"/>
                      </a:lnTo>
                      <a:lnTo>
                        <a:pt x="1" y="5"/>
                      </a:lnTo>
                      <a:lnTo>
                        <a:pt x="0" y="6"/>
                      </a:lnTo>
                      <a:lnTo>
                        <a:pt x="0" y="8"/>
                      </a:lnTo>
                      <a:lnTo>
                        <a:pt x="0" y="9"/>
                      </a:lnTo>
                      <a:lnTo>
                        <a:pt x="1" y="9"/>
                      </a:lnTo>
                      <a:lnTo>
                        <a:pt x="1" y="10"/>
                      </a:lnTo>
                      <a:lnTo>
                        <a:pt x="1" y="11"/>
                      </a:lnTo>
                      <a:lnTo>
                        <a:pt x="3" y="12"/>
                      </a:lnTo>
                      <a:lnTo>
                        <a:pt x="3" y="13"/>
                      </a:lnTo>
                      <a:lnTo>
                        <a:pt x="4" y="13"/>
                      </a:lnTo>
                      <a:lnTo>
                        <a:pt x="5" y="13"/>
                      </a:lnTo>
                      <a:lnTo>
                        <a:pt x="6" y="14"/>
                      </a:lnTo>
                      <a:lnTo>
                        <a:pt x="7" y="14"/>
                      </a:lnTo>
                      <a:lnTo>
                        <a:pt x="8" y="14"/>
                      </a:lnTo>
                      <a:lnTo>
                        <a:pt x="8" y="13"/>
                      </a:lnTo>
                      <a:lnTo>
                        <a:pt x="10" y="13"/>
                      </a:lnTo>
                      <a:lnTo>
                        <a:pt x="11" y="13"/>
                      </a:lnTo>
                      <a:lnTo>
                        <a:pt x="12" y="11"/>
                      </a:lnTo>
                      <a:lnTo>
                        <a:pt x="13" y="9"/>
                      </a:lnTo>
                      <a:lnTo>
                        <a:pt x="13" y="8"/>
                      </a:lnTo>
                      <a:lnTo>
                        <a:pt x="13" y="7"/>
                      </a:lnTo>
                      <a:lnTo>
                        <a:pt x="13" y="6"/>
                      </a:lnTo>
                      <a:lnTo>
                        <a:pt x="13" y="5"/>
                      </a:lnTo>
                      <a:lnTo>
                        <a:pt x="12" y="5"/>
                      </a:lnTo>
                      <a:lnTo>
                        <a:pt x="12" y="4"/>
                      </a:lnTo>
                      <a:lnTo>
                        <a:pt x="12" y="3"/>
                      </a:lnTo>
                      <a:lnTo>
                        <a:pt x="12" y="2"/>
                      </a:lnTo>
                      <a:lnTo>
                        <a:pt x="11" y="2"/>
                      </a:lnTo>
                      <a:lnTo>
                        <a:pt x="10" y="1"/>
                      </a:lnTo>
                      <a:lnTo>
                        <a:pt x="9" y="1"/>
                      </a:lnTo>
                      <a:lnTo>
                        <a:pt x="8" y="1"/>
                      </a:lnTo>
                      <a:lnTo>
                        <a:pt x="7"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84" name="Freeform 265"/>
                <p:cNvSpPr>
                  <a:spLocks/>
                </p:cNvSpPr>
                <p:nvPr/>
              </p:nvSpPr>
              <p:spPr bwMode="auto">
                <a:xfrm>
                  <a:off x="839" y="1623"/>
                  <a:ext cx="1"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5" y="0"/>
                      </a:moveTo>
                      <a:lnTo>
                        <a:pt x="4" y="0"/>
                      </a:lnTo>
                      <a:lnTo>
                        <a:pt x="3" y="1"/>
                      </a:lnTo>
                      <a:lnTo>
                        <a:pt x="2" y="1"/>
                      </a:lnTo>
                      <a:lnTo>
                        <a:pt x="1" y="2"/>
                      </a:lnTo>
                      <a:lnTo>
                        <a:pt x="1" y="3"/>
                      </a:lnTo>
                      <a:lnTo>
                        <a:pt x="0" y="5"/>
                      </a:lnTo>
                      <a:lnTo>
                        <a:pt x="0" y="6"/>
                      </a:lnTo>
                      <a:lnTo>
                        <a:pt x="0" y="7"/>
                      </a:lnTo>
                      <a:lnTo>
                        <a:pt x="0" y="8"/>
                      </a:lnTo>
                      <a:lnTo>
                        <a:pt x="0" y="9"/>
                      </a:lnTo>
                      <a:lnTo>
                        <a:pt x="0" y="10"/>
                      </a:lnTo>
                      <a:lnTo>
                        <a:pt x="1" y="10"/>
                      </a:lnTo>
                      <a:lnTo>
                        <a:pt x="1" y="11"/>
                      </a:lnTo>
                      <a:lnTo>
                        <a:pt x="2" y="11"/>
                      </a:lnTo>
                      <a:lnTo>
                        <a:pt x="2" y="12"/>
                      </a:lnTo>
                      <a:lnTo>
                        <a:pt x="3" y="13"/>
                      </a:lnTo>
                      <a:lnTo>
                        <a:pt x="4" y="13"/>
                      </a:lnTo>
                      <a:lnTo>
                        <a:pt x="5" y="13"/>
                      </a:lnTo>
                      <a:lnTo>
                        <a:pt x="6" y="13"/>
                      </a:lnTo>
                      <a:lnTo>
                        <a:pt x="8" y="13"/>
                      </a:lnTo>
                      <a:lnTo>
                        <a:pt x="9" y="13"/>
                      </a:lnTo>
                      <a:lnTo>
                        <a:pt x="10" y="12"/>
                      </a:lnTo>
                      <a:lnTo>
                        <a:pt x="11" y="11"/>
                      </a:lnTo>
                      <a:lnTo>
                        <a:pt x="11" y="10"/>
                      </a:lnTo>
                      <a:lnTo>
                        <a:pt x="12" y="9"/>
                      </a:lnTo>
                      <a:lnTo>
                        <a:pt x="12" y="7"/>
                      </a:lnTo>
                      <a:lnTo>
                        <a:pt x="12" y="6"/>
                      </a:lnTo>
                      <a:lnTo>
                        <a:pt x="12" y="5"/>
                      </a:lnTo>
                      <a:lnTo>
                        <a:pt x="12" y="3"/>
                      </a:lnTo>
                      <a:lnTo>
                        <a:pt x="11" y="3"/>
                      </a:lnTo>
                      <a:lnTo>
                        <a:pt x="11" y="2"/>
                      </a:lnTo>
                      <a:lnTo>
                        <a:pt x="10" y="1"/>
                      </a:lnTo>
                      <a:lnTo>
                        <a:pt x="9" y="1"/>
                      </a:lnTo>
                      <a:lnTo>
                        <a:pt x="8" y="1"/>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85" name="Freeform 266"/>
                <p:cNvSpPr>
                  <a:spLocks/>
                </p:cNvSpPr>
                <p:nvPr/>
              </p:nvSpPr>
              <p:spPr bwMode="auto">
                <a:xfrm>
                  <a:off x="845" y="1623"/>
                  <a:ext cx="2" cy="1"/>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w 13"/>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3"/>
                    <a:gd name="T149" fmla="*/ 13 w 13"/>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3">
                      <a:moveTo>
                        <a:pt x="7" y="0"/>
                      </a:moveTo>
                      <a:lnTo>
                        <a:pt x="5" y="0"/>
                      </a:lnTo>
                      <a:lnTo>
                        <a:pt x="4" y="1"/>
                      </a:lnTo>
                      <a:lnTo>
                        <a:pt x="3" y="1"/>
                      </a:lnTo>
                      <a:lnTo>
                        <a:pt x="1" y="3"/>
                      </a:lnTo>
                      <a:lnTo>
                        <a:pt x="1" y="5"/>
                      </a:lnTo>
                      <a:lnTo>
                        <a:pt x="0" y="6"/>
                      </a:lnTo>
                      <a:lnTo>
                        <a:pt x="0" y="7"/>
                      </a:lnTo>
                      <a:lnTo>
                        <a:pt x="0" y="8"/>
                      </a:lnTo>
                      <a:lnTo>
                        <a:pt x="1" y="8"/>
                      </a:lnTo>
                      <a:lnTo>
                        <a:pt x="1" y="9"/>
                      </a:lnTo>
                      <a:lnTo>
                        <a:pt x="1" y="10"/>
                      </a:lnTo>
                      <a:lnTo>
                        <a:pt x="1" y="11"/>
                      </a:lnTo>
                      <a:lnTo>
                        <a:pt x="3" y="11"/>
                      </a:lnTo>
                      <a:lnTo>
                        <a:pt x="3" y="13"/>
                      </a:lnTo>
                      <a:lnTo>
                        <a:pt x="4" y="13"/>
                      </a:lnTo>
                      <a:lnTo>
                        <a:pt x="5" y="13"/>
                      </a:lnTo>
                      <a:lnTo>
                        <a:pt x="6" y="13"/>
                      </a:lnTo>
                      <a:lnTo>
                        <a:pt x="7" y="13"/>
                      </a:lnTo>
                      <a:lnTo>
                        <a:pt x="8" y="13"/>
                      </a:lnTo>
                      <a:lnTo>
                        <a:pt x="9" y="13"/>
                      </a:lnTo>
                      <a:lnTo>
                        <a:pt x="10" y="13"/>
                      </a:lnTo>
                      <a:lnTo>
                        <a:pt x="11" y="12"/>
                      </a:lnTo>
                      <a:lnTo>
                        <a:pt x="12" y="11"/>
                      </a:lnTo>
                      <a:lnTo>
                        <a:pt x="12" y="10"/>
                      </a:lnTo>
                      <a:lnTo>
                        <a:pt x="13" y="9"/>
                      </a:lnTo>
                      <a:lnTo>
                        <a:pt x="13" y="8"/>
                      </a:lnTo>
                      <a:lnTo>
                        <a:pt x="13" y="6"/>
                      </a:lnTo>
                      <a:lnTo>
                        <a:pt x="13" y="5"/>
                      </a:lnTo>
                      <a:lnTo>
                        <a:pt x="13" y="4"/>
                      </a:lnTo>
                      <a:lnTo>
                        <a:pt x="12" y="3"/>
                      </a:lnTo>
                      <a:lnTo>
                        <a:pt x="12" y="2"/>
                      </a:lnTo>
                      <a:lnTo>
                        <a:pt x="11" y="1"/>
                      </a:lnTo>
                      <a:lnTo>
                        <a:pt x="10" y="1"/>
                      </a:lnTo>
                      <a:lnTo>
                        <a:pt x="9" y="1"/>
                      </a:lnTo>
                      <a:lnTo>
                        <a:pt x="8" y="0"/>
                      </a:lnTo>
                      <a:lnTo>
                        <a:pt x="7"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86" name="Freeform 267"/>
                <p:cNvSpPr>
                  <a:spLocks/>
                </p:cNvSpPr>
                <p:nvPr/>
              </p:nvSpPr>
              <p:spPr bwMode="auto">
                <a:xfrm>
                  <a:off x="842" y="1623"/>
                  <a:ext cx="2" cy="1"/>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w 13"/>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3"/>
                    <a:gd name="T149" fmla="*/ 13 w 13"/>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3">
                      <a:moveTo>
                        <a:pt x="6" y="0"/>
                      </a:moveTo>
                      <a:lnTo>
                        <a:pt x="4" y="0"/>
                      </a:lnTo>
                      <a:lnTo>
                        <a:pt x="3" y="1"/>
                      </a:lnTo>
                      <a:lnTo>
                        <a:pt x="1" y="3"/>
                      </a:lnTo>
                      <a:lnTo>
                        <a:pt x="1" y="5"/>
                      </a:lnTo>
                      <a:lnTo>
                        <a:pt x="0" y="6"/>
                      </a:lnTo>
                      <a:lnTo>
                        <a:pt x="0" y="7"/>
                      </a:lnTo>
                      <a:lnTo>
                        <a:pt x="0" y="8"/>
                      </a:lnTo>
                      <a:lnTo>
                        <a:pt x="1" y="8"/>
                      </a:lnTo>
                      <a:lnTo>
                        <a:pt x="1" y="9"/>
                      </a:lnTo>
                      <a:lnTo>
                        <a:pt x="1" y="10"/>
                      </a:lnTo>
                      <a:lnTo>
                        <a:pt x="1" y="11"/>
                      </a:lnTo>
                      <a:lnTo>
                        <a:pt x="2" y="11"/>
                      </a:lnTo>
                      <a:lnTo>
                        <a:pt x="3" y="13"/>
                      </a:lnTo>
                      <a:lnTo>
                        <a:pt x="4" y="13"/>
                      </a:lnTo>
                      <a:lnTo>
                        <a:pt x="5" y="13"/>
                      </a:lnTo>
                      <a:lnTo>
                        <a:pt x="6" y="13"/>
                      </a:lnTo>
                      <a:lnTo>
                        <a:pt x="7" y="13"/>
                      </a:lnTo>
                      <a:lnTo>
                        <a:pt x="8" y="13"/>
                      </a:lnTo>
                      <a:lnTo>
                        <a:pt x="9" y="13"/>
                      </a:lnTo>
                      <a:lnTo>
                        <a:pt x="10" y="12"/>
                      </a:lnTo>
                      <a:lnTo>
                        <a:pt x="11" y="11"/>
                      </a:lnTo>
                      <a:lnTo>
                        <a:pt x="11" y="10"/>
                      </a:lnTo>
                      <a:lnTo>
                        <a:pt x="12" y="9"/>
                      </a:lnTo>
                      <a:lnTo>
                        <a:pt x="13" y="8"/>
                      </a:lnTo>
                      <a:lnTo>
                        <a:pt x="13" y="6"/>
                      </a:lnTo>
                      <a:lnTo>
                        <a:pt x="12" y="5"/>
                      </a:lnTo>
                      <a:lnTo>
                        <a:pt x="12" y="4"/>
                      </a:lnTo>
                      <a:lnTo>
                        <a:pt x="11" y="3"/>
                      </a:lnTo>
                      <a:lnTo>
                        <a:pt x="11" y="2"/>
                      </a:lnTo>
                      <a:lnTo>
                        <a:pt x="10" y="1"/>
                      </a:lnTo>
                      <a:lnTo>
                        <a:pt x="9" y="1"/>
                      </a:lnTo>
                      <a:lnTo>
                        <a:pt x="8" y="1"/>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87" name="Freeform 268"/>
                <p:cNvSpPr>
                  <a:spLocks/>
                </p:cNvSpPr>
                <p:nvPr/>
              </p:nvSpPr>
              <p:spPr bwMode="auto">
                <a:xfrm>
                  <a:off x="849" y="1623"/>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6" y="0"/>
                      </a:moveTo>
                      <a:lnTo>
                        <a:pt x="5" y="0"/>
                      </a:lnTo>
                      <a:lnTo>
                        <a:pt x="3" y="0"/>
                      </a:lnTo>
                      <a:lnTo>
                        <a:pt x="2" y="1"/>
                      </a:lnTo>
                      <a:lnTo>
                        <a:pt x="1" y="2"/>
                      </a:lnTo>
                      <a:lnTo>
                        <a:pt x="1" y="4"/>
                      </a:lnTo>
                      <a:lnTo>
                        <a:pt x="0" y="4"/>
                      </a:lnTo>
                      <a:lnTo>
                        <a:pt x="0" y="6"/>
                      </a:lnTo>
                      <a:lnTo>
                        <a:pt x="0" y="7"/>
                      </a:lnTo>
                      <a:lnTo>
                        <a:pt x="0" y="8"/>
                      </a:lnTo>
                      <a:lnTo>
                        <a:pt x="0" y="9"/>
                      </a:lnTo>
                      <a:lnTo>
                        <a:pt x="1" y="9"/>
                      </a:lnTo>
                      <a:lnTo>
                        <a:pt x="1" y="10"/>
                      </a:lnTo>
                      <a:lnTo>
                        <a:pt x="2" y="12"/>
                      </a:lnTo>
                      <a:lnTo>
                        <a:pt x="3" y="12"/>
                      </a:lnTo>
                      <a:lnTo>
                        <a:pt x="5" y="13"/>
                      </a:lnTo>
                      <a:lnTo>
                        <a:pt x="6" y="14"/>
                      </a:lnTo>
                      <a:lnTo>
                        <a:pt x="7" y="13"/>
                      </a:lnTo>
                      <a:lnTo>
                        <a:pt x="8" y="13"/>
                      </a:lnTo>
                      <a:lnTo>
                        <a:pt x="9" y="12"/>
                      </a:lnTo>
                      <a:lnTo>
                        <a:pt x="10" y="12"/>
                      </a:lnTo>
                      <a:lnTo>
                        <a:pt x="11" y="11"/>
                      </a:lnTo>
                      <a:lnTo>
                        <a:pt x="11" y="10"/>
                      </a:lnTo>
                      <a:lnTo>
                        <a:pt x="12" y="9"/>
                      </a:lnTo>
                      <a:lnTo>
                        <a:pt x="12" y="7"/>
                      </a:lnTo>
                      <a:lnTo>
                        <a:pt x="12" y="6"/>
                      </a:lnTo>
                      <a:lnTo>
                        <a:pt x="12" y="5"/>
                      </a:lnTo>
                      <a:lnTo>
                        <a:pt x="11" y="4"/>
                      </a:lnTo>
                      <a:lnTo>
                        <a:pt x="11" y="3"/>
                      </a:lnTo>
                      <a:lnTo>
                        <a:pt x="11" y="2"/>
                      </a:lnTo>
                      <a:lnTo>
                        <a:pt x="10" y="2"/>
                      </a:lnTo>
                      <a:lnTo>
                        <a:pt x="10" y="1"/>
                      </a:lnTo>
                      <a:lnTo>
                        <a:pt x="9" y="0"/>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88" name="Freeform 269"/>
                <p:cNvSpPr>
                  <a:spLocks/>
                </p:cNvSpPr>
                <p:nvPr/>
              </p:nvSpPr>
              <p:spPr bwMode="auto">
                <a:xfrm>
                  <a:off x="855" y="1623"/>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5" y="0"/>
                      </a:moveTo>
                      <a:lnTo>
                        <a:pt x="4" y="0"/>
                      </a:lnTo>
                      <a:lnTo>
                        <a:pt x="3" y="1"/>
                      </a:lnTo>
                      <a:lnTo>
                        <a:pt x="2" y="2"/>
                      </a:lnTo>
                      <a:lnTo>
                        <a:pt x="1" y="2"/>
                      </a:lnTo>
                      <a:lnTo>
                        <a:pt x="1" y="4"/>
                      </a:lnTo>
                      <a:lnTo>
                        <a:pt x="0" y="4"/>
                      </a:lnTo>
                      <a:lnTo>
                        <a:pt x="0" y="6"/>
                      </a:lnTo>
                      <a:lnTo>
                        <a:pt x="0" y="7"/>
                      </a:lnTo>
                      <a:lnTo>
                        <a:pt x="0" y="8"/>
                      </a:lnTo>
                      <a:lnTo>
                        <a:pt x="0" y="9"/>
                      </a:lnTo>
                      <a:lnTo>
                        <a:pt x="1" y="10"/>
                      </a:lnTo>
                      <a:lnTo>
                        <a:pt x="1" y="11"/>
                      </a:lnTo>
                      <a:lnTo>
                        <a:pt x="2" y="12"/>
                      </a:lnTo>
                      <a:lnTo>
                        <a:pt x="3" y="12"/>
                      </a:lnTo>
                      <a:lnTo>
                        <a:pt x="3" y="13"/>
                      </a:lnTo>
                      <a:lnTo>
                        <a:pt x="5" y="14"/>
                      </a:lnTo>
                      <a:lnTo>
                        <a:pt x="6" y="14"/>
                      </a:lnTo>
                      <a:lnTo>
                        <a:pt x="7" y="14"/>
                      </a:lnTo>
                      <a:lnTo>
                        <a:pt x="8" y="14"/>
                      </a:lnTo>
                      <a:lnTo>
                        <a:pt x="9" y="13"/>
                      </a:lnTo>
                      <a:lnTo>
                        <a:pt x="10" y="12"/>
                      </a:lnTo>
                      <a:lnTo>
                        <a:pt x="11" y="11"/>
                      </a:lnTo>
                      <a:lnTo>
                        <a:pt x="12" y="10"/>
                      </a:lnTo>
                      <a:lnTo>
                        <a:pt x="12" y="9"/>
                      </a:lnTo>
                      <a:lnTo>
                        <a:pt x="12" y="8"/>
                      </a:lnTo>
                      <a:lnTo>
                        <a:pt x="12" y="6"/>
                      </a:lnTo>
                      <a:lnTo>
                        <a:pt x="12" y="5"/>
                      </a:lnTo>
                      <a:lnTo>
                        <a:pt x="12" y="4"/>
                      </a:lnTo>
                      <a:lnTo>
                        <a:pt x="11" y="4"/>
                      </a:lnTo>
                      <a:lnTo>
                        <a:pt x="11" y="3"/>
                      </a:lnTo>
                      <a:lnTo>
                        <a:pt x="10" y="2"/>
                      </a:lnTo>
                      <a:lnTo>
                        <a:pt x="9" y="1"/>
                      </a:lnTo>
                      <a:lnTo>
                        <a:pt x="9" y="0"/>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89" name="Freeform 270"/>
                <p:cNvSpPr>
                  <a:spLocks/>
                </p:cNvSpPr>
                <p:nvPr/>
              </p:nvSpPr>
              <p:spPr bwMode="auto">
                <a:xfrm>
                  <a:off x="852" y="1623"/>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6" y="0"/>
                      </a:moveTo>
                      <a:lnTo>
                        <a:pt x="5" y="0"/>
                      </a:lnTo>
                      <a:lnTo>
                        <a:pt x="3" y="1"/>
                      </a:lnTo>
                      <a:lnTo>
                        <a:pt x="2" y="2"/>
                      </a:lnTo>
                      <a:lnTo>
                        <a:pt x="1" y="4"/>
                      </a:lnTo>
                      <a:lnTo>
                        <a:pt x="0" y="4"/>
                      </a:lnTo>
                      <a:lnTo>
                        <a:pt x="0" y="6"/>
                      </a:lnTo>
                      <a:lnTo>
                        <a:pt x="0" y="7"/>
                      </a:lnTo>
                      <a:lnTo>
                        <a:pt x="0" y="8"/>
                      </a:lnTo>
                      <a:lnTo>
                        <a:pt x="0" y="9"/>
                      </a:lnTo>
                      <a:lnTo>
                        <a:pt x="1" y="9"/>
                      </a:lnTo>
                      <a:lnTo>
                        <a:pt x="1" y="10"/>
                      </a:lnTo>
                      <a:lnTo>
                        <a:pt x="2" y="10"/>
                      </a:lnTo>
                      <a:lnTo>
                        <a:pt x="2" y="11"/>
                      </a:lnTo>
                      <a:lnTo>
                        <a:pt x="2" y="12"/>
                      </a:lnTo>
                      <a:lnTo>
                        <a:pt x="3" y="12"/>
                      </a:lnTo>
                      <a:lnTo>
                        <a:pt x="4" y="13"/>
                      </a:lnTo>
                      <a:lnTo>
                        <a:pt x="5" y="14"/>
                      </a:lnTo>
                      <a:lnTo>
                        <a:pt x="6" y="14"/>
                      </a:lnTo>
                      <a:lnTo>
                        <a:pt x="7" y="14"/>
                      </a:lnTo>
                      <a:lnTo>
                        <a:pt x="8" y="14"/>
                      </a:lnTo>
                      <a:lnTo>
                        <a:pt x="9" y="13"/>
                      </a:lnTo>
                      <a:lnTo>
                        <a:pt x="10" y="12"/>
                      </a:lnTo>
                      <a:lnTo>
                        <a:pt x="11" y="11"/>
                      </a:lnTo>
                      <a:lnTo>
                        <a:pt x="12" y="10"/>
                      </a:lnTo>
                      <a:lnTo>
                        <a:pt x="12" y="9"/>
                      </a:lnTo>
                      <a:lnTo>
                        <a:pt x="12" y="8"/>
                      </a:lnTo>
                      <a:lnTo>
                        <a:pt x="12" y="6"/>
                      </a:lnTo>
                      <a:lnTo>
                        <a:pt x="12" y="5"/>
                      </a:lnTo>
                      <a:lnTo>
                        <a:pt x="12" y="4"/>
                      </a:lnTo>
                      <a:lnTo>
                        <a:pt x="11" y="4"/>
                      </a:lnTo>
                      <a:lnTo>
                        <a:pt x="11" y="3"/>
                      </a:lnTo>
                      <a:lnTo>
                        <a:pt x="11" y="2"/>
                      </a:lnTo>
                      <a:lnTo>
                        <a:pt x="10" y="2"/>
                      </a:lnTo>
                      <a:lnTo>
                        <a:pt x="9" y="1"/>
                      </a:lnTo>
                      <a:lnTo>
                        <a:pt x="9" y="0"/>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90" name="Freeform 271"/>
                <p:cNvSpPr>
                  <a:spLocks/>
                </p:cNvSpPr>
                <p:nvPr/>
              </p:nvSpPr>
              <p:spPr bwMode="auto">
                <a:xfrm>
                  <a:off x="859" y="1623"/>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5" y="0"/>
                      </a:moveTo>
                      <a:lnTo>
                        <a:pt x="4" y="1"/>
                      </a:lnTo>
                      <a:lnTo>
                        <a:pt x="3" y="1"/>
                      </a:lnTo>
                      <a:lnTo>
                        <a:pt x="2" y="2"/>
                      </a:lnTo>
                      <a:lnTo>
                        <a:pt x="2" y="3"/>
                      </a:lnTo>
                      <a:lnTo>
                        <a:pt x="0" y="4"/>
                      </a:lnTo>
                      <a:lnTo>
                        <a:pt x="0" y="5"/>
                      </a:lnTo>
                      <a:lnTo>
                        <a:pt x="0" y="6"/>
                      </a:lnTo>
                      <a:lnTo>
                        <a:pt x="0" y="8"/>
                      </a:lnTo>
                      <a:lnTo>
                        <a:pt x="0" y="9"/>
                      </a:lnTo>
                      <a:lnTo>
                        <a:pt x="0" y="10"/>
                      </a:lnTo>
                      <a:lnTo>
                        <a:pt x="0" y="11"/>
                      </a:lnTo>
                      <a:lnTo>
                        <a:pt x="1" y="11"/>
                      </a:lnTo>
                      <a:lnTo>
                        <a:pt x="2" y="11"/>
                      </a:lnTo>
                      <a:lnTo>
                        <a:pt x="2" y="12"/>
                      </a:lnTo>
                      <a:lnTo>
                        <a:pt x="2" y="13"/>
                      </a:lnTo>
                      <a:lnTo>
                        <a:pt x="3" y="13"/>
                      </a:lnTo>
                      <a:lnTo>
                        <a:pt x="4" y="13"/>
                      </a:lnTo>
                      <a:lnTo>
                        <a:pt x="5" y="14"/>
                      </a:lnTo>
                      <a:lnTo>
                        <a:pt x="6" y="14"/>
                      </a:lnTo>
                      <a:lnTo>
                        <a:pt x="7" y="14"/>
                      </a:lnTo>
                      <a:lnTo>
                        <a:pt x="8" y="13"/>
                      </a:lnTo>
                      <a:lnTo>
                        <a:pt x="9" y="13"/>
                      </a:lnTo>
                      <a:lnTo>
                        <a:pt x="10" y="13"/>
                      </a:lnTo>
                      <a:lnTo>
                        <a:pt x="10" y="11"/>
                      </a:lnTo>
                      <a:lnTo>
                        <a:pt x="12" y="11"/>
                      </a:lnTo>
                      <a:lnTo>
                        <a:pt x="12" y="9"/>
                      </a:lnTo>
                      <a:lnTo>
                        <a:pt x="12" y="8"/>
                      </a:lnTo>
                      <a:lnTo>
                        <a:pt x="12" y="7"/>
                      </a:lnTo>
                      <a:lnTo>
                        <a:pt x="12" y="6"/>
                      </a:lnTo>
                      <a:lnTo>
                        <a:pt x="12" y="5"/>
                      </a:lnTo>
                      <a:lnTo>
                        <a:pt x="11" y="4"/>
                      </a:lnTo>
                      <a:lnTo>
                        <a:pt x="11" y="3"/>
                      </a:lnTo>
                      <a:lnTo>
                        <a:pt x="10" y="3"/>
                      </a:lnTo>
                      <a:lnTo>
                        <a:pt x="10" y="2"/>
                      </a:lnTo>
                      <a:lnTo>
                        <a:pt x="9" y="1"/>
                      </a:lnTo>
                      <a:lnTo>
                        <a:pt x="8" y="1"/>
                      </a:lnTo>
                      <a:lnTo>
                        <a:pt x="7" y="1"/>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91" name="Freeform 272"/>
                <p:cNvSpPr>
                  <a:spLocks/>
                </p:cNvSpPr>
                <p:nvPr/>
              </p:nvSpPr>
              <p:spPr bwMode="auto">
                <a:xfrm>
                  <a:off x="865" y="1623"/>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5" y="0"/>
                      </a:moveTo>
                      <a:lnTo>
                        <a:pt x="5" y="0"/>
                      </a:lnTo>
                      <a:lnTo>
                        <a:pt x="3" y="0"/>
                      </a:lnTo>
                      <a:lnTo>
                        <a:pt x="2" y="1"/>
                      </a:lnTo>
                      <a:lnTo>
                        <a:pt x="2" y="2"/>
                      </a:lnTo>
                      <a:lnTo>
                        <a:pt x="1" y="4"/>
                      </a:lnTo>
                      <a:lnTo>
                        <a:pt x="0" y="4"/>
                      </a:lnTo>
                      <a:lnTo>
                        <a:pt x="0" y="6"/>
                      </a:lnTo>
                      <a:lnTo>
                        <a:pt x="0" y="7"/>
                      </a:lnTo>
                      <a:lnTo>
                        <a:pt x="0" y="8"/>
                      </a:lnTo>
                      <a:lnTo>
                        <a:pt x="0" y="9"/>
                      </a:lnTo>
                      <a:lnTo>
                        <a:pt x="1" y="9"/>
                      </a:lnTo>
                      <a:lnTo>
                        <a:pt x="1" y="10"/>
                      </a:lnTo>
                      <a:lnTo>
                        <a:pt x="2" y="10"/>
                      </a:lnTo>
                      <a:lnTo>
                        <a:pt x="2" y="12"/>
                      </a:lnTo>
                      <a:lnTo>
                        <a:pt x="3" y="12"/>
                      </a:lnTo>
                      <a:lnTo>
                        <a:pt x="4" y="12"/>
                      </a:lnTo>
                      <a:lnTo>
                        <a:pt x="5" y="13"/>
                      </a:lnTo>
                      <a:lnTo>
                        <a:pt x="6" y="14"/>
                      </a:lnTo>
                      <a:lnTo>
                        <a:pt x="7" y="13"/>
                      </a:lnTo>
                      <a:lnTo>
                        <a:pt x="8" y="13"/>
                      </a:lnTo>
                      <a:lnTo>
                        <a:pt x="9" y="12"/>
                      </a:lnTo>
                      <a:lnTo>
                        <a:pt x="10" y="12"/>
                      </a:lnTo>
                      <a:lnTo>
                        <a:pt x="11" y="11"/>
                      </a:lnTo>
                      <a:lnTo>
                        <a:pt x="12" y="10"/>
                      </a:lnTo>
                      <a:lnTo>
                        <a:pt x="12" y="9"/>
                      </a:lnTo>
                      <a:lnTo>
                        <a:pt x="12" y="7"/>
                      </a:lnTo>
                      <a:lnTo>
                        <a:pt x="12" y="6"/>
                      </a:lnTo>
                      <a:lnTo>
                        <a:pt x="12" y="5"/>
                      </a:lnTo>
                      <a:lnTo>
                        <a:pt x="12" y="4"/>
                      </a:lnTo>
                      <a:lnTo>
                        <a:pt x="11" y="3"/>
                      </a:lnTo>
                      <a:lnTo>
                        <a:pt x="11" y="2"/>
                      </a:lnTo>
                      <a:lnTo>
                        <a:pt x="10" y="2"/>
                      </a:lnTo>
                      <a:lnTo>
                        <a:pt x="10" y="1"/>
                      </a:lnTo>
                      <a:lnTo>
                        <a:pt x="9" y="0"/>
                      </a:lnTo>
                      <a:lnTo>
                        <a:pt x="8" y="0"/>
                      </a:lnTo>
                      <a:lnTo>
                        <a:pt x="7"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92" name="Freeform 273"/>
                <p:cNvSpPr>
                  <a:spLocks/>
                </p:cNvSpPr>
                <p:nvPr/>
              </p:nvSpPr>
              <p:spPr bwMode="auto">
                <a:xfrm>
                  <a:off x="862" y="1623"/>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6" y="0"/>
                      </a:moveTo>
                      <a:lnTo>
                        <a:pt x="5" y="0"/>
                      </a:lnTo>
                      <a:lnTo>
                        <a:pt x="3" y="0"/>
                      </a:lnTo>
                      <a:lnTo>
                        <a:pt x="2" y="1"/>
                      </a:lnTo>
                      <a:lnTo>
                        <a:pt x="2" y="2"/>
                      </a:lnTo>
                      <a:lnTo>
                        <a:pt x="1" y="4"/>
                      </a:lnTo>
                      <a:lnTo>
                        <a:pt x="0" y="4"/>
                      </a:lnTo>
                      <a:lnTo>
                        <a:pt x="0" y="6"/>
                      </a:lnTo>
                      <a:lnTo>
                        <a:pt x="0" y="7"/>
                      </a:lnTo>
                      <a:lnTo>
                        <a:pt x="0" y="8"/>
                      </a:lnTo>
                      <a:lnTo>
                        <a:pt x="0" y="9"/>
                      </a:lnTo>
                      <a:lnTo>
                        <a:pt x="1" y="9"/>
                      </a:lnTo>
                      <a:lnTo>
                        <a:pt x="1" y="10"/>
                      </a:lnTo>
                      <a:lnTo>
                        <a:pt x="2" y="10"/>
                      </a:lnTo>
                      <a:lnTo>
                        <a:pt x="2" y="12"/>
                      </a:lnTo>
                      <a:lnTo>
                        <a:pt x="3" y="12"/>
                      </a:lnTo>
                      <a:lnTo>
                        <a:pt x="4" y="12"/>
                      </a:lnTo>
                      <a:lnTo>
                        <a:pt x="5" y="13"/>
                      </a:lnTo>
                      <a:lnTo>
                        <a:pt x="6" y="13"/>
                      </a:lnTo>
                      <a:lnTo>
                        <a:pt x="6" y="14"/>
                      </a:lnTo>
                      <a:lnTo>
                        <a:pt x="7" y="13"/>
                      </a:lnTo>
                      <a:lnTo>
                        <a:pt x="8" y="13"/>
                      </a:lnTo>
                      <a:lnTo>
                        <a:pt x="9" y="12"/>
                      </a:lnTo>
                      <a:lnTo>
                        <a:pt x="10" y="12"/>
                      </a:lnTo>
                      <a:lnTo>
                        <a:pt x="11" y="11"/>
                      </a:lnTo>
                      <a:lnTo>
                        <a:pt x="12" y="10"/>
                      </a:lnTo>
                      <a:lnTo>
                        <a:pt x="12" y="9"/>
                      </a:lnTo>
                      <a:lnTo>
                        <a:pt x="12" y="7"/>
                      </a:lnTo>
                      <a:lnTo>
                        <a:pt x="12" y="6"/>
                      </a:lnTo>
                      <a:lnTo>
                        <a:pt x="12" y="5"/>
                      </a:lnTo>
                      <a:lnTo>
                        <a:pt x="12" y="4"/>
                      </a:lnTo>
                      <a:lnTo>
                        <a:pt x="11" y="3"/>
                      </a:lnTo>
                      <a:lnTo>
                        <a:pt x="11" y="2"/>
                      </a:lnTo>
                      <a:lnTo>
                        <a:pt x="10" y="2"/>
                      </a:lnTo>
                      <a:lnTo>
                        <a:pt x="10" y="1"/>
                      </a:lnTo>
                      <a:lnTo>
                        <a:pt x="9"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93" name="Freeform 274"/>
                <p:cNvSpPr>
                  <a:spLocks/>
                </p:cNvSpPr>
                <p:nvPr/>
              </p:nvSpPr>
              <p:spPr bwMode="auto">
                <a:xfrm>
                  <a:off x="800" y="1620"/>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5" y="0"/>
                      </a:moveTo>
                      <a:lnTo>
                        <a:pt x="4" y="0"/>
                      </a:lnTo>
                      <a:lnTo>
                        <a:pt x="2" y="1"/>
                      </a:lnTo>
                      <a:lnTo>
                        <a:pt x="2" y="2"/>
                      </a:lnTo>
                      <a:lnTo>
                        <a:pt x="1" y="3"/>
                      </a:lnTo>
                      <a:lnTo>
                        <a:pt x="0" y="3"/>
                      </a:lnTo>
                      <a:lnTo>
                        <a:pt x="0" y="5"/>
                      </a:lnTo>
                      <a:lnTo>
                        <a:pt x="0" y="6"/>
                      </a:lnTo>
                      <a:lnTo>
                        <a:pt x="0" y="7"/>
                      </a:lnTo>
                      <a:lnTo>
                        <a:pt x="0" y="8"/>
                      </a:lnTo>
                      <a:lnTo>
                        <a:pt x="0" y="9"/>
                      </a:lnTo>
                      <a:lnTo>
                        <a:pt x="0" y="10"/>
                      </a:lnTo>
                      <a:lnTo>
                        <a:pt x="1" y="11"/>
                      </a:lnTo>
                      <a:lnTo>
                        <a:pt x="1" y="12"/>
                      </a:lnTo>
                      <a:lnTo>
                        <a:pt x="2" y="13"/>
                      </a:lnTo>
                      <a:lnTo>
                        <a:pt x="3" y="13"/>
                      </a:lnTo>
                      <a:lnTo>
                        <a:pt x="4" y="13"/>
                      </a:lnTo>
                      <a:lnTo>
                        <a:pt x="5" y="13"/>
                      </a:lnTo>
                      <a:lnTo>
                        <a:pt x="6" y="13"/>
                      </a:lnTo>
                      <a:lnTo>
                        <a:pt x="7" y="13"/>
                      </a:lnTo>
                      <a:lnTo>
                        <a:pt x="8" y="13"/>
                      </a:lnTo>
                      <a:lnTo>
                        <a:pt x="9" y="12"/>
                      </a:lnTo>
                      <a:lnTo>
                        <a:pt x="10" y="11"/>
                      </a:lnTo>
                      <a:lnTo>
                        <a:pt x="11" y="10"/>
                      </a:lnTo>
                      <a:lnTo>
                        <a:pt x="11" y="9"/>
                      </a:lnTo>
                      <a:lnTo>
                        <a:pt x="12" y="8"/>
                      </a:lnTo>
                      <a:lnTo>
                        <a:pt x="12" y="7"/>
                      </a:lnTo>
                      <a:lnTo>
                        <a:pt x="12" y="6"/>
                      </a:lnTo>
                      <a:lnTo>
                        <a:pt x="11" y="5"/>
                      </a:lnTo>
                      <a:lnTo>
                        <a:pt x="11" y="4"/>
                      </a:lnTo>
                      <a:lnTo>
                        <a:pt x="10" y="3"/>
                      </a:lnTo>
                      <a:lnTo>
                        <a:pt x="10" y="2"/>
                      </a:lnTo>
                      <a:lnTo>
                        <a:pt x="9" y="2"/>
                      </a:lnTo>
                      <a:lnTo>
                        <a:pt x="9" y="1"/>
                      </a:lnTo>
                      <a:lnTo>
                        <a:pt x="8" y="1"/>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94" name="Freeform 275"/>
                <p:cNvSpPr>
                  <a:spLocks/>
                </p:cNvSpPr>
                <p:nvPr/>
              </p:nvSpPr>
              <p:spPr bwMode="auto">
                <a:xfrm>
                  <a:off x="807" y="1620"/>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5" y="0"/>
                      </a:moveTo>
                      <a:lnTo>
                        <a:pt x="4" y="1"/>
                      </a:lnTo>
                      <a:lnTo>
                        <a:pt x="3" y="1"/>
                      </a:lnTo>
                      <a:lnTo>
                        <a:pt x="2" y="2"/>
                      </a:lnTo>
                      <a:lnTo>
                        <a:pt x="1" y="3"/>
                      </a:lnTo>
                      <a:lnTo>
                        <a:pt x="0" y="4"/>
                      </a:lnTo>
                      <a:lnTo>
                        <a:pt x="0" y="5"/>
                      </a:lnTo>
                      <a:lnTo>
                        <a:pt x="0" y="7"/>
                      </a:lnTo>
                      <a:lnTo>
                        <a:pt x="0" y="8"/>
                      </a:lnTo>
                      <a:lnTo>
                        <a:pt x="0" y="9"/>
                      </a:lnTo>
                      <a:lnTo>
                        <a:pt x="0" y="10"/>
                      </a:lnTo>
                      <a:lnTo>
                        <a:pt x="0" y="11"/>
                      </a:lnTo>
                      <a:lnTo>
                        <a:pt x="1" y="11"/>
                      </a:lnTo>
                      <a:lnTo>
                        <a:pt x="1" y="12"/>
                      </a:lnTo>
                      <a:lnTo>
                        <a:pt x="2" y="13"/>
                      </a:lnTo>
                      <a:lnTo>
                        <a:pt x="3" y="13"/>
                      </a:lnTo>
                      <a:lnTo>
                        <a:pt x="4" y="13"/>
                      </a:lnTo>
                      <a:lnTo>
                        <a:pt x="5" y="14"/>
                      </a:lnTo>
                      <a:lnTo>
                        <a:pt x="7" y="14"/>
                      </a:lnTo>
                      <a:lnTo>
                        <a:pt x="7" y="13"/>
                      </a:lnTo>
                      <a:lnTo>
                        <a:pt x="9" y="13"/>
                      </a:lnTo>
                      <a:lnTo>
                        <a:pt x="10" y="12"/>
                      </a:lnTo>
                      <a:lnTo>
                        <a:pt x="11" y="11"/>
                      </a:lnTo>
                      <a:lnTo>
                        <a:pt x="11" y="9"/>
                      </a:lnTo>
                      <a:lnTo>
                        <a:pt x="12" y="8"/>
                      </a:lnTo>
                      <a:lnTo>
                        <a:pt x="12" y="7"/>
                      </a:lnTo>
                      <a:lnTo>
                        <a:pt x="12" y="6"/>
                      </a:lnTo>
                      <a:lnTo>
                        <a:pt x="11" y="5"/>
                      </a:lnTo>
                      <a:lnTo>
                        <a:pt x="11" y="3"/>
                      </a:lnTo>
                      <a:lnTo>
                        <a:pt x="10" y="3"/>
                      </a:lnTo>
                      <a:lnTo>
                        <a:pt x="10" y="2"/>
                      </a:lnTo>
                      <a:lnTo>
                        <a:pt x="9" y="2"/>
                      </a:lnTo>
                      <a:lnTo>
                        <a:pt x="8" y="1"/>
                      </a:lnTo>
                      <a:lnTo>
                        <a:pt x="7" y="1"/>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95" name="Freeform 276"/>
                <p:cNvSpPr>
                  <a:spLocks/>
                </p:cNvSpPr>
                <p:nvPr/>
              </p:nvSpPr>
              <p:spPr bwMode="auto">
                <a:xfrm>
                  <a:off x="803" y="1620"/>
                  <a:ext cx="2" cy="2"/>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w 14"/>
                    <a:gd name="T27" fmla="*/ 0 h 14"/>
                    <a:gd name="T28" fmla="*/ 0 w 14"/>
                    <a:gd name="T29" fmla="*/ 0 h 14"/>
                    <a:gd name="T30" fmla="*/ 0 w 14"/>
                    <a:gd name="T31" fmla="*/ 0 h 14"/>
                    <a:gd name="T32" fmla="*/ 0 w 14"/>
                    <a:gd name="T33" fmla="*/ 0 h 14"/>
                    <a:gd name="T34" fmla="*/ 0 w 14"/>
                    <a:gd name="T35" fmla="*/ 0 h 14"/>
                    <a:gd name="T36" fmla="*/ 0 w 14"/>
                    <a:gd name="T37" fmla="*/ 0 h 14"/>
                    <a:gd name="T38" fmla="*/ 0 w 14"/>
                    <a:gd name="T39" fmla="*/ 0 h 14"/>
                    <a:gd name="T40" fmla="*/ 0 w 14"/>
                    <a:gd name="T41" fmla="*/ 0 h 14"/>
                    <a:gd name="T42" fmla="*/ 0 w 14"/>
                    <a:gd name="T43" fmla="*/ 0 h 14"/>
                    <a:gd name="T44" fmla="*/ 0 w 14"/>
                    <a:gd name="T45" fmla="*/ 0 h 14"/>
                    <a:gd name="T46" fmla="*/ 0 w 14"/>
                    <a:gd name="T47" fmla="*/ 0 h 14"/>
                    <a:gd name="T48" fmla="*/ 0 w 14"/>
                    <a:gd name="T49" fmla="*/ 0 h 14"/>
                    <a:gd name="T50" fmla="*/ 0 w 14"/>
                    <a:gd name="T51" fmla="*/ 0 h 14"/>
                    <a:gd name="T52" fmla="*/ 0 w 14"/>
                    <a:gd name="T53" fmla="*/ 0 h 14"/>
                    <a:gd name="T54" fmla="*/ 0 w 14"/>
                    <a:gd name="T55" fmla="*/ 0 h 14"/>
                    <a:gd name="T56" fmla="*/ 0 w 14"/>
                    <a:gd name="T57" fmla="*/ 0 h 14"/>
                    <a:gd name="T58" fmla="*/ 0 w 14"/>
                    <a:gd name="T59" fmla="*/ 0 h 14"/>
                    <a:gd name="T60" fmla="*/ 0 w 14"/>
                    <a:gd name="T61" fmla="*/ 0 h 14"/>
                    <a:gd name="T62" fmla="*/ 0 w 14"/>
                    <a:gd name="T63" fmla="*/ 0 h 14"/>
                    <a:gd name="T64" fmla="*/ 0 w 14"/>
                    <a:gd name="T65" fmla="*/ 0 h 14"/>
                    <a:gd name="T66" fmla="*/ 0 w 14"/>
                    <a:gd name="T67" fmla="*/ 0 h 14"/>
                    <a:gd name="T68" fmla="*/ 0 w 14"/>
                    <a:gd name="T69" fmla="*/ 0 h 14"/>
                    <a:gd name="T70" fmla="*/ 0 w 14"/>
                    <a:gd name="T71" fmla="*/ 0 h 14"/>
                    <a:gd name="T72" fmla="*/ 0 w 14"/>
                    <a:gd name="T73" fmla="*/ 0 h 14"/>
                    <a:gd name="T74" fmla="*/ 0 w 14"/>
                    <a:gd name="T75" fmla="*/ 0 h 14"/>
                    <a:gd name="T76" fmla="*/ 0 w 14"/>
                    <a:gd name="T77" fmla="*/ 0 h 14"/>
                    <a:gd name="T78" fmla="*/ 0 w 14"/>
                    <a:gd name="T79" fmla="*/ 0 h 14"/>
                    <a:gd name="T80" fmla="*/ 0 w 14"/>
                    <a:gd name="T81" fmla="*/ 0 h 14"/>
                    <a:gd name="T82" fmla="*/ 0 w 14"/>
                    <a:gd name="T83" fmla="*/ 0 h 14"/>
                    <a:gd name="T84" fmla="*/ 0 w 14"/>
                    <a:gd name="T85" fmla="*/ 0 h 14"/>
                    <a:gd name="T86" fmla="*/ 0 w 14"/>
                    <a:gd name="T87" fmla="*/ 0 h 14"/>
                    <a:gd name="T88" fmla="*/ 0 w 14"/>
                    <a:gd name="T89" fmla="*/ 0 h 14"/>
                    <a:gd name="T90" fmla="*/ 0 w 14"/>
                    <a:gd name="T91" fmla="*/ 0 h 14"/>
                    <a:gd name="T92" fmla="*/ 0 w 14"/>
                    <a:gd name="T93" fmla="*/ 0 h 14"/>
                    <a:gd name="T94" fmla="*/ 0 w 14"/>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1" y="2"/>
                      </a:moveTo>
                      <a:lnTo>
                        <a:pt x="10" y="2"/>
                      </a:lnTo>
                      <a:lnTo>
                        <a:pt x="9" y="1"/>
                      </a:lnTo>
                      <a:lnTo>
                        <a:pt x="8" y="1"/>
                      </a:lnTo>
                      <a:lnTo>
                        <a:pt x="7" y="0"/>
                      </a:lnTo>
                      <a:lnTo>
                        <a:pt x="6" y="0"/>
                      </a:lnTo>
                      <a:lnTo>
                        <a:pt x="5" y="1"/>
                      </a:lnTo>
                      <a:lnTo>
                        <a:pt x="4" y="1"/>
                      </a:lnTo>
                      <a:lnTo>
                        <a:pt x="3" y="2"/>
                      </a:lnTo>
                      <a:lnTo>
                        <a:pt x="2" y="3"/>
                      </a:lnTo>
                      <a:lnTo>
                        <a:pt x="2" y="4"/>
                      </a:lnTo>
                      <a:lnTo>
                        <a:pt x="1" y="5"/>
                      </a:lnTo>
                      <a:lnTo>
                        <a:pt x="0" y="7"/>
                      </a:lnTo>
                      <a:lnTo>
                        <a:pt x="0" y="8"/>
                      </a:lnTo>
                      <a:lnTo>
                        <a:pt x="1" y="9"/>
                      </a:lnTo>
                      <a:lnTo>
                        <a:pt x="1" y="10"/>
                      </a:lnTo>
                      <a:lnTo>
                        <a:pt x="2" y="10"/>
                      </a:lnTo>
                      <a:lnTo>
                        <a:pt x="2" y="11"/>
                      </a:lnTo>
                      <a:lnTo>
                        <a:pt x="2" y="12"/>
                      </a:lnTo>
                      <a:lnTo>
                        <a:pt x="3" y="13"/>
                      </a:lnTo>
                      <a:lnTo>
                        <a:pt x="4" y="13"/>
                      </a:lnTo>
                      <a:lnTo>
                        <a:pt x="5" y="13"/>
                      </a:lnTo>
                      <a:lnTo>
                        <a:pt x="6" y="14"/>
                      </a:lnTo>
                      <a:lnTo>
                        <a:pt x="7" y="14"/>
                      </a:lnTo>
                      <a:lnTo>
                        <a:pt x="8" y="14"/>
                      </a:lnTo>
                      <a:lnTo>
                        <a:pt x="8" y="13"/>
                      </a:lnTo>
                      <a:lnTo>
                        <a:pt x="10" y="13"/>
                      </a:lnTo>
                      <a:lnTo>
                        <a:pt x="12" y="12"/>
                      </a:lnTo>
                      <a:lnTo>
                        <a:pt x="12" y="11"/>
                      </a:lnTo>
                      <a:lnTo>
                        <a:pt x="12" y="9"/>
                      </a:lnTo>
                      <a:lnTo>
                        <a:pt x="14" y="8"/>
                      </a:lnTo>
                      <a:lnTo>
                        <a:pt x="14" y="7"/>
                      </a:lnTo>
                      <a:lnTo>
                        <a:pt x="14" y="6"/>
                      </a:lnTo>
                      <a:lnTo>
                        <a:pt x="12" y="5"/>
                      </a:lnTo>
                      <a:lnTo>
                        <a:pt x="12" y="3"/>
                      </a:lnTo>
                      <a:lnTo>
                        <a:pt x="11" y="3"/>
                      </a:lnTo>
                      <a:lnTo>
                        <a:pt x="11"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96" name="Freeform 277"/>
                <p:cNvSpPr>
                  <a:spLocks/>
                </p:cNvSpPr>
                <p:nvPr/>
              </p:nvSpPr>
              <p:spPr bwMode="auto">
                <a:xfrm>
                  <a:off x="810" y="1620"/>
                  <a:ext cx="2" cy="2"/>
                </a:xfrm>
                <a:custGeom>
                  <a:avLst/>
                  <a:gdLst>
                    <a:gd name="T0" fmla="*/ 0 w 9"/>
                    <a:gd name="T1" fmla="*/ 0 h 13"/>
                    <a:gd name="T2" fmla="*/ 0 w 9"/>
                    <a:gd name="T3" fmla="*/ 0 h 13"/>
                    <a:gd name="T4" fmla="*/ 0 w 9"/>
                    <a:gd name="T5" fmla="*/ 0 h 13"/>
                    <a:gd name="T6" fmla="*/ 0 w 9"/>
                    <a:gd name="T7" fmla="*/ 0 h 13"/>
                    <a:gd name="T8" fmla="*/ 0 w 9"/>
                    <a:gd name="T9" fmla="*/ 0 h 13"/>
                    <a:gd name="T10" fmla="*/ 0 w 9"/>
                    <a:gd name="T11" fmla="*/ 0 h 13"/>
                    <a:gd name="T12" fmla="*/ 0 w 9"/>
                    <a:gd name="T13" fmla="*/ 0 h 13"/>
                    <a:gd name="T14" fmla="*/ 0 w 9"/>
                    <a:gd name="T15" fmla="*/ 0 h 13"/>
                    <a:gd name="T16" fmla="*/ 0 w 9"/>
                    <a:gd name="T17" fmla="*/ 0 h 13"/>
                    <a:gd name="T18" fmla="*/ 0 w 9"/>
                    <a:gd name="T19" fmla="*/ 0 h 13"/>
                    <a:gd name="T20" fmla="*/ 0 w 9"/>
                    <a:gd name="T21" fmla="*/ 0 h 13"/>
                    <a:gd name="T22" fmla="*/ 0 w 9"/>
                    <a:gd name="T23" fmla="*/ 0 h 13"/>
                    <a:gd name="T24" fmla="*/ 0 w 9"/>
                    <a:gd name="T25" fmla="*/ 0 h 13"/>
                    <a:gd name="T26" fmla="*/ 0 w 9"/>
                    <a:gd name="T27" fmla="*/ 0 h 13"/>
                    <a:gd name="T28" fmla="*/ 0 w 9"/>
                    <a:gd name="T29" fmla="*/ 0 h 13"/>
                    <a:gd name="T30" fmla="*/ 0 w 9"/>
                    <a:gd name="T31" fmla="*/ 0 h 13"/>
                    <a:gd name="T32" fmla="*/ 0 w 9"/>
                    <a:gd name="T33" fmla="*/ 0 h 13"/>
                    <a:gd name="T34" fmla="*/ 0 w 9"/>
                    <a:gd name="T35" fmla="*/ 0 h 13"/>
                    <a:gd name="T36" fmla="*/ 0 w 9"/>
                    <a:gd name="T37" fmla="*/ 0 h 13"/>
                    <a:gd name="T38" fmla="*/ 0 w 9"/>
                    <a:gd name="T39" fmla="*/ 0 h 13"/>
                    <a:gd name="T40" fmla="*/ 0 w 9"/>
                    <a:gd name="T41" fmla="*/ 0 h 13"/>
                    <a:gd name="T42" fmla="*/ 0 w 9"/>
                    <a:gd name="T43" fmla="*/ 0 h 13"/>
                    <a:gd name="T44" fmla="*/ 0 w 9"/>
                    <a:gd name="T45" fmla="*/ 0 h 13"/>
                    <a:gd name="T46" fmla="*/ 0 w 9"/>
                    <a:gd name="T47" fmla="*/ 0 h 13"/>
                    <a:gd name="T48" fmla="*/ 0 w 9"/>
                    <a:gd name="T49" fmla="*/ 0 h 13"/>
                    <a:gd name="T50" fmla="*/ 0 w 9"/>
                    <a:gd name="T51" fmla="*/ 0 h 13"/>
                    <a:gd name="T52" fmla="*/ 0 w 9"/>
                    <a:gd name="T53" fmla="*/ 0 h 13"/>
                    <a:gd name="T54" fmla="*/ 0 w 9"/>
                    <a:gd name="T55" fmla="*/ 0 h 13"/>
                    <a:gd name="T56" fmla="*/ 0 w 9"/>
                    <a:gd name="T57" fmla="*/ 0 h 13"/>
                    <a:gd name="T58" fmla="*/ 0 w 9"/>
                    <a:gd name="T59" fmla="*/ 0 h 13"/>
                    <a:gd name="T60" fmla="*/ 0 w 9"/>
                    <a:gd name="T61" fmla="*/ 0 h 13"/>
                    <a:gd name="T62" fmla="*/ 0 w 9"/>
                    <a:gd name="T63" fmla="*/ 0 h 13"/>
                    <a:gd name="T64" fmla="*/ 0 w 9"/>
                    <a:gd name="T65" fmla="*/ 0 h 13"/>
                    <a:gd name="T66" fmla="*/ 0 w 9"/>
                    <a:gd name="T67" fmla="*/ 0 h 13"/>
                    <a:gd name="T68" fmla="*/ 0 w 9"/>
                    <a:gd name="T69" fmla="*/ 0 h 13"/>
                    <a:gd name="T70" fmla="*/ 0 w 9"/>
                    <a:gd name="T71" fmla="*/ 0 h 13"/>
                    <a:gd name="T72" fmla="*/ 0 w 9"/>
                    <a:gd name="T73" fmla="*/ 0 h 13"/>
                    <a:gd name="T74" fmla="*/ 0 w 9"/>
                    <a:gd name="T75" fmla="*/ 0 h 13"/>
                    <a:gd name="T76" fmla="*/ 0 w 9"/>
                    <a:gd name="T77" fmla="*/ 0 h 13"/>
                    <a:gd name="T78" fmla="*/ 0 w 9"/>
                    <a:gd name="T79" fmla="*/ 0 h 13"/>
                    <a:gd name="T80" fmla="*/ 0 w 9"/>
                    <a:gd name="T81" fmla="*/ 0 h 13"/>
                    <a:gd name="T82" fmla="*/ 0 w 9"/>
                    <a:gd name="T83" fmla="*/ 0 h 13"/>
                    <a:gd name="T84" fmla="*/ 0 w 9"/>
                    <a:gd name="T85" fmla="*/ 0 h 13"/>
                    <a:gd name="T86" fmla="*/ 0 w 9"/>
                    <a:gd name="T87" fmla="*/ 0 h 13"/>
                    <a:gd name="T88" fmla="*/ 0 w 9"/>
                    <a:gd name="T89" fmla="*/ 0 h 13"/>
                    <a:gd name="T90" fmla="*/ 0 w 9"/>
                    <a:gd name="T91" fmla="*/ 0 h 13"/>
                    <a:gd name="T92" fmla="*/ 0 w 9"/>
                    <a:gd name="T93" fmla="*/ 0 h 13"/>
                    <a:gd name="T94" fmla="*/ 0 w 9"/>
                    <a:gd name="T95" fmla="*/ 0 h 13"/>
                    <a:gd name="T96" fmla="*/ 0 w 9"/>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13"/>
                    <a:gd name="T149" fmla="*/ 9 w 9"/>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13">
                      <a:moveTo>
                        <a:pt x="2" y="0"/>
                      </a:moveTo>
                      <a:lnTo>
                        <a:pt x="1" y="0"/>
                      </a:lnTo>
                      <a:lnTo>
                        <a:pt x="1" y="1"/>
                      </a:lnTo>
                      <a:lnTo>
                        <a:pt x="0" y="2"/>
                      </a:lnTo>
                      <a:lnTo>
                        <a:pt x="0" y="3"/>
                      </a:lnTo>
                      <a:lnTo>
                        <a:pt x="0" y="5"/>
                      </a:lnTo>
                      <a:lnTo>
                        <a:pt x="0" y="6"/>
                      </a:lnTo>
                      <a:lnTo>
                        <a:pt x="0" y="7"/>
                      </a:lnTo>
                      <a:lnTo>
                        <a:pt x="0" y="8"/>
                      </a:lnTo>
                      <a:lnTo>
                        <a:pt x="0" y="9"/>
                      </a:lnTo>
                      <a:lnTo>
                        <a:pt x="0" y="10"/>
                      </a:lnTo>
                      <a:lnTo>
                        <a:pt x="0" y="11"/>
                      </a:lnTo>
                      <a:lnTo>
                        <a:pt x="1" y="11"/>
                      </a:lnTo>
                      <a:lnTo>
                        <a:pt x="1" y="12"/>
                      </a:lnTo>
                      <a:lnTo>
                        <a:pt x="1" y="13"/>
                      </a:lnTo>
                      <a:lnTo>
                        <a:pt x="2" y="13"/>
                      </a:lnTo>
                      <a:lnTo>
                        <a:pt x="3" y="13"/>
                      </a:lnTo>
                      <a:lnTo>
                        <a:pt x="4" y="13"/>
                      </a:lnTo>
                      <a:lnTo>
                        <a:pt x="5" y="13"/>
                      </a:lnTo>
                      <a:lnTo>
                        <a:pt x="7" y="12"/>
                      </a:lnTo>
                      <a:lnTo>
                        <a:pt x="7" y="11"/>
                      </a:lnTo>
                      <a:lnTo>
                        <a:pt x="8" y="10"/>
                      </a:lnTo>
                      <a:lnTo>
                        <a:pt x="9" y="9"/>
                      </a:lnTo>
                      <a:lnTo>
                        <a:pt x="9" y="7"/>
                      </a:lnTo>
                      <a:lnTo>
                        <a:pt x="9" y="6"/>
                      </a:lnTo>
                      <a:lnTo>
                        <a:pt x="9" y="5"/>
                      </a:lnTo>
                      <a:lnTo>
                        <a:pt x="8" y="5"/>
                      </a:lnTo>
                      <a:lnTo>
                        <a:pt x="8" y="3"/>
                      </a:lnTo>
                      <a:lnTo>
                        <a:pt x="7" y="2"/>
                      </a:lnTo>
                      <a:lnTo>
                        <a:pt x="6" y="1"/>
                      </a:lnTo>
                      <a:lnTo>
                        <a:pt x="5" y="1"/>
                      </a:lnTo>
                      <a:lnTo>
                        <a:pt x="5" y="0"/>
                      </a:lnTo>
                      <a:lnTo>
                        <a:pt x="4" y="0"/>
                      </a:lnTo>
                      <a:lnTo>
                        <a:pt x="3" y="0"/>
                      </a:lnTo>
                      <a:lnTo>
                        <a:pt x="2"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97" name="Freeform 278"/>
                <p:cNvSpPr>
                  <a:spLocks/>
                </p:cNvSpPr>
                <p:nvPr/>
              </p:nvSpPr>
              <p:spPr bwMode="auto">
                <a:xfrm>
                  <a:off x="816" y="1620"/>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6" y="0"/>
                      </a:moveTo>
                      <a:lnTo>
                        <a:pt x="4" y="0"/>
                      </a:lnTo>
                      <a:lnTo>
                        <a:pt x="3" y="1"/>
                      </a:lnTo>
                      <a:lnTo>
                        <a:pt x="2" y="2"/>
                      </a:lnTo>
                      <a:lnTo>
                        <a:pt x="1" y="3"/>
                      </a:lnTo>
                      <a:lnTo>
                        <a:pt x="0" y="5"/>
                      </a:lnTo>
                      <a:lnTo>
                        <a:pt x="0" y="6"/>
                      </a:lnTo>
                      <a:lnTo>
                        <a:pt x="0" y="7"/>
                      </a:lnTo>
                      <a:lnTo>
                        <a:pt x="0" y="8"/>
                      </a:lnTo>
                      <a:lnTo>
                        <a:pt x="0" y="9"/>
                      </a:lnTo>
                      <a:lnTo>
                        <a:pt x="1" y="10"/>
                      </a:lnTo>
                      <a:lnTo>
                        <a:pt x="1" y="11"/>
                      </a:lnTo>
                      <a:lnTo>
                        <a:pt x="2" y="12"/>
                      </a:lnTo>
                      <a:lnTo>
                        <a:pt x="2" y="13"/>
                      </a:lnTo>
                      <a:lnTo>
                        <a:pt x="3" y="13"/>
                      </a:lnTo>
                      <a:lnTo>
                        <a:pt x="4" y="13"/>
                      </a:lnTo>
                      <a:lnTo>
                        <a:pt x="5" y="13"/>
                      </a:lnTo>
                      <a:lnTo>
                        <a:pt x="6" y="13"/>
                      </a:lnTo>
                      <a:lnTo>
                        <a:pt x="7" y="13"/>
                      </a:lnTo>
                      <a:lnTo>
                        <a:pt x="8" y="13"/>
                      </a:lnTo>
                      <a:lnTo>
                        <a:pt x="9" y="13"/>
                      </a:lnTo>
                      <a:lnTo>
                        <a:pt x="10" y="12"/>
                      </a:lnTo>
                      <a:lnTo>
                        <a:pt x="11" y="11"/>
                      </a:lnTo>
                      <a:lnTo>
                        <a:pt x="12" y="10"/>
                      </a:lnTo>
                      <a:lnTo>
                        <a:pt x="12" y="9"/>
                      </a:lnTo>
                      <a:lnTo>
                        <a:pt x="12" y="8"/>
                      </a:lnTo>
                      <a:lnTo>
                        <a:pt x="12" y="7"/>
                      </a:lnTo>
                      <a:lnTo>
                        <a:pt x="12" y="6"/>
                      </a:lnTo>
                      <a:lnTo>
                        <a:pt x="12" y="5"/>
                      </a:lnTo>
                      <a:lnTo>
                        <a:pt x="12" y="4"/>
                      </a:lnTo>
                      <a:lnTo>
                        <a:pt x="12" y="3"/>
                      </a:lnTo>
                      <a:lnTo>
                        <a:pt x="11" y="3"/>
                      </a:lnTo>
                      <a:lnTo>
                        <a:pt x="10" y="3"/>
                      </a:lnTo>
                      <a:lnTo>
                        <a:pt x="10" y="2"/>
                      </a:lnTo>
                      <a:lnTo>
                        <a:pt x="10" y="1"/>
                      </a:lnTo>
                      <a:lnTo>
                        <a:pt x="9" y="1"/>
                      </a:lnTo>
                      <a:lnTo>
                        <a:pt x="8" y="1"/>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98" name="Freeform 279"/>
                <p:cNvSpPr>
                  <a:spLocks/>
                </p:cNvSpPr>
                <p:nvPr/>
              </p:nvSpPr>
              <p:spPr bwMode="auto">
                <a:xfrm>
                  <a:off x="813" y="1620"/>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6" y="0"/>
                      </a:moveTo>
                      <a:lnTo>
                        <a:pt x="4" y="0"/>
                      </a:lnTo>
                      <a:lnTo>
                        <a:pt x="3" y="1"/>
                      </a:lnTo>
                      <a:lnTo>
                        <a:pt x="2" y="2"/>
                      </a:lnTo>
                      <a:lnTo>
                        <a:pt x="2" y="3"/>
                      </a:lnTo>
                      <a:lnTo>
                        <a:pt x="1" y="3"/>
                      </a:lnTo>
                      <a:lnTo>
                        <a:pt x="0" y="5"/>
                      </a:lnTo>
                      <a:lnTo>
                        <a:pt x="0" y="6"/>
                      </a:lnTo>
                      <a:lnTo>
                        <a:pt x="0" y="7"/>
                      </a:lnTo>
                      <a:lnTo>
                        <a:pt x="0" y="8"/>
                      </a:lnTo>
                      <a:lnTo>
                        <a:pt x="0" y="9"/>
                      </a:lnTo>
                      <a:lnTo>
                        <a:pt x="1" y="10"/>
                      </a:lnTo>
                      <a:lnTo>
                        <a:pt x="1" y="11"/>
                      </a:lnTo>
                      <a:lnTo>
                        <a:pt x="2" y="11"/>
                      </a:lnTo>
                      <a:lnTo>
                        <a:pt x="2" y="12"/>
                      </a:lnTo>
                      <a:lnTo>
                        <a:pt x="2" y="13"/>
                      </a:lnTo>
                      <a:lnTo>
                        <a:pt x="3" y="13"/>
                      </a:lnTo>
                      <a:lnTo>
                        <a:pt x="4" y="13"/>
                      </a:lnTo>
                      <a:lnTo>
                        <a:pt x="5" y="13"/>
                      </a:lnTo>
                      <a:lnTo>
                        <a:pt x="6" y="13"/>
                      </a:lnTo>
                      <a:lnTo>
                        <a:pt x="7" y="13"/>
                      </a:lnTo>
                      <a:lnTo>
                        <a:pt x="8" y="13"/>
                      </a:lnTo>
                      <a:lnTo>
                        <a:pt x="9" y="13"/>
                      </a:lnTo>
                      <a:lnTo>
                        <a:pt x="10" y="12"/>
                      </a:lnTo>
                      <a:lnTo>
                        <a:pt x="11" y="11"/>
                      </a:lnTo>
                      <a:lnTo>
                        <a:pt x="12" y="10"/>
                      </a:lnTo>
                      <a:lnTo>
                        <a:pt x="12" y="9"/>
                      </a:lnTo>
                      <a:lnTo>
                        <a:pt x="12" y="8"/>
                      </a:lnTo>
                      <a:lnTo>
                        <a:pt x="12" y="7"/>
                      </a:lnTo>
                      <a:lnTo>
                        <a:pt x="12" y="6"/>
                      </a:lnTo>
                      <a:lnTo>
                        <a:pt x="12" y="5"/>
                      </a:lnTo>
                      <a:lnTo>
                        <a:pt x="12" y="4"/>
                      </a:lnTo>
                      <a:lnTo>
                        <a:pt x="12" y="3"/>
                      </a:lnTo>
                      <a:lnTo>
                        <a:pt x="11" y="3"/>
                      </a:lnTo>
                      <a:lnTo>
                        <a:pt x="10" y="3"/>
                      </a:lnTo>
                      <a:lnTo>
                        <a:pt x="10" y="2"/>
                      </a:lnTo>
                      <a:lnTo>
                        <a:pt x="10" y="1"/>
                      </a:lnTo>
                      <a:lnTo>
                        <a:pt x="9" y="1"/>
                      </a:lnTo>
                      <a:lnTo>
                        <a:pt x="8" y="1"/>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99" name="Freeform 280"/>
                <p:cNvSpPr>
                  <a:spLocks/>
                </p:cNvSpPr>
                <p:nvPr/>
              </p:nvSpPr>
              <p:spPr bwMode="auto">
                <a:xfrm>
                  <a:off x="820" y="1620"/>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6" y="0"/>
                      </a:moveTo>
                      <a:lnTo>
                        <a:pt x="4" y="0"/>
                      </a:lnTo>
                      <a:lnTo>
                        <a:pt x="3" y="1"/>
                      </a:lnTo>
                      <a:lnTo>
                        <a:pt x="2" y="1"/>
                      </a:lnTo>
                      <a:lnTo>
                        <a:pt x="2" y="2"/>
                      </a:lnTo>
                      <a:lnTo>
                        <a:pt x="1" y="3"/>
                      </a:lnTo>
                      <a:lnTo>
                        <a:pt x="0" y="4"/>
                      </a:lnTo>
                      <a:lnTo>
                        <a:pt x="0" y="6"/>
                      </a:lnTo>
                      <a:lnTo>
                        <a:pt x="0" y="7"/>
                      </a:lnTo>
                      <a:lnTo>
                        <a:pt x="0" y="8"/>
                      </a:lnTo>
                      <a:lnTo>
                        <a:pt x="1" y="9"/>
                      </a:lnTo>
                      <a:lnTo>
                        <a:pt x="1" y="10"/>
                      </a:lnTo>
                      <a:lnTo>
                        <a:pt x="2" y="11"/>
                      </a:lnTo>
                      <a:lnTo>
                        <a:pt x="2" y="12"/>
                      </a:lnTo>
                      <a:lnTo>
                        <a:pt x="3" y="12"/>
                      </a:lnTo>
                      <a:lnTo>
                        <a:pt x="4" y="12"/>
                      </a:lnTo>
                      <a:lnTo>
                        <a:pt x="4" y="13"/>
                      </a:lnTo>
                      <a:lnTo>
                        <a:pt x="6" y="13"/>
                      </a:lnTo>
                      <a:lnTo>
                        <a:pt x="6" y="14"/>
                      </a:lnTo>
                      <a:lnTo>
                        <a:pt x="7" y="13"/>
                      </a:lnTo>
                      <a:lnTo>
                        <a:pt x="8" y="13"/>
                      </a:lnTo>
                      <a:lnTo>
                        <a:pt x="9" y="12"/>
                      </a:lnTo>
                      <a:lnTo>
                        <a:pt x="10" y="12"/>
                      </a:lnTo>
                      <a:lnTo>
                        <a:pt x="11" y="11"/>
                      </a:lnTo>
                      <a:lnTo>
                        <a:pt x="12" y="10"/>
                      </a:lnTo>
                      <a:lnTo>
                        <a:pt x="12" y="9"/>
                      </a:lnTo>
                      <a:lnTo>
                        <a:pt x="12" y="7"/>
                      </a:lnTo>
                      <a:lnTo>
                        <a:pt x="12" y="6"/>
                      </a:lnTo>
                      <a:lnTo>
                        <a:pt x="12" y="5"/>
                      </a:lnTo>
                      <a:lnTo>
                        <a:pt x="12" y="4"/>
                      </a:lnTo>
                      <a:lnTo>
                        <a:pt x="11" y="3"/>
                      </a:lnTo>
                      <a:lnTo>
                        <a:pt x="11" y="2"/>
                      </a:lnTo>
                      <a:lnTo>
                        <a:pt x="10" y="2"/>
                      </a:lnTo>
                      <a:lnTo>
                        <a:pt x="10" y="1"/>
                      </a:lnTo>
                      <a:lnTo>
                        <a:pt x="9" y="1"/>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00" name="Freeform 281"/>
                <p:cNvSpPr>
                  <a:spLocks/>
                </p:cNvSpPr>
                <p:nvPr/>
              </p:nvSpPr>
              <p:spPr bwMode="auto">
                <a:xfrm>
                  <a:off x="827" y="1620"/>
                  <a:ext cx="1" cy="2"/>
                </a:xfrm>
                <a:custGeom>
                  <a:avLst/>
                  <a:gdLst>
                    <a:gd name="T0" fmla="*/ 0 w 11"/>
                    <a:gd name="T1" fmla="*/ 0 h 14"/>
                    <a:gd name="T2" fmla="*/ 0 w 11"/>
                    <a:gd name="T3" fmla="*/ 0 h 14"/>
                    <a:gd name="T4" fmla="*/ 0 w 11"/>
                    <a:gd name="T5" fmla="*/ 0 h 14"/>
                    <a:gd name="T6" fmla="*/ 0 w 11"/>
                    <a:gd name="T7" fmla="*/ 0 h 14"/>
                    <a:gd name="T8" fmla="*/ 0 w 11"/>
                    <a:gd name="T9" fmla="*/ 0 h 14"/>
                    <a:gd name="T10" fmla="*/ 0 w 11"/>
                    <a:gd name="T11" fmla="*/ 0 h 14"/>
                    <a:gd name="T12" fmla="*/ 0 w 11"/>
                    <a:gd name="T13" fmla="*/ 0 h 14"/>
                    <a:gd name="T14" fmla="*/ 0 w 11"/>
                    <a:gd name="T15" fmla="*/ 0 h 14"/>
                    <a:gd name="T16" fmla="*/ 0 w 11"/>
                    <a:gd name="T17" fmla="*/ 0 h 14"/>
                    <a:gd name="T18" fmla="*/ 0 w 11"/>
                    <a:gd name="T19" fmla="*/ 0 h 14"/>
                    <a:gd name="T20" fmla="*/ 0 w 11"/>
                    <a:gd name="T21" fmla="*/ 0 h 14"/>
                    <a:gd name="T22" fmla="*/ 0 w 11"/>
                    <a:gd name="T23" fmla="*/ 0 h 14"/>
                    <a:gd name="T24" fmla="*/ 0 w 11"/>
                    <a:gd name="T25" fmla="*/ 0 h 14"/>
                    <a:gd name="T26" fmla="*/ 0 w 11"/>
                    <a:gd name="T27" fmla="*/ 0 h 14"/>
                    <a:gd name="T28" fmla="*/ 0 w 11"/>
                    <a:gd name="T29" fmla="*/ 0 h 14"/>
                    <a:gd name="T30" fmla="*/ 0 w 11"/>
                    <a:gd name="T31" fmla="*/ 0 h 14"/>
                    <a:gd name="T32" fmla="*/ 0 w 11"/>
                    <a:gd name="T33" fmla="*/ 0 h 14"/>
                    <a:gd name="T34" fmla="*/ 0 w 11"/>
                    <a:gd name="T35" fmla="*/ 0 h 14"/>
                    <a:gd name="T36" fmla="*/ 0 w 11"/>
                    <a:gd name="T37" fmla="*/ 0 h 14"/>
                    <a:gd name="T38" fmla="*/ 0 w 11"/>
                    <a:gd name="T39" fmla="*/ 0 h 14"/>
                    <a:gd name="T40" fmla="*/ 0 w 11"/>
                    <a:gd name="T41" fmla="*/ 0 h 14"/>
                    <a:gd name="T42" fmla="*/ 0 w 11"/>
                    <a:gd name="T43" fmla="*/ 0 h 14"/>
                    <a:gd name="T44" fmla="*/ 0 w 11"/>
                    <a:gd name="T45" fmla="*/ 0 h 14"/>
                    <a:gd name="T46" fmla="*/ 0 w 11"/>
                    <a:gd name="T47" fmla="*/ 0 h 14"/>
                    <a:gd name="T48" fmla="*/ 0 w 11"/>
                    <a:gd name="T49" fmla="*/ 0 h 14"/>
                    <a:gd name="T50" fmla="*/ 0 w 11"/>
                    <a:gd name="T51" fmla="*/ 0 h 14"/>
                    <a:gd name="T52" fmla="*/ 0 w 11"/>
                    <a:gd name="T53" fmla="*/ 0 h 14"/>
                    <a:gd name="T54" fmla="*/ 0 w 11"/>
                    <a:gd name="T55" fmla="*/ 0 h 14"/>
                    <a:gd name="T56" fmla="*/ 0 w 11"/>
                    <a:gd name="T57" fmla="*/ 0 h 14"/>
                    <a:gd name="T58" fmla="*/ 0 w 11"/>
                    <a:gd name="T59" fmla="*/ 0 h 14"/>
                    <a:gd name="T60" fmla="*/ 0 w 11"/>
                    <a:gd name="T61" fmla="*/ 0 h 14"/>
                    <a:gd name="T62" fmla="*/ 0 w 11"/>
                    <a:gd name="T63" fmla="*/ 0 h 14"/>
                    <a:gd name="T64" fmla="*/ 0 w 11"/>
                    <a:gd name="T65" fmla="*/ 0 h 14"/>
                    <a:gd name="T66" fmla="*/ 0 w 11"/>
                    <a:gd name="T67" fmla="*/ 0 h 14"/>
                    <a:gd name="T68" fmla="*/ 0 w 11"/>
                    <a:gd name="T69" fmla="*/ 0 h 14"/>
                    <a:gd name="T70" fmla="*/ 0 w 11"/>
                    <a:gd name="T71" fmla="*/ 0 h 14"/>
                    <a:gd name="T72" fmla="*/ 0 w 11"/>
                    <a:gd name="T73" fmla="*/ 0 h 14"/>
                    <a:gd name="T74" fmla="*/ 0 w 11"/>
                    <a:gd name="T75" fmla="*/ 0 h 14"/>
                    <a:gd name="T76" fmla="*/ 0 w 11"/>
                    <a:gd name="T77" fmla="*/ 0 h 14"/>
                    <a:gd name="T78" fmla="*/ 0 w 11"/>
                    <a:gd name="T79" fmla="*/ 0 h 14"/>
                    <a:gd name="T80" fmla="*/ 0 w 11"/>
                    <a:gd name="T81" fmla="*/ 0 h 14"/>
                    <a:gd name="T82" fmla="*/ 0 w 11"/>
                    <a:gd name="T83" fmla="*/ 0 h 14"/>
                    <a:gd name="T84" fmla="*/ 0 w 11"/>
                    <a:gd name="T85" fmla="*/ 0 h 14"/>
                    <a:gd name="T86" fmla="*/ 0 w 11"/>
                    <a:gd name="T87" fmla="*/ 0 h 14"/>
                    <a:gd name="T88" fmla="*/ 0 w 11"/>
                    <a:gd name="T89" fmla="*/ 0 h 14"/>
                    <a:gd name="T90" fmla="*/ 0 w 11"/>
                    <a:gd name="T91" fmla="*/ 0 h 14"/>
                    <a:gd name="T92" fmla="*/ 0 w 11"/>
                    <a:gd name="T93" fmla="*/ 0 h 14"/>
                    <a:gd name="T94" fmla="*/ 0 w 11"/>
                    <a:gd name="T95" fmla="*/ 0 h 14"/>
                    <a:gd name="T96" fmla="*/ 0 w 11"/>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4"/>
                    <a:gd name="T149" fmla="*/ 11 w 11"/>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4">
                      <a:moveTo>
                        <a:pt x="5" y="0"/>
                      </a:moveTo>
                      <a:lnTo>
                        <a:pt x="3" y="0"/>
                      </a:lnTo>
                      <a:lnTo>
                        <a:pt x="2" y="1"/>
                      </a:lnTo>
                      <a:lnTo>
                        <a:pt x="1" y="2"/>
                      </a:lnTo>
                      <a:lnTo>
                        <a:pt x="0" y="4"/>
                      </a:lnTo>
                      <a:lnTo>
                        <a:pt x="0" y="6"/>
                      </a:lnTo>
                      <a:lnTo>
                        <a:pt x="0" y="7"/>
                      </a:lnTo>
                      <a:lnTo>
                        <a:pt x="0" y="8"/>
                      </a:lnTo>
                      <a:lnTo>
                        <a:pt x="0" y="9"/>
                      </a:lnTo>
                      <a:lnTo>
                        <a:pt x="0" y="10"/>
                      </a:lnTo>
                      <a:lnTo>
                        <a:pt x="0" y="11"/>
                      </a:lnTo>
                      <a:lnTo>
                        <a:pt x="1" y="11"/>
                      </a:lnTo>
                      <a:lnTo>
                        <a:pt x="1" y="12"/>
                      </a:lnTo>
                      <a:lnTo>
                        <a:pt x="2" y="12"/>
                      </a:lnTo>
                      <a:lnTo>
                        <a:pt x="3" y="13"/>
                      </a:lnTo>
                      <a:lnTo>
                        <a:pt x="3" y="14"/>
                      </a:lnTo>
                      <a:lnTo>
                        <a:pt x="4" y="14"/>
                      </a:lnTo>
                      <a:lnTo>
                        <a:pt x="5" y="14"/>
                      </a:lnTo>
                      <a:lnTo>
                        <a:pt x="6" y="14"/>
                      </a:lnTo>
                      <a:lnTo>
                        <a:pt x="7" y="14"/>
                      </a:lnTo>
                      <a:lnTo>
                        <a:pt x="8" y="13"/>
                      </a:lnTo>
                      <a:lnTo>
                        <a:pt x="9" y="12"/>
                      </a:lnTo>
                      <a:lnTo>
                        <a:pt x="10" y="11"/>
                      </a:lnTo>
                      <a:lnTo>
                        <a:pt x="11" y="10"/>
                      </a:lnTo>
                      <a:lnTo>
                        <a:pt x="11" y="9"/>
                      </a:lnTo>
                      <a:lnTo>
                        <a:pt x="11" y="8"/>
                      </a:lnTo>
                      <a:lnTo>
                        <a:pt x="11" y="6"/>
                      </a:lnTo>
                      <a:lnTo>
                        <a:pt x="11" y="5"/>
                      </a:lnTo>
                      <a:lnTo>
                        <a:pt x="11" y="4"/>
                      </a:lnTo>
                      <a:lnTo>
                        <a:pt x="10" y="4"/>
                      </a:lnTo>
                      <a:lnTo>
                        <a:pt x="10" y="3"/>
                      </a:lnTo>
                      <a:lnTo>
                        <a:pt x="10" y="2"/>
                      </a:lnTo>
                      <a:lnTo>
                        <a:pt x="9" y="2"/>
                      </a:lnTo>
                      <a:lnTo>
                        <a:pt x="8" y="1"/>
                      </a:lnTo>
                      <a:lnTo>
                        <a:pt x="7" y="1"/>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01" name="Freeform 282"/>
                <p:cNvSpPr>
                  <a:spLocks/>
                </p:cNvSpPr>
                <p:nvPr/>
              </p:nvSpPr>
              <p:spPr bwMode="auto">
                <a:xfrm>
                  <a:off x="823" y="1620"/>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10" y="2"/>
                      </a:moveTo>
                      <a:lnTo>
                        <a:pt x="9" y="2"/>
                      </a:lnTo>
                      <a:lnTo>
                        <a:pt x="8" y="1"/>
                      </a:lnTo>
                      <a:lnTo>
                        <a:pt x="7" y="0"/>
                      </a:lnTo>
                      <a:lnTo>
                        <a:pt x="6" y="0"/>
                      </a:lnTo>
                      <a:lnTo>
                        <a:pt x="5" y="0"/>
                      </a:lnTo>
                      <a:lnTo>
                        <a:pt x="4" y="0"/>
                      </a:lnTo>
                      <a:lnTo>
                        <a:pt x="2" y="1"/>
                      </a:lnTo>
                      <a:lnTo>
                        <a:pt x="2" y="2"/>
                      </a:lnTo>
                      <a:lnTo>
                        <a:pt x="1" y="2"/>
                      </a:lnTo>
                      <a:lnTo>
                        <a:pt x="0" y="4"/>
                      </a:lnTo>
                      <a:lnTo>
                        <a:pt x="0" y="6"/>
                      </a:lnTo>
                      <a:lnTo>
                        <a:pt x="0" y="7"/>
                      </a:lnTo>
                      <a:lnTo>
                        <a:pt x="0" y="8"/>
                      </a:lnTo>
                      <a:lnTo>
                        <a:pt x="0" y="9"/>
                      </a:lnTo>
                      <a:lnTo>
                        <a:pt x="0" y="10"/>
                      </a:lnTo>
                      <a:lnTo>
                        <a:pt x="0" y="11"/>
                      </a:lnTo>
                      <a:lnTo>
                        <a:pt x="1" y="11"/>
                      </a:lnTo>
                      <a:lnTo>
                        <a:pt x="1" y="12"/>
                      </a:lnTo>
                      <a:lnTo>
                        <a:pt x="2" y="12"/>
                      </a:lnTo>
                      <a:lnTo>
                        <a:pt x="3" y="13"/>
                      </a:lnTo>
                      <a:lnTo>
                        <a:pt x="4" y="14"/>
                      </a:lnTo>
                      <a:lnTo>
                        <a:pt x="5" y="14"/>
                      </a:lnTo>
                      <a:lnTo>
                        <a:pt x="6" y="14"/>
                      </a:lnTo>
                      <a:lnTo>
                        <a:pt x="7" y="14"/>
                      </a:lnTo>
                      <a:lnTo>
                        <a:pt x="8" y="13"/>
                      </a:lnTo>
                      <a:lnTo>
                        <a:pt x="9" y="12"/>
                      </a:lnTo>
                      <a:lnTo>
                        <a:pt x="10" y="11"/>
                      </a:lnTo>
                      <a:lnTo>
                        <a:pt x="11" y="10"/>
                      </a:lnTo>
                      <a:lnTo>
                        <a:pt x="12" y="9"/>
                      </a:lnTo>
                      <a:lnTo>
                        <a:pt x="12" y="8"/>
                      </a:lnTo>
                      <a:lnTo>
                        <a:pt x="12" y="6"/>
                      </a:lnTo>
                      <a:lnTo>
                        <a:pt x="12" y="5"/>
                      </a:lnTo>
                      <a:lnTo>
                        <a:pt x="12" y="4"/>
                      </a:lnTo>
                      <a:lnTo>
                        <a:pt x="11" y="4"/>
                      </a:lnTo>
                      <a:lnTo>
                        <a:pt x="10" y="4"/>
                      </a:lnTo>
                      <a:lnTo>
                        <a:pt x="10"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02" name="Freeform 283"/>
                <p:cNvSpPr>
                  <a:spLocks/>
                </p:cNvSpPr>
                <p:nvPr/>
              </p:nvSpPr>
              <p:spPr bwMode="auto">
                <a:xfrm>
                  <a:off x="830" y="1620"/>
                  <a:ext cx="2"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11" y="2"/>
                      </a:moveTo>
                      <a:lnTo>
                        <a:pt x="9" y="2"/>
                      </a:lnTo>
                      <a:lnTo>
                        <a:pt x="9" y="1"/>
                      </a:lnTo>
                      <a:lnTo>
                        <a:pt x="8" y="1"/>
                      </a:lnTo>
                      <a:lnTo>
                        <a:pt x="7" y="1"/>
                      </a:lnTo>
                      <a:lnTo>
                        <a:pt x="6" y="0"/>
                      </a:lnTo>
                      <a:lnTo>
                        <a:pt x="4" y="1"/>
                      </a:lnTo>
                      <a:lnTo>
                        <a:pt x="3" y="1"/>
                      </a:lnTo>
                      <a:lnTo>
                        <a:pt x="3" y="2"/>
                      </a:lnTo>
                      <a:lnTo>
                        <a:pt x="1" y="3"/>
                      </a:lnTo>
                      <a:lnTo>
                        <a:pt x="1" y="4"/>
                      </a:lnTo>
                      <a:lnTo>
                        <a:pt x="0" y="5"/>
                      </a:lnTo>
                      <a:lnTo>
                        <a:pt x="0" y="7"/>
                      </a:lnTo>
                      <a:lnTo>
                        <a:pt x="0" y="8"/>
                      </a:lnTo>
                      <a:lnTo>
                        <a:pt x="0" y="9"/>
                      </a:lnTo>
                      <a:lnTo>
                        <a:pt x="1" y="9"/>
                      </a:lnTo>
                      <a:lnTo>
                        <a:pt x="1" y="10"/>
                      </a:lnTo>
                      <a:lnTo>
                        <a:pt x="1" y="11"/>
                      </a:lnTo>
                      <a:lnTo>
                        <a:pt x="2" y="12"/>
                      </a:lnTo>
                      <a:lnTo>
                        <a:pt x="3" y="13"/>
                      </a:lnTo>
                      <a:lnTo>
                        <a:pt x="4" y="13"/>
                      </a:lnTo>
                      <a:lnTo>
                        <a:pt x="5" y="14"/>
                      </a:lnTo>
                      <a:lnTo>
                        <a:pt x="6" y="14"/>
                      </a:lnTo>
                      <a:lnTo>
                        <a:pt x="7" y="14"/>
                      </a:lnTo>
                      <a:lnTo>
                        <a:pt x="8" y="13"/>
                      </a:lnTo>
                      <a:lnTo>
                        <a:pt x="9" y="13"/>
                      </a:lnTo>
                      <a:lnTo>
                        <a:pt x="10" y="13"/>
                      </a:lnTo>
                      <a:lnTo>
                        <a:pt x="11" y="12"/>
                      </a:lnTo>
                      <a:lnTo>
                        <a:pt x="11" y="11"/>
                      </a:lnTo>
                      <a:lnTo>
                        <a:pt x="12" y="9"/>
                      </a:lnTo>
                      <a:lnTo>
                        <a:pt x="13" y="8"/>
                      </a:lnTo>
                      <a:lnTo>
                        <a:pt x="13" y="7"/>
                      </a:lnTo>
                      <a:lnTo>
                        <a:pt x="12" y="6"/>
                      </a:lnTo>
                      <a:lnTo>
                        <a:pt x="12" y="5"/>
                      </a:lnTo>
                      <a:lnTo>
                        <a:pt x="11" y="5"/>
                      </a:lnTo>
                      <a:lnTo>
                        <a:pt x="11" y="4"/>
                      </a:lnTo>
                      <a:lnTo>
                        <a:pt x="11" y="3"/>
                      </a:lnTo>
                      <a:lnTo>
                        <a:pt x="11"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03" name="Freeform 284"/>
                <p:cNvSpPr>
                  <a:spLocks/>
                </p:cNvSpPr>
                <p:nvPr/>
              </p:nvSpPr>
              <p:spPr bwMode="auto">
                <a:xfrm>
                  <a:off x="837" y="1620"/>
                  <a:ext cx="1"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4"/>
                    <a:gd name="T146" fmla="*/ 13 w 13"/>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4">
                      <a:moveTo>
                        <a:pt x="6" y="0"/>
                      </a:moveTo>
                      <a:lnTo>
                        <a:pt x="5" y="0"/>
                      </a:lnTo>
                      <a:lnTo>
                        <a:pt x="4" y="1"/>
                      </a:lnTo>
                      <a:lnTo>
                        <a:pt x="3" y="1"/>
                      </a:lnTo>
                      <a:lnTo>
                        <a:pt x="2" y="2"/>
                      </a:lnTo>
                      <a:lnTo>
                        <a:pt x="1" y="3"/>
                      </a:lnTo>
                      <a:lnTo>
                        <a:pt x="0" y="4"/>
                      </a:lnTo>
                      <a:lnTo>
                        <a:pt x="0" y="6"/>
                      </a:lnTo>
                      <a:lnTo>
                        <a:pt x="0" y="7"/>
                      </a:lnTo>
                      <a:lnTo>
                        <a:pt x="0" y="8"/>
                      </a:lnTo>
                      <a:lnTo>
                        <a:pt x="1" y="9"/>
                      </a:lnTo>
                      <a:lnTo>
                        <a:pt x="1" y="10"/>
                      </a:lnTo>
                      <a:lnTo>
                        <a:pt x="2" y="11"/>
                      </a:lnTo>
                      <a:lnTo>
                        <a:pt x="2" y="12"/>
                      </a:lnTo>
                      <a:lnTo>
                        <a:pt x="3" y="12"/>
                      </a:lnTo>
                      <a:lnTo>
                        <a:pt x="4" y="12"/>
                      </a:lnTo>
                      <a:lnTo>
                        <a:pt x="5" y="13"/>
                      </a:lnTo>
                      <a:lnTo>
                        <a:pt x="6" y="13"/>
                      </a:lnTo>
                      <a:lnTo>
                        <a:pt x="6" y="14"/>
                      </a:lnTo>
                      <a:lnTo>
                        <a:pt x="7" y="13"/>
                      </a:lnTo>
                      <a:lnTo>
                        <a:pt x="8" y="13"/>
                      </a:lnTo>
                      <a:lnTo>
                        <a:pt x="9" y="12"/>
                      </a:lnTo>
                      <a:lnTo>
                        <a:pt x="10" y="12"/>
                      </a:lnTo>
                      <a:lnTo>
                        <a:pt x="11" y="11"/>
                      </a:lnTo>
                      <a:lnTo>
                        <a:pt x="12" y="10"/>
                      </a:lnTo>
                      <a:lnTo>
                        <a:pt x="12" y="9"/>
                      </a:lnTo>
                      <a:lnTo>
                        <a:pt x="12" y="7"/>
                      </a:lnTo>
                      <a:lnTo>
                        <a:pt x="13" y="6"/>
                      </a:lnTo>
                      <a:lnTo>
                        <a:pt x="12" y="6"/>
                      </a:lnTo>
                      <a:lnTo>
                        <a:pt x="12" y="5"/>
                      </a:lnTo>
                      <a:lnTo>
                        <a:pt x="12" y="4"/>
                      </a:lnTo>
                      <a:lnTo>
                        <a:pt x="12" y="3"/>
                      </a:lnTo>
                      <a:lnTo>
                        <a:pt x="11" y="2"/>
                      </a:lnTo>
                      <a:lnTo>
                        <a:pt x="10" y="1"/>
                      </a:lnTo>
                      <a:lnTo>
                        <a:pt x="9" y="1"/>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04" name="Freeform 285"/>
                <p:cNvSpPr>
                  <a:spLocks/>
                </p:cNvSpPr>
                <p:nvPr/>
              </p:nvSpPr>
              <p:spPr bwMode="auto">
                <a:xfrm>
                  <a:off x="833" y="1620"/>
                  <a:ext cx="2"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4"/>
                    <a:gd name="T146" fmla="*/ 13 w 13"/>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4">
                      <a:moveTo>
                        <a:pt x="10" y="2"/>
                      </a:moveTo>
                      <a:lnTo>
                        <a:pt x="10" y="1"/>
                      </a:lnTo>
                      <a:lnTo>
                        <a:pt x="9" y="1"/>
                      </a:lnTo>
                      <a:lnTo>
                        <a:pt x="8" y="0"/>
                      </a:lnTo>
                      <a:lnTo>
                        <a:pt x="7" y="0"/>
                      </a:lnTo>
                      <a:lnTo>
                        <a:pt x="6" y="0"/>
                      </a:lnTo>
                      <a:lnTo>
                        <a:pt x="5" y="0"/>
                      </a:lnTo>
                      <a:lnTo>
                        <a:pt x="4" y="1"/>
                      </a:lnTo>
                      <a:lnTo>
                        <a:pt x="2" y="1"/>
                      </a:lnTo>
                      <a:lnTo>
                        <a:pt x="2" y="2"/>
                      </a:lnTo>
                      <a:lnTo>
                        <a:pt x="1" y="3"/>
                      </a:lnTo>
                      <a:lnTo>
                        <a:pt x="0" y="4"/>
                      </a:lnTo>
                      <a:lnTo>
                        <a:pt x="0" y="6"/>
                      </a:lnTo>
                      <a:lnTo>
                        <a:pt x="0" y="7"/>
                      </a:lnTo>
                      <a:lnTo>
                        <a:pt x="0" y="8"/>
                      </a:lnTo>
                      <a:lnTo>
                        <a:pt x="1" y="9"/>
                      </a:lnTo>
                      <a:lnTo>
                        <a:pt x="1" y="10"/>
                      </a:lnTo>
                      <a:lnTo>
                        <a:pt x="2" y="11"/>
                      </a:lnTo>
                      <a:lnTo>
                        <a:pt x="2" y="12"/>
                      </a:lnTo>
                      <a:lnTo>
                        <a:pt x="3" y="12"/>
                      </a:lnTo>
                      <a:lnTo>
                        <a:pt x="4" y="12"/>
                      </a:lnTo>
                      <a:lnTo>
                        <a:pt x="5" y="13"/>
                      </a:lnTo>
                      <a:lnTo>
                        <a:pt x="6" y="13"/>
                      </a:lnTo>
                      <a:lnTo>
                        <a:pt x="6" y="14"/>
                      </a:lnTo>
                      <a:lnTo>
                        <a:pt x="7" y="13"/>
                      </a:lnTo>
                      <a:lnTo>
                        <a:pt x="8" y="13"/>
                      </a:lnTo>
                      <a:lnTo>
                        <a:pt x="10" y="12"/>
                      </a:lnTo>
                      <a:lnTo>
                        <a:pt x="11" y="11"/>
                      </a:lnTo>
                      <a:lnTo>
                        <a:pt x="12" y="10"/>
                      </a:lnTo>
                      <a:lnTo>
                        <a:pt x="12" y="9"/>
                      </a:lnTo>
                      <a:lnTo>
                        <a:pt x="12" y="7"/>
                      </a:lnTo>
                      <a:lnTo>
                        <a:pt x="13" y="6"/>
                      </a:lnTo>
                      <a:lnTo>
                        <a:pt x="12" y="6"/>
                      </a:lnTo>
                      <a:lnTo>
                        <a:pt x="12" y="5"/>
                      </a:lnTo>
                      <a:lnTo>
                        <a:pt x="12" y="4"/>
                      </a:lnTo>
                      <a:lnTo>
                        <a:pt x="12" y="3"/>
                      </a:lnTo>
                      <a:lnTo>
                        <a:pt x="11" y="2"/>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05" name="Freeform 286"/>
                <p:cNvSpPr>
                  <a:spLocks/>
                </p:cNvSpPr>
                <p:nvPr/>
              </p:nvSpPr>
              <p:spPr bwMode="auto">
                <a:xfrm>
                  <a:off x="840" y="1621"/>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5" y="0"/>
                      </a:moveTo>
                      <a:lnTo>
                        <a:pt x="4" y="0"/>
                      </a:lnTo>
                      <a:lnTo>
                        <a:pt x="3" y="0"/>
                      </a:lnTo>
                      <a:lnTo>
                        <a:pt x="2" y="2"/>
                      </a:lnTo>
                      <a:lnTo>
                        <a:pt x="1" y="2"/>
                      </a:lnTo>
                      <a:lnTo>
                        <a:pt x="0" y="4"/>
                      </a:lnTo>
                      <a:lnTo>
                        <a:pt x="0" y="5"/>
                      </a:lnTo>
                      <a:lnTo>
                        <a:pt x="0" y="6"/>
                      </a:lnTo>
                      <a:lnTo>
                        <a:pt x="0" y="7"/>
                      </a:lnTo>
                      <a:lnTo>
                        <a:pt x="0" y="8"/>
                      </a:lnTo>
                      <a:lnTo>
                        <a:pt x="0" y="9"/>
                      </a:lnTo>
                      <a:lnTo>
                        <a:pt x="0" y="10"/>
                      </a:lnTo>
                      <a:lnTo>
                        <a:pt x="1" y="10"/>
                      </a:lnTo>
                      <a:lnTo>
                        <a:pt x="1" y="11"/>
                      </a:lnTo>
                      <a:lnTo>
                        <a:pt x="2" y="12"/>
                      </a:lnTo>
                      <a:lnTo>
                        <a:pt x="3" y="12"/>
                      </a:lnTo>
                      <a:lnTo>
                        <a:pt x="4" y="12"/>
                      </a:lnTo>
                      <a:lnTo>
                        <a:pt x="5" y="13"/>
                      </a:lnTo>
                      <a:lnTo>
                        <a:pt x="6" y="13"/>
                      </a:lnTo>
                      <a:lnTo>
                        <a:pt x="7" y="13"/>
                      </a:lnTo>
                      <a:lnTo>
                        <a:pt x="9" y="12"/>
                      </a:lnTo>
                      <a:lnTo>
                        <a:pt x="10" y="12"/>
                      </a:lnTo>
                      <a:lnTo>
                        <a:pt x="10" y="11"/>
                      </a:lnTo>
                      <a:lnTo>
                        <a:pt x="11" y="10"/>
                      </a:lnTo>
                      <a:lnTo>
                        <a:pt x="12" y="9"/>
                      </a:lnTo>
                      <a:lnTo>
                        <a:pt x="12" y="8"/>
                      </a:lnTo>
                      <a:lnTo>
                        <a:pt x="12" y="6"/>
                      </a:lnTo>
                      <a:lnTo>
                        <a:pt x="12" y="5"/>
                      </a:lnTo>
                      <a:lnTo>
                        <a:pt x="12" y="4"/>
                      </a:lnTo>
                      <a:lnTo>
                        <a:pt x="11" y="4"/>
                      </a:lnTo>
                      <a:lnTo>
                        <a:pt x="11" y="3"/>
                      </a:lnTo>
                      <a:lnTo>
                        <a:pt x="10" y="2"/>
                      </a:lnTo>
                      <a:lnTo>
                        <a:pt x="9" y="2"/>
                      </a:lnTo>
                      <a:lnTo>
                        <a:pt x="9" y="1"/>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06" name="Freeform 287"/>
                <p:cNvSpPr>
                  <a:spLocks/>
                </p:cNvSpPr>
                <p:nvPr/>
              </p:nvSpPr>
              <p:spPr bwMode="auto">
                <a:xfrm>
                  <a:off x="847" y="1621"/>
                  <a:ext cx="1"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6" y="0"/>
                      </a:moveTo>
                      <a:lnTo>
                        <a:pt x="4" y="0"/>
                      </a:lnTo>
                      <a:lnTo>
                        <a:pt x="3" y="1"/>
                      </a:lnTo>
                      <a:lnTo>
                        <a:pt x="2" y="2"/>
                      </a:lnTo>
                      <a:lnTo>
                        <a:pt x="1" y="2"/>
                      </a:lnTo>
                      <a:lnTo>
                        <a:pt x="1" y="4"/>
                      </a:lnTo>
                      <a:lnTo>
                        <a:pt x="0" y="5"/>
                      </a:lnTo>
                      <a:lnTo>
                        <a:pt x="0" y="6"/>
                      </a:lnTo>
                      <a:lnTo>
                        <a:pt x="0" y="8"/>
                      </a:lnTo>
                      <a:lnTo>
                        <a:pt x="0" y="9"/>
                      </a:lnTo>
                      <a:lnTo>
                        <a:pt x="1" y="10"/>
                      </a:lnTo>
                      <a:lnTo>
                        <a:pt x="1" y="11"/>
                      </a:lnTo>
                      <a:lnTo>
                        <a:pt x="2" y="12"/>
                      </a:lnTo>
                      <a:lnTo>
                        <a:pt x="3" y="12"/>
                      </a:lnTo>
                      <a:lnTo>
                        <a:pt x="3" y="13"/>
                      </a:lnTo>
                      <a:lnTo>
                        <a:pt x="4" y="13"/>
                      </a:lnTo>
                      <a:lnTo>
                        <a:pt x="5" y="13"/>
                      </a:lnTo>
                      <a:lnTo>
                        <a:pt x="6" y="13"/>
                      </a:lnTo>
                      <a:lnTo>
                        <a:pt x="7" y="13"/>
                      </a:lnTo>
                      <a:lnTo>
                        <a:pt x="9" y="12"/>
                      </a:lnTo>
                      <a:lnTo>
                        <a:pt x="10" y="12"/>
                      </a:lnTo>
                      <a:lnTo>
                        <a:pt x="11" y="12"/>
                      </a:lnTo>
                      <a:lnTo>
                        <a:pt x="11" y="10"/>
                      </a:lnTo>
                      <a:lnTo>
                        <a:pt x="12" y="9"/>
                      </a:lnTo>
                      <a:lnTo>
                        <a:pt x="12" y="8"/>
                      </a:lnTo>
                      <a:lnTo>
                        <a:pt x="12" y="6"/>
                      </a:lnTo>
                      <a:lnTo>
                        <a:pt x="12" y="5"/>
                      </a:lnTo>
                      <a:lnTo>
                        <a:pt x="11" y="5"/>
                      </a:lnTo>
                      <a:lnTo>
                        <a:pt x="11" y="4"/>
                      </a:lnTo>
                      <a:lnTo>
                        <a:pt x="11" y="3"/>
                      </a:lnTo>
                      <a:lnTo>
                        <a:pt x="11" y="2"/>
                      </a:lnTo>
                      <a:lnTo>
                        <a:pt x="10" y="2"/>
                      </a:lnTo>
                      <a:lnTo>
                        <a:pt x="9" y="2"/>
                      </a:lnTo>
                      <a:lnTo>
                        <a:pt x="9" y="1"/>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07" name="Freeform 288"/>
                <p:cNvSpPr>
                  <a:spLocks/>
                </p:cNvSpPr>
                <p:nvPr/>
              </p:nvSpPr>
              <p:spPr bwMode="auto">
                <a:xfrm>
                  <a:off x="843" y="1621"/>
                  <a:ext cx="2" cy="1"/>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3"/>
                    <a:gd name="T146" fmla="*/ 13 w 13"/>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3">
                      <a:moveTo>
                        <a:pt x="10" y="2"/>
                      </a:moveTo>
                      <a:lnTo>
                        <a:pt x="9" y="2"/>
                      </a:lnTo>
                      <a:lnTo>
                        <a:pt x="9" y="1"/>
                      </a:lnTo>
                      <a:lnTo>
                        <a:pt x="8" y="0"/>
                      </a:lnTo>
                      <a:lnTo>
                        <a:pt x="7" y="0"/>
                      </a:lnTo>
                      <a:lnTo>
                        <a:pt x="6" y="0"/>
                      </a:lnTo>
                      <a:lnTo>
                        <a:pt x="5" y="0"/>
                      </a:lnTo>
                      <a:lnTo>
                        <a:pt x="4" y="0"/>
                      </a:lnTo>
                      <a:lnTo>
                        <a:pt x="3" y="1"/>
                      </a:lnTo>
                      <a:lnTo>
                        <a:pt x="2" y="2"/>
                      </a:lnTo>
                      <a:lnTo>
                        <a:pt x="1" y="2"/>
                      </a:lnTo>
                      <a:lnTo>
                        <a:pt x="1" y="4"/>
                      </a:lnTo>
                      <a:lnTo>
                        <a:pt x="0" y="5"/>
                      </a:lnTo>
                      <a:lnTo>
                        <a:pt x="0" y="6"/>
                      </a:lnTo>
                      <a:lnTo>
                        <a:pt x="0" y="8"/>
                      </a:lnTo>
                      <a:lnTo>
                        <a:pt x="0" y="9"/>
                      </a:lnTo>
                      <a:lnTo>
                        <a:pt x="1" y="10"/>
                      </a:lnTo>
                      <a:lnTo>
                        <a:pt x="1" y="11"/>
                      </a:lnTo>
                      <a:lnTo>
                        <a:pt x="2" y="12"/>
                      </a:lnTo>
                      <a:lnTo>
                        <a:pt x="3" y="12"/>
                      </a:lnTo>
                      <a:lnTo>
                        <a:pt x="3" y="13"/>
                      </a:lnTo>
                      <a:lnTo>
                        <a:pt x="4" y="13"/>
                      </a:lnTo>
                      <a:lnTo>
                        <a:pt x="5" y="13"/>
                      </a:lnTo>
                      <a:lnTo>
                        <a:pt x="6" y="13"/>
                      </a:lnTo>
                      <a:lnTo>
                        <a:pt x="7" y="13"/>
                      </a:lnTo>
                      <a:lnTo>
                        <a:pt x="8" y="13"/>
                      </a:lnTo>
                      <a:lnTo>
                        <a:pt x="9" y="12"/>
                      </a:lnTo>
                      <a:lnTo>
                        <a:pt x="10" y="12"/>
                      </a:lnTo>
                      <a:lnTo>
                        <a:pt x="11" y="12"/>
                      </a:lnTo>
                      <a:lnTo>
                        <a:pt x="11" y="10"/>
                      </a:lnTo>
                      <a:lnTo>
                        <a:pt x="12" y="9"/>
                      </a:lnTo>
                      <a:lnTo>
                        <a:pt x="12" y="8"/>
                      </a:lnTo>
                      <a:lnTo>
                        <a:pt x="13" y="6"/>
                      </a:lnTo>
                      <a:lnTo>
                        <a:pt x="12" y="6"/>
                      </a:lnTo>
                      <a:lnTo>
                        <a:pt x="12" y="5"/>
                      </a:lnTo>
                      <a:lnTo>
                        <a:pt x="11" y="5"/>
                      </a:lnTo>
                      <a:lnTo>
                        <a:pt x="11" y="4"/>
                      </a:lnTo>
                      <a:lnTo>
                        <a:pt x="11" y="3"/>
                      </a:lnTo>
                      <a:lnTo>
                        <a:pt x="11" y="2"/>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08" name="Freeform 289"/>
                <p:cNvSpPr>
                  <a:spLocks/>
                </p:cNvSpPr>
                <p:nvPr/>
              </p:nvSpPr>
              <p:spPr bwMode="auto">
                <a:xfrm>
                  <a:off x="850" y="1621"/>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6" y="0"/>
                      </a:moveTo>
                      <a:lnTo>
                        <a:pt x="4" y="0"/>
                      </a:lnTo>
                      <a:lnTo>
                        <a:pt x="3" y="0"/>
                      </a:lnTo>
                      <a:lnTo>
                        <a:pt x="2" y="1"/>
                      </a:lnTo>
                      <a:lnTo>
                        <a:pt x="1" y="2"/>
                      </a:lnTo>
                      <a:lnTo>
                        <a:pt x="1" y="3"/>
                      </a:lnTo>
                      <a:lnTo>
                        <a:pt x="0" y="4"/>
                      </a:lnTo>
                      <a:lnTo>
                        <a:pt x="0" y="6"/>
                      </a:lnTo>
                      <a:lnTo>
                        <a:pt x="0" y="7"/>
                      </a:lnTo>
                      <a:lnTo>
                        <a:pt x="0" y="8"/>
                      </a:lnTo>
                      <a:lnTo>
                        <a:pt x="0" y="9"/>
                      </a:lnTo>
                      <a:lnTo>
                        <a:pt x="0" y="10"/>
                      </a:lnTo>
                      <a:lnTo>
                        <a:pt x="1" y="10"/>
                      </a:lnTo>
                      <a:lnTo>
                        <a:pt x="2" y="12"/>
                      </a:lnTo>
                      <a:lnTo>
                        <a:pt x="3" y="12"/>
                      </a:lnTo>
                      <a:lnTo>
                        <a:pt x="4" y="12"/>
                      </a:lnTo>
                      <a:lnTo>
                        <a:pt x="5" y="12"/>
                      </a:lnTo>
                      <a:lnTo>
                        <a:pt x="6" y="13"/>
                      </a:lnTo>
                      <a:lnTo>
                        <a:pt x="6" y="12"/>
                      </a:lnTo>
                      <a:lnTo>
                        <a:pt x="8" y="12"/>
                      </a:lnTo>
                      <a:lnTo>
                        <a:pt x="9" y="12"/>
                      </a:lnTo>
                      <a:lnTo>
                        <a:pt x="10" y="12"/>
                      </a:lnTo>
                      <a:lnTo>
                        <a:pt x="11" y="11"/>
                      </a:lnTo>
                      <a:lnTo>
                        <a:pt x="11" y="10"/>
                      </a:lnTo>
                      <a:lnTo>
                        <a:pt x="12" y="9"/>
                      </a:lnTo>
                      <a:lnTo>
                        <a:pt x="12" y="7"/>
                      </a:lnTo>
                      <a:lnTo>
                        <a:pt x="12" y="6"/>
                      </a:lnTo>
                      <a:lnTo>
                        <a:pt x="12" y="5"/>
                      </a:lnTo>
                      <a:lnTo>
                        <a:pt x="12" y="4"/>
                      </a:lnTo>
                      <a:lnTo>
                        <a:pt x="11" y="4"/>
                      </a:lnTo>
                      <a:lnTo>
                        <a:pt x="11" y="3"/>
                      </a:lnTo>
                      <a:lnTo>
                        <a:pt x="11" y="2"/>
                      </a:lnTo>
                      <a:lnTo>
                        <a:pt x="10" y="2"/>
                      </a:lnTo>
                      <a:lnTo>
                        <a:pt x="10" y="1"/>
                      </a:lnTo>
                      <a:lnTo>
                        <a:pt x="9" y="0"/>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09" name="Freeform 290"/>
                <p:cNvSpPr>
                  <a:spLocks/>
                </p:cNvSpPr>
                <p:nvPr/>
              </p:nvSpPr>
              <p:spPr bwMode="auto">
                <a:xfrm>
                  <a:off x="857" y="1621"/>
                  <a:ext cx="1"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5" y="0"/>
                      </a:moveTo>
                      <a:lnTo>
                        <a:pt x="4" y="0"/>
                      </a:lnTo>
                      <a:lnTo>
                        <a:pt x="3" y="0"/>
                      </a:lnTo>
                      <a:lnTo>
                        <a:pt x="2" y="2"/>
                      </a:lnTo>
                      <a:lnTo>
                        <a:pt x="1" y="2"/>
                      </a:lnTo>
                      <a:lnTo>
                        <a:pt x="0" y="4"/>
                      </a:lnTo>
                      <a:lnTo>
                        <a:pt x="0" y="5"/>
                      </a:lnTo>
                      <a:lnTo>
                        <a:pt x="0" y="6"/>
                      </a:lnTo>
                      <a:lnTo>
                        <a:pt x="0" y="7"/>
                      </a:lnTo>
                      <a:lnTo>
                        <a:pt x="0" y="8"/>
                      </a:lnTo>
                      <a:lnTo>
                        <a:pt x="0" y="9"/>
                      </a:lnTo>
                      <a:lnTo>
                        <a:pt x="0" y="10"/>
                      </a:lnTo>
                      <a:lnTo>
                        <a:pt x="1" y="10"/>
                      </a:lnTo>
                      <a:lnTo>
                        <a:pt x="1" y="11"/>
                      </a:lnTo>
                      <a:lnTo>
                        <a:pt x="1" y="12"/>
                      </a:lnTo>
                      <a:lnTo>
                        <a:pt x="2" y="12"/>
                      </a:lnTo>
                      <a:lnTo>
                        <a:pt x="3" y="12"/>
                      </a:lnTo>
                      <a:lnTo>
                        <a:pt x="4" y="12"/>
                      </a:lnTo>
                      <a:lnTo>
                        <a:pt x="5" y="13"/>
                      </a:lnTo>
                      <a:lnTo>
                        <a:pt x="6" y="13"/>
                      </a:lnTo>
                      <a:lnTo>
                        <a:pt x="8" y="13"/>
                      </a:lnTo>
                      <a:lnTo>
                        <a:pt x="8" y="12"/>
                      </a:lnTo>
                      <a:lnTo>
                        <a:pt x="9" y="12"/>
                      </a:lnTo>
                      <a:lnTo>
                        <a:pt x="10" y="11"/>
                      </a:lnTo>
                      <a:lnTo>
                        <a:pt x="11" y="10"/>
                      </a:lnTo>
                      <a:lnTo>
                        <a:pt x="12" y="9"/>
                      </a:lnTo>
                      <a:lnTo>
                        <a:pt x="12" y="8"/>
                      </a:lnTo>
                      <a:lnTo>
                        <a:pt x="12" y="6"/>
                      </a:lnTo>
                      <a:lnTo>
                        <a:pt x="12" y="5"/>
                      </a:lnTo>
                      <a:lnTo>
                        <a:pt x="12" y="4"/>
                      </a:lnTo>
                      <a:lnTo>
                        <a:pt x="11" y="4"/>
                      </a:lnTo>
                      <a:lnTo>
                        <a:pt x="11" y="3"/>
                      </a:lnTo>
                      <a:lnTo>
                        <a:pt x="10" y="2"/>
                      </a:lnTo>
                      <a:lnTo>
                        <a:pt x="9" y="2"/>
                      </a:lnTo>
                      <a:lnTo>
                        <a:pt x="9" y="1"/>
                      </a:lnTo>
                      <a:lnTo>
                        <a:pt x="8"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10" name="Freeform 291"/>
                <p:cNvSpPr>
                  <a:spLocks/>
                </p:cNvSpPr>
                <p:nvPr/>
              </p:nvSpPr>
              <p:spPr bwMode="auto">
                <a:xfrm>
                  <a:off x="853" y="1621"/>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5" y="0"/>
                      </a:moveTo>
                      <a:lnTo>
                        <a:pt x="4" y="0"/>
                      </a:lnTo>
                      <a:lnTo>
                        <a:pt x="3" y="0"/>
                      </a:lnTo>
                      <a:lnTo>
                        <a:pt x="2" y="2"/>
                      </a:lnTo>
                      <a:lnTo>
                        <a:pt x="1" y="2"/>
                      </a:lnTo>
                      <a:lnTo>
                        <a:pt x="0" y="4"/>
                      </a:lnTo>
                      <a:lnTo>
                        <a:pt x="0" y="5"/>
                      </a:lnTo>
                      <a:lnTo>
                        <a:pt x="0" y="6"/>
                      </a:lnTo>
                      <a:lnTo>
                        <a:pt x="0" y="7"/>
                      </a:lnTo>
                      <a:lnTo>
                        <a:pt x="0" y="8"/>
                      </a:lnTo>
                      <a:lnTo>
                        <a:pt x="0" y="9"/>
                      </a:lnTo>
                      <a:lnTo>
                        <a:pt x="0" y="10"/>
                      </a:lnTo>
                      <a:lnTo>
                        <a:pt x="1" y="10"/>
                      </a:lnTo>
                      <a:lnTo>
                        <a:pt x="1" y="11"/>
                      </a:lnTo>
                      <a:lnTo>
                        <a:pt x="2" y="12"/>
                      </a:lnTo>
                      <a:lnTo>
                        <a:pt x="3" y="12"/>
                      </a:lnTo>
                      <a:lnTo>
                        <a:pt x="4" y="12"/>
                      </a:lnTo>
                      <a:lnTo>
                        <a:pt x="5" y="13"/>
                      </a:lnTo>
                      <a:lnTo>
                        <a:pt x="6" y="13"/>
                      </a:lnTo>
                      <a:lnTo>
                        <a:pt x="8" y="13"/>
                      </a:lnTo>
                      <a:lnTo>
                        <a:pt x="8" y="12"/>
                      </a:lnTo>
                      <a:lnTo>
                        <a:pt x="10" y="12"/>
                      </a:lnTo>
                      <a:lnTo>
                        <a:pt x="10" y="11"/>
                      </a:lnTo>
                      <a:lnTo>
                        <a:pt x="11" y="10"/>
                      </a:lnTo>
                      <a:lnTo>
                        <a:pt x="12" y="9"/>
                      </a:lnTo>
                      <a:lnTo>
                        <a:pt x="12" y="8"/>
                      </a:lnTo>
                      <a:lnTo>
                        <a:pt x="12" y="6"/>
                      </a:lnTo>
                      <a:lnTo>
                        <a:pt x="12" y="5"/>
                      </a:lnTo>
                      <a:lnTo>
                        <a:pt x="12" y="4"/>
                      </a:lnTo>
                      <a:lnTo>
                        <a:pt x="11" y="4"/>
                      </a:lnTo>
                      <a:lnTo>
                        <a:pt x="11" y="3"/>
                      </a:lnTo>
                      <a:lnTo>
                        <a:pt x="10" y="2"/>
                      </a:lnTo>
                      <a:lnTo>
                        <a:pt x="9" y="1"/>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11" name="Freeform 292"/>
                <p:cNvSpPr>
                  <a:spLocks/>
                </p:cNvSpPr>
                <p:nvPr/>
              </p:nvSpPr>
              <p:spPr bwMode="auto">
                <a:xfrm>
                  <a:off x="860" y="1621"/>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5" y="0"/>
                      </a:moveTo>
                      <a:lnTo>
                        <a:pt x="4" y="1"/>
                      </a:lnTo>
                      <a:lnTo>
                        <a:pt x="3" y="2"/>
                      </a:lnTo>
                      <a:lnTo>
                        <a:pt x="2" y="2"/>
                      </a:lnTo>
                      <a:lnTo>
                        <a:pt x="1" y="3"/>
                      </a:lnTo>
                      <a:lnTo>
                        <a:pt x="0" y="4"/>
                      </a:lnTo>
                      <a:lnTo>
                        <a:pt x="0" y="5"/>
                      </a:lnTo>
                      <a:lnTo>
                        <a:pt x="0" y="7"/>
                      </a:lnTo>
                      <a:lnTo>
                        <a:pt x="0" y="8"/>
                      </a:lnTo>
                      <a:lnTo>
                        <a:pt x="0" y="9"/>
                      </a:lnTo>
                      <a:lnTo>
                        <a:pt x="0" y="10"/>
                      </a:lnTo>
                      <a:lnTo>
                        <a:pt x="1" y="11"/>
                      </a:lnTo>
                      <a:lnTo>
                        <a:pt x="1" y="12"/>
                      </a:lnTo>
                      <a:lnTo>
                        <a:pt x="2" y="12"/>
                      </a:lnTo>
                      <a:lnTo>
                        <a:pt x="3" y="12"/>
                      </a:lnTo>
                      <a:lnTo>
                        <a:pt x="3" y="13"/>
                      </a:lnTo>
                      <a:lnTo>
                        <a:pt x="4" y="13"/>
                      </a:lnTo>
                      <a:lnTo>
                        <a:pt x="5" y="13"/>
                      </a:lnTo>
                      <a:lnTo>
                        <a:pt x="6" y="13"/>
                      </a:lnTo>
                      <a:lnTo>
                        <a:pt x="8" y="13"/>
                      </a:lnTo>
                      <a:lnTo>
                        <a:pt x="9" y="13"/>
                      </a:lnTo>
                      <a:lnTo>
                        <a:pt x="10" y="12"/>
                      </a:lnTo>
                      <a:lnTo>
                        <a:pt x="11" y="10"/>
                      </a:lnTo>
                      <a:lnTo>
                        <a:pt x="12" y="10"/>
                      </a:lnTo>
                      <a:lnTo>
                        <a:pt x="12" y="8"/>
                      </a:lnTo>
                      <a:lnTo>
                        <a:pt x="12" y="7"/>
                      </a:lnTo>
                      <a:lnTo>
                        <a:pt x="12" y="6"/>
                      </a:lnTo>
                      <a:lnTo>
                        <a:pt x="12" y="5"/>
                      </a:lnTo>
                      <a:lnTo>
                        <a:pt x="12" y="4"/>
                      </a:lnTo>
                      <a:lnTo>
                        <a:pt x="11" y="4"/>
                      </a:lnTo>
                      <a:lnTo>
                        <a:pt x="10" y="4"/>
                      </a:lnTo>
                      <a:lnTo>
                        <a:pt x="10" y="3"/>
                      </a:lnTo>
                      <a:lnTo>
                        <a:pt x="10" y="2"/>
                      </a:lnTo>
                      <a:lnTo>
                        <a:pt x="9" y="2"/>
                      </a:lnTo>
                      <a:lnTo>
                        <a:pt x="8" y="2"/>
                      </a:lnTo>
                      <a:lnTo>
                        <a:pt x="8" y="1"/>
                      </a:lnTo>
                      <a:lnTo>
                        <a:pt x="7" y="1"/>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12" name="Freeform 293"/>
                <p:cNvSpPr>
                  <a:spLocks/>
                </p:cNvSpPr>
                <p:nvPr/>
              </p:nvSpPr>
              <p:spPr bwMode="auto">
                <a:xfrm>
                  <a:off x="867" y="1621"/>
                  <a:ext cx="2" cy="1"/>
                </a:xfrm>
                <a:custGeom>
                  <a:avLst/>
                  <a:gdLst>
                    <a:gd name="T0" fmla="*/ 0 w 12"/>
                    <a:gd name="T1" fmla="*/ 0 h 12"/>
                    <a:gd name="T2" fmla="*/ 0 w 12"/>
                    <a:gd name="T3" fmla="*/ 0 h 12"/>
                    <a:gd name="T4" fmla="*/ 0 w 12"/>
                    <a:gd name="T5" fmla="*/ 0 h 12"/>
                    <a:gd name="T6" fmla="*/ 0 w 12"/>
                    <a:gd name="T7" fmla="*/ 0 h 12"/>
                    <a:gd name="T8" fmla="*/ 0 w 12"/>
                    <a:gd name="T9" fmla="*/ 0 h 12"/>
                    <a:gd name="T10" fmla="*/ 0 w 12"/>
                    <a:gd name="T11" fmla="*/ 0 h 12"/>
                    <a:gd name="T12" fmla="*/ 0 w 12"/>
                    <a:gd name="T13" fmla="*/ 0 h 12"/>
                    <a:gd name="T14" fmla="*/ 0 w 12"/>
                    <a:gd name="T15" fmla="*/ 0 h 12"/>
                    <a:gd name="T16" fmla="*/ 0 w 12"/>
                    <a:gd name="T17" fmla="*/ 0 h 12"/>
                    <a:gd name="T18" fmla="*/ 0 w 12"/>
                    <a:gd name="T19" fmla="*/ 0 h 12"/>
                    <a:gd name="T20" fmla="*/ 0 w 12"/>
                    <a:gd name="T21" fmla="*/ 0 h 12"/>
                    <a:gd name="T22" fmla="*/ 0 w 12"/>
                    <a:gd name="T23" fmla="*/ 0 h 12"/>
                    <a:gd name="T24" fmla="*/ 0 w 12"/>
                    <a:gd name="T25" fmla="*/ 0 h 12"/>
                    <a:gd name="T26" fmla="*/ 0 w 12"/>
                    <a:gd name="T27" fmla="*/ 0 h 12"/>
                    <a:gd name="T28" fmla="*/ 0 w 12"/>
                    <a:gd name="T29" fmla="*/ 0 h 12"/>
                    <a:gd name="T30" fmla="*/ 0 w 12"/>
                    <a:gd name="T31" fmla="*/ 0 h 12"/>
                    <a:gd name="T32" fmla="*/ 0 w 12"/>
                    <a:gd name="T33" fmla="*/ 0 h 12"/>
                    <a:gd name="T34" fmla="*/ 0 w 12"/>
                    <a:gd name="T35" fmla="*/ 0 h 12"/>
                    <a:gd name="T36" fmla="*/ 0 w 12"/>
                    <a:gd name="T37" fmla="*/ 0 h 12"/>
                    <a:gd name="T38" fmla="*/ 0 w 12"/>
                    <a:gd name="T39" fmla="*/ 0 h 12"/>
                    <a:gd name="T40" fmla="*/ 0 w 12"/>
                    <a:gd name="T41" fmla="*/ 0 h 12"/>
                    <a:gd name="T42" fmla="*/ 0 w 12"/>
                    <a:gd name="T43" fmla="*/ 0 h 12"/>
                    <a:gd name="T44" fmla="*/ 0 w 12"/>
                    <a:gd name="T45" fmla="*/ 0 h 12"/>
                    <a:gd name="T46" fmla="*/ 0 w 12"/>
                    <a:gd name="T47" fmla="*/ 0 h 12"/>
                    <a:gd name="T48" fmla="*/ 0 w 12"/>
                    <a:gd name="T49" fmla="*/ 0 h 12"/>
                    <a:gd name="T50" fmla="*/ 0 w 12"/>
                    <a:gd name="T51" fmla="*/ 0 h 12"/>
                    <a:gd name="T52" fmla="*/ 0 w 12"/>
                    <a:gd name="T53" fmla="*/ 0 h 12"/>
                    <a:gd name="T54" fmla="*/ 0 w 12"/>
                    <a:gd name="T55" fmla="*/ 0 h 12"/>
                    <a:gd name="T56" fmla="*/ 0 w 12"/>
                    <a:gd name="T57" fmla="*/ 0 h 12"/>
                    <a:gd name="T58" fmla="*/ 0 w 12"/>
                    <a:gd name="T59" fmla="*/ 0 h 12"/>
                    <a:gd name="T60" fmla="*/ 0 w 12"/>
                    <a:gd name="T61" fmla="*/ 0 h 12"/>
                    <a:gd name="T62" fmla="*/ 0 w 12"/>
                    <a:gd name="T63" fmla="*/ 0 h 12"/>
                    <a:gd name="T64" fmla="*/ 0 w 12"/>
                    <a:gd name="T65" fmla="*/ 0 h 12"/>
                    <a:gd name="T66" fmla="*/ 0 w 12"/>
                    <a:gd name="T67" fmla="*/ 0 h 12"/>
                    <a:gd name="T68" fmla="*/ 0 w 12"/>
                    <a:gd name="T69" fmla="*/ 0 h 12"/>
                    <a:gd name="T70" fmla="*/ 0 w 12"/>
                    <a:gd name="T71" fmla="*/ 0 h 12"/>
                    <a:gd name="T72" fmla="*/ 0 w 12"/>
                    <a:gd name="T73" fmla="*/ 0 h 12"/>
                    <a:gd name="T74" fmla="*/ 0 w 12"/>
                    <a:gd name="T75" fmla="*/ 0 h 12"/>
                    <a:gd name="T76" fmla="*/ 0 w 12"/>
                    <a:gd name="T77" fmla="*/ 0 h 12"/>
                    <a:gd name="T78" fmla="*/ 0 w 12"/>
                    <a:gd name="T79" fmla="*/ 0 h 12"/>
                    <a:gd name="T80" fmla="*/ 0 w 12"/>
                    <a:gd name="T81" fmla="*/ 0 h 12"/>
                    <a:gd name="T82" fmla="*/ 0 w 12"/>
                    <a:gd name="T83" fmla="*/ 0 h 12"/>
                    <a:gd name="T84" fmla="*/ 0 w 12"/>
                    <a:gd name="T85" fmla="*/ 0 h 12"/>
                    <a:gd name="T86" fmla="*/ 0 w 12"/>
                    <a:gd name="T87" fmla="*/ 0 h 12"/>
                    <a:gd name="T88" fmla="*/ 0 w 12"/>
                    <a:gd name="T89" fmla="*/ 0 h 12"/>
                    <a:gd name="T90" fmla="*/ 0 w 12"/>
                    <a:gd name="T91" fmla="*/ 0 h 12"/>
                    <a:gd name="T92" fmla="*/ 0 w 12"/>
                    <a:gd name="T93" fmla="*/ 0 h 12"/>
                    <a:gd name="T94" fmla="*/ 0 w 12"/>
                    <a:gd name="T95" fmla="*/ 0 h 12"/>
                    <a:gd name="T96" fmla="*/ 0 w 12"/>
                    <a:gd name="T97" fmla="*/ 0 h 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2"/>
                    <a:gd name="T149" fmla="*/ 12 w 12"/>
                    <a:gd name="T150" fmla="*/ 12 h 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2">
                      <a:moveTo>
                        <a:pt x="5" y="0"/>
                      </a:moveTo>
                      <a:lnTo>
                        <a:pt x="4" y="0"/>
                      </a:lnTo>
                      <a:lnTo>
                        <a:pt x="3" y="1"/>
                      </a:lnTo>
                      <a:lnTo>
                        <a:pt x="2" y="1"/>
                      </a:lnTo>
                      <a:lnTo>
                        <a:pt x="1" y="3"/>
                      </a:lnTo>
                      <a:lnTo>
                        <a:pt x="0" y="4"/>
                      </a:lnTo>
                      <a:lnTo>
                        <a:pt x="0" y="6"/>
                      </a:lnTo>
                      <a:lnTo>
                        <a:pt x="0" y="7"/>
                      </a:lnTo>
                      <a:lnTo>
                        <a:pt x="0" y="8"/>
                      </a:lnTo>
                      <a:lnTo>
                        <a:pt x="0" y="9"/>
                      </a:lnTo>
                      <a:lnTo>
                        <a:pt x="1" y="10"/>
                      </a:lnTo>
                      <a:lnTo>
                        <a:pt x="1" y="11"/>
                      </a:lnTo>
                      <a:lnTo>
                        <a:pt x="2" y="11"/>
                      </a:lnTo>
                      <a:lnTo>
                        <a:pt x="3" y="12"/>
                      </a:lnTo>
                      <a:lnTo>
                        <a:pt x="4" y="12"/>
                      </a:lnTo>
                      <a:lnTo>
                        <a:pt x="5" y="12"/>
                      </a:lnTo>
                      <a:lnTo>
                        <a:pt x="6" y="12"/>
                      </a:lnTo>
                      <a:lnTo>
                        <a:pt x="7" y="12"/>
                      </a:lnTo>
                      <a:lnTo>
                        <a:pt x="8" y="12"/>
                      </a:lnTo>
                      <a:lnTo>
                        <a:pt x="9" y="12"/>
                      </a:lnTo>
                      <a:lnTo>
                        <a:pt x="10" y="11"/>
                      </a:lnTo>
                      <a:lnTo>
                        <a:pt x="11" y="11"/>
                      </a:lnTo>
                      <a:lnTo>
                        <a:pt x="11" y="10"/>
                      </a:lnTo>
                      <a:lnTo>
                        <a:pt x="12" y="9"/>
                      </a:lnTo>
                      <a:lnTo>
                        <a:pt x="12" y="8"/>
                      </a:lnTo>
                      <a:lnTo>
                        <a:pt x="12" y="6"/>
                      </a:lnTo>
                      <a:lnTo>
                        <a:pt x="12" y="5"/>
                      </a:lnTo>
                      <a:lnTo>
                        <a:pt x="12" y="4"/>
                      </a:lnTo>
                      <a:lnTo>
                        <a:pt x="11" y="4"/>
                      </a:lnTo>
                      <a:lnTo>
                        <a:pt x="11" y="3"/>
                      </a:lnTo>
                      <a:lnTo>
                        <a:pt x="10" y="3"/>
                      </a:lnTo>
                      <a:lnTo>
                        <a:pt x="10" y="1"/>
                      </a:lnTo>
                      <a:lnTo>
                        <a:pt x="9" y="1"/>
                      </a:lnTo>
                      <a:lnTo>
                        <a:pt x="8" y="1"/>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13" name="Freeform 294"/>
                <p:cNvSpPr>
                  <a:spLocks/>
                </p:cNvSpPr>
                <p:nvPr/>
              </p:nvSpPr>
              <p:spPr bwMode="auto">
                <a:xfrm>
                  <a:off x="864" y="1621"/>
                  <a:ext cx="1" cy="1"/>
                </a:xfrm>
                <a:custGeom>
                  <a:avLst/>
                  <a:gdLst>
                    <a:gd name="T0" fmla="*/ 0 w 12"/>
                    <a:gd name="T1" fmla="*/ 0 h 12"/>
                    <a:gd name="T2" fmla="*/ 0 w 12"/>
                    <a:gd name="T3" fmla="*/ 0 h 12"/>
                    <a:gd name="T4" fmla="*/ 0 w 12"/>
                    <a:gd name="T5" fmla="*/ 0 h 12"/>
                    <a:gd name="T6" fmla="*/ 0 w 12"/>
                    <a:gd name="T7" fmla="*/ 0 h 12"/>
                    <a:gd name="T8" fmla="*/ 0 w 12"/>
                    <a:gd name="T9" fmla="*/ 0 h 12"/>
                    <a:gd name="T10" fmla="*/ 0 w 12"/>
                    <a:gd name="T11" fmla="*/ 0 h 12"/>
                    <a:gd name="T12" fmla="*/ 0 w 12"/>
                    <a:gd name="T13" fmla="*/ 0 h 12"/>
                    <a:gd name="T14" fmla="*/ 0 w 12"/>
                    <a:gd name="T15" fmla="*/ 0 h 12"/>
                    <a:gd name="T16" fmla="*/ 0 w 12"/>
                    <a:gd name="T17" fmla="*/ 0 h 12"/>
                    <a:gd name="T18" fmla="*/ 0 w 12"/>
                    <a:gd name="T19" fmla="*/ 0 h 12"/>
                    <a:gd name="T20" fmla="*/ 0 w 12"/>
                    <a:gd name="T21" fmla="*/ 0 h 12"/>
                    <a:gd name="T22" fmla="*/ 0 w 12"/>
                    <a:gd name="T23" fmla="*/ 0 h 12"/>
                    <a:gd name="T24" fmla="*/ 0 w 12"/>
                    <a:gd name="T25" fmla="*/ 0 h 12"/>
                    <a:gd name="T26" fmla="*/ 0 w 12"/>
                    <a:gd name="T27" fmla="*/ 0 h 12"/>
                    <a:gd name="T28" fmla="*/ 0 w 12"/>
                    <a:gd name="T29" fmla="*/ 0 h 12"/>
                    <a:gd name="T30" fmla="*/ 0 w 12"/>
                    <a:gd name="T31" fmla="*/ 0 h 12"/>
                    <a:gd name="T32" fmla="*/ 0 w 12"/>
                    <a:gd name="T33" fmla="*/ 0 h 12"/>
                    <a:gd name="T34" fmla="*/ 0 w 12"/>
                    <a:gd name="T35" fmla="*/ 0 h 12"/>
                    <a:gd name="T36" fmla="*/ 0 w 12"/>
                    <a:gd name="T37" fmla="*/ 0 h 12"/>
                    <a:gd name="T38" fmla="*/ 0 w 12"/>
                    <a:gd name="T39" fmla="*/ 0 h 12"/>
                    <a:gd name="T40" fmla="*/ 0 w 12"/>
                    <a:gd name="T41" fmla="*/ 0 h 12"/>
                    <a:gd name="T42" fmla="*/ 0 w 12"/>
                    <a:gd name="T43" fmla="*/ 0 h 12"/>
                    <a:gd name="T44" fmla="*/ 0 w 12"/>
                    <a:gd name="T45" fmla="*/ 0 h 12"/>
                    <a:gd name="T46" fmla="*/ 0 w 12"/>
                    <a:gd name="T47" fmla="*/ 0 h 12"/>
                    <a:gd name="T48" fmla="*/ 0 w 12"/>
                    <a:gd name="T49" fmla="*/ 0 h 12"/>
                    <a:gd name="T50" fmla="*/ 0 w 12"/>
                    <a:gd name="T51" fmla="*/ 0 h 12"/>
                    <a:gd name="T52" fmla="*/ 0 w 12"/>
                    <a:gd name="T53" fmla="*/ 0 h 12"/>
                    <a:gd name="T54" fmla="*/ 0 w 12"/>
                    <a:gd name="T55" fmla="*/ 0 h 12"/>
                    <a:gd name="T56" fmla="*/ 0 w 12"/>
                    <a:gd name="T57" fmla="*/ 0 h 12"/>
                    <a:gd name="T58" fmla="*/ 0 w 12"/>
                    <a:gd name="T59" fmla="*/ 0 h 12"/>
                    <a:gd name="T60" fmla="*/ 0 w 12"/>
                    <a:gd name="T61" fmla="*/ 0 h 12"/>
                    <a:gd name="T62" fmla="*/ 0 w 12"/>
                    <a:gd name="T63" fmla="*/ 0 h 12"/>
                    <a:gd name="T64" fmla="*/ 0 w 12"/>
                    <a:gd name="T65" fmla="*/ 0 h 12"/>
                    <a:gd name="T66" fmla="*/ 0 w 12"/>
                    <a:gd name="T67" fmla="*/ 0 h 12"/>
                    <a:gd name="T68" fmla="*/ 0 w 12"/>
                    <a:gd name="T69" fmla="*/ 0 h 12"/>
                    <a:gd name="T70" fmla="*/ 0 w 12"/>
                    <a:gd name="T71" fmla="*/ 0 h 12"/>
                    <a:gd name="T72" fmla="*/ 0 w 12"/>
                    <a:gd name="T73" fmla="*/ 0 h 12"/>
                    <a:gd name="T74" fmla="*/ 0 w 12"/>
                    <a:gd name="T75" fmla="*/ 0 h 12"/>
                    <a:gd name="T76" fmla="*/ 0 w 12"/>
                    <a:gd name="T77" fmla="*/ 0 h 12"/>
                    <a:gd name="T78" fmla="*/ 0 w 12"/>
                    <a:gd name="T79" fmla="*/ 0 h 12"/>
                    <a:gd name="T80" fmla="*/ 0 w 12"/>
                    <a:gd name="T81" fmla="*/ 0 h 12"/>
                    <a:gd name="T82" fmla="*/ 0 w 12"/>
                    <a:gd name="T83" fmla="*/ 0 h 12"/>
                    <a:gd name="T84" fmla="*/ 0 w 12"/>
                    <a:gd name="T85" fmla="*/ 0 h 12"/>
                    <a:gd name="T86" fmla="*/ 0 w 12"/>
                    <a:gd name="T87" fmla="*/ 0 h 12"/>
                    <a:gd name="T88" fmla="*/ 0 w 12"/>
                    <a:gd name="T89" fmla="*/ 0 h 12"/>
                    <a:gd name="T90" fmla="*/ 0 w 12"/>
                    <a:gd name="T91" fmla="*/ 0 h 12"/>
                    <a:gd name="T92" fmla="*/ 0 w 12"/>
                    <a:gd name="T93" fmla="*/ 0 h 12"/>
                    <a:gd name="T94" fmla="*/ 0 w 12"/>
                    <a:gd name="T95" fmla="*/ 0 h 12"/>
                    <a:gd name="T96" fmla="*/ 0 w 12"/>
                    <a:gd name="T97" fmla="*/ 0 h 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2"/>
                    <a:gd name="T149" fmla="*/ 12 w 12"/>
                    <a:gd name="T150" fmla="*/ 12 h 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2">
                      <a:moveTo>
                        <a:pt x="10" y="1"/>
                      </a:moveTo>
                      <a:lnTo>
                        <a:pt x="10" y="1"/>
                      </a:lnTo>
                      <a:lnTo>
                        <a:pt x="9" y="1"/>
                      </a:lnTo>
                      <a:lnTo>
                        <a:pt x="8" y="1"/>
                      </a:lnTo>
                      <a:lnTo>
                        <a:pt x="7" y="0"/>
                      </a:lnTo>
                      <a:lnTo>
                        <a:pt x="6" y="0"/>
                      </a:lnTo>
                      <a:lnTo>
                        <a:pt x="4" y="0"/>
                      </a:lnTo>
                      <a:lnTo>
                        <a:pt x="3" y="1"/>
                      </a:lnTo>
                      <a:lnTo>
                        <a:pt x="2" y="1"/>
                      </a:lnTo>
                      <a:lnTo>
                        <a:pt x="1" y="3"/>
                      </a:lnTo>
                      <a:lnTo>
                        <a:pt x="0" y="4"/>
                      </a:lnTo>
                      <a:lnTo>
                        <a:pt x="0" y="6"/>
                      </a:lnTo>
                      <a:lnTo>
                        <a:pt x="0" y="7"/>
                      </a:lnTo>
                      <a:lnTo>
                        <a:pt x="0" y="8"/>
                      </a:lnTo>
                      <a:lnTo>
                        <a:pt x="0" y="9"/>
                      </a:lnTo>
                      <a:lnTo>
                        <a:pt x="1" y="10"/>
                      </a:lnTo>
                      <a:lnTo>
                        <a:pt x="1" y="11"/>
                      </a:lnTo>
                      <a:lnTo>
                        <a:pt x="2" y="11"/>
                      </a:lnTo>
                      <a:lnTo>
                        <a:pt x="3" y="12"/>
                      </a:lnTo>
                      <a:lnTo>
                        <a:pt x="4" y="12"/>
                      </a:lnTo>
                      <a:lnTo>
                        <a:pt x="5" y="12"/>
                      </a:lnTo>
                      <a:lnTo>
                        <a:pt x="6" y="12"/>
                      </a:lnTo>
                      <a:lnTo>
                        <a:pt x="7" y="12"/>
                      </a:lnTo>
                      <a:lnTo>
                        <a:pt x="8" y="12"/>
                      </a:lnTo>
                      <a:lnTo>
                        <a:pt x="9" y="12"/>
                      </a:lnTo>
                      <a:lnTo>
                        <a:pt x="10" y="11"/>
                      </a:lnTo>
                      <a:lnTo>
                        <a:pt x="11" y="11"/>
                      </a:lnTo>
                      <a:lnTo>
                        <a:pt x="11" y="10"/>
                      </a:lnTo>
                      <a:lnTo>
                        <a:pt x="12" y="9"/>
                      </a:lnTo>
                      <a:lnTo>
                        <a:pt x="12" y="8"/>
                      </a:lnTo>
                      <a:lnTo>
                        <a:pt x="12" y="6"/>
                      </a:lnTo>
                      <a:lnTo>
                        <a:pt x="12" y="5"/>
                      </a:lnTo>
                      <a:lnTo>
                        <a:pt x="12" y="4"/>
                      </a:lnTo>
                      <a:lnTo>
                        <a:pt x="11" y="4"/>
                      </a:lnTo>
                      <a:lnTo>
                        <a:pt x="11" y="3"/>
                      </a:lnTo>
                      <a:lnTo>
                        <a:pt x="10" y="3"/>
                      </a:lnTo>
                      <a:lnTo>
                        <a:pt x="10" y="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14" name="Freeform 295"/>
                <p:cNvSpPr>
                  <a:spLocks/>
                </p:cNvSpPr>
                <p:nvPr/>
              </p:nvSpPr>
              <p:spPr bwMode="auto">
                <a:xfrm>
                  <a:off x="870" y="1621"/>
                  <a:ext cx="2" cy="1"/>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3"/>
                    <a:gd name="T146" fmla="*/ 13 w 13"/>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3">
                      <a:moveTo>
                        <a:pt x="11" y="2"/>
                      </a:moveTo>
                      <a:lnTo>
                        <a:pt x="11" y="2"/>
                      </a:lnTo>
                      <a:lnTo>
                        <a:pt x="9" y="2"/>
                      </a:lnTo>
                      <a:lnTo>
                        <a:pt x="9" y="1"/>
                      </a:lnTo>
                      <a:lnTo>
                        <a:pt x="8" y="0"/>
                      </a:lnTo>
                      <a:lnTo>
                        <a:pt x="7" y="0"/>
                      </a:lnTo>
                      <a:lnTo>
                        <a:pt x="6" y="0"/>
                      </a:lnTo>
                      <a:lnTo>
                        <a:pt x="5" y="0"/>
                      </a:lnTo>
                      <a:lnTo>
                        <a:pt x="4" y="0"/>
                      </a:lnTo>
                      <a:lnTo>
                        <a:pt x="3" y="1"/>
                      </a:lnTo>
                      <a:lnTo>
                        <a:pt x="2" y="2"/>
                      </a:lnTo>
                      <a:lnTo>
                        <a:pt x="1" y="2"/>
                      </a:lnTo>
                      <a:lnTo>
                        <a:pt x="0" y="4"/>
                      </a:lnTo>
                      <a:lnTo>
                        <a:pt x="0" y="5"/>
                      </a:lnTo>
                      <a:lnTo>
                        <a:pt x="0" y="6"/>
                      </a:lnTo>
                      <a:lnTo>
                        <a:pt x="0" y="8"/>
                      </a:lnTo>
                      <a:lnTo>
                        <a:pt x="0" y="9"/>
                      </a:lnTo>
                      <a:lnTo>
                        <a:pt x="0" y="10"/>
                      </a:lnTo>
                      <a:lnTo>
                        <a:pt x="1" y="11"/>
                      </a:lnTo>
                      <a:lnTo>
                        <a:pt x="2" y="12"/>
                      </a:lnTo>
                      <a:lnTo>
                        <a:pt x="3" y="12"/>
                      </a:lnTo>
                      <a:lnTo>
                        <a:pt x="4" y="13"/>
                      </a:lnTo>
                      <a:lnTo>
                        <a:pt x="5" y="13"/>
                      </a:lnTo>
                      <a:lnTo>
                        <a:pt x="6" y="13"/>
                      </a:lnTo>
                      <a:lnTo>
                        <a:pt x="8" y="13"/>
                      </a:lnTo>
                      <a:lnTo>
                        <a:pt x="9" y="12"/>
                      </a:lnTo>
                      <a:lnTo>
                        <a:pt x="11" y="12"/>
                      </a:lnTo>
                      <a:lnTo>
                        <a:pt x="12" y="10"/>
                      </a:lnTo>
                      <a:lnTo>
                        <a:pt x="13" y="9"/>
                      </a:lnTo>
                      <a:lnTo>
                        <a:pt x="13" y="8"/>
                      </a:lnTo>
                      <a:lnTo>
                        <a:pt x="13" y="6"/>
                      </a:lnTo>
                      <a:lnTo>
                        <a:pt x="13" y="5"/>
                      </a:lnTo>
                      <a:lnTo>
                        <a:pt x="13" y="4"/>
                      </a:lnTo>
                      <a:lnTo>
                        <a:pt x="12" y="4"/>
                      </a:lnTo>
                      <a:lnTo>
                        <a:pt x="12" y="3"/>
                      </a:lnTo>
                      <a:lnTo>
                        <a:pt x="11"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15" name="Freeform 296"/>
                <p:cNvSpPr>
                  <a:spLocks/>
                </p:cNvSpPr>
                <p:nvPr/>
              </p:nvSpPr>
              <p:spPr bwMode="auto">
                <a:xfrm>
                  <a:off x="877" y="1621"/>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6" y="0"/>
                      </a:moveTo>
                      <a:lnTo>
                        <a:pt x="4" y="1"/>
                      </a:lnTo>
                      <a:lnTo>
                        <a:pt x="3" y="2"/>
                      </a:lnTo>
                      <a:lnTo>
                        <a:pt x="2" y="2"/>
                      </a:lnTo>
                      <a:lnTo>
                        <a:pt x="1" y="3"/>
                      </a:lnTo>
                      <a:lnTo>
                        <a:pt x="1" y="4"/>
                      </a:lnTo>
                      <a:lnTo>
                        <a:pt x="0" y="5"/>
                      </a:lnTo>
                      <a:lnTo>
                        <a:pt x="0" y="7"/>
                      </a:lnTo>
                      <a:lnTo>
                        <a:pt x="0" y="8"/>
                      </a:lnTo>
                      <a:lnTo>
                        <a:pt x="0" y="9"/>
                      </a:lnTo>
                      <a:lnTo>
                        <a:pt x="0" y="10"/>
                      </a:lnTo>
                      <a:lnTo>
                        <a:pt x="1" y="10"/>
                      </a:lnTo>
                      <a:lnTo>
                        <a:pt x="1" y="11"/>
                      </a:lnTo>
                      <a:lnTo>
                        <a:pt x="1" y="12"/>
                      </a:lnTo>
                      <a:lnTo>
                        <a:pt x="2" y="12"/>
                      </a:lnTo>
                      <a:lnTo>
                        <a:pt x="3" y="12"/>
                      </a:lnTo>
                      <a:lnTo>
                        <a:pt x="4" y="13"/>
                      </a:lnTo>
                      <a:lnTo>
                        <a:pt x="5" y="13"/>
                      </a:lnTo>
                      <a:lnTo>
                        <a:pt x="6" y="13"/>
                      </a:lnTo>
                      <a:lnTo>
                        <a:pt x="7" y="13"/>
                      </a:lnTo>
                      <a:lnTo>
                        <a:pt x="8" y="13"/>
                      </a:lnTo>
                      <a:lnTo>
                        <a:pt x="9" y="13"/>
                      </a:lnTo>
                      <a:lnTo>
                        <a:pt x="10" y="12"/>
                      </a:lnTo>
                      <a:lnTo>
                        <a:pt x="11" y="12"/>
                      </a:lnTo>
                      <a:lnTo>
                        <a:pt x="11" y="10"/>
                      </a:lnTo>
                      <a:lnTo>
                        <a:pt x="12" y="10"/>
                      </a:lnTo>
                      <a:lnTo>
                        <a:pt x="12" y="8"/>
                      </a:lnTo>
                      <a:lnTo>
                        <a:pt x="12" y="7"/>
                      </a:lnTo>
                      <a:lnTo>
                        <a:pt x="12" y="6"/>
                      </a:lnTo>
                      <a:lnTo>
                        <a:pt x="12" y="5"/>
                      </a:lnTo>
                      <a:lnTo>
                        <a:pt x="12" y="4"/>
                      </a:lnTo>
                      <a:lnTo>
                        <a:pt x="11" y="4"/>
                      </a:lnTo>
                      <a:lnTo>
                        <a:pt x="11" y="3"/>
                      </a:lnTo>
                      <a:lnTo>
                        <a:pt x="10" y="2"/>
                      </a:lnTo>
                      <a:lnTo>
                        <a:pt x="9" y="2"/>
                      </a:lnTo>
                      <a:lnTo>
                        <a:pt x="8" y="1"/>
                      </a:lnTo>
                      <a:lnTo>
                        <a:pt x="7" y="1"/>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16" name="Freeform 297"/>
                <p:cNvSpPr>
                  <a:spLocks/>
                </p:cNvSpPr>
                <p:nvPr/>
              </p:nvSpPr>
              <p:spPr bwMode="auto">
                <a:xfrm>
                  <a:off x="874" y="1621"/>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11" y="2"/>
                      </a:moveTo>
                      <a:lnTo>
                        <a:pt x="10" y="2"/>
                      </a:lnTo>
                      <a:lnTo>
                        <a:pt x="9" y="2"/>
                      </a:lnTo>
                      <a:lnTo>
                        <a:pt x="8" y="1"/>
                      </a:lnTo>
                      <a:lnTo>
                        <a:pt x="7" y="1"/>
                      </a:lnTo>
                      <a:lnTo>
                        <a:pt x="7" y="0"/>
                      </a:lnTo>
                      <a:lnTo>
                        <a:pt x="6" y="0"/>
                      </a:lnTo>
                      <a:lnTo>
                        <a:pt x="4" y="1"/>
                      </a:lnTo>
                      <a:lnTo>
                        <a:pt x="3" y="2"/>
                      </a:lnTo>
                      <a:lnTo>
                        <a:pt x="2" y="2"/>
                      </a:lnTo>
                      <a:lnTo>
                        <a:pt x="1" y="3"/>
                      </a:lnTo>
                      <a:lnTo>
                        <a:pt x="1" y="4"/>
                      </a:lnTo>
                      <a:lnTo>
                        <a:pt x="1" y="5"/>
                      </a:lnTo>
                      <a:lnTo>
                        <a:pt x="0" y="7"/>
                      </a:lnTo>
                      <a:lnTo>
                        <a:pt x="0" y="8"/>
                      </a:lnTo>
                      <a:lnTo>
                        <a:pt x="1" y="9"/>
                      </a:lnTo>
                      <a:lnTo>
                        <a:pt x="1" y="10"/>
                      </a:lnTo>
                      <a:lnTo>
                        <a:pt x="1" y="11"/>
                      </a:lnTo>
                      <a:lnTo>
                        <a:pt x="1" y="12"/>
                      </a:lnTo>
                      <a:lnTo>
                        <a:pt x="2" y="12"/>
                      </a:lnTo>
                      <a:lnTo>
                        <a:pt x="3" y="12"/>
                      </a:lnTo>
                      <a:lnTo>
                        <a:pt x="4" y="13"/>
                      </a:lnTo>
                      <a:lnTo>
                        <a:pt x="5" y="13"/>
                      </a:lnTo>
                      <a:lnTo>
                        <a:pt x="6" y="13"/>
                      </a:lnTo>
                      <a:lnTo>
                        <a:pt x="7" y="13"/>
                      </a:lnTo>
                      <a:lnTo>
                        <a:pt x="8" y="13"/>
                      </a:lnTo>
                      <a:lnTo>
                        <a:pt x="9" y="13"/>
                      </a:lnTo>
                      <a:lnTo>
                        <a:pt x="10" y="12"/>
                      </a:lnTo>
                      <a:lnTo>
                        <a:pt x="11" y="12"/>
                      </a:lnTo>
                      <a:lnTo>
                        <a:pt x="11" y="10"/>
                      </a:lnTo>
                      <a:lnTo>
                        <a:pt x="12" y="10"/>
                      </a:lnTo>
                      <a:lnTo>
                        <a:pt x="12" y="8"/>
                      </a:lnTo>
                      <a:lnTo>
                        <a:pt x="12" y="7"/>
                      </a:lnTo>
                      <a:lnTo>
                        <a:pt x="12" y="6"/>
                      </a:lnTo>
                      <a:lnTo>
                        <a:pt x="12" y="5"/>
                      </a:lnTo>
                      <a:lnTo>
                        <a:pt x="12" y="4"/>
                      </a:lnTo>
                      <a:lnTo>
                        <a:pt x="11" y="4"/>
                      </a:lnTo>
                      <a:lnTo>
                        <a:pt x="11" y="3"/>
                      </a:lnTo>
                      <a:lnTo>
                        <a:pt x="11"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17" name="Freeform 298"/>
                <p:cNvSpPr>
                  <a:spLocks/>
                </p:cNvSpPr>
                <p:nvPr/>
              </p:nvSpPr>
              <p:spPr bwMode="auto">
                <a:xfrm>
                  <a:off x="720" y="1620"/>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10" y="1"/>
                      </a:moveTo>
                      <a:lnTo>
                        <a:pt x="9" y="1"/>
                      </a:lnTo>
                      <a:lnTo>
                        <a:pt x="9" y="0"/>
                      </a:lnTo>
                      <a:lnTo>
                        <a:pt x="8" y="0"/>
                      </a:lnTo>
                      <a:lnTo>
                        <a:pt x="7" y="0"/>
                      </a:lnTo>
                      <a:lnTo>
                        <a:pt x="6" y="0"/>
                      </a:lnTo>
                      <a:lnTo>
                        <a:pt x="4" y="0"/>
                      </a:lnTo>
                      <a:lnTo>
                        <a:pt x="3" y="0"/>
                      </a:lnTo>
                      <a:lnTo>
                        <a:pt x="2" y="1"/>
                      </a:lnTo>
                      <a:lnTo>
                        <a:pt x="1" y="2"/>
                      </a:lnTo>
                      <a:lnTo>
                        <a:pt x="1" y="4"/>
                      </a:lnTo>
                      <a:lnTo>
                        <a:pt x="0" y="5"/>
                      </a:lnTo>
                      <a:lnTo>
                        <a:pt x="0" y="6"/>
                      </a:lnTo>
                      <a:lnTo>
                        <a:pt x="0" y="7"/>
                      </a:lnTo>
                      <a:lnTo>
                        <a:pt x="0" y="8"/>
                      </a:lnTo>
                      <a:lnTo>
                        <a:pt x="0" y="9"/>
                      </a:lnTo>
                      <a:lnTo>
                        <a:pt x="1" y="10"/>
                      </a:lnTo>
                      <a:lnTo>
                        <a:pt x="1" y="11"/>
                      </a:lnTo>
                      <a:lnTo>
                        <a:pt x="2" y="12"/>
                      </a:lnTo>
                      <a:lnTo>
                        <a:pt x="3" y="13"/>
                      </a:lnTo>
                      <a:lnTo>
                        <a:pt x="4" y="13"/>
                      </a:lnTo>
                      <a:lnTo>
                        <a:pt x="4" y="14"/>
                      </a:lnTo>
                      <a:lnTo>
                        <a:pt x="5" y="14"/>
                      </a:lnTo>
                      <a:lnTo>
                        <a:pt x="6" y="14"/>
                      </a:lnTo>
                      <a:lnTo>
                        <a:pt x="7" y="14"/>
                      </a:lnTo>
                      <a:lnTo>
                        <a:pt x="8" y="14"/>
                      </a:lnTo>
                      <a:lnTo>
                        <a:pt x="9" y="13"/>
                      </a:lnTo>
                      <a:lnTo>
                        <a:pt x="9" y="12"/>
                      </a:lnTo>
                      <a:lnTo>
                        <a:pt x="11" y="11"/>
                      </a:lnTo>
                      <a:lnTo>
                        <a:pt x="11" y="9"/>
                      </a:lnTo>
                      <a:lnTo>
                        <a:pt x="12" y="8"/>
                      </a:lnTo>
                      <a:lnTo>
                        <a:pt x="12" y="7"/>
                      </a:lnTo>
                      <a:lnTo>
                        <a:pt x="12" y="6"/>
                      </a:lnTo>
                      <a:lnTo>
                        <a:pt x="12" y="5"/>
                      </a:lnTo>
                      <a:lnTo>
                        <a:pt x="11" y="5"/>
                      </a:lnTo>
                      <a:lnTo>
                        <a:pt x="11" y="4"/>
                      </a:lnTo>
                      <a:lnTo>
                        <a:pt x="11" y="2"/>
                      </a:lnTo>
                      <a:lnTo>
                        <a:pt x="10" y="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18" name="Freeform 299"/>
                <p:cNvSpPr>
                  <a:spLocks/>
                </p:cNvSpPr>
                <p:nvPr/>
              </p:nvSpPr>
              <p:spPr bwMode="auto">
                <a:xfrm>
                  <a:off x="726" y="1620"/>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6" y="0"/>
                      </a:moveTo>
                      <a:lnTo>
                        <a:pt x="5" y="0"/>
                      </a:lnTo>
                      <a:lnTo>
                        <a:pt x="3" y="0"/>
                      </a:lnTo>
                      <a:lnTo>
                        <a:pt x="2" y="1"/>
                      </a:lnTo>
                      <a:lnTo>
                        <a:pt x="1" y="2"/>
                      </a:lnTo>
                      <a:lnTo>
                        <a:pt x="1" y="4"/>
                      </a:lnTo>
                      <a:lnTo>
                        <a:pt x="0" y="5"/>
                      </a:lnTo>
                      <a:lnTo>
                        <a:pt x="0" y="7"/>
                      </a:lnTo>
                      <a:lnTo>
                        <a:pt x="0" y="8"/>
                      </a:lnTo>
                      <a:lnTo>
                        <a:pt x="0" y="9"/>
                      </a:lnTo>
                      <a:lnTo>
                        <a:pt x="0" y="10"/>
                      </a:lnTo>
                      <a:lnTo>
                        <a:pt x="1" y="11"/>
                      </a:lnTo>
                      <a:lnTo>
                        <a:pt x="2" y="12"/>
                      </a:lnTo>
                      <a:lnTo>
                        <a:pt x="2" y="13"/>
                      </a:lnTo>
                      <a:lnTo>
                        <a:pt x="3" y="13"/>
                      </a:lnTo>
                      <a:lnTo>
                        <a:pt x="4" y="14"/>
                      </a:lnTo>
                      <a:lnTo>
                        <a:pt x="5" y="14"/>
                      </a:lnTo>
                      <a:lnTo>
                        <a:pt x="6" y="14"/>
                      </a:lnTo>
                      <a:lnTo>
                        <a:pt x="7" y="14"/>
                      </a:lnTo>
                      <a:lnTo>
                        <a:pt x="8" y="14"/>
                      </a:lnTo>
                      <a:lnTo>
                        <a:pt x="9" y="13"/>
                      </a:lnTo>
                      <a:lnTo>
                        <a:pt x="10" y="13"/>
                      </a:lnTo>
                      <a:lnTo>
                        <a:pt x="11" y="12"/>
                      </a:lnTo>
                      <a:lnTo>
                        <a:pt x="12" y="11"/>
                      </a:lnTo>
                      <a:lnTo>
                        <a:pt x="12" y="9"/>
                      </a:lnTo>
                      <a:lnTo>
                        <a:pt x="12" y="8"/>
                      </a:lnTo>
                      <a:lnTo>
                        <a:pt x="12" y="7"/>
                      </a:lnTo>
                      <a:lnTo>
                        <a:pt x="12" y="6"/>
                      </a:lnTo>
                      <a:lnTo>
                        <a:pt x="12" y="5"/>
                      </a:lnTo>
                      <a:lnTo>
                        <a:pt x="12" y="4"/>
                      </a:lnTo>
                      <a:lnTo>
                        <a:pt x="11" y="4"/>
                      </a:lnTo>
                      <a:lnTo>
                        <a:pt x="11" y="2"/>
                      </a:lnTo>
                      <a:lnTo>
                        <a:pt x="10" y="1"/>
                      </a:lnTo>
                      <a:lnTo>
                        <a:pt x="9" y="0"/>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19" name="Freeform 300"/>
                <p:cNvSpPr>
                  <a:spLocks/>
                </p:cNvSpPr>
                <p:nvPr/>
              </p:nvSpPr>
              <p:spPr bwMode="auto">
                <a:xfrm>
                  <a:off x="723" y="1620"/>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12" y="7"/>
                      </a:moveTo>
                      <a:lnTo>
                        <a:pt x="12" y="6"/>
                      </a:lnTo>
                      <a:lnTo>
                        <a:pt x="12" y="5"/>
                      </a:lnTo>
                      <a:lnTo>
                        <a:pt x="12" y="4"/>
                      </a:lnTo>
                      <a:lnTo>
                        <a:pt x="11" y="4"/>
                      </a:lnTo>
                      <a:lnTo>
                        <a:pt x="11" y="2"/>
                      </a:lnTo>
                      <a:lnTo>
                        <a:pt x="10" y="1"/>
                      </a:lnTo>
                      <a:lnTo>
                        <a:pt x="10" y="0"/>
                      </a:lnTo>
                      <a:lnTo>
                        <a:pt x="9" y="0"/>
                      </a:lnTo>
                      <a:lnTo>
                        <a:pt x="8" y="0"/>
                      </a:lnTo>
                      <a:lnTo>
                        <a:pt x="7" y="0"/>
                      </a:lnTo>
                      <a:lnTo>
                        <a:pt x="6" y="0"/>
                      </a:lnTo>
                      <a:lnTo>
                        <a:pt x="5" y="0"/>
                      </a:lnTo>
                      <a:lnTo>
                        <a:pt x="3" y="0"/>
                      </a:lnTo>
                      <a:lnTo>
                        <a:pt x="2" y="1"/>
                      </a:lnTo>
                      <a:lnTo>
                        <a:pt x="1" y="2"/>
                      </a:lnTo>
                      <a:lnTo>
                        <a:pt x="1" y="4"/>
                      </a:lnTo>
                      <a:lnTo>
                        <a:pt x="0" y="5"/>
                      </a:lnTo>
                      <a:lnTo>
                        <a:pt x="0" y="7"/>
                      </a:lnTo>
                      <a:lnTo>
                        <a:pt x="0" y="8"/>
                      </a:lnTo>
                      <a:lnTo>
                        <a:pt x="0" y="9"/>
                      </a:lnTo>
                      <a:lnTo>
                        <a:pt x="0" y="10"/>
                      </a:lnTo>
                      <a:lnTo>
                        <a:pt x="1" y="11"/>
                      </a:lnTo>
                      <a:lnTo>
                        <a:pt x="2" y="12"/>
                      </a:lnTo>
                      <a:lnTo>
                        <a:pt x="2" y="13"/>
                      </a:lnTo>
                      <a:lnTo>
                        <a:pt x="3" y="13"/>
                      </a:lnTo>
                      <a:lnTo>
                        <a:pt x="4" y="14"/>
                      </a:lnTo>
                      <a:lnTo>
                        <a:pt x="5" y="14"/>
                      </a:lnTo>
                      <a:lnTo>
                        <a:pt x="6" y="14"/>
                      </a:lnTo>
                      <a:lnTo>
                        <a:pt x="7" y="14"/>
                      </a:lnTo>
                      <a:lnTo>
                        <a:pt x="8" y="14"/>
                      </a:lnTo>
                      <a:lnTo>
                        <a:pt x="9" y="13"/>
                      </a:lnTo>
                      <a:lnTo>
                        <a:pt x="10" y="13"/>
                      </a:lnTo>
                      <a:lnTo>
                        <a:pt x="11" y="12"/>
                      </a:lnTo>
                      <a:lnTo>
                        <a:pt x="12" y="11"/>
                      </a:lnTo>
                      <a:lnTo>
                        <a:pt x="12" y="9"/>
                      </a:lnTo>
                      <a:lnTo>
                        <a:pt x="12" y="8"/>
                      </a:lnTo>
                      <a:lnTo>
                        <a:pt x="12"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20" name="Freeform 301"/>
                <p:cNvSpPr>
                  <a:spLocks/>
                </p:cNvSpPr>
                <p:nvPr/>
              </p:nvSpPr>
              <p:spPr bwMode="auto">
                <a:xfrm>
                  <a:off x="730" y="1620"/>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0" y="2"/>
                      </a:moveTo>
                      <a:lnTo>
                        <a:pt x="10" y="1"/>
                      </a:lnTo>
                      <a:lnTo>
                        <a:pt x="9" y="1"/>
                      </a:lnTo>
                      <a:lnTo>
                        <a:pt x="8" y="1"/>
                      </a:lnTo>
                      <a:lnTo>
                        <a:pt x="7" y="0"/>
                      </a:lnTo>
                      <a:lnTo>
                        <a:pt x="6" y="0"/>
                      </a:lnTo>
                      <a:lnTo>
                        <a:pt x="5" y="0"/>
                      </a:lnTo>
                      <a:lnTo>
                        <a:pt x="5" y="1"/>
                      </a:lnTo>
                      <a:lnTo>
                        <a:pt x="3" y="1"/>
                      </a:lnTo>
                      <a:lnTo>
                        <a:pt x="2" y="1"/>
                      </a:lnTo>
                      <a:lnTo>
                        <a:pt x="1" y="2"/>
                      </a:lnTo>
                      <a:lnTo>
                        <a:pt x="1" y="3"/>
                      </a:lnTo>
                      <a:lnTo>
                        <a:pt x="0" y="6"/>
                      </a:lnTo>
                      <a:lnTo>
                        <a:pt x="0" y="7"/>
                      </a:lnTo>
                      <a:lnTo>
                        <a:pt x="0" y="8"/>
                      </a:lnTo>
                      <a:lnTo>
                        <a:pt x="0" y="10"/>
                      </a:lnTo>
                      <a:lnTo>
                        <a:pt x="1" y="10"/>
                      </a:lnTo>
                      <a:lnTo>
                        <a:pt x="1" y="11"/>
                      </a:lnTo>
                      <a:lnTo>
                        <a:pt x="1" y="12"/>
                      </a:lnTo>
                      <a:lnTo>
                        <a:pt x="2" y="13"/>
                      </a:lnTo>
                      <a:lnTo>
                        <a:pt x="3" y="13"/>
                      </a:lnTo>
                      <a:lnTo>
                        <a:pt x="3" y="14"/>
                      </a:lnTo>
                      <a:lnTo>
                        <a:pt x="5" y="14"/>
                      </a:lnTo>
                      <a:lnTo>
                        <a:pt x="6" y="15"/>
                      </a:lnTo>
                      <a:lnTo>
                        <a:pt x="7" y="14"/>
                      </a:lnTo>
                      <a:lnTo>
                        <a:pt x="8" y="14"/>
                      </a:lnTo>
                      <a:lnTo>
                        <a:pt x="9" y="14"/>
                      </a:lnTo>
                      <a:lnTo>
                        <a:pt x="10" y="13"/>
                      </a:lnTo>
                      <a:lnTo>
                        <a:pt x="11" y="12"/>
                      </a:lnTo>
                      <a:lnTo>
                        <a:pt x="11" y="11"/>
                      </a:lnTo>
                      <a:lnTo>
                        <a:pt x="12" y="10"/>
                      </a:lnTo>
                      <a:lnTo>
                        <a:pt x="12" y="8"/>
                      </a:lnTo>
                      <a:lnTo>
                        <a:pt x="12" y="7"/>
                      </a:lnTo>
                      <a:lnTo>
                        <a:pt x="12" y="6"/>
                      </a:lnTo>
                      <a:lnTo>
                        <a:pt x="11" y="5"/>
                      </a:lnTo>
                      <a:lnTo>
                        <a:pt x="11" y="3"/>
                      </a:lnTo>
                      <a:lnTo>
                        <a:pt x="11" y="2"/>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21" name="Freeform 302"/>
                <p:cNvSpPr>
                  <a:spLocks/>
                </p:cNvSpPr>
                <p:nvPr/>
              </p:nvSpPr>
              <p:spPr bwMode="auto">
                <a:xfrm>
                  <a:off x="736" y="1620"/>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6" y="0"/>
                      </a:moveTo>
                      <a:lnTo>
                        <a:pt x="5" y="0"/>
                      </a:lnTo>
                      <a:lnTo>
                        <a:pt x="3" y="0"/>
                      </a:lnTo>
                      <a:lnTo>
                        <a:pt x="2" y="1"/>
                      </a:lnTo>
                      <a:lnTo>
                        <a:pt x="2" y="2"/>
                      </a:lnTo>
                      <a:lnTo>
                        <a:pt x="1" y="4"/>
                      </a:lnTo>
                      <a:lnTo>
                        <a:pt x="0" y="5"/>
                      </a:lnTo>
                      <a:lnTo>
                        <a:pt x="0" y="6"/>
                      </a:lnTo>
                      <a:lnTo>
                        <a:pt x="0" y="7"/>
                      </a:lnTo>
                      <a:lnTo>
                        <a:pt x="0" y="8"/>
                      </a:lnTo>
                      <a:lnTo>
                        <a:pt x="0" y="9"/>
                      </a:lnTo>
                      <a:lnTo>
                        <a:pt x="1" y="9"/>
                      </a:lnTo>
                      <a:lnTo>
                        <a:pt x="1" y="10"/>
                      </a:lnTo>
                      <a:lnTo>
                        <a:pt x="1" y="11"/>
                      </a:lnTo>
                      <a:lnTo>
                        <a:pt x="2" y="11"/>
                      </a:lnTo>
                      <a:lnTo>
                        <a:pt x="2" y="12"/>
                      </a:lnTo>
                      <a:lnTo>
                        <a:pt x="3" y="12"/>
                      </a:lnTo>
                      <a:lnTo>
                        <a:pt x="3" y="13"/>
                      </a:lnTo>
                      <a:lnTo>
                        <a:pt x="4" y="13"/>
                      </a:lnTo>
                      <a:lnTo>
                        <a:pt x="5" y="14"/>
                      </a:lnTo>
                      <a:lnTo>
                        <a:pt x="6" y="14"/>
                      </a:lnTo>
                      <a:lnTo>
                        <a:pt x="7" y="14"/>
                      </a:lnTo>
                      <a:lnTo>
                        <a:pt x="8" y="14"/>
                      </a:lnTo>
                      <a:lnTo>
                        <a:pt x="9" y="13"/>
                      </a:lnTo>
                      <a:lnTo>
                        <a:pt x="10" y="12"/>
                      </a:lnTo>
                      <a:lnTo>
                        <a:pt x="11" y="11"/>
                      </a:lnTo>
                      <a:lnTo>
                        <a:pt x="12" y="11"/>
                      </a:lnTo>
                      <a:lnTo>
                        <a:pt x="12" y="9"/>
                      </a:lnTo>
                      <a:lnTo>
                        <a:pt x="12" y="8"/>
                      </a:lnTo>
                      <a:lnTo>
                        <a:pt x="12" y="7"/>
                      </a:lnTo>
                      <a:lnTo>
                        <a:pt x="12" y="6"/>
                      </a:lnTo>
                      <a:lnTo>
                        <a:pt x="12" y="5"/>
                      </a:lnTo>
                      <a:lnTo>
                        <a:pt x="12" y="4"/>
                      </a:lnTo>
                      <a:lnTo>
                        <a:pt x="11" y="4"/>
                      </a:lnTo>
                      <a:lnTo>
                        <a:pt x="11" y="2"/>
                      </a:lnTo>
                      <a:lnTo>
                        <a:pt x="10" y="1"/>
                      </a:lnTo>
                      <a:lnTo>
                        <a:pt x="10" y="0"/>
                      </a:lnTo>
                      <a:lnTo>
                        <a:pt x="9" y="0"/>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22" name="Freeform 303"/>
                <p:cNvSpPr>
                  <a:spLocks/>
                </p:cNvSpPr>
                <p:nvPr/>
              </p:nvSpPr>
              <p:spPr bwMode="auto">
                <a:xfrm>
                  <a:off x="733" y="1620"/>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10" y="1"/>
                      </a:moveTo>
                      <a:lnTo>
                        <a:pt x="10" y="1"/>
                      </a:lnTo>
                      <a:lnTo>
                        <a:pt x="10" y="0"/>
                      </a:lnTo>
                      <a:lnTo>
                        <a:pt x="9" y="0"/>
                      </a:lnTo>
                      <a:lnTo>
                        <a:pt x="8" y="0"/>
                      </a:lnTo>
                      <a:lnTo>
                        <a:pt x="7" y="0"/>
                      </a:lnTo>
                      <a:lnTo>
                        <a:pt x="6" y="0"/>
                      </a:lnTo>
                      <a:lnTo>
                        <a:pt x="5" y="0"/>
                      </a:lnTo>
                      <a:lnTo>
                        <a:pt x="3" y="0"/>
                      </a:lnTo>
                      <a:lnTo>
                        <a:pt x="2" y="1"/>
                      </a:lnTo>
                      <a:lnTo>
                        <a:pt x="2" y="2"/>
                      </a:lnTo>
                      <a:lnTo>
                        <a:pt x="1" y="4"/>
                      </a:lnTo>
                      <a:lnTo>
                        <a:pt x="0" y="5"/>
                      </a:lnTo>
                      <a:lnTo>
                        <a:pt x="0" y="6"/>
                      </a:lnTo>
                      <a:lnTo>
                        <a:pt x="0" y="7"/>
                      </a:lnTo>
                      <a:lnTo>
                        <a:pt x="0" y="8"/>
                      </a:lnTo>
                      <a:lnTo>
                        <a:pt x="0" y="9"/>
                      </a:lnTo>
                      <a:lnTo>
                        <a:pt x="1" y="9"/>
                      </a:lnTo>
                      <a:lnTo>
                        <a:pt x="1" y="10"/>
                      </a:lnTo>
                      <a:lnTo>
                        <a:pt x="1" y="11"/>
                      </a:lnTo>
                      <a:lnTo>
                        <a:pt x="2" y="11"/>
                      </a:lnTo>
                      <a:lnTo>
                        <a:pt x="2" y="12"/>
                      </a:lnTo>
                      <a:lnTo>
                        <a:pt x="3" y="12"/>
                      </a:lnTo>
                      <a:lnTo>
                        <a:pt x="3" y="13"/>
                      </a:lnTo>
                      <a:lnTo>
                        <a:pt x="4" y="13"/>
                      </a:lnTo>
                      <a:lnTo>
                        <a:pt x="5" y="14"/>
                      </a:lnTo>
                      <a:lnTo>
                        <a:pt x="6" y="14"/>
                      </a:lnTo>
                      <a:lnTo>
                        <a:pt x="7" y="14"/>
                      </a:lnTo>
                      <a:lnTo>
                        <a:pt x="8" y="14"/>
                      </a:lnTo>
                      <a:lnTo>
                        <a:pt x="9" y="13"/>
                      </a:lnTo>
                      <a:lnTo>
                        <a:pt x="10" y="12"/>
                      </a:lnTo>
                      <a:lnTo>
                        <a:pt x="11" y="11"/>
                      </a:lnTo>
                      <a:lnTo>
                        <a:pt x="12" y="11"/>
                      </a:lnTo>
                      <a:lnTo>
                        <a:pt x="12" y="9"/>
                      </a:lnTo>
                      <a:lnTo>
                        <a:pt x="12" y="8"/>
                      </a:lnTo>
                      <a:lnTo>
                        <a:pt x="12" y="7"/>
                      </a:lnTo>
                      <a:lnTo>
                        <a:pt x="12" y="6"/>
                      </a:lnTo>
                      <a:lnTo>
                        <a:pt x="12" y="5"/>
                      </a:lnTo>
                      <a:lnTo>
                        <a:pt x="12" y="4"/>
                      </a:lnTo>
                      <a:lnTo>
                        <a:pt x="12" y="2"/>
                      </a:lnTo>
                      <a:lnTo>
                        <a:pt x="11" y="2"/>
                      </a:lnTo>
                      <a:lnTo>
                        <a:pt x="10" y="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23" name="Freeform 304"/>
                <p:cNvSpPr>
                  <a:spLocks/>
                </p:cNvSpPr>
                <p:nvPr/>
              </p:nvSpPr>
              <p:spPr bwMode="auto">
                <a:xfrm>
                  <a:off x="740" y="1620"/>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11" y="2"/>
                      </a:moveTo>
                      <a:lnTo>
                        <a:pt x="10" y="1"/>
                      </a:lnTo>
                      <a:lnTo>
                        <a:pt x="9" y="0"/>
                      </a:lnTo>
                      <a:lnTo>
                        <a:pt x="8" y="0"/>
                      </a:lnTo>
                      <a:lnTo>
                        <a:pt x="7" y="0"/>
                      </a:lnTo>
                      <a:lnTo>
                        <a:pt x="6" y="0"/>
                      </a:lnTo>
                      <a:lnTo>
                        <a:pt x="4" y="0"/>
                      </a:lnTo>
                      <a:lnTo>
                        <a:pt x="4" y="1"/>
                      </a:lnTo>
                      <a:lnTo>
                        <a:pt x="2" y="1"/>
                      </a:lnTo>
                      <a:lnTo>
                        <a:pt x="2" y="2"/>
                      </a:lnTo>
                      <a:lnTo>
                        <a:pt x="1" y="4"/>
                      </a:lnTo>
                      <a:lnTo>
                        <a:pt x="1" y="6"/>
                      </a:lnTo>
                      <a:lnTo>
                        <a:pt x="0" y="7"/>
                      </a:lnTo>
                      <a:lnTo>
                        <a:pt x="0" y="8"/>
                      </a:lnTo>
                      <a:lnTo>
                        <a:pt x="0" y="9"/>
                      </a:lnTo>
                      <a:lnTo>
                        <a:pt x="1" y="9"/>
                      </a:lnTo>
                      <a:lnTo>
                        <a:pt x="1" y="11"/>
                      </a:lnTo>
                      <a:lnTo>
                        <a:pt x="2" y="11"/>
                      </a:lnTo>
                      <a:lnTo>
                        <a:pt x="2" y="12"/>
                      </a:lnTo>
                      <a:lnTo>
                        <a:pt x="2" y="13"/>
                      </a:lnTo>
                      <a:lnTo>
                        <a:pt x="4" y="13"/>
                      </a:lnTo>
                      <a:lnTo>
                        <a:pt x="4" y="14"/>
                      </a:lnTo>
                      <a:lnTo>
                        <a:pt x="5" y="14"/>
                      </a:lnTo>
                      <a:lnTo>
                        <a:pt x="6" y="15"/>
                      </a:lnTo>
                      <a:lnTo>
                        <a:pt x="7" y="14"/>
                      </a:lnTo>
                      <a:lnTo>
                        <a:pt x="8" y="14"/>
                      </a:lnTo>
                      <a:lnTo>
                        <a:pt x="9" y="14"/>
                      </a:lnTo>
                      <a:lnTo>
                        <a:pt x="10" y="13"/>
                      </a:lnTo>
                      <a:lnTo>
                        <a:pt x="11" y="12"/>
                      </a:lnTo>
                      <a:lnTo>
                        <a:pt x="12" y="11"/>
                      </a:lnTo>
                      <a:lnTo>
                        <a:pt x="12" y="10"/>
                      </a:lnTo>
                      <a:lnTo>
                        <a:pt x="12" y="9"/>
                      </a:lnTo>
                      <a:lnTo>
                        <a:pt x="12" y="7"/>
                      </a:lnTo>
                      <a:lnTo>
                        <a:pt x="12" y="6"/>
                      </a:lnTo>
                      <a:lnTo>
                        <a:pt x="12" y="5"/>
                      </a:lnTo>
                      <a:lnTo>
                        <a:pt x="12" y="4"/>
                      </a:lnTo>
                      <a:lnTo>
                        <a:pt x="11" y="4"/>
                      </a:lnTo>
                      <a:lnTo>
                        <a:pt x="11"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24" name="Freeform 305"/>
                <p:cNvSpPr>
                  <a:spLocks/>
                </p:cNvSpPr>
                <p:nvPr/>
              </p:nvSpPr>
              <p:spPr bwMode="auto">
                <a:xfrm>
                  <a:off x="747" y="1620"/>
                  <a:ext cx="1"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0" y="2"/>
                      </a:moveTo>
                      <a:lnTo>
                        <a:pt x="9" y="2"/>
                      </a:lnTo>
                      <a:lnTo>
                        <a:pt x="9" y="1"/>
                      </a:lnTo>
                      <a:lnTo>
                        <a:pt x="8" y="1"/>
                      </a:lnTo>
                      <a:lnTo>
                        <a:pt x="7" y="0"/>
                      </a:lnTo>
                      <a:lnTo>
                        <a:pt x="6" y="0"/>
                      </a:lnTo>
                      <a:lnTo>
                        <a:pt x="5" y="0"/>
                      </a:lnTo>
                      <a:lnTo>
                        <a:pt x="3" y="0"/>
                      </a:lnTo>
                      <a:lnTo>
                        <a:pt x="3" y="1"/>
                      </a:lnTo>
                      <a:lnTo>
                        <a:pt x="2" y="2"/>
                      </a:lnTo>
                      <a:lnTo>
                        <a:pt x="1" y="4"/>
                      </a:lnTo>
                      <a:lnTo>
                        <a:pt x="0" y="5"/>
                      </a:lnTo>
                      <a:lnTo>
                        <a:pt x="0" y="6"/>
                      </a:lnTo>
                      <a:lnTo>
                        <a:pt x="0" y="7"/>
                      </a:lnTo>
                      <a:lnTo>
                        <a:pt x="0" y="9"/>
                      </a:lnTo>
                      <a:lnTo>
                        <a:pt x="0" y="10"/>
                      </a:lnTo>
                      <a:lnTo>
                        <a:pt x="0" y="11"/>
                      </a:lnTo>
                      <a:lnTo>
                        <a:pt x="0" y="12"/>
                      </a:lnTo>
                      <a:lnTo>
                        <a:pt x="1" y="12"/>
                      </a:lnTo>
                      <a:lnTo>
                        <a:pt x="1" y="13"/>
                      </a:lnTo>
                      <a:lnTo>
                        <a:pt x="2" y="13"/>
                      </a:lnTo>
                      <a:lnTo>
                        <a:pt x="3" y="14"/>
                      </a:lnTo>
                      <a:lnTo>
                        <a:pt x="5" y="15"/>
                      </a:lnTo>
                      <a:lnTo>
                        <a:pt x="6" y="15"/>
                      </a:lnTo>
                      <a:lnTo>
                        <a:pt x="7" y="15"/>
                      </a:lnTo>
                      <a:lnTo>
                        <a:pt x="8" y="14"/>
                      </a:lnTo>
                      <a:lnTo>
                        <a:pt x="9" y="13"/>
                      </a:lnTo>
                      <a:lnTo>
                        <a:pt x="10" y="12"/>
                      </a:lnTo>
                      <a:lnTo>
                        <a:pt x="11" y="11"/>
                      </a:lnTo>
                      <a:lnTo>
                        <a:pt x="12" y="9"/>
                      </a:lnTo>
                      <a:lnTo>
                        <a:pt x="12" y="7"/>
                      </a:lnTo>
                      <a:lnTo>
                        <a:pt x="11" y="7"/>
                      </a:lnTo>
                      <a:lnTo>
                        <a:pt x="11" y="6"/>
                      </a:lnTo>
                      <a:lnTo>
                        <a:pt x="11" y="5"/>
                      </a:lnTo>
                      <a:lnTo>
                        <a:pt x="10" y="4"/>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25" name="Freeform 306"/>
                <p:cNvSpPr>
                  <a:spLocks/>
                </p:cNvSpPr>
                <p:nvPr/>
              </p:nvSpPr>
              <p:spPr bwMode="auto">
                <a:xfrm>
                  <a:off x="744" y="1620"/>
                  <a:ext cx="1" cy="2"/>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w 11"/>
                    <a:gd name="T13" fmla="*/ 0 h 15"/>
                    <a:gd name="T14" fmla="*/ 0 w 11"/>
                    <a:gd name="T15" fmla="*/ 0 h 15"/>
                    <a:gd name="T16" fmla="*/ 0 w 11"/>
                    <a:gd name="T17" fmla="*/ 0 h 15"/>
                    <a:gd name="T18" fmla="*/ 0 w 11"/>
                    <a:gd name="T19" fmla="*/ 0 h 15"/>
                    <a:gd name="T20" fmla="*/ 0 w 11"/>
                    <a:gd name="T21" fmla="*/ 0 h 15"/>
                    <a:gd name="T22" fmla="*/ 0 w 11"/>
                    <a:gd name="T23" fmla="*/ 0 h 15"/>
                    <a:gd name="T24" fmla="*/ 0 w 11"/>
                    <a:gd name="T25" fmla="*/ 0 h 15"/>
                    <a:gd name="T26" fmla="*/ 0 w 11"/>
                    <a:gd name="T27" fmla="*/ 0 h 15"/>
                    <a:gd name="T28" fmla="*/ 0 w 11"/>
                    <a:gd name="T29" fmla="*/ 0 h 15"/>
                    <a:gd name="T30" fmla="*/ 0 w 11"/>
                    <a:gd name="T31" fmla="*/ 0 h 15"/>
                    <a:gd name="T32" fmla="*/ 0 w 11"/>
                    <a:gd name="T33" fmla="*/ 0 h 15"/>
                    <a:gd name="T34" fmla="*/ 0 w 11"/>
                    <a:gd name="T35" fmla="*/ 0 h 15"/>
                    <a:gd name="T36" fmla="*/ 0 w 11"/>
                    <a:gd name="T37" fmla="*/ 0 h 15"/>
                    <a:gd name="T38" fmla="*/ 0 w 11"/>
                    <a:gd name="T39" fmla="*/ 0 h 15"/>
                    <a:gd name="T40" fmla="*/ 0 w 11"/>
                    <a:gd name="T41" fmla="*/ 0 h 15"/>
                    <a:gd name="T42" fmla="*/ 0 w 11"/>
                    <a:gd name="T43" fmla="*/ 0 h 15"/>
                    <a:gd name="T44" fmla="*/ 0 w 11"/>
                    <a:gd name="T45" fmla="*/ 0 h 15"/>
                    <a:gd name="T46" fmla="*/ 0 w 11"/>
                    <a:gd name="T47" fmla="*/ 0 h 15"/>
                    <a:gd name="T48" fmla="*/ 0 w 11"/>
                    <a:gd name="T49" fmla="*/ 0 h 15"/>
                    <a:gd name="T50" fmla="*/ 0 w 11"/>
                    <a:gd name="T51" fmla="*/ 0 h 15"/>
                    <a:gd name="T52" fmla="*/ 0 w 11"/>
                    <a:gd name="T53" fmla="*/ 0 h 15"/>
                    <a:gd name="T54" fmla="*/ 0 w 11"/>
                    <a:gd name="T55" fmla="*/ 0 h 15"/>
                    <a:gd name="T56" fmla="*/ 0 w 11"/>
                    <a:gd name="T57" fmla="*/ 0 h 15"/>
                    <a:gd name="T58" fmla="*/ 0 w 11"/>
                    <a:gd name="T59" fmla="*/ 0 h 15"/>
                    <a:gd name="T60" fmla="*/ 0 w 11"/>
                    <a:gd name="T61" fmla="*/ 0 h 15"/>
                    <a:gd name="T62" fmla="*/ 0 w 11"/>
                    <a:gd name="T63" fmla="*/ 0 h 15"/>
                    <a:gd name="T64" fmla="*/ 0 w 11"/>
                    <a:gd name="T65" fmla="*/ 0 h 15"/>
                    <a:gd name="T66" fmla="*/ 0 w 11"/>
                    <a:gd name="T67" fmla="*/ 0 h 15"/>
                    <a:gd name="T68" fmla="*/ 0 w 11"/>
                    <a:gd name="T69" fmla="*/ 0 h 15"/>
                    <a:gd name="T70" fmla="*/ 0 w 11"/>
                    <a:gd name="T71" fmla="*/ 0 h 15"/>
                    <a:gd name="T72" fmla="*/ 0 w 11"/>
                    <a:gd name="T73" fmla="*/ 0 h 15"/>
                    <a:gd name="T74" fmla="*/ 0 w 11"/>
                    <a:gd name="T75" fmla="*/ 0 h 15"/>
                    <a:gd name="T76" fmla="*/ 0 w 11"/>
                    <a:gd name="T77" fmla="*/ 0 h 15"/>
                    <a:gd name="T78" fmla="*/ 0 w 11"/>
                    <a:gd name="T79" fmla="*/ 0 h 15"/>
                    <a:gd name="T80" fmla="*/ 0 w 11"/>
                    <a:gd name="T81" fmla="*/ 0 h 15"/>
                    <a:gd name="T82" fmla="*/ 0 w 11"/>
                    <a:gd name="T83" fmla="*/ 0 h 15"/>
                    <a:gd name="T84" fmla="*/ 0 w 11"/>
                    <a:gd name="T85" fmla="*/ 0 h 15"/>
                    <a:gd name="T86" fmla="*/ 0 w 11"/>
                    <a:gd name="T87" fmla="*/ 0 h 15"/>
                    <a:gd name="T88" fmla="*/ 0 w 11"/>
                    <a:gd name="T89" fmla="*/ 0 h 15"/>
                    <a:gd name="T90" fmla="*/ 0 w 11"/>
                    <a:gd name="T91" fmla="*/ 0 h 15"/>
                    <a:gd name="T92" fmla="*/ 0 w 11"/>
                    <a:gd name="T93" fmla="*/ 0 h 15"/>
                    <a:gd name="T94" fmla="*/ 0 w 11"/>
                    <a:gd name="T95" fmla="*/ 0 h 15"/>
                    <a:gd name="T96" fmla="*/ 0 w 11"/>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5"/>
                    <a:gd name="T149" fmla="*/ 11 w 11"/>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5">
                      <a:moveTo>
                        <a:pt x="11" y="7"/>
                      </a:moveTo>
                      <a:lnTo>
                        <a:pt x="11" y="7"/>
                      </a:lnTo>
                      <a:lnTo>
                        <a:pt x="11" y="6"/>
                      </a:lnTo>
                      <a:lnTo>
                        <a:pt x="10" y="5"/>
                      </a:lnTo>
                      <a:lnTo>
                        <a:pt x="9" y="4"/>
                      </a:lnTo>
                      <a:lnTo>
                        <a:pt x="9" y="2"/>
                      </a:lnTo>
                      <a:lnTo>
                        <a:pt x="8" y="2"/>
                      </a:lnTo>
                      <a:lnTo>
                        <a:pt x="8" y="1"/>
                      </a:lnTo>
                      <a:lnTo>
                        <a:pt x="7" y="1"/>
                      </a:lnTo>
                      <a:lnTo>
                        <a:pt x="7" y="0"/>
                      </a:lnTo>
                      <a:lnTo>
                        <a:pt x="6" y="0"/>
                      </a:lnTo>
                      <a:lnTo>
                        <a:pt x="5" y="0"/>
                      </a:lnTo>
                      <a:lnTo>
                        <a:pt x="4" y="0"/>
                      </a:lnTo>
                      <a:lnTo>
                        <a:pt x="3" y="1"/>
                      </a:lnTo>
                      <a:lnTo>
                        <a:pt x="2" y="2"/>
                      </a:lnTo>
                      <a:lnTo>
                        <a:pt x="1" y="4"/>
                      </a:lnTo>
                      <a:lnTo>
                        <a:pt x="0" y="5"/>
                      </a:lnTo>
                      <a:lnTo>
                        <a:pt x="0" y="6"/>
                      </a:lnTo>
                      <a:lnTo>
                        <a:pt x="0" y="7"/>
                      </a:lnTo>
                      <a:lnTo>
                        <a:pt x="0" y="9"/>
                      </a:lnTo>
                      <a:lnTo>
                        <a:pt x="0" y="10"/>
                      </a:lnTo>
                      <a:lnTo>
                        <a:pt x="0" y="11"/>
                      </a:lnTo>
                      <a:lnTo>
                        <a:pt x="0" y="12"/>
                      </a:lnTo>
                      <a:lnTo>
                        <a:pt x="1" y="12"/>
                      </a:lnTo>
                      <a:lnTo>
                        <a:pt x="1" y="13"/>
                      </a:lnTo>
                      <a:lnTo>
                        <a:pt x="2" y="13"/>
                      </a:lnTo>
                      <a:lnTo>
                        <a:pt x="3" y="14"/>
                      </a:lnTo>
                      <a:lnTo>
                        <a:pt x="4" y="14"/>
                      </a:lnTo>
                      <a:lnTo>
                        <a:pt x="5" y="15"/>
                      </a:lnTo>
                      <a:lnTo>
                        <a:pt x="6" y="15"/>
                      </a:lnTo>
                      <a:lnTo>
                        <a:pt x="7" y="15"/>
                      </a:lnTo>
                      <a:lnTo>
                        <a:pt x="7" y="14"/>
                      </a:lnTo>
                      <a:lnTo>
                        <a:pt x="9" y="13"/>
                      </a:lnTo>
                      <a:lnTo>
                        <a:pt x="9" y="12"/>
                      </a:lnTo>
                      <a:lnTo>
                        <a:pt x="10" y="11"/>
                      </a:lnTo>
                      <a:lnTo>
                        <a:pt x="11" y="11"/>
                      </a:lnTo>
                      <a:lnTo>
                        <a:pt x="11" y="9"/>
                      </a:lnTo>
                      <a:lnTo>
                        <a:pt x="11"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26" name="Freeform 307"/>
                <p:cNvSpPr>
                  <a:spLocks/>
                </p:cNvSpPr>
                <p:nvPr/>
              </p:nvSpPr>
              <p:spPr bwMode="auto">
                <a:xfrm>
                  <a:off x="750" y="1620"/>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12" y="7"/>
                      </a:moveTo>
                      <a:lnTo>
                        <a:pt x="12" y="6"/>
                      </a:lnTo>
                      <a:lnTo>
                        <a:pt x="12" y="5"/>
                      </a:lnTo>
                      <a:lnTo>
                        <a:pt x="12" y="4"/>
                      </a:lnTo>
                      <a:lnTo>
                        <a:pt x="11" y="4"/>
                      </a:lnTo>
                      <a:lnTo>
                        <a:pt x="11" y="2"/>
                      </a:lnTo>
                      <a:lnTo>
                        <a:pt x="11" y="1"/>
                      </a:lnTo>
                      <a:lnTo>
                        <a:pt x="10" y="1"/>
                      </a:lnTo>
                      <a:lnTo>
                        <a:pt x="9" y="0"/>
                      </a:lnTo>
                      <a:lnTo>
                        <a:pt x="8" y="0"/>
                      </a:lnTo>
                      <a:lnTo>
                        <a:pt x="7" y="0"/>
                      </a:lnTo>
                      <a:lnTo>
                        <a:pt x="6" y="0"/>
                      </a:lnTo>
                      <a:lnTo>
                        <a:pt x="4" y="0"/>
                      </a:lnTo>
                      <a:lnTo>
                        <a:pt x="3" y="0"/>
                      </a:lnTo>
                      <a:lnTo>
                        <a:pt x="2" y="1"/>
                      </a:lnTo>
                      <a:lnTo>
                        <a:pt x="1" y="2"/>
                      </a:lnTo>
                      <a:lnTo>
                        <a:pt x="1" y="4"/>
                      </a:lnTo>
                      <a:lnTo>
                        <a:pt x="1" y="5"/>
                      </a:lnTo>
                      <a:lnTo>
                        <a:pt x="0" y="7"/>
                      </a:lnTo>
                      <a:lnTo>
                        <a:pt x="0" y="8"/>
                      </a:lnTo>
                      <a:lnTo>
                        <a:pt x="0" y="9"/>
                      </a:lnTo>
                      <a:lnTo>
                        <a:pt x="1" y="9"/>
                      </a:lnTo>
                      <a:lnTo>
                        <a:pt x="1" y="10"/>
                      </a:lnTo>
                      <a:lnTo>
                        <a:pt x="1" y="11"/>
                      </a:lnTo>
                      <a:lnTo>
                        <a:pt x="2" y="12"/>
                      </a:lnTo>
                      <a:lnTo>
                        <a:pt x="2" y="13"/>
                      </a:lnTo>
                      <a:lnTo>
                        <a:pt x="3" y="13"/>
                      </a:lnTo>
                      <a:lnTo>
                        <a:pt x="4" y="14"/>
                      </a:lnTo>
                      <a:lnTo>
                        <a:pt x="5" y="14"/>
                      </a:lnTo>
                      <a:lnTo>
                        <a:pt x="6" y="14"/>
                      </a:lnTo>
                      <a:lnTo>
                        <a:pt x="7" y="14"/>
                      </a:lnTo>
                      <a:lnTo>
                        <a:pt x="8" y="14"/>
                      </a:lnTo>
                      <a:lnTo>
                        <a:pt x="9" y="13"/>
                      </a:lnTo>
                      <a:lnTo>
                        <a:pt x="10" y="13"/>
                      </a:lnTo>
                      <a:lnTo>
                        <a:pt x="11" y="12"/>
                      </a:lnTo>
                      <a:lnTo>
                        <a:pt x="11" y="11"/>
                      </a:lnTo>
                      <a:lnTo>
                        <a:pt x="12" y="9"/>
                      </a:lnTo>
                      <a:lnTo>
                        <a:pt x="12" y="8"/>
                      </a:lnTo>
                      <a:lnTo>
                        <a:pt x="12"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27" name="Freeform 308"/>
                <p:cNvSpPr>
                  <a:spLocks/>
                </p:cNvSpPr>
                <p:nvPr/>
              </p:nvSpPr>
              <p:spPr bwMode="auto">
                <a:xfrm>
                  <a:off x="757" y="1620"/>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
                    <a:gd name="T142" fmla="*/ 0 h 15"/>
                    <a:gd name="T143" fmla="*/ 13 w 13"/>
                    <a:gd name="T144" fmla="*/ 15 h 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 h="15">
                      <a:moveTo>
                        <a:pt x="11" y="2"/>
                      </a:moveTo>
                      <a:lnTo>
                        <a:pt x="10" y="1"/>
                      </a:lnTo>
                      <a:lnTo>
                        <a:pt x="9" y="0"/>
                      </a:lnTo>
                      <a:lnTo>
                        <a:pt x="8" y="0"/>
                      </a:lnTo>
                      <a:lnTo>
                        <a:pt x="6" y="0"/>
                      </a:lnTo>
                      <a:lnTo>
                        <a:pt x="4" y="0"/>
                      </a:lnTo>
                      <a:lnTo>
                        <a:pt x="4" y="1"/>
                      </a:lnTo>
                      <a:lnTo>
                        <a:pt x="3" y="1"/>
                      </a:lnTo>
                      <a:lnTo>
                        <a:pt x="2" y="2"/>
                      </a:lnTo>
                      <a:lnTo>
                        <a:pt x="1" y="4"/>
                      </a:lnTo>
                      <a:lnTo>
                        <a:pt x="1" y="6"/>
                      </a:lnTo>
                      <a:lnTo>
                        <a:pt x="0" y="7"/>
                      </a:lnTo>
                      <a:lnTo>
                        <a:pt x="0" y="8"/>
                      </a:lnTo>
                      <a:lnTo>
                        <a:pt x="0" y="9"/>
                      </a:lnTo>
                      <a:lnTo>
                        <a:pt x="1" y="9"/>
                      </a:lnTo>
                      <a:lnTo>
                        <a:pt x="1" y="11"/>
                      </a:lnTo>
                      <a:lnTo>
                        <a:pt x="2" y="11"/>
                      </a:lnTo>
                      <a:lnTo>
                        <a:pt x="2" y="12"/>
                      </a:lnTo>
                      <a:lnTo>
                        <a:pt x="3" y="13"/>
                      </a:lnTo>
                      <a:lnTo>
                        <a:pt x="4" y="13"/>
                      </a:lnTo>
                      <a:lnTo>
                        <a:pt x="4" y="14"/>
                      </a:lnTo>
                      <a:lnTo>
                        <a:pt x="6" y="14"/>
                      </a:lnTo>
                      <a:lnTo>
                        <a:pt x="6" y="15"/>
                      </a:lnTo>
                      <a:lnTo>
                        <a:pt x="7" y="14"/>
                      </a:lnTo>
                      <a:lnTo>
                        <a:pt x="8" y="14"/>
                      </a:lnTo>
                      <a:lnTo>
                        <a:pt x="9" y="14"/>
                      </a:lnTo>
                      <a:lnTo>
                        <a:pt x="10" y="13"/>
                      </a:lnTo>
                      <a:lnTo>
                        <a:pt x="11" y="12"/>
                      </a:lnTo>
                      <a:lnTo>
                        <a:pt x="12" y="11"/>
                      </a:lnTo>
                      <a:lnTo>
                        <a:pt x="12" y="10"/>
                      </a:lnTo>
                      <a:lnTo>
                        <a:pt x="13" y="9"/>
                      </a:lnTo>
                      <a:lnTo>
                        <a:pt x="13" y="7"/>
                      </a:lnTo>
                      <a:lnTo>
                        <a:pt x="12" y="6"/>
                      </a:lnTo>
                      <a:lnTo>
                        <a:pt x="12" y="5"/>
                      </a:lnTo>
                      <a:lnTo>
                        <a:pt x="12" y="4"/>
                      </a:lnTo>
                      <a:lnTo>
                        <a:pt x="11" y="4"/>
                      </a:lnTo>
                      <a:lnTo>
                        <a:pt x="11"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28" name="Freeform 309"/>
                <p:cNvSpPr>
                  <a:spLocks/>
                </p:cNvSpPr>
                <p:nvPr/>
              </p:nvSpPr>
              <p:spPr bwMode="auto">
                <a:xfrm>
                  <a:off x="754" y="1620"/>
                  <a:ext cx="1"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
                    <a:gd name="T142" fmla="*/ 0 h 15"/>
                    <a:gd name="T143" fmla="*/ 13 w 13"/>
                    <a:gd name="T144" fmla="*/ 15 h 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 h="15">
                      <a:moveTo>
                        <a:pt x="13" y="7"/>
                      </a:moveTo>
                      <a:lnTo>
                        <a:pt x="13" y="7"/>
                      </a:lnTo>
                      <a:lnTo>
                        <a:pt x="12" y="6"/>
                      </a:lnTo>
                      <a:lnTo>
                        <a:pt x="12" y="5"/>
                      </a:lnTo>
                      <a:lnTo>
                        <a:pt x="12" y="4"/>
                      </a:lnTo>
                      <a:lnTo>
                        <a:pt x="11" y="4"/>
                      </a:lnTo>
                      <a:lnTo>
                        <a:pt x="11" y="2"/>
                      </a:lnTo>
                      <a:lnTo>
                        <a:pt x="10" y="1"/>
                      </a:lnTo>
                      <a:lnTo>
                        <a:pt x="10" y="0"/>
                      </a:lnTo>
                      <a:lnTo>
                        <a:pt x="8" y="0"/>
                      </a:lnTo>
                      <a:lnTo>
                        <a:pt x="6" y="0"/>
                      </a:lnTo>
                      <a:lnTo>
                        <a:pt x="5" y="0"/>
                      </a:lnTo>
                      <a:lnTo>
                        <a:pt x="4" y="1"/>
                      </a:lnTo>
                      <a:lnTo>
                        <a:pt x="3" y="1"/>
                      </a:lnTo>
                      <a:lnTo>
                        <a:pt x="2" y="2"/>
                      </a:lnTo>
                      <a:lnTo>
                        <a:pt x="1" y="4"/>
                      </a:lnTo>
                      <a:lnTo>
                        <a:pt x="1" y="6"/>
                      </a:lnTo>
                      <a:lnTo>
                        <a:pt x="0" y="7"/>
                      </a:lnTo>
                      <a:lnTo>
                        <a:pt x="0" y="8"/>
                      </a:lnTo>
                      <a:lnTo>
                        <a:pt x="0" y="9"/>
                      </a:lnTo>
                      <a:lnTo>
                        <a:pt x="1" y="9"/>
                      </a:lnTo>
                      <a:lnTo>
                        <a:pt x="1" y="11"/>
                      </a:lnTo>
                      <a:lnTo>
                        <a:pt x="2" y="11"/>
                      </a:lnTo>
                      <a:lnTo>
                        <a:pt x="2" y="12"/>
                      </a:lnTo>
                      <a:lnTo>
                        <a:pt x="3" y="13"/>
                      </a:lnTo>
                      <a:lnTo>
                        <a:pt x="4" y="13"/>
                      </a:lnTo>
                      <a:lnTo>
                        <a:pt x="4" y="14"/>
                      </a:lnTo>
                      <a:lnTo>
                        <a:pt x="5" y="14"/>
                      </a:lnTo>
                      <a:lnTo>
                        <a:pt x="6" y="14"/>
                      </a:lnTo>
                      <a:lnTo>
                        <a:pt x="6" y="15"/>
                      </a:lnTo>
                      <a:lnTo>
                        <a:pt x="7" y="14"/>
                      </a:lnTo>
                      <a:lnTo>
                        <a:pt x="8" y="14"/>
                      </a:lnTo>
                      <a:lnTo>
                        <a:pt x="10" y="14"/>
                      </a:lnTo>
                      <a:lnTo>
                        <a:pt x="10" y="13"/>
                      </a:lnTo>
                      <a:lnTo>
                        <a:pt x="11" y="12"/>
                      </a:lnTo>
                      <a:lnTo>
                        <a:pt x="12" y="11"/>
                      </a:lnTo>
                      <a:lnTo>
                        <a:pt x="12" y="10"/>
                      </a:lnTo>
                      <a:lnTo>
                        <a:pt x="13" y="9"/>
                      </a:lnTo>
                      <a:lnTo>
                        <a:pt x="13"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29" name="Freeform 310"/>
                <p:cNvSpPr>
                  <a:spLocks/>
                </p:cNvSpPr>
                <p:nvPr/>
              </p:nvSpPr>
              <p:spPr bwMode="auto">
                <a:xfrm>
                  <a:off x="760" y="1620"/>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0" y="3"/>
                      </a:moveTo>
                      <a:lnTo>
                        <a:pt x="10" y="3"/>
                      </a:lnTo>
                      <a:lnTo>
                        <a:pt x="9" y="2"/>
                      </a:lnTo>
                      <a:lnTo>
                        <a:pt x="8" y="2"/>
                      </a:lnTo>
                      <a:lnTo>
                        <a:pt x="7" y="0"/>
                      </a:lnTo>
                      <a:lnTo>
                        <a:pt x="6" y="0"/>
                      </a:lnTo>
                      <a:lnTo>
                        <a:pt x="5" y="0"/>
                      </a:lnTo>
                      <a:lnTo>
                        <a:pt x="4" y="0"/>
                      </a:lnTo>
                      <a:lnTo>
                        <a:pt x="3" y="2"/>
                      </a:lnTo>
                      <a:lnTo>
                        <a:pt x="2" y="3"/>
                      </a:lnTo>
                      <a:lnTo>
                        <a:pt x="1" y="4"/>
                      </a:lnTo>
                      <a:lnTo>
                        <a:pt x="0" y="5"/>
                      </a:lnTo>
                      <a:lnTo>
                        <a:pt x="0" y="7"/>
                      </a:lnTo>
                      <a:lnTo>
                        <a:pt x="0" y="9"/>
                      </a:lnTo>
                      <a:lnTo>
                        <a:pt x="0" y="10"/>
                      </a:lnTo>
                      <a:lnTo>
                        <a:pt x="0" y="11"/>
                      </a:lnTo>
                      <a:lnTo>
                        <a:pt x="0" y="12"/>
                      </a:lnTo>
                      <a:lnTo>
                        <a:pt x="1" y="12"/>
                      </a:lnTo>
                      <a:lnTo>
                        <a:pt x="2" y="13"/>
                      </a:lnTo>
                      <a:lnTo>
                        <a:pt x="3" y="14"/>
                      </a:lnTo>
                      <a:lnTo>
                        <a:pt x="4" y="14"/>
                      </a:lnTo>
                      <a:lnTo>
                        <a:pt x="4" y="15"/>
                      </a:lnTo>
                      <a:lnTo>
                        <a:pt x="5" y="15"/>
                      </a:lnTo>
                      <a:lnTo>
                        <a:pt x="6" y="15"/>
                      </a:lnTo>
                      <a:lnTo>
                        <a:pt x="8" y="15"/>
                      </a:lnTo>
                      <a:lnTo>
                        <a:pt x="9" y="14"/>
                      </a:lnTo>
                      <a:lnTo>
                        <a:pt x="10" y="13"/>
                      </a:lnTo>
                      <a:lnTo>
                        <a:pt x="10" y="12"/>
                      </a:lnTo>
                      <a:lnTo>
                        <a:pt x="11" y="11"/>
                      </a:lnTo>
                      <a:lnTo>
                        <a:pt x="12" y="10"/>
                      </a:lnTo>
                      <a:lnTo>
                        <a:pt x="12" y="9"/>
                      </a:lnTo>
                      <a:lnTo>
                        <a:pt x="12" y="7"/>
                      </a:lnTo>
                      <a:lnTo>
                        <a:pt x="12" y="6"/>
                      </a:lnTo>
                      <a:lnTo>
                        <a:pt x="12" y="5"/>
                      </a:lnTo>
                      <a:lnTo>
                        <a:pt x="11" y="5"/>
                      </a:lnTo>
                      <a:lnTo>
                        <a:pt x="10" y="4"/>
                      </a:lnTo>
                      <a:lnTo>
                        <a:pt x="10" y="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30" name="Freeform 311"/>
                <p:cNvSpPr>
                  <a:spLocks/>
                </p:cNvSpPr>
                <p:nvPr/>
              </p:nvSpPr>
              <p:spPr bwMode="auto">
                <a:xfrm>
                  <a:off x="767" y="1620"/>
                  <a:ext cx="1"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6" y="0"/>
                      </a:moveTo>
                      <a:lnTo>
                        <a:pt x="4" y="2"/>
                      </a:lnTo>
                      <a:lnTo>
                        <a:pt x="3" y="2"/>
                      </a:lnTo>
                      <a:lnTo>
                        <a:pt x="2" y="3"/>
                      </a:lnTo>
                      <a:lnTo>
                        <a:pt x="1" y="4"/>
                      </a:lnTo>
                      <a:lnTo>
                        <a:pt x="1" y="5"/>
                      </a:lnTo>
                      <a:lnTo>
                        <a:pt x="0" y="6"/>
                      </a:lnTo>
                      <a:lnTo>
                        <a:pt x="0" y="7"/>
                      </a:lnTo>
                      <a:lnTo>
                        <a:pt x="0" y="9"/>
                      </a:lnTo>
                      <a:lnTo>
                        <a:pt x="0" y="10"/>
                      </a:lnTo>
                      <a:lnTo>
                        <a:pt x="0" y="11"/>
                      </a:lnTo>
                      <a:lnTo>
                        <a:pt x="1" y="11"/>
                      </a:lnTo>
                      <a:lnTo>
                        <a:pt x="1" y="12"/>
                      </a:lnTo>
                      <a:lnTo>
                        <a:pt x="2" y="13"/>
                      </a:lnTo>
                      <a:lnTo>
                        <a:pt x="2" y="14"/>
                      </a:lnTo>
                      <a:lnTo>
                        <a:pt x="3" y="14"/>
                      </a:lnTo>
                      <a:lnTo>
                        <a:pt x="4" y="15"/>
                      </a:lnTo>
                      <a:lnTo>
                        <a:pt x="5" y="15"/>
                      </a:lnTo>
                      <a:lnTo>
                        <a:pt x="6" y="15"/>
                      </a:lnTo>
                      <a:lnTo>
                        <a:pt x="7" y="15"/>
                      </a:lnTo>
                      <a:lnTo>
                        <a:pt x="8" y="15"/>
                      </a:lnTo>
                      <a:lnTo>
                        <a:pt x="9" y="14"/>
                      </a:lnTo>
                      <a:lnTo>
                        <a:pt x="10" y="14"/>
                      </a:lnTo>
                      <a:lnTo>
                        <a:pt x="11" y="13"/>
                      </a:lnTo>
                      <a:lnTo>
                        <a:pt x="11" y="12"/>
                      </a:lnTo>
                      <a:lnTo>
                        <a:pt x="12" y="10"/>
                      </a:lnTo>
                      <a:lnTo>
                        <a:pt x="12" y="9"/>
                      </a:lnTo>
                      <a:lnTo>
                        <a:pt x="12" y="7"/>
                      </a:lnTo>
                      <a:lnTo>
                        <a:pt x="12" y="6"/>
                      </a:lnTo>
                      <a:lnTo>
                        <a:pt x="11" y="5"/>
                      </a:lnTo>
                      <a:lnTo>
                        <a:pt x="11" y="4"/>
                      </a:lnTo>
                      <a:lnTo>
                        <a:pt x="10" y="4"/>
                      </a:lnTo>
                      <a:lnTo>
                        <a:pt x="10" y="3"/>
                      </a:lnTo>
                      <a:lnTo>
                        <a:pt x="9" y="3"/>
                      </a:lnTo>
                      <a:lnTo>
                        <a:pt x="9" y="2"/>
                      </a:lnTo>
                      <a:lnTo>
                        <a:pt x="8" y="2"/>
                      </a:lnTo>
                      <a:lnTo>
                        <a:pt x="7" y="2"/>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31" name="Freeform 312"/>
                <p:cNvSpPr>
                  <a:spLocks/>
                </p:cNvSpPr>
                <p:nvPr/>
              </p:nvSpPr>
              <p:spPr bwMode="auto">
                <a:xfrm>
                  <a:off x="763" y="1620"/>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2" y="7"/>
                      </a:moveTo>
                      <a:lnTo>
                        <a:pt x="12" y="7"/>
                      </a:lnTo>
                      <a:lnTo>
                        <a:pt x="12" y="6"/>
                      </a:lnTo>
                      <a:lnTo>
                        <a:pt x="11" y="5"/>
                      </a:lnTo>
                      <a:lnTo>
                        <a:pt x="11" y="4"/>
                      </a:lnTo>
                      <a:lnTo>
                        <a:pt x="11" y="3"/>
                      </a:lnTo>
                      <a:lnTo>
                        <a:pt x="10" y="3"/>
                      </a:lnTo>
                      <a:lnTo>
                        <a:pt x="9" y="3"/>
                      </a:lnTo>
                      <a:lnTo>
                        <a:pt x="9" y="2"/>
                      </a:lnTo>
                      <a:lnTo>
                        <a:pt x="8" y="2"/>
                      </a:lnTo>
                      <a:lnTo>
                        <a:pt x="7" y="2"/>
                      </a:lnTo>
                      <a:lnTo>
                        <a:pt x="6" y="0"/>
                      </a:lnTo>
                      <a:lnTo>
                        <a:pt x="4" y="2"/>
                      </a:lnTo>
                      <a:lnTo>
                        <a:pt x="3" y="2"/>
                      </a:lnTo>
                      <a:lnTo>
                        <a:pt x="2" y="3"/>
                      </a:lnTo>
                      <a:lnTo>
                        <a:pt x="1" y="4"/>
                      </a:lnTo>
                      <a:lnTo>
                        <a:pt x="1" y="5"/>
                      </a:lnTo>
                      <a:lnTo>
                        <a:pt x="1" y="6"/>
                      </a:lnTo>
                      <a:lnTo>
                        <a:pt x="0" y="7"/>
                      </a:lnTo>
                      <a:lnTo>
                        <a:pt x="0" y="9"/>
                      </a:lnTo>
                      <a:lnTo>
                        <a:pt x="1" y="10"/>
                      </a:lnTo>
                      <a:lnTo>
                        <a:pt x="1" y="11"/>
                      </a:lnTo>
                      <a:lnTo>
                        <a:pt x="1" y="12"/>
                      </a:lnTo>
                      <a:lnTo>
                        <a:pt x="2" y="13"/>
                      </a:lnTo>
                      <a:lnTo>
                        <a:pt x="2" y="14"/>
                      </a:lnTo>
                      <a:lnTo>
                        <a:pt x="3" y="14"/>
                      </a:lnTo>
                      <a:lnTo>
                        <a:pt x="4" y="15"/>
                      </a:lnTo>
                      <a:lnTo>
                        <a:pt x="5" y="15"/>
                      </a:lnTo>
                      <a:lnTo>
                        <a:pt x="6" y="15"/>
                      </a:lnTo>
                      <a:lnTo>
                        <a:pt x="7" y="15"/>
                      </a:lnTo>
                      <a:lnTo>
                        <a:pt x="8" y="15"/>
                      </a:lnTo>
                      <a:lnTo>
                        <a:pt x="9" y="14"/>
                      </a:lnTo>
                      <a:lnTo>
                        <a:pt x="10" y="14"/>
                      </a:lnTo>
                      <a:lnTo>
                        <a:pt x="11" y="13"/>
                      </a:lnTo>
                      <a:lnTo>
                        <a:pt x="11" y="12"/>
                      </a:lnTo>
                      <a:lnTo>
                        <a:pt x="12" y="10"/>
                      </a:lnTo>
                      <a:lnTo>
                        <a:pt x="12" y="9"/>
                      </a:lnTo>
                      <a:lnTo>
                        <a:pt x="12"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32" name="Freeform 313"/>
                <p:cNvSpPr>
                  <a:spLocks/>
                </p:cNvSpPr>
                <p:nvPr/>
              </p:nvSpPr>
              <p:spPr bwMode="auto">
                <a:xfrm>
                  <a:off x="770" y="1620"/>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10" y="3"/>
                      </a:moveTo>
                      <a:lnTo>
                        <a:pt x="10" y="2"/>
                      </a:lnTo>
                      <a:lnTo>
                        <a:pt x="9" y="2"/>
                      </a:lnTo>
                      <a:lnTo>
                        <a:pt x="8" y="0"/>
                      </a:lnTo>
                      <a:lnTo>
                        <a:pt x="7" y="0"/>
                      </a:lnTo>
                      <a:lnTo>
                        <a:pt x="6" y="0"/>
                      </a:lnTo>
                      <a:lnTo>
                        <a:pt x="4" y="0"/>
                      </a:lnTo>
                      <a:lnTo>
                        <a:pt x="3" y="2"/>
                      </a:lnTo>
                      <a:lnTo>
                        <a:pt x="2" y="2"/>
                      </a:lnTo>
                      <a:lnTo>
                        <a:pt x="1" y="3"/>
                      </a:lnTo>
                      <a:lnTo>
                        <a:pt x="1" y="4"/>
                      </a:lnTo>
                      <a:lnTo>
                        <a:pt x="0" y="5"/>
                      </a:lnTo>
                      <a:lnTo>
                        <a:pt x="0" y="7"/>
                      </a:lnTo>
                      <a:lnTo>
                        <a:pt x="0" y="8"/>
                      </a:lnTo>
                      <a:lnTo>
                        <a:pt x="0" y="9"/>
                      </a:lnTo>
                      <a:lnTo>
                        <a:pt x="0" y="10"/>
                      </a:lnTo>
                      <a:lnTo>
                        <a:pt x="1" y="11"/>
                      </a:lnTo>
                      <a:lnTo>
                        <a:pt x="1" y="12"/>
                      </a:lnTo>
                      <a:lnTo>
                        <a:pt x="2" y="12"/>
                      </a:lnTo>
                      <a:lnTo>
                        <a:pt x="2" y="13"/>
                      </a:lnTo>
                      <a:lnTo>
                        <a:pt x="3" y="13"/>
                      </a:lnTo>
                      <a:lnTo>
                        <a:pt x="4" y="14"/>
                      </a:lnTo>
                      <a:lnTo>
                        <a:pt x="5" y="14"/>
                      </a:lnTo>
                      <a:lnTo>
                        <a:pt x="6" y="15"/>
                      </a:lnTo>
                      <a:lnTo>
                        <a:pt x="7" y="14"/>
                      </a:lnTo>
                      <a:lnTo>
                        <a:pt x="8" y="14"/>
                      </a:lnTo>
                      <a:lnTo>
                        <a:pt x="9" y="14"/>
                      </a:lnTo>
                      <a:lnTo>
                        <a:pt x="10" y="13"/>
                      </a:lnTo>
                      <a:lnTo>
                        <a:pt x="11" y="12"/>
                      </a:lnTo>
                      <a:lnTo>
                        <a:pt x="12" y="11"/>
                      </a:lnTo>
                      <a:lnTo>
                        <a:pt x="12" y="10"/>
                      </a:lnTo>
                      <a:lnTo>
                        <a:pt x="12" y="9"/>
                      </a:lnTo>
                      <a:lnTo>
                        <a:pt x="12" y="7"/>
                      </a:lnTo>
                      <a:lnTo>
                        <a:pt x="12" y="6"/>
                      </a:lnTo>
                      <a:lnTo>
                        <a:pt x="12" y="5"/>
                      </a:lnTo>
                      <a:lnTo>
                        <a:pt x="11" y="4"/>
                      </a:lnTo>
                      <a:lnTo>
                        <a:pt x="11" y="3"/>
                      </a:lnTo>
                      <a:lnTo>
                        <a:pt x="10" y="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33" name="Freeform 314"/>
                <p:cNvSpPr>
                  <a:spLocks/>
                </p:cNvSpPr>
                <p:nvPr/>
              </p:nvSpPr>
              <p:spPr bwMode="auto">
                <a:xfrm>
                  <a:off x="777" y="1620"/>
                  <a:ext cx="1"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6" y="0"/>
                      </a:moveTo>
                      <a:lnTo>
                        <a:pt x="4" y="0"/>
                      </a:lnTo>
                      <a:lnTo>
                        <a:pt x="3" y="2"/>
                      </a:lnTo>
                      <a:lnTo>
                        <a:pt x="2" y="3"/>
                      </a:lnTo>
                      <a:lnTo>
                        <a:pt x="1" y="4"/>
                      </a:lnTo>
                      <a:lnTo>
                        <a:pt x="1" y="5"/>
                      </a:lnTo>
                      <a:lnTo>
                        <a:pt x="0" y="5"/>
                      </a:lnTo>
                      <a:lnTo>
                        <a:pt x="0" y="7"/>
                      </a:lnTo>
                      <a:lnTo>
                        <a:pt x="0" y="9"/>
                      </a:lnTo>
                      <a:lnTo>
                        <a:pt x="0" y="10"/>
                      </a:lnTo>
                      <a:lnTo>
                        <a:pt x="1" y="11"/>
                      </a:lnTo>
                      <a:lnTo>
                        <a:pt x="1" y="12"/>
                      </a:lnTo>
                      <a:lnTo>
                        <a:pt x="2" y="13"/>
                      </a:lnTo>
                      <a:lnTo>
                        <a:pt x="3" y="13"/>
                      </a:lnTo>
                      <a:lnTo>
                        <a:pt x="3" y="14"/>
                      </a:lnTo>
                      <a:lnTo>
                        <a:pt x="4" y="14"/>
                      </a:lnTo>
                      <a:lnTo>
                        <a:pt x="4" y="15"/>
                      </a:lnTo>
                      <a:lnTo>
                        <a:pt x="5" y="15"/>
                      </a:lnTo>
                      <a:lnTo>
                        <a:pt x="6" y="15"/>
                      </a:lnTo>
                      <a:lnTo>
                        <a:pt x="7" y="15"/>
                      </a:lnTo>
                      <a:lnTo>
                        <a:pt x="8" y="15"/>
                      </a:lnTo>
                      <a:lnTo>
                        <a:pt x="9" y="14"/>
                      </a:lnTo>
                      <a:lnTo>
                        <a:pt x="10" y="13"/>
                      </a:lnTo>
                      <a:lnTo>
                        <a:pt x="11" y="12"/>
                      </a:lnTo>
                      <a:lnTo>
                        <a:pt x="12" y="11"/>
                      </a:lnTo>
                      <a:lnTo>
                        <a:pt x="12" y="10"/>
                      </a:lnTo>
                      <a:lnTo>
                        <a:pt x="12" y="9"/>
                      </a:lnTo>
                      <a:lnTo>
                        <a:pt x="12" y="7"/>
                      </a:lnTo>
                      <a:lnTo>
                        <a:pt x="12" y="6"/>
                      </a:lnTo>
                      <a:lnTo>
                        <a:pt x="12" y="5"/>
                      </a:lnTo>
                      <a:lnTo>
                        <a:pt x="11" y="5"/>
                      </a:lnTo>
                      <a:lnTo>
                        <a:pt x="11" y="4"/>
                      </a:lnTo>
                      <a:lnTo>
                        <a:pt x="10" y="3"/>
                      </a:lnTo>
                      <a:lnTo>
                        <a:pt x="9" y="2"/>
                      </a:lnTo>
                      <a:lnTo>
                        <a:pt x="8" y="2"/>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34" name="Freeform 315"/>
                <p:cNvSpPr>
                  <a:spLocks/>
                </p:cNvSpPr>
                <p:nvPr/>
              </p:nvSpPr>
              <p:spPr bwMode="auto">
                <a:xfrm>
                  <a:off x="774" y="1620"/>
                  <a:ext cx="1" cy="2"/>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w 11"/>
                    <a:gd name="T13" fmla="*/ 0 h 15"/>
                    <a:gd name="T14" fmla="*/ 0 w 11"/>
                    <a:gd name="T15" fmla="*/ 0 h 15"/>
                    <a:gd name="T16" fmla="*/ 0 w 11"/>
                    <a:gd name="T17" fmla="*/ 0 h 15"/>
                    <a:gd name="T18" fmla="*/ 0 w 11"/>
                    <a:gd name="T19" fmla="*/ 0 h 15"/>
                    <a:gd name="T20" fmla="*/ 0 w 11"/>
                    <a:gd name="T21" fmla="*/ 0 h 15"/>
                    <a:gd name="T22" fmla="*/ 0 w 11"/>
                    <a:gd name="T23" fmla="*/ 0 h 15"/>
                    <a:gd name="T24" fmla="*/ 0 w 11"/>
                    <a:gd name="T25" fmla="*/ 0 h 15"/>
                    <a:gd name="T26" fmla="*/ 0 w 11"/>
                    <a:gd name="T27" fmla="*/ 0 h 15"/>
                    <a:gd name="T28" fmla="*/ 0 w 11"/>
                    <a:gd name="T29" fmla="*/ 0 h 15"/>
                    <a:gd name="T30" fmla="*/ 0 w 11"/>
                    <a:gd name="T31" fmla="*/ 0 h 15"/>
                    <a:gd name="T32" fmla="*/ 0 w 11"/>
                    <a:gd name="T33" fmla="*/ 0 h 15"/>
                    <a:gd name="T34" fmla="*/ 0 w 11"/>
                    <a:gd name="T35" fmla="*/ 0 h 15"/>
                    <a:gd name="T36" fmla="*/ 0 w 11"/>
                    <a:gd name="T37" fmla="*/ 0 h 15"/>
                    <a:gd name="T38" fmla="*/ 0 w 11"/>
                    <a:gd name="T39" fmla="*/ 0 h 15"/>
                    <a:gd name="T40" fmla="*/ 0 w 11"/>
                    <a:gd name="T41" fmla="*/ 0 h 15"/>
                    <a:gd name="T42" fmla="*/ 0 w 11"/>
                    <a:gd name="T43" fmla="*/ 0 h 15"/>
                    <a:gd name="T44" fmla="*/ 0 w 11"/>
                    <a:gd name="T45" fmla="*/ 0 h 15"/>
                    <a:gd name="T46" fmla="*/ 0 w 11"/>
                    <a:gd name="T47" fmla="*/ 0 h 15"/>
                    <a:gd name="T48" fmla="*/ 0 w 11"/>
                    <a:gd name="T49" fmla="*/ 0 h 15"/>
                    <a:gd name="T50" fmla="*/ 0 w 11"/>
                    <a:gd name="T51" fmla="*/ 0 h 15"/>
                    <a:gd name="T52" fmla="*/ 0 w 11"/>
                    <a:gd name="T53" fmla="*/ 0 h 15"/>
                    <a:gd name="T54" fmla="*/ 0 w 11"/>
                    <a:gd name="T55" fmla="*/ 0 h 15"/>
                    <a:gd name="T56" fmla="*/ 0 w 11"/>
                    <a:gd name="T57" fmla="*/ 0 h 15"/>
                    <a:gd name="T58" fmla="*/ 0 w 11"/>
                    <a:gd name="T59" fmla="*/ 0 h 15"/>
                    <a:gd name="T60" fmla="*/ 0 w 11"/>
                    <a:gd name="T61" fmla="*/ 0 h 15"/>
                    <a:gd name="T62" fmla="*/ 0 w 11"/>
                    <a:gd name="T63" fmla="*/ 0 h 15"/>
                    <a:gd name="T64" fmla="*/ 0 w 11"/>
                    <a:gd name="T65" fmla="*/ 0 h 15"/>
                    <a:gd name="T66" fmla="*/ 0 w 11"/>
                    <a:gd name="T67" fmla="*/ 0 h 15"/>
                    <a:gd name="T68" fmla="*/ 0 w 11"/>
                    <a:gd name="T69" fmla="*/ 0 h 15"/>
                    <a:gd name="T70" fmla="*/ 0 w 11"/>
                    <a:gd name="T71" fmla="*/ 0 h 15"/>
                    <a:gd name="T72" fmla="*/ 0 w 11"/>
                    <a:gd name="T73" fmla="*/ 0 h 15"/>
                    <a:gd name="T74" fmla="*/ 0 w 11"/>
                    <a:gd name="T75" fmla="*/ 0 h 15"/>
                    <a:gd name="T76" fmla="*/ 0 w 11"/>
                    <a:gd name="T77" fmla="*/ 0 h 15"/>
                    <a:gd name="T78" fmla="*/ 0 w 11"/>
                    <a:gd name="T79" fmla="*/ 0 h 15"/>
                    <a:gd name="T80" fmla="*/ 0 w 11"/>
                    <a:gd name="T81" fmla="*/ 0 h 15"/>
                    <a:gd name="T82" fmla="*/ 0 w 11"/>
                    <a:gd name="T83" fmla="*/ 0 h 15"/>
                    <a:gd name="T84" fmla="*/ 0 w 11"/>
                    <a:gd name="T85" fmla="*/ 0 h 15"/>
                    <a:gd name="T86" fmla="*/ 0 w 11"/>
                    <a:gd name="T87" fmla="*/ 0 h 15"/>
                    <a:gd name="T88" fmla="*/ 0 w 11"/>
                    <a:gd name="T89" fmla="*/ 0 h 15"/>
                    <a:gd name="T90" fmla="*/ 0 w 11"/>
                    <a:gd name="T91" fmla="*/ 0 h 15"/>
                    <a:gd name="T92" fmla="*/ 0 w 11"/>
                    <a:gd name="T93" fmla="*/ 0 h 15"/>
                    <a:gd name="T94" fmla="*/ 0 w 11"/>
                    <a:gd name="T95" fmla="*/ 0 h 15"/>
                    <a:gd name="T96" fmla="*/ 0 w 11"/>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5"/>
                    <a:gd name="T149" fmla="*/ 11 w 11"/>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5">
                      <a:moveTo>
                        <a:pt x="9" y="3"/>
                      </a:moveTo>
                      <a:lnTo>
                        <a:pt x="9" y="3"/>
                      </a:lnTo>
                      <a:lnTo>
                        <a:pt x="8" y="2"/>
                      </a:lnTo>
                      <a:lnTo>
                        <a:pt x="7" y="2"/>
                      </a:lnTo>
                      <a:lnTo>
                        <a:pt x="7" y="0"/>
                      </a:lnTo>
                      <a:lnTo>
                        <a:pt x="6" y="0"/>
                      </a:lnTo>
                      <a:lnTo>
                        <a:pt x="5" y="0"/>
                      </a:lnTo>
                      <a:lnTo>
                        <a:pt x="3" y="0"/>
                      </a:lnTo>
                      <a:lnTo>
                        <a:pt x="2" y="2"/>
                      </a:lnTo>
                      <a:lnTo>
                        <a:pt x="1" y="3"/>
                      </a:lnTo>
                      <a:lnTo>
                        <a:pt x="0" y="4"/>
                      </a:lnTo>
                      <a:lnTo>
                        <a:pt x="0" y="5"/>
                      </a:lnTo>
                      <a:lnTo>
                        <a:pt x="0" y="7"/>
                      </a:lnTo>
                      <a:lnTo>
                        <a:pt x="0" y="9"/>
                      </a:lnTo>
                      <a:lnTo>
                        <a:pt x="0" y="10"/>
                      </a:lnTo>
                      <a:lnTo>
                        <a:pt x="0" y="11"/>
                      </a:lnTo>
                      <a:lnTo>
                        <a:pt x="0" y="12"/>
                      </a:lnTo>
                      <a:lnTo>
                        <a:pt x="1" y="13"/>
                      </a:lnTo>
                      <a:lnTo>
                        <a:pt x="2" y="14"/>
                      </a:lnTo>
                      <a:lnTo>
                        <a:pt x="3" y="14"/>
                      </a:lnTo>
                      <a:lnTo>
                        <a:pt x="4" y="15"/>
                      </a:lnTo>
                      <a:lnTo>
                        <a:pt x="5" y="15"/>
                      </a:lnTo>
                      <a:lnTo>
                        <a:pt x="6" y="15"/>
                      </a:lnTo>
                      <a:lnTo>
                        <a:pt x="7" y="15"/>
                      </a:lnTo>
                      <a:lnTo>
                        <a:pt x="8" y="14"/>
                      </a:lnTo>
                      <a:lnTo>
                        <a:pt x="9" y="13"/>
                      </a:lnTo>
                      <a:lnTo>
                        <a:pt x="10" y="12"/>
                      </a:lnTo>
                      <a:lnTo>
                        <a:pt x="11" y="11"/>
                      </a:lnTo>
                      <a:lnTo>
                        <a:pt x="11" y="10"/>
                      </a:lnTo>
                      <a:lnTo>
                        <a:pt x="11" y="9"/>
                      </a:lnTo>
                      <a:lnTo>
                        <a:pt x="11" y="7"/>
                      </a:lnTo>
                      <a:lnTo>
                        <a:pt x="11" y="6"/>
                      </a:lnTo>
                      <a:lnTo>
                        <a:pt x="11" y="5"/>
                      </a:lnTo>
                      <a:lnTo>
                        <a:pt x="10" y="5"/>
                      </a:lnTo>
                      <a:lnTo>
                        <a:pt x="10" y="4"/>
                      </a:lnTo>
                      <a:lnTo>
                        <a:pt x="9" y="4"/>
                      </a:lnTo>
                      <a:lnTo>
                        <a:pt x="9" y="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35" name="Freeform 316"/>
                <p:cNvSpPr>
                  <a:spLocks/>
                </p:cNvSpPr>
                <p:nvPr/>
              </p:nvSpPr>
              <p:spPr bwMode="auto">
                <a:xfrm>
                  <a:off x="781" y="1620"/>
                  <a:ext cx="1"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10" y="2"/>
                      </a:moveTo>
                      <a:lnTo>
                        <a:pt x="10" y="1"/>
                      </a:lnTo>
                      <a:lnTo>
                        <a:pt x="9" y="1"/>
                      </a:lnTo>
                      <a:lnTo>
                        <a:pt x="8" y="0"/>
                      </a:lnTo>
                      <a:lnTo>
                        <a:pt x="7" y="0"/>
                      </a:lnTo>
                      <a:lnTo>
                        <a:pt x="6" y="0"/>
                      </a:lnTo>
                      <a:lnTo>
                        <a:pt x="4" y="0"/>
                      </a:lnTo>
                      <a:lnTo>
                        <a:pt x="3" y="1"/>
                      </a:lnTo>
                      <a:lnTo>
                        <a:pt x="2" y="1"/>
                      </a:lnTo>
                      <a:lnTo>
                        <a:pt x="2" y="2"/>
                      </a:lnTo>
                      <a:lnTo>
                        <a:pt x="0" y="3"/>
                      </a:lnTo>
                      <a:lnTo>
                        <a:pt x="0" y="5"/>
                      </a:lnTo>
                      <a:lnTo>
                        <a:pt x="0" y="7"/>
                      </a:lnTo>
                      <a:lnTo>
                        <a:pt x="0" y="8"/>
                      </a:lnTo>
                      <a:lnTo>
                        <a:pt x="0" y="9"/>
                      </a:lnTo>
                      <a:lnTo>
                        <a:pt x="1" y="10"/>
                      </a:lnTo>
                      <a:lnTo>
                        <a:pt x="2" y="11"/>
                      </a:lnTo>
                      <a:lnTo>
                        <a:pt x="2" y="12"/>
                      </a:lnTo>
                      <a:lnTo>
                        <a:pt x="3" y="13"/>
                      </a:lnTo>
                      <a:lnTo>
                        <a:pt x="4" y="13"/>
                      </a:lnTo>
                      <a:lnTo>
                        <a:pt x="5" y="13"/>
                      </a:lnTo>
                      <a:lnTo>
                        <a:pt x="6" y="13"/>
                      </a:lnTo>
                      <a:lnTo>
                        <a:pt x="7" y="13"/>
                      </a:lnTo>
                      <a:lnTo>
                        <a:pt x="8" y="13"/>
                      </a:lnTo>
                      <a:lnTo>
                        <a:pt x="9" y="13"/>
                      </a:lnTo>
                      <a:lnTo>
                        <a:pt x="10" y="12"/>
                      </a:lnTo>
                      <a:lnTo>
                        <a:pt x="11" y="11"/>
                      </a:lnTo>
                      <a:lnTo>
                        <a:pt x="12" y="10"/>
                      </a:lnTo>
                      <a:lnTo>
                        <a:pt x="12" y="9"/>
                      </a:lnTo>
                      <a:lnTo>
                        <a:pt x="12" y="7"/>
                      </a:lnTo>
                      <a:lnTo>
                        <a:pt x="12" y="6"/>
                      </a:lnTo>
                      <a:lnTo>
                        <a:pt x="12" y="5"/>
                      </a:lnTo>
                      <a:lnTo>
                        <a:pt x="12" y="4"/>
                      </a:lnTo>
                      <a:lnTo>
                        <a:pt x="12" y="3"/>
                      </a:lnTo>
                      <a:lnTo>
                        <a:pt x="11"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36" name="Freeform 317"/>
                <p:cNvSpPr>
                  <a:spLocks/>
                </p:cNvSpPr>
                <p:nvPr/>
              </p:nvSpPr>
              <p:spPr bwMode="auto">
                <a:xfrm>
                  <a:off x="787" y="1620"/>
                  <a:ext cx="2" cy="2"/>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w 13"/>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3"/>
                    <a:gd name="T149" fmla="*/ 13 w 13"/>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3">
                      <a:moveTo>
                        <a:pt x="10" y="2"/>
                      </a:moveTo>
                      <a:lnTo>
                        <a:pt x="10" y="2"/>
                      </a:lnTo>
                      <a:lnTo>
                        <a:pt x="9" y="1"/>
                      </a:lnTo>
                      <a:lnTo>
                        <a:pt x="8" y="0"/>
                      </a:lnTo>
                      <a:lnTo>
                        <a:pt x="7" y="0"/>
                      </a:lnTo>
                      <a:lnTo>
                        <a:pt x="6" y="0"/>
                      </a:lnTo>
                      <a:lnTo>
                        <a:pt x="5" y="0"/>
                      </a:lnTo>
                      <a:lnTo>
                        <a:pt x="4" y="1"/>
                      </a:lnTo>
                      <a:lnTo>
                        <a:pt x="2" y="2"/>
                      </a:lnTo>
                      <a:lnTo>
                        <a:pt x="1" y="3"/>
                      </a:lnTo>
                      <a:lnTo>
                        <a:pt x="0" y="5"/>
                      </a:lnTo>
                      <a:lnTo>
                        <a:pt x="0" y="6"/>
                      </a:lnTo>
                      <a:lnTo>
                        <a:pt x="0" y="7"/>
                      </a:lnTo>
                      <a:lnTo>
                        <a:pt x="0" y="8"/>
                      </a:lnTo>
                      <a:lnTo>
                        <a:pt x="0" y="9"/>
                      </a:lnTo>
                      <a:lnTo>
                        <a:pt x="1" y="9"/>
                      </a:lnTo>
                      <a:lnTo>
                        <a:pt x="1" y="10"/>
                      </a:lnTo>
                      <a:lnTo>
                        <a:pt x="1" y="11"/>
                      </a:lnTo>
                      <a:lnTo>
                        <a:pt x="2" y="11"/>
                      </a:lnTo>
                      <a:lnTo>
                        <a:pt x="2" y="12"/>
                      </a:lnTo>
                      <a:lnTo>
                        <a:pt x="3" y="12"/>
                      </a:lnTo>
                      <a:lnTo>
                        <a:pt x="3" y="13"/>
                      </a:lnTo>
                      <a:lnTo>
                        <a:pt x="4" y="13"/>
                      </a:lnTo>
                      <a:lnTo>
                        <a:pt x="5" y="13"/>
                      </a:lnTo>
                      <a:lnTo>
                        <a:pt x="6" y="13"/>
                      </a:lnTo>
                      <a:lnTo>
                        <a:pt x="7" y="13"/>
                      </a:lnTo>
                      <a:lnTo>
                        <a:pt x="8" y="13"/>
                      </a:lnTo>
                      <a:lnTo>
                        <a:pt x="9" y="13"/>
                      </a:lnTo>
                      <a:lnTo>
                        <a:pt x="10" y="12"/>
                      </a:lnTo>
                      <a:lnTo>
                        <a:pt x="11" y="11"/>
                      </a:lnTo>
                      <a:lnTo>
                        <a:pt x="12" y="10"/>
                      </a:lnTo>
                      <a:lnTo>
                        <a:pt x="12" y="9"/>
                      </a:lnTo>
                      <a:lnTo>
                        <a:pt x="12" y="8"/>
                      </a:lnTo>
                      <a:lnTo>
                        <a:pt x="13" y="7"/>
                      </a:lnTo>
                      <a:lnTo>
                        <a:pt x="12" y="5"/>
                      </a:lnTo>
                      <a:lnTo>
                        <a:pt x="12" y="4"/>
                      </a:lnTo>
                      <a:lnTo>
                        <a:pt x="12" y="3"/>
                      </a:lnTo>
                      <a:lnTo>
                        <a:pt x="11"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37" name="Freeform 318"/>
                <p:cNvSpPr>
                  <a:spLocks/>
                </p:cNvSpPr>
                <p:nvPr/>
              </p:nvSpPr>
              <p:spPr bwMode="auto">
                <a:xfrm>
                  <a:off x="784" y="1620"/>
                  <a:ext cx="2" cy="2"/>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w 13"/>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3"/>
                    <a:gd name="T149" fmla="*/ 13 w 13"/>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3">
                      <a:moveTo>
                        <a:pt x="13" y="7"/>
                      </a:moveTo>
                      <a:lnTo>
                        <a:pt x="12" y="5"/>
                      </a:lnTo>
                      <a:lnTo>
                        <a:pt x="12" y="4"/>
                      </a:lnTo>
                      <a:lnTo>
                        <a:pt x="11" y="3"/>
                      </a:lnTo>
                      <a:lnTo>
                        <a:pt x="10" y="2"/>
                      </a:lnTo>
                      <a:lnTo>
                        <a:pt x="9" y="1"/>
                      </a:lnTo>
                      <a:lnTo>
                        <a:pt x="9" y="0"/>
                      </a:lnTo>
                      <a:lnTo>
                        <a:pt x="8" y="0"/>
                      </a:lnTo>
                      <a:lnTo>
                        <a:pt x="7" y="0"/>
                      </a:lnTo>
                      <a:lnTo>
                        <a:pt x="5" y="0"/>
                      </a:lnTo>
                      <a:lnTo>
                        <a:pt x="3" y="1"/>
                      </a:lnTo>
                      <a:lnTo>
                        <a:pt x="2" y="2"/>
                      </a:lnTo>
                      <a:lnTo>
                        <a:pt x="1" y="3"/>
                      </a:lnTo>
                      <a:lnTo>
                        <a:pt x="0" y="5"/>
                      </a:lnTo>
                      <a:lnTo>
                        <a:pt x="0" y="6"/>
                      </a:lnTo>
                      <a:lnTo>
                        <a:pt x="0" y="7"/>
                      </a:lnTo>
                      <a:lnTo>
                        <a:pt x="0" y="8"/>
                      </a:lnTo>
                      <a:lnTo>
                        <a:pt x="0" y="9"/>
                      </a:lnTo>
                      <a:lnTo>
                        <a:pt x="1" y="9"/>
                      </a:lnTo>
                      <a:lnTo>
                        <a:pt x="1" y="10"/>
                      </a:lnTo>
                      <a:lnTo>
                        <a:pt x="1" y="11"/>
                      </a:lnTo>
                      <a:lnTo>
                        <a:pt x="2" y="11"/>
                      </a:lnTo>
                      <a:lnTo>
                        <a:pt x="2" y="12"/>
                      </a:lnTo>
                      <a:lnTo>
                        <a:pt x="3" y="12"/>
                      </a:lnTo>
                      <a:lnTo>
                        <a:pt x="3" y="13"/>
                      </a:lnTo>
                      <a:lnTo>
                        <a:pt x="4" y="13"/>
                      </a:lnTo>
                      <a:lnTo>
                        <a:pt x="5" y="13"/>
                      </a:lnTo>
                      <a:lnTo>
                        <a:pt x="6" y="13"/>
                      </a:lnTo>
                      <a:lnTo>
                        <a:pt x="7" y="13"/>
                      </a:lnTo>
                      <a:lnTo>
                        <a:pt x="8" y="13"/>
                      </a:lnTo>
                      <a:lnTo>
                        <a:pt x="9" y="13"/>
                      </a:lnTo>
                      <a:lnTo>
                        <a:pt x="10" y="12"/>
                      </a:lnTo>
                      <a:lnTo>
                        <a:pt x="11" y="11"/>
                      </a:lnTo>
                      <a:lnTo>
                        <a:pt x="12" y="10"/>
                      </a:lnTo>
                      <a:lnTo>
                        <a:pt x="12" y="9"/>
                      </a:lnTo>
                      <a:lnTo>
                        <a:pt x="12" y="8"/>
                      </a:lnTo>
                      <a:lnTo>
                        <a:pt x="13"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38" name="Freeform 319"/>
                <p:cNvSpPr>
                  <a:spLocks/>
                </p:cNvSpPr>
                <p:nvPr/>
              </p:nvSpPr>
              <p:spPr bwMode="auto">
                <a:xfrm>
                  <a:off x="791" y="1620"/>
                  <a:ext cx="1"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5"/>
                    <a:gd name="T146" fmla="*/ 13 w 13"/>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5">
                      <a:moveTo>
                        <a:pt x="13" y="7"/>
                      </a:moveTo>
                      <a:lnTo>
                        <a:pt x="13" y="7"/>
                      </a:lnTo>
                      <a:lnTo>
                        <a:pt x="13" y="6"/>
                      </a:lnTo>
                      <a:lnTo>
                        <a:pt x="13" y="5"/>
                      </a:lnTo>
                      <a:lnTo>
                        <a:pt x="12" y="4"/>
                      </a:lnTo>
                      <a:lnTo>
                        <a:pt x="11" y="4"/>
                      </a:lnTo>
                      <a:lnTo>
                        <a:pt x="11" y="3"/>
                      </a:lnTo>
                      <a:lnTo>
                        <a:pt x="9" y="2"/>
                      </a:lnTo>
                      <a:lnTo>
                        <a:pt x="8" y="2"/>
                      </a:lnTo>
                      <a:lnTo>
                        <a:pt x="7" y="2"/>
                      </a:lnTo>
                      <a:lnTo>
                        <a:pt x="6" y="0"/>
                      </a:lnTo>
                      <a:lnTo>
                        <a:pt x="4" y="2"/>
                      </a:lnTo>
                      <a:lnTo>
                        <a:pt x="3" y="2"/>
                      </a:lnTo>
                      <a:lnTo>
                        <a:pt x="2" y="3"/>
                      </a:lnTo>
                      <a:lnTo>
                        <a:pt x="2" y="4"/>
                      </a:lnTo>
                      <a:lnTo>
                        <a:pt x="1" y="5"/>
                      </a:lnTo>
                      <a:lnTo>
                        <a:pt x="0" y="6"/>
                      </a:lnTo>
                      <a:lnTo>
                        <a:pt x="0" y="7"/>
                      </a:lnTo>
                      <a:lnTo>
                        <a:pt x="0" y="9"/>
                      </a:lnTo>
                      <a:lnTo>
                        <a:pt x="0" y="10"/>
                      </a:lnTo>
                      <a:lnTo>
                        <a:pt x="0" y="11"/>
                      </a:lnTo>
                      <a:lnTo>
                        <a:pt x="1" y="12"/>
                      </a:lnTo>
                      <a:lnTo>
                        <a:pt x="2" y="12"/>
                      </a:lnTo>
                      <a:lnTo>
                        <a:pt x="2" y="13"/>
                      </a:lnTo>
                      <a:lnTo>
                        <a:pt x="2" y="14"/>
                      </a:lnTo>
                      <a:lnTo>
                        <a:pt x="3" y="14"/>
                      </a:lnTo>
                      <a:lnTo>
                        <a:pt x="4" y="15"/>
                      </a:lnTo>
                      <a:lnTo>
                        <a:pt x="5" y="15"/>
                      </a:lnTo>
                      <a:lnTo>
                        <a:pt x="6" y="15"/>
                      </a:lnTo>
                      <a:lnTo>
                        <a:pt x="7" y="15"/>
                      </a:lnTo>
                      <a:lnTo>
                        <a:pt x="8" y="15"/>
                      </a:lnTo>
                      <a:lnTo>
                        <a:pt x="9" y="14"/>
                      </a:lnTo>
                      <a:lnTo>
                        <a:pt x="11" y="14"/>
                      </a:lnTo>
                      <a:lnTo>
                        <a:pt x="12" y="13"/>
                      </a:lnTo>
                      <a:lnTo>
                        <a:pt x="13" y="12"/>
                      </a:lnTo>
                      <a:lnTo>
                        <a:pt x="13" y="10"/>
                      </a:lnTo>
                      <a:lnTo>
                        <a:pt x="13" y="9"/>
                      </a:lnTo>
                      <a:lnTo>
                        <a:pt x="13"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39" name="Freeform 320"/>
                <p:cNvSpPr>
                  <a:spLocks/>
                </p:cNvSpPr>
                <p:nvPr/>
              </p:nvSpPr>
              <p:spPr bwMode="auto">
                <a:xfrm>
                  <a:off x="797" y="1620"/>
                  <a:ext cx="2" cy="2"/>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w 13"/>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3"/>
                    <a:gd name="T149" fmla="*/ 13 w 13"/>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3">
                      <a:moveTo>
                        <a:pt x="11" y="2"/>
                      </a:moveTo>
                      <a:lnTo>
                        <a:pt x="10" y="1"/>
                      </a:lnTo>
                      <a:lnTo>
                        <a:pt x="9" y="1"/>
                      </a:lnTo>
                      <a:lnTo>
                        <a:pt x="9" y="0"/>
                      </a:lnTo>
                      <a:lnTo>
                        <a:pt x="8" y="0"/>
                      </a:lnTo>
                      <a:lnTo>
                        <a:pt x="7" y="0"/>
                      </a:lnTo>
                      <a:lnTo>
                        <a:pt x="6" y="0"/>
                      </a:lnTo>
                      <a:lnTo>
                        <a:pt x="5" y="0"/>
                      </a:lnTo>
                      <a:lnTo>
                        <a:pt x="4" y="1"/>
                      </a:lnTo>
                      <a:lnTo>
                        <a:pt x="3" y="1"/>
                      </a:lnTo>
                      <a:lnTo>
                        <a:pt x="2" y="2"/>
                      </a:lnTo>
                      <a:lnTo>
                        <a:pt x="1" y="3"/>
                      </a:lnTo>
                      <a:lnTo>
                        <a:pt x="1" y="5"/>
                      </a:lnTo>
                      <a:lnTo>
                        <a:pt x="0" y="5"/>
                      </a:lnTo>
                      <a:lnTo>
                        <a:pt x="0" y="7"/>
                      </a:lnTo>
                      <a:lnTo>
                        <a:pt x="1" y="8"/>
                      </a:lnTo>
                      <a:lnTo>
                        <a:pt x="1" y="9"/>
                      </a:lnTo>
                      <a:lnTo>
                        <a:pt x="1" y="10"/>
                      </a:lnTo>
                      <a:lnTo>
                        <a:pt x="2" y="11"/>
                      </a:lnTo>
                      <a:lnTo>
                        <a:pt x="3" y="12"/>
                      </a:lnTo>
                      <a:lnTo>
                        <a:pt x="3" y="13"/>
                      </a:lnTo>
                      <a:lnTo>
                        <a:pt x="4" y="13"/>
                      </a:lnTo>
                      <a:lnTo>
                        <a:pt x="5" y="13"/>
                      </a:lnTo>
                      <a:lnTo>
                        <a:pt x="7" y="13"/>
                      </a:lnTo>
                      <a:lnTo>
                        <a:pt x="9" y="13"/>
                      </a:lnTo>
                      <a:lnTo>
                        <a:pt x="10" y="12"/>
                      </a:lnTo>
                      <a:lnTo>
                        <a:pt x="11" y="11"/>
                      </a:lnTo>
                      <a:lnTo>
                        <a:pt x="12" y="10"/>
                      </a:lnTo>
                      <a:lnTo>
                        <a:pt x="12" y="9"/>
                      </a:lnTo>
                      <a:lnTo>
                        <a:pt x="12" y="7"/>
                      </a:lnTo>
                      <a:lnTo>
                        <a:pt x="13" y="6"/>
                      </a:lnTo>
                      <a:lnTo>
                        <a:pt x="12" y="5"/>
                      </a:lnTo>
                      <a:lnTo>
                        <a:pt x="12" y="4"/>
                      </a:lnTo>
                      <a:lnTo>
                        <a:pt x="12" y="3"/>
                      </a:lnTo>
                      <a:lnTo>
                        <a:pt x="11" y="3"/>
                      </a:lnTo>
                      <a:lnTo>
                        <a:pt x="11"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40" name="Freeform 321"/>
                <p:cNvSpPr>
                  <a:spLocks/>
                </p:cNvSpPr>
                <p:nvPr/>
              </p:nvSpPr>
              <p:spPr bwMode="auto">
                <a:xfrm>
                  <a:off x="794" y="1620"/>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12" y="6"/>
                      </a:moveTo>
                      <a:lnTo>
                        <a:pt x="11" y="5"/>
                      </a:lnTo>
                      <a:lnTo>
                        <a:pt x="11" y="4"/>
                      </a:lnTo>
                      <a:lnTo>
                        <a:pt x="11" y="3"/>
                      </a:lnTo>
                      <a:lnTo>
                        <a:pt x="10" y="3"/>
                      </a:lnTo>
                      <a:lnTo>
                        <a:pt x="10" y="2"/>
                      </a:lnTo>
                      <a:lnTo>
                        <a:pt x="9" y="1"/>
                      </a:lnTo>
                      <a:lnTo>
                        <a:pt x="8" y="1"/>
                      </a:lnTo>
                      <a:lnTo>
                        <a:pt x="8" y="0"/>
                      </a:lnTo>
                      <a:lnTo>
                        <a:pt x="7" y="0"/>
                      </a:lnTo>
                      <a:lnTo>
                        <a:pt x="6" y="0"/>
                      </a:lnTo>
                      <a:lnTo>
                        <a:pt x="5" y="0"/>
                      </a:lnTo>
                      <a:lnTo>
                        <a:pt x="4" y="0"/>
                      </a:lnTo>
                      <a:lnTo>
                        <a:pt x="3" y="1"/>
                      </a:lnTo>
                      <a:lnTo>
                        <a:pt x="2" y="1"/>
                      </a:lnTo>
                      <a:lnTo>
                        <a:pt x="1" y="2"/>
                      </a:lnTo>
                      <a:lnTo>
                        <a:pt x="0" y="3"/>
                      </a:lnTo>
                      <a:lnTo>
                        <a:pt x="0" y="5"/>
                      </a:lnTo>
                      <a:lnTo>
                        <a:pt x="0" y="7"/>
                      </a:lnTo>
                      <a:lnTo>
                        <a:pt x="0" y="8"/>
                      </a:lnTo>
                      <a:lnTo>
                        <a:pt x="0" y="9"/>
                      </a:lnTo>
                      <a:lnTo>
                        <a:pt x="0" y="10"/>
                      </a:lnTo>
                      <a:lnTo>
                        <a:pt x="1" y="11"/>
                      </a:lnTo>
                      <a:lnTo>
                        <a:pt x="2" y="12"/>
                      </a:lnTo>
                      <a:lnTo>
                        <a:pt x="2" y="13"/>
                      </a:lnTo>
                      <a:lnTo>
                        <a:pt x="3" y="13"/>
                      </a:lnTo>
                      <a:lnTo>
                        <a:pt x="4" y="13"/>
                      </a:lnTo>
                      <a:lnTo>
                        <a:pt x="5" y="13"/>
                      </a:lnTo>
                      <a:lnTo>
                        <a:pt x="6" y="13"/>
                      </a:lnTo>
                      <a:lnTo>
                        <a:pt x="8" y="13"/>
                      </a:lnTo>
                      <a:lnTo>
                        <a:pt x="10" y="12"/>
                      </a:lnTo>
                      <a:lnTo>
                        <a:pt x="10" y="11"/>
                      </a:lnTo>
                      <a:lnTo>
                        <a:pt x="11" y="10"/>
                      </a:lnTo>
                      <a:lnTo>
                        <a:pt x="11" y="9"/>
                      </a:lnTo>
                      <a:lnTo>
                        <a:pt x="11" y="7"/>
                      </a:lnTo>
                      <a:lnTo>
                        <a:pt x="12"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41" name="Freeform 322"/>
                <p:cNvSpPr>
                  <a:spLocks/>
                </p:cNvSpPr>
                <p:nvPr/>
              </p:nvSpPr>
              <p:spPr bwMode="auto">
                <a:xfrm>
                  <a:off x="715" y="1618"/>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 y="13"/>
                      </a:moveTo>
                      <a:lnTo>
                        <a:pt x="2" y="13"/>
                      </a:lnTo>
                      <a:lnTo>
                        <a:pt x="2" y="14"/>
                      </a:lnTo>
                      <a:lnTo>
                        <a:pt x="3" y="14"/>
                      </a:lnTo>
                      <a:lnTo>
                        <a:pt x="4" y="15"/>
                      </a:lnTo>
                      <a:lnTo>
                        <a:pt x="5" y="15"/>
                      </a:lnTo>
                      <a:lnTo>
                        <a:pt x="6" y="15"/>
                      </a:lnTo>
                      <a:lnTo>
                        <a:pt x="7" y="15"/>
                      </a:lnTo>
                      <a:lnTo>
                        <a:pt x="8" y="15"/>
                      </a:lnTo>
                      <a:lnTo>
                        <a:pt x="9" y="14"/>
                      </a:lnTo>
                      <a:lnTo>
                        <a:pt x="10" y="14"/>
                      </a:lnTo>
                      <a:lnTo>
                        <a:pt x="11" y="13"/>
                      </a:lnTo>
                      <a:lnTo>
                        <a:pt x="11" y="12"/>
                      </a:lnTo>
                      <a:lnTo>
                        <a:pt x="12" y="11"/>
                      </a:lnTo>
                      <a:lnTo>
                        <a:pt x="12" y="9"/>
                      </a:lnTo>
                      <a:lnTo>
                        <a:pt x="12" y="8"/>
                      </a:lnTo>
                      <a:lnTo>
                        <a:pt x="12" y="6"/>
                      </a:lnTo>
                      <a:lnTo>
                        <a:pt x="12" y="5"/>
                      </a:lnTo>
                      <a:lnTo>
                        <a:pt x="11" y="5"/>
                      </a:lnTo>
                      <a:lnTo>
                        <a:pt x="11" y="4"/>
                      </a:lnTo>
                      <a:lnTo>
                        <a:pt x="11" y="3"/>
                      </a:lnTo>
                      <a:lnTo>
                        <a:pt x="10" y="3"/>
                      </a:lnTo>
                      <a:lnTo>
                        <a:pt x="10" y="2"/>
                      </a:lnTo>
                      <a:lnTo>
                        <a:pt x="8" y="1"/>
                      </a:lnTo>
                      <a:lnTo>
                        <a:pt x="7" y="1"/>
                      </a:lnTo>
                      <a:lnTo>
                        <a:pt x="6" y="0"/>
                      </a:lnTo>
                      <a:lnTo>
                        <a:pt x="4" y="1"/>
                      </a:lnTo>
                      <a:lnTo>
                        <a:pt x="3" y="1"/>
                      </a:lnTo>
                      <a:lnTo>
                        <a:pt x="2" y="2"/>
                      </a:lnTo>
                      <a:lnTo>
                        <a:pt x="1" y="3"/>
                      </a:lnTo>
                      <a:lnTo>
                        <a:pt x="1" y="4"/>
                      </a:lnTo>
                      <a:lnTo>
                        <a:pt x="0" y="5"/>
                      </a:lnTo>
                      <a:lnTo>
                        <a:pt x="0" y="8"/>
                      </a:lnTo>
                      <a:lnTo>
                        <a:pt x="0" y="9"/>
                      </a:lnTo>
                      <a:lnTo>
                        <a:pt x="0" y="10"/>
                      </a:lnTo>
                      <a:lnTo>
                        <a:pt x="0" y="11"/>
                      </a:lnTo>
                      <a:lnTo>
                        <a:pt x="1" y="12"/>
                      </a:lnTo>
                      <a:lnTo>
                        <a:pt x="1"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42" name="Freeform 323"/>
                <p:cNvSpPr>
                  <a:spLocks/>
                </p:cNvSpPr>
                <p:nvPr/>
              </p:nvSpPr>
              <p:spPr bwMode="auto">
                <a:xfrm>
                  <a:off x="712" y="1618"/>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0" y="9"/>
                      </a:moveTo>
                      <a:lnTo>
                        <a:pt x="0" y="9"/>
                      </a:lnTo>
                      <a:lnTo>
                        <a:pt x="0" y="10"/>
                      </a:lnTo>
                      <a:lnTo>
                        <a:pt x="0" y="11"/>
                      </a:lnTo>
                      <a:lnTo>
                        <a:pt x="1" y="12"/>
                      </a:lnTo>
                      <a:lnTo>
                        <a:pt x="2" y="12"/>
                      </a:lnTo>
                      <a:lnTo>
                        <a:pt x="2" y="13"/>
                      </a:lnTo>
                      <a:lnTo>
                        <a:pt x="2" y="14"/>
                      </a:lnTo>
                      <a:lnTo>
                        <a:pt x="3" y="14"/>
                      </a:lnTo>
                      <a:lnTo>
                        <a:pt x="5" y="15"/>
                      </a:lnTo>
                      <a:lnTo>
                        <a:pt x="6" y="15"/>
                      </a:lnTo>
                      <a:lnTo>
                        <a:pt x="7" y="15"/>
                      </a:lnTo>
                      <a:lnTo>
                        <a:pt x="8" y="15"/>
                      </a:lnTo>
                      <a:lnTo>
                        <a:pt x="9" y="15"/>
                      </a:lnTo>
                      <a:lnTo>
                        <a:pt x="10" y="14"/>
                      </a:lnTo>
                      <a:lnTo>
                        <a:pt x="11" y="14"/>
                      </a:lnTo>
                      <a:lnTo>
                        <a:pt x="12" y="13"/>
                      </a:lnTo>
                      <a:lnTo>
                        <a:pt x="13" y="12"/>
                      </a:lnTo>
                      <a:lnTo>
                        <a:pt x="13" y="11"/>
                      </a:lnTo>
                      <a:lnTo>
                        <a:pt x="13" y="9"/>
                      </a:lnTo>
                      <a:lnTo>
                        <a:pt x="13" y="8"/>
                      </a:lnTo>
                      <a:lnTo>
                        <a:pt x="13" y="6"/>
                      </a:lnTo>
                      <a:lnTo>
                        <a:pt x="13" y="5"/>
                      </a:lnTo>
                      <a:lnTo>
                        <a:pt x="13" y="4"/>
                      </a:lnTo>
                      <a:lnTo>
                        <a:pt x="12" y="4"/>
                      </a:lnTo>
                      <a:lnTo>
                        <a:pt x="12" y="3"/>
                      </a:lnTo>
                      <a:lnTo>
                        <a:pt x="11" y="3"/>
                      </a:lnTo>
                      <a:lnTo>
                        <a:pt x="11" y="2"/>
                      </a:lnTo>
                      <a:lnTo>
                        <a:pt x="9" y="1"/>
                      </a:lnTo>
                      <a:lnTo>
                        <a:pt x="8" y="1"/>
                      </a:lnTo>
                      <a:lnTo>
                        <a:pt x="7" y="0"/>
                      </a:lnTo>
                      <a:lnTo>
                        <a:pt x="5" y="1"/>
                      </a:lnTo>
                      <a:lnTo>
                        <a:pt x="3" y="1"/>
                      </a:lnTo>
                      <a:lnTo>
                        <a:pt x="2" y="2"/>
                      </a:lnTo>
                      <a:lnTo>
                        <a:pt x="2" y="3"/>
                      </a:lnTo>
                      <a:lnTo>
                        <a:pt x="1" y="4"/>
                      </a:lnTo>
                      <a:lnTo>
                        <a:pt x="0" y="5"/>
                      </a:lnTo>
                      <a:lnTo>
                        <a:pt x="0" y="8"/>
                      </a:lnTo>
                      <a:lnTo>
                        <a:pt x="0" y="9"/>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43" name="Freeform 324"/>
                <p:cNvSpPr>
                  <a:spLocks/>
                </p:cNvSpPr>
                <p:nvPr/>
              </p:nvSpPr>
              <p:spPr bwMode="auto">
                <a:xfrm>
                  <a:off x="719" y="1618"/>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0" y="8"/>
                      </a:moveTo>
                      <a:lnTo>
                        <a:pt x="0" y="9"/>
                      </a:lnTo>
                      <a:lnTo>
                        <a:pt x="0" y="10"/>
                      </a:lnTo>
                      <a:lnTo>
                        <a:pt x="0" y="11"/>
                      </a:lnTo>
                      <a:lnTo>
                        <a:pt x="1" y="11"/>
                      </a:lnTo>
                      <a:lnTo>
                        <a:pt x="1" y="12"/>
                      </a:lnTo>
                      <a:lnTo>
                        <a:pt x="2" y="13"/>
                      </a:lnTo>
                      <a:lnTo>
                        <a:pt x="3" y="14"/>
                      </a:lnTo>
                      <a:lnTo>
                        <a:pt x="5" y="14"/>
                      </a:lnTo>
                      <a:lnTo>
                        <a:pt x="5" y="15"/>
                      </a:lnTo>
                      <a:lnTo>
                        <a:pt x="6" y="15"/>
                      </a:lnTo>
                      <a:lnTo>
                        <a:pt x="7" y="15"/>
                      </a:lnTo>
                      <a:lnTo>
                        <a:pt x="8" y="14"/>
                      </a:lnTo>
                      <a:lnTo>
                        <a:pt x="9" y="14"/>
                      </a:lnTo>
                      <a:lnTo>
                        <a:pt x="10" y="13"/>
                      </a:lnTo>
                      <a:lnTo>
                        <a:pt x="11" y="12"/>
                      </a:lnTo>
                      <a:lnTo>
                        <a:pt x="11" y="11"/>
                      </a:lnTo>
                      <a:lnTo>
                        <a:pt x="12" y="10"/>
                      </a:lnTo>
                      <a:lnTo>
                        <a:pt x="12" y="9"/>
                      </a:lnTo>
                      <a:lnTo>
                        <a:pt x="12" y="6"/>
                      </a:lnTo>
                      <a:lnTo>
                        <a:pt x="12" y="5"/>
                      </a:lnTo>
                      <a:lnTo>
                        <a:pt x="12" y="4"/>
                      </a:lnTo>
                      <a:lnTo>
                        <a:pt x="11" y="3"/>
                      </a:lnTo>
                      <a:lnTo>
                        <a:pt x="11" y="2"/>
                      </a:lnTo>
                      <a:lnTo>
                        <a:pt x="10" y="2"/>
                      </a:lnTo>
                      <a:lnTo>
                        <a:pt x="10" y="1"/>
                      </a:lnTo>
                      <a:lnTo>
                        <a:pt x="9" y="1"/>
                      </a:lnTo>
                      <a:lnTo>
                        <a:pt x="8" y="0"/>
                      </a:lnTo>
                      <a:lnTo>
                        <a:pt x="7" y="0"/>
                      </a:lnTo>
                      <a:lnTo>
                        <a:pt x="6" y="0"/>
                      </a:lnTo>
                      <a:lnTo>
                        <a:pt x="5" y="0"/>
                      </a:lnTo>
                      <a:lnTo>
                        <a:pt x="3" y="1"/>
                      </a:lnTo>
                      <a:lnTo>
                        <a:pt x="2" y="1"/>
                      </a:lnTo>
                      <a:lnTo>
                        <a:pt x="1" y="2"/>
                      </a:lnTo>
                      <a:lnTo>
                        <a:pt x="1" y="4"/>
                      </a:lnTo>
                      <a:lnTo>
                        <a:pt x="0" y="5"/>
                      </a:lnTo>
                      <a:lnTo>
                        <a:pt x="0" y="6"/>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44" name="Freeform 325"/>
                <p:cNvSpPr>
                  <a:spLocks/>
                </p:cNvSpPr>
                <p:nvPr/>
              </p:nvSpPr>
              <p:spPr bwMode="auto">
                <a:xfrm>
                  <a:off x="725" y="1618"/>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5"/>
                    <a:gd name="T146" fmla="*/ 13 w 13"/>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5">
                      <a:moveTo>
                        <a:pt x="1" y="12"/>
                      </a:moveTo>
                      <a:lnTo>
                        <a:pt x="2" y="13"/>
                      </a:lnTo>
                      <a:lnTo>
                        <a:pt x="2" y="14"/>
                      </a:lnTo>
                      <a:lnTo>
                        <a:pt x="3" y="14"/>
                      </a:lnTo>
                      <a:lnTo>
                        <a:pt x="5" y="14"/>
                      </a:lnTo>
                      <a:lnTo>
                        <a:pt x="6" y="15"/>
                      </a:lnTo>
                      <a:lnTo>
                        <a:pt x="7" y="15"/>
                      </a:lnTo>
                      <a:lnTo>
                        <a:pt x="8" y="15"/>
                      </a:lnTo>
                      <a:lnTo>
                        <a:pt x="9" y="15"/>
                      </a:lnTo>
                      <a:lnTo>
                        <a:pt x="10" y="14"/>
                      </a:lnTo>
                      <a:lnTo>
                        <a:pt x="11" y="13"/>
                      </a:lnTo>
                      <a:lnTo>
                        <a:pt x="12" y="13"/>
                      </a:lnTo>
                      <a:lnTo>
                        <a:pt x="12" y="11"/>
                      </a:lnTo>
                      <a:lnTo>
                        <a:pt x="13" y="11"/>
                      </a:lnTo>
                      <a:lnTo>
                        <a:pt x="13" y="9"/>
                      </a:lnTo>
                      <a:lnTo>
                        <a:pt x="13" y="8"/>
                      </a:lnTo>
                      <a:lnTo>
                        <a:pt x="13" y="6"/>
                      </a:lnTo>
                      <a:lnTo>
                        <a:pt x="13" y="5"/>
                      </a:lnTo>
                      <a:lnTo>
                        <a:pt x="13" y="4"/>
                      </a:lnTo>
                      <a:lnTo>
                        <a:pt x="12" y="4"/>
                      </a:lnTo>
                      <a:lnTo>
                        <a:pt x="12" y="3"/>
                      </a:lnTo>
                      <a:lnTo>
                        <a:pt x="11" y="2"/>
                      </a:lnTo>
                      <a:lnTo>
                        <a:pt x="10" y="1"/>
                      </a:lnTo>
                      <a:lnTo>
                        <a:pt x="9" y="1"/>
                      </a:lnTo>
                      <a:lnTo>
                        <a:pt x="8" y="0"/>
                      </a:lnTo>
                      <a:lnTo>
                        <a:pt x="7" y="0"/>
                      </a:lnTo>
                      <a:lnTo>
                        <a:pt x="6" y="0"/>
                      </a:lnTo>
                      <a:lnTo>
                        <a:pt x="3" y="1"/>
                      </a:lnTo>
                      <a:lnTo>
                        <a:pt x="2" y="2"/>
                      </a:lnTo>
                      <a:lnTo>
                        <a:pt x="1" y="3"/>
                      </a:lnTo>
                      <a:lnTo>
                        <a:pt x="1" y="4"/>
                      </a:lnTo>
                      <a:lnTo>
                        <a:pt x="0" y="5"/>
                      </a:lnTo>
                      <a:lnTo>
                        <a:pt x="0" y="6"/>
                      </a:lnTo>
                      <a:lnTo>
                        <a:pt x="0" y="9"/>
                      </a:lnTo>
                      <a:lnTo>
                        <a:pt x="0" y="11"/>
                      </a:lnTo>
                      <a:lnTo>
                        <a:pt x="1" y="11"/>
                      </a:lnTo>
                      <a:lnTo>
                        <a:pt x="1"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45" name="Freeform 326"/>
                <p:cNvSpPr>
                  <a:spLocks/>
                </p:cNvSpPr>
                <p:nvPr/>
              </p:nvSpPr>
              <p:spPr bwMode="auto">
                <a:xfrm>
                  <a:off x="722" y="1618"/>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0" y="9"/>
                      </a:moveTo>
                      <a:lnTo>
                        <a:pt x="0" y="9"/>
                      </a:lnTo>
                      <a:lnTo>
                        <a:pt x="0" y="11"/>
                      </a:lnTo>
                      <a:lnTo>
                        <a:pt x="1" y="11"/>
                      </a:lnTo>
                      <a:lnTo>
                        <a:pt x="1" y="12"/>
                      </a:lnTo>
                      <a:lnTo>
                        <a:pt x="2" y="13"/>
                      </a:lnTo>
                      <a:lnTo>
                        <a:pt x="2" y="14"/>
                      </a:lnTo>
                      <a:lnTo>
                        <a:pt x="3" y="14"/>
                      </a:lnTo>
                      <a:lnTo>
                        <a:pt x="4" y="14"/>
                      </a:lnTo>
                      <a:lnTo>
                        <a:pt x="4" y="15"/>
                      </a:lnTo>
                      <a:lnTo>
                        <a:pt x="5" y="15"/>
                      </a:lnTo>
                      <a:lnTo>
                        <a:pt x="6" y="15"/>
                      </a:lnTo>
                      <a:lnTo>
                        <a:pt x="7" y="15"/>
                      </a:lnTo>
                      <a:lnTo>
                        <a:pt x="8" y="15"/>
                      </a:lnTo>
                      <a:lnTo>
                        <a:pt x="9" y="14"/>
                      </a:lnTo>
                      <a:lnTo>
                        <a:pt x="10" y="13"/>
                      </a:lnTo>
                      <a:lnTo>
                        <a:pt x="11" y="13"/>
                      </a:lnTo>
                      <a:lnTo>
                        <a:pt x="11" y="11"/>
                      </a:lnTo>
                      <a:lnTo>
                        <a:pt x="12" y="11"/>
                      </a:lnTo>
                      <a:lnTo>
                        <a:pt x="12" y="9"/>
                      </a:lnTo>
                      <a:lnTo>
                        <a:pt x="12" y="8"/>
                      </a:lnTo>
                      <a:lnTo>
                        <a:pt x="12" y="6"/>
                      </a:lnTo>
                      <a:lnTo>
                        <a:pt x="12" y="5"/>
                      </a:lnTo>
                      <a:lnTo>
                        <a:pt x="12" y="4"/>
                      </a:lnTo>
                      <a:lnTo>
                        <a:pt x="11" y="4"/>
                      </a:lnTo>
                      <a:lnTo>
                        <a:pt x="11" y="3"/>
                      </a:lnTo>
                      <a:lnTo>
                        <a:pt x="10" y="2"/>
                      </a:lnTo>
                      <a:lnTo>
                        <a:pt x="9" y="1"/>
                      </a:lnTo>
                      <a:lnTo>
                        <a:pt x="8" y="1"/>
                      </a:lnTo>
                      <a:lnTo>
                        <a:pt x="7" y="0"/>
                      </a:lnTo>
                      <a:lnTo>
                        <a:pt x="6" y="0"/>
                      </a:lnTo>
                      <a:lnTo>
                        <a:pt x="5" y="0"/>
                      </a:lnTo>
                      <a:lnTo>
                        <a:pt x="4" y="0"/>
                      </a:lnTo>
                      <a:lnTo>
                        <a:pt x="3" y="1"/>
                      </a:lnTo>
                      <a:lnTo>
                        <a:pt x="2" y="2"/>
                      </a:lnTo>
                      <a:lnTo>
                        <a:pt x="1" y="3"/>
                      </a:lnTo>
                      <a:lnTo>
                        <a:pt x="1" y="4"/>
                      </a:lnTo>
                      <a:lnTo>
                        <a:pt x="0" y="5"/>
                      </a:lnTo>
                      <a:lnTo>
                        <a:pt x="0" y="6"/>
                      </a:lnTo>
                      <a:lnTo>
                        <a:pt x="0" y="9"/>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46" name="Freeform 327"/>
                <p:cNvSpPr>
                  <a:spLocks/>
                </p:cNvSpPr>
                <p:nvPr/>
              </p:nvSpPr>
              <p:spPr bwMode="auto">
                <a:xfrm>
                  <a:off x="729" y="1618"/>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0" y="8"/>
                      </a:moveTo>
                      <a:lnTo>
                        <a:pt x="0" y="9"/>
                      </a:lnTo>
                      <a:lnTo>
                        <a:pt x="0" y="10"/>
                      </a:lnTo>
                      <a:lnTo>
                        <a:pt x="1" y="10"/>
                      </a:lnTo>
                      <a:lnTo>
                        <a:pt x="1" y="11"/>
                      </a:lnTo>
                      <a:lnTo>
                        <a:pt x="1" y="12"/>
                      </a:lnTo>
                      <a:lnTo>
                        <a:pt x="2" y="13"/>
                      </a:lnTo>
                      <a:lnTo>
                        <a:pt x="3" y="14"/>
                      </a:lnTo>
                      <a:lnTo>
                        <a:pt x="4" y="14"/>
                      </a:lnTo>
                      <a:lnTo>
                        <a:pt x="5" y="15"/>
                      </a:lnTo>
                      <a:lnTo>
                        <a:pt x="6" y="15"/>
                      </a:lnTo>
                      <a:lnTo>
                        <a:pt x="7" y="15"/>
                      </a:lnTo>
                      <a:lnTo>
                        <a:pt x="8" y="14"/>
                      </a:lnTo>
                      <a:lnTo>
                        <a:pt x="9" y="14"/>
                      </a:lnTo>
                      <a:lnTo>
                        <a:pt x="10" y="13"/>
                      </a:lnTo>
                      <a:lnTo>
                        <a:pt x="11" y="12"/>
                      </a:lnTo>
                      <a:lnTo>
                        <a:pt x="11" y="11"/>
                      </a:lnTo>
                      <a:lnTo>
                        <a:pt x="12" y="10"/>
                      </a:lnTo>
                      <a:lnTo>
                        <a:pt x="12" y="8"/>
                      </a:lnTo>
                      <a:lnTo>
                        <a:pt x="12" y="7"/>
                      </a:lnTo>
                      <a:lnTo>
                        <a:pt x="12" y="5"/>
                      </a:lnTo>
                      <a:lnTo>
                        <a:pt x="11" y="4"/>
                      </a:lnTo>
                      <a:lnTo>
                        <a:pt x="11" y="3"/>
                      </a:lnTo>
                      <a:lnTo>
                        <a:pt x="11" y="2"/>
                      </a:lnTo>
                      <a:lnTo>
                        <a:pt x="10" y="1"/>
                      </a:lnTo>
                      <a:lnTo>
                        <a:pt x="9" y="1"/>
                      </a:lnTo>
                      <a:lnTo>
                        <a:pt x="8" y="0"/>
                      </a:lnTo>
                      <a:lnTo>
                        <a:pt x="7" y="0"/>
                      </a:lnTo>
                      <a:lnTo>
                        <a:pt x="6" y="0"/>
                      </a:lnTo>
                      <a:lnTo>
                        <a:pt x="4" y="0"/>
                      </a:lnTo>
                      <a:lnTo>
                        <a:pt x="3" y="1"/>
                      </a:lnTo>
                      <a:lnTo>
                        <a:pt x="2" y="2"/>
                      </a:lnTo>
                      <a:lnTo>
                        <a:pt x="1" y="2"/>
                      </a:lnTo>
                      <a:lnTo>
                        <a:pt x="1" y="4"/>
                      </a:lnTo>
                      <a:lnTo>
                        <a:pt x="1" y="5"/>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47" name="Freeform 328"/>
                <p:cNvSpPr>
                  <a:spLocks/>
                </p:cNvSpPr>
                <p:nvPr/>
              </p:nvSpPr>
              <p:spPr bwMode="auto">
                <a:xfrm>
                  <a:off x="735" y="1618"/>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2" y="12"/>
                      </a:moveTo>
                      <a:lnTo>
                        <a:pt x="2" y="13"/>
                      </a:lnTo>
                      <a:lnTo>
                        <a:pt x="3" y="14"/>
                      </a:lnTo>
                      <a:lnTo>
                        <a:pt x="4" y="14"/>
                      </a:lnTo>
                      <a:lnTo>
                        <a:pt x="4" y="15"/>
                      </a:lnTo>
                      <a:lnTo>
                        <a:pt x="6" y="15"/>
                      </a:lnTo>
                      <a:lnTo>
                        <a:pt x="7" y="15"/>
                      </a:lnTo>
                      <a:lnTo>
                        <a:pt x="8" y="15"/>
                      </a:lnTo>
                      <a:lnTo>
                        <a:pt x="9" y="14"/>
                      </a:lnTo>
                      <a:lnTo>
                        <a:pt x="10" y="13"/>
                      </a:lnTo>
                      <a:lnTo>
                        <a:pt x="11" y="12"/>
                      </a:lnTo>
                      <a:lnTo>
                        <a:pt x="12" y="11"/>
                      </a:lnTo>
                      <a:lnTo>
                        <a:pt x="12" y="10"/>
                      </a:lnTo>
                      <a:lnTo>
                        <a:pt x="12" y="9"/>
                      </a:lnTo>
                      <a:lnTo>
                        <a:pt x="12" y="8"/>
                      </a:lnTo>
                      <a:lnTo>
                        <a:pt x="12" y="7"/>
                      </a:lnTo>
                      <a:lnTo>
                        <a:pt x="12" y="5"/>
                      </a:lnTo>
                      <a:lnTo>
                        <a:pt x="12" y="4"/>
                      </a:lnTo>
                      <a:lnTo>
                        <a:pt x="11" y="4"/>
                      </a:lnTo>
                      <a:lnTo>
                        <a:pt x="11" y="3"/>
                      </a:lnTo>
                      <a:lnTo>
                        <a:pt x="10" y="2"/>
                      </a:lnTo>
                      <a:lnTo>
                        <a:pt x="9" y="1"/>
                      </a:lnTo>
                      <a:lnTo>
                        <a:pt x="8" y="1"/>
                      </a:lnTo>
                      <a:lnTo>
                        <a:pt x="8" y="0"/>
                      </a:lnTo>
                      <a:lnTo>
                        <a:pt x="7" y="0"/>
                      </a:lnTo>
                      <a:lnTo>
                        <a:pt x="6" y="0"/>
                      </a:lnTo>
                      <a:lnTo>
                        <a:pt x="4" y="0"/>
                      </a:lnTo>
                      <a:lnTo>
                        <a:pt x="3" y="1"/>
                      </a:lnTo>
                      <a:lnTo>
                        <a:pt x="2" y="2"/>
                      </a:lnTo>
                      <a:lnTo>
                        <a:pt x="2" y="3"/>
                      </a:lnTo>
                      <a:lnTo>
                        <a:pt x="1" y="4"/>
                      </a:lnTo>
                      <a:lnTo>
                        <a:pt x="0" y="5"/>
                      </a:lnTo>
                      <a:lnTo>
                        <a:pt x="0" y="7"/>
                      </a:lnTo>
                      <a:lnTo>
                        <a:pt x="0" y="8"/>
                      </a:lnTo>
                      <a:lnTo>
                        <a:pt x="0" y="9"/>
                      </a:lnTo>
                      <a:lnTo>
                        <a:pt x="0" y="10"/>
                      </a:lnTo>
                      <a:lnTo>
                        <a:pt x="1" y="10"/>
                      </a:lnTo>
                      <a:lnTo>
                        <a:pt x="1" y="11"/>
                      </a:lnTo>
                      <a:lnTo>
                        <a:pt x="1" y="12"/>
                      </a:lnTo>
                      <a:lnTo>
                        <a:pt x="2"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48" name="Freeform 329"/>
                <p:cNvSpPr>
                  <a:spLocks/>
                </p:cNvSpPr>
                <p:nvPr/>
              </p:nvSpPr>
              <p:spPr bwMode="auto">
                <a:xfrm>
                  <a:off x="732" y="1618"/>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0" y="8"/>
                      </a:moveTo>
                      <a:lnTo>
                        <a:pt x="0" y="9"/>
                      </a:lnTo>
                      <a:lnTo>
                        <a:pt x="0" y="10"/>
                      </a:lnTo>
                      <a:lnTo>
                        <a:pt x="1" y="10"/>
                      </a:lnTo>
                      <a:lnTo>
                        <a:pt x="1" y="11"/>
                      </a:lnTo>
                      <a:lnTo>
                        <a:pt x="1" y="12"/>
                      </a:lnTo>
                      <a:lnTo>
                        <a:pt x="2" y="12"/>
                      </a:lnTo>
                      <a:lnTo>
                        <a:pt x="2" y="13"/>
                      </a:lnTo>
                      <a:lnTo>
                        <a:pt x="3" y="14"/>
                      </a:lnTo>
                      <a:lnTo>
                        <a:pt x="4" y="14"/>
                      </a:lnTo>
                      <a:lnTo>
                        <a:pt x="5" y="15"/>
                      </a:lnTo>
                      <a:lnTo>
                        <a:pt x="6" y="15"/>
                      </a:lnTo>
                      <a:lnTo>
                        <a:pt x="7" y="15"/>
                      </a:lnTo>
                      <a:lnTo>
                        <a:pt x="8" y="15"/>
                      </a:lnTo>
                      <a:lnTo>
                        <a:pt x="10" y="14"/>
                      </a:lnTo>
                      <a:lnTo>
                        <a:pt x="10" y="13"/>
                      </a:lnTo>
                      <a:lnTo>
                        <a:pt x="11" y="12"/>
                      </a:lnTo>
                      <a:lnTo>
                        <a:pt x="12" y="11"/>
                      </a:lnTo>
                      <a:lnTo>
                        <a:pt x="12" y="10"/>
                      </a:lnTo>
                      <a:lnTo>
                        <a:pt x="12" y="9"/>
                      </a:lnTo>
                      <a:lnTo>
                        <a:pt x="12" y="8"/>
                      </a:lnTo>
                      <a:lnTo>
                        <a:pt x="12" y="7"/>
                      </a:lnTo>
                      <a:lnTo>
                        <a:pt x="12" y="5"/>
                      </a:lnTo>
                      <a:lnTo>
                        <a:pt x="12" y="4"/>
                      </a:lnTo>
                      <a:lnTo>
                        <a:pt x="11" y="4"/>
                      </a:lnTo>
                      <a:lnTo>
                        <a:pt x="11" y="3"/>
                      </a:lnTo>
                      <a:lnTo>
                        <a:pt x="10" y="2"/>
                      </a:lnTo>
                      <a:lnTo>
                        <a:pt x="10" y="1"/>
                      </a:lnTo>
                      <a:lnTo>
                        <a:pt x="9" y="1"/>
                      </a:lnTo>
                      <a:lnTo>
                        <a:pt x="8" y="1"/>
                      </a:lnTo>
                      <a:lnTo>
                        <a:pt x="8" y="0"/>
                      </a:lnTo>
                      <a:lnTo>
                        <a:pt x="7" y="0"/>
                      </a:lnTo>
                      <a:lnTo>
                        <a:pt x="6" y="0"/>
                      </a:lnTo>
                      <a:lnTo>
                        <a:pt x="5" y="0"/>
                      </a:lnTo>
                      <a:lnTo>
                        <a:pt x="3" y="1"/>
                      </a:lnTo>
                      <a:lnTo>
                        <a:pt x="2" y="2"/>
                      </a:lnTo>
                      <a:lnTo>
                        <a:pt x="2" y="3"/>
                      </a:lnTo>
                      <a:lnTo>
                        <a:pt x="1" y="4"/>
                      </a:lnTo>
                      <a:lnTo>
                        <a:pt x="0" y="5"/>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49" name="Freeform 330"/>
                <p:cNvSpPr>
                  <a:spLocks/>
                </p:cNvSpPr>
                <p:nvPr/>
              </p:nvSpPr>
              <p:spPr bwMode="auto">
                <a:xfrm>
                  <a:off x="739" y="1618"/>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0" y="9"/>
                      </a:moveTo>
                      <a:lnTo>
                        <a:pt x="0" y="9"/>
                      </a:lnTo>
                      <a:lnTo>
                        <a:pt x="0" y="10"/>
                      </a:lnTo>
                      <a:lnTo>
                        <a:pt x="1" y="11"/>
                      </a:lnTo>
                      <a:lnTo>
                        <a:pt x="1" y="12"/>
                      </a:lnTo>
                      <a:lnTo>
                        <a:pt x="1" y="13"/>
                      </a:lnTo>
                      <a:lnTo>
                        <a:pt x="2" y="13"/>
                      </a:lnTo>
                      <a:lnTo>
                        <a:pt x="3" y="14"/>
                      </a:lnTo>
                      <a:lnTo>
                        <a:pt x="4" y="15"/>
                      </a:lnTo>
                      <a:lnTo>
                        <a:pt x="5" y="15"/>
                      </a:lnTo>
                      <a:lnTo>
                        <a:pt x="6" y="15"/>
                      </a:lnTo>
                      <a:lnTo>
                        <a:pt x="7" y="15"/>
                      </a:lnTo>
                      <a:lnTo>
                        <a:pt x="8" y="15"/>
                      </a:lnTo>
                      <a:lnTo>
                        <a:pt x="9" y="14"/>
                      </a:lnTo>
                      <a:lnTo>
                        <a:pt x="10" y="14"/>
                      </a:lnTo>
                      <a:lnTo>
                        <a:pt x="11" y="13"/>
                      </a:lnTo>
                      <a:lnTo>
                        <a:pt x="11" y="12"/>
                      </a:lnTo>
                      <a:lnTo>
                        <a:pt x="12" y="11"/>
                      </a:lnTo>
                      <a:lnTo>
                        <a:pt x="13" y="9"/>
                      </a:lnTo>
                      <a:lnTo>
                        <a:pt x="13" y="8"/>
                      </a:lnTo>
                      <a:lnTo>
                        <a:pt x="13" y="6"/>
                      </a:lnTo>
                      <a:lnTo>
                        <a:pt x="12" y="6"/>
                      </a:lnTo>
                      <a:lnTo>
                        <a:pt x="12" y="5"/>
                      </a:lnTo>
                      <a:lnTo>
                        <a:pt x="11" y="5"/>
                      </a:lnTo>
                      <a:lnTo>
                        <a:pt x="11" y="4"/>
                      </a:lnTo>
                      <a:lnTo>
                        <a:pt x="11" y="3"/>
                      </a:lnTo>
                      <a:lnTo>
                        <a:pt x="10" y="2"/>
                      </a:lnTo>
                      <a:lnTo>
                        <a:pt x="9" y="1"/>
                      </a:lnTo>
                      <a:lnTo>
                        <a:pt x="8" y="1"/>
                      </a:lnTo>
                      <a:lnTo>
                        <a:pt x="7" y="1"/>
                      </a:lnTo>
                      <a:lnTo>
                        <a:pt x="6" y="0"/>
                      </a:lnTo>
                      <a:lnTo>
                        <a:pt x="4" y="1"/>
                      </a:lnTo>
                      <a:lnTo>
                        <a:pt x="3" y="1"/>
                      </a:lnTo>
                      <a:lnTo>
                        <a:pt x="3" y="2"/>
                      </a:lnTo>
                      <a:lnTo>
                        <a:pt x="1" y="3"/>
                      </a:lnTo>
                      <a:lnTo>
                        <a:pt x="1" y="4"/>
                      </a:lnTo>
                      <a:lnTo>
                        <a:pt x="1" y="5"/>
                      </a:lnTo>
                      <a:lnTo>
                        <a:pt x="0" y="8"/>
                      </a:lnTo>
                      <a:lnTo>
                        <a:pt x="0" y="9"/>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50" name="Freeform 331"/>
                <p:cNvSpPr>
                  <a:spLocks/>
                </p:cNvSpPr>
                <p:nvPr/>
              </p:nvSpPr>
              <p:spPr bwMode="auto">
                <a:xfrm>
                  <a:off x="745" y="1618"/>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0" y="8"/>
                      </a:moveTo>
                      <a:lnTo>
                        <a:pt x="0" y="9"/>
                      </a:lnTo>
                      <a:lnTo>
                        <a:pt x="0" y="10"/>
                      </a:lnTo>
                      <a:lnTo>
                        <a:pt x="1" y="10"/>
                      </a:lnTo>
                      <a:lnTo>
                        <a:pt x="1" y="11"/>
                      </a:lnTo>
                      <a:lnTo>
                        <a:pt x="1" y="12"/>
                      </a:lnTo>
                      <a:lnTo>
                        <a:pt x="2" y="12"/>
                      </a:lnTo>
                      <a:lnTo>
                        <a:pt x="2" y="13"/>
                      </a:lnTo>
                      <a:lnTo>
                        <a:pt x="3" y="13"/>
                      </a:lnTo>
                      <a:lnTo>
                        <a:pt x="4" y="14"/>
                      </a:lnTo>
                      <a:lnTo>
                        <a:pt x="5" y="14"/>
                      </a:lnTo>
                      <a:lnTo>
                        <a:pt x="6" y="15"/>
                      </a:lnTo>
                      <a:lnTo>
                        <a:pt x="7" y="15"/>
                      </a:lnTo>
                      <a:lnTo>
                        <a:pt x="8" y="14"/>
                      </a:lnTo>
                      <a:lnTo>
                        <a:pt x="10" y="14"/>
                      </a:lnTo>
                      <a:lnTo>
                        <a:pt x="10" y="13"/>
                      </a:lnTo>
                      <a:lnTo>
                        <a:pt x="11" y="12"/>
                      </a:lnTo>
                      <a:lnTo>
                        <a:pt x="12" y="11"/>
                      </a:lnTo>
                      <a:lnTo>
                        <a:pt x="12" y="10"/>
                      </a:lnTo>
                      <a:lnTo>
                        <a:pt x="13" y="8"/>
                      </a:lnTo>
                      <a:lnTo>
                        <a:pt x="13" y="7"/>
                      </a:lnTo>
                      <a:lnTo>
                        <a:pt x="12" y="7"/>
                      </a:lnTo>
                      <a:lnTo>
                        <a:pt x="12" y="5"/>
                      </a:lnTo>
                      <a:lnTo>
                        <a:pt x="12" y="4"/>
                      </a:lnTo>
                      <a:lnTo>
                        <a:pt x="12" y="3"/>
                      </a:lnTo>
                      <a:lnTo>
                        <a:pt x="11" y="3"/>
                      </a:lnTo>
                      <a:lnTo>
                        <a:pt x="11" y="2"/>
                      </a:lnTo>
                      <a:lnTo>
                        <a:pt x="10" y="1"/>
                      </a:lnTo>
                      <a:lnTo>
                        <a:pt x="9" y="1"/>
                      </a:lnTo>
                      <a:lnTo>
                        <a:pt x="8" y="0"/>
                      </a:lnTo>
                      <a:lnTo>
                        <a:pt x="6" y="0"/>
                      </a:lnTo>
                      <a:lnTo>
                        <a:pt x="5" y="0"/>
                      </a:lnTo>
                      <a:lnTo>
                        <a:pt x="4" y="1"/>
                      </a:lnTo>
                      <a:lnTo>
                        <a:pt x="3" y="2"/>
                      </a:lnTo>
                      <a:lnTo>
                        <a:pt x="2" y="2"/>
                      </a:lnTo>
                      <a:lnTo>
                        <a:pt x="1" y="4"/>
                      </a:lnTo>
                      <a:lnTo>
                        <a:pt x="1" y="5"/>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51" name="Freeform 332"/>
                <p:cNvSpPr>
                  <a:spLocks/>
                </p:cNvSpPr>
                <p:nvPr/>
              </p:nvSpPr>
              <p:spPr bwMode="auto">
                <a:xfrm>
                  <a:off x="742" y="1618"/>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0" y="8"/>
                      </a:moveTo>
                      <a:lnTo>
                        <a:pt x="0" y="9"/>
                      </a:lnTo>
                      <a:lnTo>
                        <a:pt x="0" y="10"/>
                      </a:lnTo>
                      <a:lnTo>
                        <a:pt x="1" y="10"/>
                      </a:lnTo>
                      <a:lnTo>
                        <a:pt x="1" y="11"/>
                      </a:lnTo>
                      <a:lnTo>
                        <a:pt x="1" y="12"/>
                      </a:lnTo>
                      <a:lnTo>
                        <a:pt x="2" y="12"/>
                      </a:lnTo>
                      <a:lnTo>
                        <a:pt x="2" y="13"/>
                      </a:lnTo>
                      <a:lnTo>
                        <a:pt x="3" y="13"/>
                      </a:lnTo>
                      <a:lnTo>
                        <a:pt x="4" y="14"/>
                      </a:lnTo>
                      <a:lnTo>
                        <a:pt x="5" y="14"/>
                      </a:lnTo>
                      <a:lnTo>
                        <a:pt x="6" y="15"/>
                      </a:lnTo>
                      <a:lnTo>
                        <a:pt x="7" y="15"/>
                      </a:lnTo>
                      <a:lnTo>
                        <a:pt x="8" y="14"/>
                      </a:lnTo>
                      <a:lnTo>
                        <a:pt x="10" y="14"/>
                      </a:lnTo>
                      <a:lnTo>
                        <a:pt x="10" y="13"/>
                      </a:lnTo>
                      <a:lnTo>
                        <a:pt x="11" y="12"/>
                      </a:lnTo>
                      <a:lnTo>
                        <a:pt x="12" y="11"/>
                      </a:lnTo>
                      <a:lnTo>
                        <a:pt x="12" y="10"/>
                      </a:lnTo>
                      <a:lnTo>
                        <a:pt x="13" y="8"/>
                      </a:lnTo>
                      <a:lnTo>
                        <a:pt x="13" y="7"/>
                      </a:lnTo>
                      <a:lnTo>
                        <a:pt x="12" y="7"/>
                      </a:lnTo>
                      <a:lnTo>
                        <a:pt x="12" y="5"/>
                      </a:lnTo>
                      <a:lnTo>
                        <a:pt x="12" y="4"/>
                      </a:lnTo>
                      <a:lnTo>
                        <a:pt x="12" y="3"/>
                      </a:lnTo>
                      <a:lnTo>
                        <a:pt x="11" y="3"/>
                      </a:lnTo>
                      <a:lnTo>
                        <a:pt x="11" y="2"/>
                      </a:lnTo>
                      <a:lnTo>
                        <a:pt x="10" y="1"/>
                      </a:lnTo>
                      <a:lnTo>
                        <a:pt x="9" y="1"/>
                      </a:lnTo>
                      <a:lnTo>
                        <a:pt x="8" y="0"/>
                      </a:lnTo>
                      <a:lnTo>
                        <a:pt x="7" y="0"/>
                      </a:lnTo>
                      <a:lnTo>
                        <a:pt x="6" y="0"/>
                      </a:lnTo>
                      <a:lnTo>
                        <a:pt x="5" y="0"/>
                      </a:lnTo>
                      <a:lnTo>
                        <a:pt x="4" y="1"/>
                      </a:lnTo>
                      <a:lnTo>
                        <a:pt x="3" y="2"/>
                      </a:lnTo>
                      <a:lnTo>
                        <a:pt x="2" y="2"/>
                      </a:lnTo>
                      <a:lnTo>
                        <a:pt x="1" y="4"/>
                      </a:lnTo>
                      <a:lnTo>
                        <a:pt x="1" y="5"/>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52" name="Freeform 333"/>
                <p:cNvSpPr>
                  <a:spLocks/>
                </p:cNvSpPr>
                <p:nvPr/>
              </p:nvSpPr>
              <p:spPr bwMode="auto">
                <a:xfrm>
                  <a:off x="749" y="1618"/>
                  <a:ext cx="1"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11" y="2"/>
                      </a:moveTo>
                      <a:lnTo>
                        <a:pt x="10" y="2"/>
                      </a:lnTo>
                      <a:lnTo>
                        <a:pt x="10" y="1"/>
                      </a:lnTo>
                      <a:lnTo>
                        <a:pt x="9" y="1"/>
                      </a:lnTo>
                      <a:lnTo>
                        <a:pt x="8" y="0"/>
                      </a:lnTo>
                      <a:lnTo>
                        <a:pt x="7" y="0"/>
                      </a:lnTo>
                      <a:lnTo>
                        <a:pt x="6" y="0"/>
                      </a:lnTo>
                      <a:lnTo>
                        <a:pt x="5" y="1"/>
                      </a:lnTo>
                      <a:lnTo>
                        <a:pt x="4" y="1"/>
                      </a:lnTo>
                      <a:lnTo>
                        <a:pt x="3" y="2"/>
                      </a:lnTo>
                      <a:lnTo>
                        <a:pt x="2" y="3"/>
                      </a:lnTo>
                      <a:lnTo>
                        <a:pt x="2" y="5"/>
                      </a:lnTo>
                      <a:lnTo>
                        <a:pt x="0" y="6"/>
                      </a:lnTo>
                      <a:lnTo>
                        <a:pt x="0" y="8"/>
                      </a:lnTo>
                      <a:lnTo>
                        <a:pt x="0" y="9"/>
                      </a:lnTo>
                      <a:lnTo>
                        <a:pt x="0" y="10"/>
                      </a:lnTo>
                      <a:lnTo>
                        <a:pt x="1" y="10"/>
                      </a:lnTo>
                      <a:lnTo>
                        <a:pt x="1" y="11"/>
                      </a:lnTo>
                      <a:lnTo>
                        <a:pt x="2" y="11"/>
                      </a:lnTo>
                      <a:lnTo>
                        <a:pt x="2" y="12"/>
                      </a:lnTo>
                      <a:lnTo>
                        <a:pt x="2" y="13"/>
                      </a:lnTo>
                      <a:lnTo>
                        <a:pt x="3" y="14"/>
                      </a:lnTo>
                      <a:lnTo>
                        <a:pt x="4" y="14"/>
                      </a:lnTo>
                      <a:lnTo>
                        <a:pt x="5" y="15"/>
                      </a:lnTo>
                      <a:lnTo>
                        <a:pt x="6" y="15"/>
                      </a:lnTo>
                      <a:lnTo>
                        <a:pt x="7" y="15"/>
                      </a:lnTo>
                      <a:lnTo>
                        <a:pt x="9" y="15"/>
                      </a:lnTo>
                      <a:lnTo>
                        <a:pt x="10" y="14"/>
                      </a:lnTo>
                      <a:lnTo>
                        <a:pt x="10" y="13"/>
                      </a:lnTo>
                      <a:lnTo>
                        <a:pt x="12" y="12"/>
                      </a:lnTo>
                      <a:lnTo>
                        <a:pt x="12" y="11"/>
                      </a:lnTo>
                      <a:lnTo>
                        <a:pt x="12" y="10"/>
                      </a:lnTo>
                      <a:lnTo>
                        <a:pt x="12" y="9"/>
                      </a:lnTo>
                      <a:lnTo>
                        <a:pt x="13" y="8"/>
                      </a:lnTo>
                      <a:lnTo>
                        <a:pt x="12" y="7"/>
                      </a:lnTo>
                      <a:lnTo>
                        <a:pt x="12" y="6"/>
                      </a:lnTo>
                      <a:lnTo>
                        <a:pt x="12" y="5"/>
                      </a:lnTo>
                      <a:lnTo>
                        <a:pt x="12" y="3"/>
                      </a:lnTo>
                      <a:lnTo>
                        <a:pt x="11" y="3"/>
                      </a:lnTo>
                      <a:lnTo>
                        <a:pt x="11"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53" name="Freeform 334"/>
                <p:cNvSpPr>
                  <a:spLocks/>
                </p:cNvSpPr>
                <p:nvPr/>
              </p:nvSpPr>
              <p:spPr bwMode="auto">
                <a:xfrm>
                  <a:off x="755" y="1618"/>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10" y="1"/>
                      </a:moveTo>
                      <a:lnTo>
                        <a:pt x="9" y="1"/>
                      </a:lnTo>
                      <a:lnTo>
                        <a:pt x="8" y="0"/>
                      </a:lnTo>
                      <a:lnTo>
                        <a:pt x="6" y="0"/>
                      </a:lnTo>
                      <a:lnTo>
                        <a:pt x="4" y="0"/>
                      </a:lnTo>
                      <a:lnTo>
                        <a:pt x="3" y="0"/>
                      </a:lnTo>
                      <a:lnTo>
                        <a:pt x="2" y="1"/>
                      </a:lnTo>
                      <a:lnTo>
                        <a:pt x="1" y="2"/>
                      </a:lnTo>
                      <a:lnTo>
                        <a:pt x="0" y="4"/>
                      </a:lnTo>
                      <a:lnTo>
                        <a:pt x="0" y="5"/>
                      </a:lnTo>
                      <a:lnTo>
                        <a:pt x="0" y="7"/>
                      </a:lnTo>
                      <a:lnTo>
                        <a:pt x="0" y="8"/>
                      </a:lnTo>
                      <a:lnTo>
                        <a:pt x="0" y="9"/>
                      </a:lnTo>
                      <a:lnTo>
                        <a:pt x="0" y="10"/>
                      </a:lnTo>
                      <a:lnTo>
                        <a:pt x="1" y="11"/>
                      </a:lnTo>
                      <a:lnTo>
                        <a:pt x="2" y="12"/>
                      </a:lnTo>
                      <a:lnTo>
                        <a:pt x="2" y="13"/>
                      </a:lnTo>
                      <a:lnTo>
                        <a:pt x="3" y="13"/>
                      </a:lnTo>
                      <a:lnTo>
                        <a:pt x="3" y="14"/>
                      </a:lnTo>
                      <a:lnTo>
                        <a:pt x="4" y="14"/>
                      </a:lnTo>
                      <a:lnTo>
                        <a:pt x="5" y="14"/>
                      </a:lnTo>
                      <a:lnTo>
                        <a:pt x="6" y="14"/>
                      </a:lnTo>
                      <a:lnTo>
                        <a:pt x="8" y="14"/>
                      </a:lnTo>
                      <a:lnTo>
                        <a:pt x="9" y="14"/>
                      </a:lnTo>
                      <a:lnTo>
                        <a:pt x="10" y="13"/>
                      </a:lnTo>
                      <a:lnTo>
                        <a:pt x="11" y="12"/>
                      </a:lnTo>
                      <a:lnTo>
                        <a:pt x="11" y="11"/>
                      </a:lnTo>
                      <a:lnTo>
                        <a:pt x="12" y="9"/>
                      </a:lnTo>
                      <a:lnTo>
                        <a:pt x="12" y="8"/>
                      </a:lnTo>
                      <a:lnTo>
                        <a:pt x="12" y="7"/>
                      </a:lnTo>
                      <a:lnTo>
                        <a:pt x="12" y="6"/>
                      </a:lnTo>
                      <a:lnTo>
                        <a:pt x="12" y="5"/>
                      </a:lnTo>
                      <a:lnTo>
                        <a:pt x="11" y="4"/>
                      </a:lnTo>
                      <a:lnTo>
                        <a:pt x="11" y="2"/>
                      </a:lnTo>
                      <a:lnTo>
                        <a:pt x="10" y="2"/>
                      </a:lnTo>
                      <a:lnTo>
                        <a:pt x="10" y="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54" name="Freeform 335"/>
                <p:cNvSpPr>
                  <a:spLocks/>
                </p:cNvSpPr>
                <p:nvPr/>
              </p:nvSpPr>
              <p:spPr bwMode="auto">
                <a:xfrm>
                  <a:off x="752" y="1618"/>
                  <a:ext cx="2"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4"/>
                    <a:gd name="T146" fmla="*/ 13 w 13"/>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4">
                      <a:moveTo>
                        <a:pt x="11" y="1"/>
                      </a:moveTo>
                      <a:lnTo>
                        <a:pt x="10" y="1"/>
                      </a:lnTo>
                      <a:lnTo>
                        <a:pt x="9" y="0"/>
                      </a:lnTo>
                      <a:lnTo>
                        <a:pt x="7" y="0"/>
                      </a:lnTo>
                      <a:lnTo>
                        <a:pt x="5" y="0"/>
                      </a:lnTo>
                      <a:lnTo>
                        <a:pt x="4" y="0"/>
                      </a:lnTo>
                      <a:lnTo>
                        <a:pt x="3" y="1"/>
                      </a:lnTo>
                      <a:lnTo>
                        <a:pt x="2" y="2"/>
                      </a:lnTo>
                      <a:lnTo>
                        <a:pt x="0" y="4"/>
                      </a:lnTo>
                      <a:lnTo>
                        <a:pt x="0" y="5"/>
                      </a:lnTo>
                      <a:lnTo>
                        <a:pt x="0" y="7"/>
                      </a:lnTo>
                      <a:lnTo>
                        <a:pt x="0" y="8"/>
                      </a:lnTo>
                      <a:lnTo>
                        <a:pt x="0" y="9"/>
                      </a:lnTo>
                      <a:lnTo>
                        <a:pt x="0" y="10"/>
                      </a:lnTo>
                      <a:lnTo>
                        <a:pt x="2" y="11"/>
                      </a:lnTo>
                      <a:lnTo>
                        <a:pt x="3" y="12"/>
                      </a:lnTo>
                      <a:lnTo>
                        <a:pt x="3" y="13"/>
                      </a:lnTo>
                      <a:lnTo>
                        <a:pt x="4" y="13"/>
                      </a:lnTo>
                      <a:lnTo>
                        <a:pt x="4" y="14"/>
                      </a:lnTo>
                      <a:lnTo>
                        <a:pt x="5" y="14"/>
                      </a:lnTo>
                      <a:lnTo>
                        <a:pt x="6" y="14"/>
                      </a:lnTo>
                      <a:lnTo>
                        <a:pt x="7" y="14"/>
                      </a:lnTo>
                      <a:lnTo>
                        <a:pt x="9" y="14"/>
                      </a:lnTo>
                      <a:lnTo>
                        <a:pt x="10" y="14"/>
                      </a:lnTo>
                      <a:lnTo>
                        <a:pt x="11" y="13"/>
                      </a:lnTo>
                      <a:lnTo>
                        <a:pt x="12" y="12"/>
                      </a:lnTo>
                      <a:lnTo>
                        <a:pt x="12" y="11"/>
                      </a:lnTo>
                      <a:lnTo>
                        <a:pt x="13" y="9"/>
                      </a:lnTo>
                      <a:lnTo>
                        <a:pt x="13" y="8"/>
                      </a:lnTo>
                      <a:lnTo>
                        <a:pt x="13" y="7"/>
                      </a:lnTo>
                      <a:lnTo>
                        <a:pt x="13" y="6"/>
                      </a:lnTo>
                      <a:lnTo>
                        <a:pt x="13" y="5"/>
                      </a:lnTo>
                      <a:lnTo>
                        <a:pt x="12" y="4"/>
                      </a:lnTo>
                      <a:lnTo>
                        <a:pt x="12" y="2"/>
                      </a:lnTo>
                      <a:lnTo>
                        <a:pt x="11" y="2"/>
                      </a:lnTo>
                      <a:lnTo>
                        <a:pt x="11" y="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55" name="Freeform 336"/>
                <p:cNvSpPr>
                  <a:spLocks/>
                </p:cNvSpPr>
                <p:nvPr/>
              </p:nvSpPr>
              <p:spPr bwMode="auto">
                <a:xfrm>
                  <a:off x="759" y="1618"/>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0" y="8"/>
                      </a:moveTo>
                      <a:lnTo>
                        <a:pt x="0" y="9"/>
                      </a:lnTo>
                      <a:lnTo>
                        <a:pt x="1" y="9"/>
                      </a:lnTo>
                      <a:lnTo>
                        <a:pt x="1" y="10"/>
                      </a:lnTo>
                      <a:lnTo>
                        <a:pt x="1" y="11"/>
                      </a:lnTo>
                      <a:lnTo>
                        <a:pt x="2" y="11"/>
                      </a:lnTo>
                      <a:lnTo>
                        <a:pt x="2" y="12"/>
                      </a:lnTo>
                      <a:lnTo>
                        <a:pt x="2" y="13"/>
                      </a:lnTo>
                      <a:lnTo>
                        <a:pt x="3" y="13"/>
                      </a:lnTo>
                      <a:lnTo>
                        <a:pt x="4" y="14"/>
                      </a:lnTo>
                      <a:lnTo>
                        <a:pt x="5" y="14"/>
                      </a:lnTo>
                      <a:lnTo>
                        <a:pt x="6" y="15"/>
                      </a:lnTo>
                      <a:lnTo>
                        <a:pt x="7" y="15"/>
                      </a:lnTo>
                      <a:lnTo>
                        <a:pt x="9" y="14"/>
                      </a:lnTo>
                      <a:lnTo>
                        <a:pt x="10" y="14"/>
                      </a:lnTo>
                      <a:lnTo>
                        <a:pt x="10" y="13"/>
                      </a:lnTo>
                      <a:lnTo>
                        <a:pt x="12" y="12"/>
                      </a:lnTo>
                      <a:lnTo>
                        <a:pt x="12" y="11"/>
                      </a:lnTo>
                      <a:lnTo>
                        <a:pt x="12" y="10"/>
                      </a:lnTo>
                      <a:lnTo>
                        <a:pt x="13" y="8"/>
                      </a:lnTo>
                      <a:lnTo>
                        <a:pt x="13" y="7"/>
                      </a:lnTo>
                      <a:lnTo>
                        <a:pt x="13" y="6"/>
                      </a:lnTo>
                      <a:lnTo>
                        <a:pt x="12" y="6"/>
                      </a:lnTo>
                      <a:lnTo>
                        <a:pt x="12" y="5"/>
                      </a:lnTo>
                      <a:lnTo>
                        <a:pt x="12" y="3"/>
                      </a:lnTo>
                      <a:lnTo>
                        <a:pt x="11" y="2"/>
                      </a:lnTo>
                      <a:lnTo>
                        <a:pt x="10" y="1"/>
                      </a:lnTo>
                      <a:lnTo>
                        <a:pt x="9" y="1"/>
                      </a:lnTo>
                      <a:lnTo>
                        <a:pt x="9" y="0"/>
                      </a:lnTo>
                      <a:lnTo>
                        <a:pt x="8" y="0"/>
                      </a:lnTo>
                      <a:lnTo>
                        <a:pt x="7" y="0"/>
                      </a:lnTo>
                      <a:lnTo>
                        <a:pt x="6" y="0"/>
                      </a:lnTo>
                      <a:lnTo>
                        <a:pt x="5" y="0"/>
                      </a:lnTo>
                      <a:lnTo>
                        <a:pt x="4" y="1"/>
                      </a:lnTo>
                      <a:lnTo>
                        <a:pt x="3" y="1"/>
                      </a:lnTo>
                      <a:lnTo>
                        <a:pt x="2" y="2"/>
                      </a:lnTo>
                      <a:lnTo>
                        <a:pt x="2" y="3"/>
                      </a:lnTo>
                      <a:lnTo>
                        <a:pt x="1" y="6"/>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56" name="Freeform 337"/>
                <p:cNvSpPr>
                  <a:spLocks/>
                </p:cNvSpPr>
                <p:nvPr/>
              </p:nvSpPr>
              <p:spPr bwMode="auto">
                <a:xfrm>
                  <a:off x="765" y="1618"/>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5"/>
                    <a:gd name="T146" fmla="*/ 13 w 13"/>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5">
                      <a:moveTo>
                        <a:pt x="2" y="12"/>
                      </a:moveTo>
                      <a:lnTo>
                        <a:pt x="3" y="13"/>
                      </a:lnTo>
                      <a:lnTo>
                        <a:pt x="3" y="14"/>
                      </a:lnTo>
                      <a:lnTo>
                        <a:pt x="4" y="14"/>
                      </a:lnTo>
                      <a:lnTo>
                        <a:pt x="5" y="14"/>
                      </a:lnTo>
                      <a:lnTo>
                        <a:pt x="5" y="15"/>
                      </a:lnTo>
                      <a:lnTo>
                        <a:pt x="6" y="15"/>
                      </a:lnTo>
                      <a:lnTo>
                        <a:pt x="7" y="15"/>
                      </a:lnTo>
                      <a:lnTo>
                        <a:pt x="9" y="15"/>
                      </a:lnTo>
                      <a:lnTo>
                        <a:pt x="10" y="14"/>
                      </a:lnTo>
                      <a:lnTo>
                        <a:pt x="11" y="13"/>
                      </a:lnTo>
                      <a:lnTo>
                        <a:pt x="12" y="12"/>
                      </a:lnTo>
                      <a:lnTo>
                        <a:pt x="12" y="11"/>
                      </a:lnTo>
                      <a:lnTo>
                        <a:pt x="13" y="10"/>
                      </a:lnTo>
                      <a:lnTo>
                        <a:pt x="13" y="9"/>
                      </a:lnTo>
                      <a:lnTo>
                        <a:pt x="13" y="8"/>
                      </a:lnTo>
                      <a:lnTo>
                        <a:pt x="13" y="7"/>
                      </a:lnTo>
                      <a:lnTo>
                        <a:pt x="13" y="6"/>
                      </a:lnTo>
                      <a:lnTo>
                        <a:pt x="12" y="5"/>
                      </a:lnTo>
                      <a:lnTo>
                        <a:pt x="12" y="3"/>
                      </a:lnTo>
                      <a:lnTo>
                        <a:pt x="11" y="3"/>
                      </a:lnTo>
                      <a:lnTo>
                        <a:pt x="11" y="2"/>
                      </a:lnTo>
                      <a:lnTo>
                        <a:pt x="10" y="1"/>
                      </a:lnTo>
                      <a:lnTo>
                        <a:pt x="9" y="1"/>
                      </a:lnTo>
                      <a:lnTo>
                        <a:pt x="9" y="0"/>
                      </a:lnTo>
                      <a:lnTo>
                        <a:pt x="7" y="0"/>
                      </a:lnTo>
                      <a:lnTo>
                        <a:pt x="5" y="1"/>
                      </a:lnTo>
                      <a:lnTo>
                        <a:pt x="4" y="1"/>
                      </a:lnTo>
                      <a:lnTo>
                        <a:pt x="3" y="2"/>
                      </a:lnTo>
                      <a:lnTo>
                        <a:pt x="2" y="3"/>
                      </a:lnTo>
                      <a:lnTo>
                        <a:pt x="2" y="5"/>
                      </a:lnTo>
                      <a:lnTo>
                        <a:pt x="0" y="6"/>
                      </a:lnTo>
                      <a:lnTo>
                        <a:pt x="0" y="8"/>
                      </a:lnTo>
                      <a:lnTo>
                        <a:pt x="0" y="9"/>
                      </a:lnTo>
                      <a:lnTo>
                        <a:pt x="0" y="10"/>
                      </a:lnTo>
                      <a:lnTo>
                        <a:pt x="0" y="11"/>
                      </a:lnTo>
                      <a:lnTo>
                        <a:pt x="2" y="11"/>
                      </a:lnTo>
                      <a:lnTo>
                        <a:pt x="2"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57" name="Freeform 338"/>
                <p:cNvSpPr>
                  <a:spLocks/>
                </p:cNvSpPr>
                <p:nvPr/>
              </p:nvSpPr>
              <p:spPr bwMode="auto">
                <a:xfrm>
                  <a:off x="762" y="1618"/>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0" y="8"/>
                      </a:moveTo>
                      <a:lnTo>
                        <a:pt x="0" y="9"/>
                      </a:lnTo>
                      <a:lnTo>
                        <a:pt x="0" y="10"/>
                      </a:lnTo>
                      <a:lnTo>
                        <a:pt x="0" y="11"/>
                      </a:lnTo>
                      <a:lnTo>
                        <a:pt x="1" y="11"/>
                      </a:lnTo>
                      <a:lnTo>
                        <a:pt x="1" y="12"/>
                      </a:lnTo>
                      <a:lnTo>
                        <a:pt x="2" y="13"/>
                      </a:lnTo>
                      <a:lnTo>
                        <a:pt x="2" y="14"/>
                      </a:lnTo>
                      <a:lnTo>
                        <a:pt x="3" y="14"/>
                      </a:lnTo>
                      <a:lnTo>
                        <a:pt x="4" y="14"/>
                      </a:lnTo>
                      <a:lnTo>
                        <a:pt x="4" y="15"/>
                      </a:lnTo>
                      <a:lnTo>
                        <a:pt x="5" y="15"/>
                      </a:lnTo>
                      <a:lnTo>
                        <a:pt x="6" y="15"/>
                      </a:lnTo>
                      <a:lnTo>
                        <a:pt x="7" y="15"/>
                      </a:lnTo>
                      <a:lnTo>
                        <a:pt x="8" y="15"/>
                      </a:lnTo>
                      <a:lnTo>
                        <a:pt x="9" y="14"/>
                      </a:lnTo>
                      <a:lnTo>
                        <a:pt x="10" y="13"/>
                      </a:lnTo>
                      <a:lnTo>
                        <a:pt x="11" y="12"/>
                      </a:lnTo>
                      <a:lnTo>
                        <a:pt x="11" y="11"/>
                      </a:lnTo>
                      <a:lnTo>
                        <a:pt x="12" y="10"/>
                      </a:lnTo>
                      <a:lnTo>
                        <a:pt x="12" y="9"/>
                      </a:lnTo>
                      <a:lnTo>
                        <a:pt x="12" y="8"/>
                      </a:lnTo>
                      <a:lnTo>
                        <a:pt x="12" y="7"/>
                      </a:lnTo>
                      <a:lnTo>
                        <a:pt x="12" y="6"/>
                      </a:lnTo>
                      <a:lnTo>
                        <a:pt x="11" y="5"/>
                      </a:lnTo>
                      <a:lnTo>
                        <a:pt x="11" y="3"/>
                      </a:lnTo>
                      <a:lnTo>
                        <a:pt x="10" y="3"/>
                      </a:lnTo>
                      <a:lnTo>
                        <a:pt x="10" y="2"/>
                      </a:lnTo>
                      <a:lnTo>
                        <a:pt x="9" y="1"/>
                      </a:lnTo>
                      <a:lnTo>
                        <a:pt x="8" y="1"/>
                      </a:lnTo>
                      <a:lnTo>
                        <a:pt x="8" y="0"/>
                      </a:lnTo>
                      <a:lnTo>
                        <a:pt x="7" y="0"/>
                      </a:lnTo>
                      <a:lnTo>
                        <a:pt x="6" y="0"/>
                      </a:lnTo>
                      <a:lnTo>
                        <a:pt x="4" y="1"/>
                      </a:lnTo>
                      <a:lnTo>
                        <a:pt x="3" y="1"/>
                      </a:lnTo>
                      <a:lnTo>
                        <a:pt x="2" y="2"/>
                      </a:lnTo>
                      <a:lnTo>
                        <a:pt x="1" y="3"/>
                      </a:lnTo>
                      <a:lnTo>
                        <a:pt x="1" y="5"/>
                      </a:lnTo>
                      <a:lnTo>
                        <a:pt x="0" y="6"/>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58" name="Freeform 339"/>
                <p:cNvSpPr>
                  <a:spLocks/>
                </p:cNvSpPr>
                <p:nvPr/>
              </p:nvSpPr>
              <p:spPr bwMode="auto">
                <a:xfrm>
                  <a:off x="769" y="1618"/>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0" y="8"/>
                      </a:moveTo>
                      <a:lnTo>
                        <a:pt x="0" y="9"/>
                      </a:lnTo>
                      <a:lnTo>
                        <a:pt x="0" y="10"/>
                      </a:lnTo>
                      <a:lnTo>
                        <a:pt x="0" y="11"/>
                      </a:lnTo>
                      <a:lnTo>
                        <a:pt x="1" y="11"/>
                      </a:lnTo>
                      <a:lnTo>
                        <a:pt x="1" y="12"/>
                      </a:lnTo>
                      <a:lnTo>
                        <a:pt x="2" y="13"/>
                      </a:lnTo>
                      <a:lnTo>
                        <a:pt x="3" y="14"/>
                      </a:lnTo>
                      <a:lnTo>
                        <a:pt x="4" y="14"/>
                      </a:lnTo>
                      <a:lnTo>
                        <a:pt x="5" y="15"/>
                      </a:lnTo>
                      <a:lnTo>
                        <a:pt x="6" y="15"/>
                      </a:lnTo>
                      <a:lnTo>
                        <a:pt x="7" y="15"/>
                      </a:lnTo>
                      <a:lnTo>
                        <a:pt x="8" y="14"/>
                      </a:lnTo>
                      <a:lnTo>
                        <a:pt x="9" y="14"/>
                      </a:lnTo>
                      <a:lnTo>
                        <a:pt x="10" y="13"/>
                      </a:lnTo>
                      <a:lnTo>
                        <a:pt x="10" y="12"/>
                      </a:lnTo>
                      <a:lnTo>
                        <a:pt x="12" y="11"/>
                      </a:lnTo>
                      <a:lnTo>
                        <a:pt x="12" y="10"/>
                      </a:lnTo>
                      <a:lnTo>
                        <a:pt x="12" y="8"/>
                      </a:lnTo>
                      <a:lnTo>
                        <a:pt x="12" y="7"/>
                      </a:lnTo>
                      <a:lnTo>
                        <a:pt x="12" y="6"/>
                      </a:lnTo>
                      <a:lnTo>
                        <a:pt x="12" y="5"/>
                      </a:lnTo>
                      <a:lnTo>
                        <a:pt x="11" y="4"/>
                      </a:lnTo>
                      <a:lnTo>
                        <a:pt x="10" y="2"/>
                      </a:lnTo>
                      <a:lnTo>
                        <a:pt x="10" y="1"/>
                      </a:lnTo>
                      <a:lnTo>
                        <a:pt x="9" y="1"/>
                      </a:lnTo>
                      <a:lnTo>
                        <a:pt x="8" y="0"/>
                      </a:lnTo>
                      <a:lnTo>
                        <a:pt x="7" y="0"/>
                      </a:lnTo>
                      <a:lnTo>
                        <a:pt x="6" y="0"/>
                      </a:lnTo>
                      <a:lnTo>
                        <a:pt x="5" y="0"/>
                      </a:lnTo>
                      <a:lnTo>
                        <a:pt x="4" y="0"/>
                      </a:lnTo>
                      <a:lnTo>
                        <a:pt x="3" y="1"/>
                      </a:lnTo>
                      <a:lnTo>
                        <a:pt x="2" y="1"/>
                      </a:lnTo>
                      <a:lnTo>
                        <a:pt x="1" y="2"/>
                      </a:lnTo>
                      <a:lnTo>
                        <a:pt x="0" y="4"/>
                      </a:lnTo>
                      <a:lnTo>
                        <a:pt x="0" y="5"/>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59" name="Freeform 340"/>
                <p:cNvSpPr>
                  <a:spLocks/>
                </p:cNvSpPr>
                <p:nvPr/>
              </p:nvSpPr>
              <p:spPr bwMode="auto">
                <a:xfrm>
                  <a:off x="776" y="1618"/>
                  <a:ext cx="1"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 y="12"/>
                      </a:moveTo>
                      <a:lnTo>
                        <a:pt x="2" y="13"/>
                      </a:lnTo>
                      <a:lnTo>
                        <a:pt x="2" y="14"/>
                      </a:lnTo>
                      <a:lnTo>
                        <a:pt x="3" y="14"/>
                      </a:lnTo>
                      <a:lnTo>
                        <a:pt x="4" y="14"/>
                      </a:lnTo>
                      <a:lnTo>
                        <a:pt x="4" y="15"/>
                      </a:lnTo>
                      <a:lnTo>
                        <a:pt x="5" y="15"/>
                      </a:lnTo>
                      <a:lnTo>
                        <a:pt x="6" y="15"/>
                      </a:lnTo>
                      <a:lnTo>
                        <a:pt x="7" y="15"/>
                      </a:lnTo>
                      <a:lnTo>
                        <a:pt x="8" y="15"/>
                      </a:lnTo>
                      <a:lnTo>
                        <a:pt x="9" y="14"/>
                      </a:lnTo>
                      <a:lnTo>
                        <a:pt x="10" y="13"/>
                      </a:lnTo>
                      <a:lnTo>
                        <a:pt x="11" y="13"/>
                      </a:lnTo>
                      <a:lnTo>
                        <a:pt x="12" y="11"/>
                      </a:lnTo>
                      <a:lnTo>
                        <a:pt x="12" y="10"/>
                      </a:lnTo>
                      <a:lnTo>
                        <a:pt x="12" y="9"/>
                      </a:lnTo>
                      <a:lnTo>
                        <a:pt x="12" y="7"/>
                      </a:lnTo>
                      <a:lnTo>
                        <a:pt x="12" y="6"/>
                      </a:lnTo>
                      <a:lnTo>
                        <a:pt x="12" y="5"/>
                      </a:lnTo>
                      <a:lnTo>
                        <a:pt x="11" y="5"/>
                      </a:lnTo>
                      <a:lnTo>
                        <a:pt x="11" y="4"/>
                      </a:lnTo>
                      <a:lnTo>
                        <a:pt x="10" y="2"/>
                      </a:lnTo>
                      <a:lnTo>
                        <a:pt x="9" y="1"/>
                      </a:lnTo>
                      <a:lnTo>
                        <a:pt x="8" y="1"/>
                      </a:lnTo>
                      <a:lnTo>
                        <a:pt x="7" y="0"/>
                      </a:lnTo>
                      <a:lnTo>
                        <a:pt x="6" y="0"/>
                      </a:lnTo>
                      <a:lnTo>
                        <a:pt x="5" y="0"/>
                      </a:lnTo>
                      <a:lnTo>
                        <a:pt x="4" y="0"/>
                      </a:lnTo>
                      <a:lnTo>
                        <a:pt x="3" y="1"/>
                      </a:lnTo>
                      <a:lnTo>
                        <a:pt x="2" y="2"/>
                      </a:lnTo>
                      <a:lnTo>
                        <a:pt x="1" y="4"/>
                      </a:lnTo>
                      <a:lnTo>
                        <a:pt x="1" y="5"/>
                      </a:lnTo>
                      <a:lnTo>
                        <a:pt x="0" y="6"/>
                      </a:lnTo>
                      <a:lnTo>
                        <a:pt x="0" y="7"/>
                      </a:lnTo>
                      <a:lnTo>
                        <a:pt x="0" y="8"/>
                      </a:lnTo>
                      <a:lnTo>
                        <a:pt x="0" y="9"/>
                      </a:lnTo>
                      <a:lnTo>
                        <a:pt x="0" y="10"/>
                      </a:lnTo>
                      <a:lnTo>
                        <a:pt x="1" y="11"/>
                      </a:lnTo>
                      <a:lnTo>
                        <a:pt x="1"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60" name="Freeform 341"/>
                <p:cNvSpPr>
                  <a:spLocks/>
                </p:cNvSpPr>
                <p:nvPr/>
              </p:nvSpPr>
              <p:spPr bwMode="auto">
                <a:xfrm>
                  <a:off x="772" y="1618"/>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0" y="8"/>
                      </a:moveTo>
                      <a:lnTo>
                        <a:pt x="0" y="9"/>
                      </a:lnTo>
                      <a:lnTo>
                        <a:pt x="1" y="9"/>
                      </a:lnTo>
                      <a:lnTo>
                        <a:pt x="1" y="10"/>
                      </a:lnTo>
                      <a:lnTo>
                        <a:pt x="1" y="11"/>
                      </a:lnTo>
                      <a:lnTo>
                        <a:pt x="1" y="12"/>
                      </a:lnTo>
                      <a:lnTo>
                        <a:pt x="2" y="13"/>
                      </a:lnTo>
                      <a:lnTo>
                        <a:pt x="2" y="14"/>
                      </a:lnTo>
                      <a:lnTo>
                        <a:pt x="3" y="14"/>
                      </a:lnTo>
                      <a:lnTo>
                        <a:pt x="4" y="14"/>
                      </a:lnTo>
                      <a:lnTo>
                        <a:pt x="5" y="15"/>
                      </a:lnTo>
                      <a:lnTo>
                        <a:pt x="6" y="15"/>
                      </a:lnTo>
                      <a:lnTo>
                        <a:pt x="7" y="15"/>
                      </a:lnTo>
                      <a:lnTo>
                        <a:pt x="8" y="15"/>
                      </a:lnTo>
                      <a:lnTo>
                        <a:pt x="9" y="14"/>
                      </a:lnTo>
                      <a:lnTo>
                        <a:pt x="10" y="13"/>
                      </a:lnTo>
                      <a:lnTo>
                        <a:pt x="11" y="13"/>
                      </a:lnTo>
                      <a:lnTo>
                        <a:pt x="12" y="11"/>
                      </a:lnTo>
                      <a:lnTo>
                        <a:pt x="12" y="10"/>
                      </a:lnTo>
                      <a:lnTo>
                        <a:pt x="12" y="9"/>
                      </a:lnTo>
                      <a:lnTo>
                        <a:pt x="12" y="7"/>
                      </a:lnTo>
                      <a:lnTo>
                        <a:pt x="12" y="6"/>
                      </a:lnTo>
                      <a:lnTo>
                        <a:pt x="12" y="5"/>
                      </a:lnTo>
                      <a:lnTo>
                        <a:pt x="11" y="5"/>
                      </a:lnTo>
                      <a:lnTo>
                        <a:pt x="11" y="4"/>
                      </a:lnTo>
                      <a:lnTo>
                        <a:pt x="10" y="2"/>
                      </a:lnTo>
                      <a:lnTo>
                        <a:pt x="9" y="1"/>
                      </a:lnTo>
                      <a:lnTo>
                        <a:pt x="7" y="0"/>
                      </a:lnTo>
                      <a:lnTo>
                        <a:pt x="6" y="0"/>
                      </a:lnTo>
                      <a:lnTo>
                        <a:pt x="5" y="0"/>
                      </a:lnTo>
                      <a:lnTo>
                        <a:pt x="3" y="1"/>
                      </a:lnTo>
                      <a:lnTo>
                        <a:pt x="2" y="2"/>
                      </a:lnTo>
                      <a:lnTo>
                        <a:pt x="1" y="4"/>
                      </a:lnTo>
                      <a:lnTo>
                        <a:pt x="1" y="5"/>
                      </a:lnTo>
                      <a:lnTo>
                        <a:pt x="1" y="6"/>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61" name="Freeform 342"/>
                <p:cNvSpPr>
                  <a:spLocks/>
                </p:cNvSpPr>
                <p:nvPr/>
              </p:nvSpPr>
              <p:spPr bwMode="auto">
                <a:xfrm>
                  <a:off x="779" y="1618"/>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0" y="8"/>
                      </a:moveTo>
                      <a:lnTo>
                        <a:pt x="0" y="8"/>
                      </a:lnTo>
                      <a:lnTo>
                        <a:pt x="0" y="9"/>
                      </a:lnTo>
                      <a:lnTo>
                        <a:pt x="1" y="9"/>
                      </a:lnTo>
                      <a:lnTo>
                        <a:pt x="1" y="10"/>
                      </a:lnTo>
                      <a:lnTo>
                        <a:pt x="1" y="11"/>
                      </a:lnTo>
                      <a:lnTo>
                        <a:pt x="2" y="12"/>
                      </a:lnTo>
                      <a:lnTo>
                        <a:pt x="2" y="13"/>
                      </a:lnTo>
                      <a:lnTo>
                        <a:pt x="3" y="13"/>
                      </a:lnTo>
                      <a:lnTo>
                        <a:pt x="4" y="14"/>
                      </a:lnTo>
                      <a:lnTo>
                        <a:pt x="5" y="14"/>
                      </a:lnTo>
                      <a:lnTo>
                        <a:pt x="6" y="14"/>
                      </a:lnTo>
                      <a:lnTo>
                        <a:pt x="7" y="14"/>
                      </a:lnTo>
                      <a:lnTo>
                        <a:pt x="9" y="14"/>
                      </a:lnTo>
                      <a:lnTo>
                        <a:pt x="10" y="13"/>
                      </a:lnTo>
                      <a:lnTo>
                        <a:pt x="11" y="12"/>
                      </a:lnTo>
                      <a:lnTo>
                        <a:pt x="11" y="11"/>
                      </a:lnTo>
                      <a:lnTo>
                        <a:pt x="12" y="9"/>
                      </a:lnTo>
                      <a:lnTo>
                        <a:pt x="12" y="8"/>
                      </a:lnTo>
                      <a:lnTo>
                        <a:pt x="12" y="7"/>
                      </a:lnTo>
                      <a:lnTo>
                        <a:pt x="12" y="6"/>
                      </a:lnTo>
                      <a:lnTo>
                        <a:pt x="12" y="5"/>
                      </a:lnTo>
                      <a:lnTo>
                        <a:pt x="11" y="4"/>
                      </a:lnTo>
                      <a:lnTo>
                        <a:pt x="11" y="2"/>
                      </a:lnTo>
                      <a:lnTo>
                        <a:pt x="10" y="1"/>
                      </a:lnTo>
                      <a:lnTo>
                        <a:pt x="9" y="1"/>
                      </a:lnTo>
                      <a:lnTo>
                        <a:pt x="9" y="0"/>
                      </a:lnTo>
                      <a:lnTo>
                        <a:pt x="8" y="0"/>
                      </a:lnTo>
                      <a:lnTo>
                        <a:pt x="7" y="0"/>
                      </a:lnTo>
                      <a:lnTo>
                        <a:pt x="6" y="0"/>
                      </a:lnTo>
                      <a:lnTo>
                        <a:pt x="5" y="0"/>
                      </a:lnTo>
                      <a:lnTo>
                        <a:pt x="4" y="0"/>
                      </a:lnTo>
                      <a:lnTo>
                        <a:pt x="3" y="0"/>
                      </a:lnTo>
                      <a:lnTo>
                        <a:pt x="2" y="1"/>
                      </a:lnTo>
                      <a:lnTo>
                        <a:pt x="1" y="2"/>
                      </a:lnTo>
                      <a:lnTo>
                        <a:pt x="1" y="4"/>
                      </a:lnTo>
                      <a:lnTo>
                        <a:pt x="0" y="5"/>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62" name="Freeform 343"/>
                <p:cNvSpPr>
                  <a:spLocks/>
                </p:cNvSpPr>
                <p:nvPr/>
              </p:nvSpPr>
              <p:spPr bwMode="auto">
                <a:xfrm>
                  <a:off x="786" y="1618"/>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0" y="8"/>
                      </a:moveTo>
                      <a:lnTo>
                        <a:pt x="0" y="9"/>
                      </a:lnTo>
                      <a:lnTo>
                        <a:pt x="0" y="10"/>
                      </a:lnTo>
                      <a:lnTo>
                        <a:pt x="1" y="10"/>
                      </a:lnTo>
                      <a:lnTo>
                        <a:pt x="1" y="11"/>
                      </a:lnTo>
                      <a:lnTo>
                        <a:pt x="2" y="12"/>
                      </a:lnTo>
                      <a:lnTo>
                        <a:pt x="2" y="13"/>
                      </a:lnTo>
                      <a:lnTo>
                        <a:pt x="3" y="14"/>
                      </a:lnTo>
                      <a:lnTo>
                        <a:pt x="4" y="14"/>
                      </a:lnTo>
                      <a:lnTo>
                        <a:pt x="6" y="15"/>
                      </a:lnTo>
                      <a:lnTo>
                        <a:pt x="7" y="15"/>
                      </a:lnTo>
                      <a:lnTo>
                        <a:pt x="8" y="14"/>
                      </a:lnTo>
                      <a:lnTo>
                        <a:pt x="9" y="14"/>
                      </a:lnTo>
                      <a:lnTo>
                        <a:pt x="10" y="13"/>
                      </a:lnTo>
                      <a:lnTo>
                        <a:pt x="11" y="12"/>
                      </a:lnTo>
                      <a:lnTo>
                        <a:pt x="12" y="11"/>
                      </a:lnTo>
                      <a:lnTo>
                        <a:pt x="12" y="10"/>
                      </a:lnTo>
                      <a:lnTo>
                        <a:pt x="12" y="8"/>
                      </a:lnTo>
                      <a:lnTo>
                        <a:pt x="13" y="7"/>
                      </a:lnTo>
                      <a:lnTo>
                        <a:pt x="12" y="7"/>
                      </a:lnTo>
                      <a:lnTo>
                        <a:pt x="12" y="6"/>
                      </a:lnTo>
                      <a:lnTo>
                        <a:pt x="12" y="5"/>
                      </a:lnTo>
                      <a:lnTo>
                        <a:pt x="11" y="4"/>
                      </a:lnTo>
                      <a:lnTo>
                        <a:pt x="11" y="2"/>
                      </a:lnTo>
                      <a:lnTo>
                        <a:pt x="10" y="2"/>
                      </a:lnTo>
                      <a:lnTo>
                        <a:pt x="10" y="1"/>
                      </a:lnTo>
                      <a:lnTo>
                        <a:pt x="9" y="1"/>
                      </a:lnTo>
                      <a:lnTo>
                        <a:pt x="8" y="0"/>
                      </a:lnTo>
                      <a:lnTo>
                        <a:pt x="7" y="0"/>
                      </a:lnTo>
                      <a:lnTo>
                        <a:pt x="6" y="0"/>
                      </a:lnTo>
                      <a:lnTo>
                        <a:pt x="4" y="0"/>
                      </a:lnTo>
                      <a:lnTo>
                        <a:pt x="3" y="1"/>
                      </a:lnTo>
                      <a:lnTo>
                        <a:pt x="2" y="1"/>
                      </a:lnTo>
                      <a:lnTo>
                        <a:pt x="2" y="2"/>
                      </a:lnTo>
                      <a:lnTo>
                        <a:pt x="1" y="4"/>
                      </a:lnTo>
                      <a:lnTo>
                        <a:pt x="0" y="5"/>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63" name="Freeform 344"/>
                <p:cNvSpPr>
                  <a:spLocks/>
                </p:cNvSpPr>
                <p:nvPr/>
              </p:nvSpPr>
              <p:spPr bwMode="auto">
                <a:xfrm>
                  <a:off x="783" y="1618"/>
                  <a:ext cx="1"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0" y="8"/>
                      </a:moveTo>
                      <a:lnTo>
                        <a:pt x="0" y="9"/>
                      </a:lnTo>
                      <a:lnTo>
                        <a:pt x="0" y="10"/>
                      </a:lnTo>
                      <a:lnTo>
                        <a:pt x="1" y="10"/>
                      </a:lnTo>
                      <a:lnTo>
                        <a:pt x="1" y="11"/>
                      </a:lnTo>
                      <a:lnTo>
                        <a:pt x="2" y="12"/>
                      </a:lnTo>
                      <a:lnTo>
                        <a:pt x="2" y="13"/>
                      </a:lnTo>
                      <a:lnTo>
                        <a:pt x="3" y="13"/>
                      </a:lnTo>
                      <a:lnTo>
                        <a:pt x="3" y="14"/>
                      </a:lnTo>
                      <a:lnTo>
                        <a:pt x="4" y="14"/>
                      </a:lnTo>
                      <a:lnTo>
                        <a:pt x="6" y="15"/>
                      </a:lnTo>
                      <a:lnTo>
                        <a:pt x="7" y="15"/>
                      </a:lnTo>
                      <a:lnTo>
                        <a:pt x="8" y="14"/>
                      </a:lnTo>
                      <a:lnTo>
                        <a:pt x="9" y="14"/>
                      </a:lnTo>
                      <a:lnTo>
                        <a:pt x="10" y="13"/>
                      </a:lnTo>
                      <a:lnTo>
                        <a:pt x="11" y="12"/>
                      </a:lnTo>
                      <a:lnTo>
                        <a:pt x="12" y="11"/>
                      </a:lnTo>
                      <a:lnTo>
                        <a:pt x="12" y="10"/>
                      </a:lnTo>
                      <a:lnTo>
                        <a:pt x="12" y="8"/>
                      </a:lnTo>
                      <a:lnTo>
                        <a:pt x="12" y="7"/>
                      </a:lnTo>
                      <a:lnTo>
                        <a:pt x="12" y="6"/>
                      </a:lnTo>
                      <a:lnTo>
                        <a:pt x="12" y="5"/>
                      </a:lnTo>
                      <a:lnTo>
                        <a:pt x="11" y="4"/>
                      </a:lnTo>
                      <a:lnTo>
                        <a:pt x="11" y="2"/>
                      </a:lnTo>
                      <a:lnTo>
                        <a:pt x="10" y="2"/>
                      </a:lnTo>
                      <a:lnTo>
                        <a:pt x="10" y="1"/>
                      </a:lnTo>
                      <a:lnTo>
                        <a:pt x="9" y="1"/>
                      </a:lnTo>
                      <a:lnTo>
                        <a:pt x="8" y="0"/>
                      </a:lnTo>
                      <a:lnTo>
                        <a:pt x="7" y="0"/>
                      </a:lnTo>
                      <a:lnTo>
                        <a:pt x="6" y="0"/>
                      </a:lnTo>
                      <a:lnTo>
                        <a:pt x="4" y="0"/>
                      </a:lnTo>
                      <a:lnTo>
                        <a:pt x="3" y="1"/>
                      </a:lnTo>
                      <a:lnTo>
                        <a:pt x="2" y="1"/>
                      </a:lnTo>
                      <a:lnTo>
                        <a:pt x="2" y="2"/>
                      </a:lnTo>
                      <a:lnTo>
                        <a:pt x="1" y="4"/>
                      </a:lnTo>
                      <a:lnTo>
                        <a:pt x="0" y="5"/>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64" name="Freeform 345"/>
                <p:cNvSpPr>
                  <a:spLocks/>
                </p:cNvSpPr>
                <p:nvPr/>
              </p:nvSpPr>
              <p:spPr bwMode="auto">
                <a:xfrm>
                  <a:off x="717" y="1616"/>
                  <a:ext cx="1"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11" y="2"/>
                      </a:moveTo>
                      <a:lnTo>
                        <a:pt x="10" y="1"/>
                      </a:lnTo>
                      <a:lnTo>
                        <a:pt x="9" y="1"/>
                      </a:lnTo>
                      <a:lnTo>
                        <a:pt x="9" y="0"/>
                      </a:lnTo>
                      <a:lnTo>
                        <a:pt x="8" y="0"/>
                      </a:lnTo>
                      <a:lnTo>
                        <a:pt x="7" y="0"/>
                      </a:lnTo>
                      <a:lnTo>
                        <a:pt x="6" y="0"/>
                      </a:lnTo>
                      <a:lnTo>
                        <a:pt x="5" y="0"/>
                      </a:lnTo>
                      <a:lnTo>
                        <a:pt x="4" y="0"/>
                      </a:lnTo>
                      <a:lnTo>
                        <a:pt x="3" y="1"/>
                      </a:lnTo>
                      <a:lnTo>
                        <a:pt x="2" y="2"/>
                      </a:lnTo>
                      <a:lnTo>
                        <a:pt x="1" y="3"/>
                      </a:lnTo>
                      <a:lnTo>
                        <a:pt x="1" y="5"/>
                      </a:lnTo>
                      <a:lnTo>
                        <a:pt x="0" y="6"/>
                      </a:lnTo>
                      <a:lnTo>
                        <a:pt x="0" y="7"/>
                      </a:lnTo>
                      <a:lnTo>
                        <a:pt x="0" y="8"/>
                      </a:lnTo>
                      <a:lnTo>
                        <a:pt x="1" y="10"/>
                      </a:lnTo>
                      <a:lnTo>
                        <a:pt x="1" y="11"/>
                      </a:lnTo>
                      <a:lnTo>
                        <a:pt x="2" y="12"/>
                      </a:lnTo>
                      <a:lnTo>
                        <a:pt x="3" y="13"/>
                      </a:lnTo>
                      <a:lnTo>
                        <a:pt x="4" y="14"/>
                      </a:lnTo>
                      <a:lnTo>
                        <a:pt x="5" y="14"/>
                      </a:lnTo>
                      <a:lnTo>
                        <a:pt x="6" y="14"/>
                      </a:lnTo>
                      <a:lnTo>
                        <a:pt x="7" y="14"/>
                      </a:lnTo>
                      <a:lnTo>
                        <a:pt x="8" y="14"/>
                      </a:lnTo>
                      <a:lnTo>
                        <a:pt x="9" y="14"/>
                      </a:lnTo>
                      <a:lnTo>
                        <a:pt x="10" y="13"/>
                      </a:lnTo>
                      <a:lnTo>
                        <a:pt x="11" y="12"/>
                      </a:lnTo>
                      <a:lnTo>
                        <a:pt x="12" y="11"/>
                      </a:lnTo>
                      <a:lnTo>
                        <a:pt x="12" y="10"/>
                      </a:lnTo>
                      <a:lnTo>
                        <a:pt x="13" y="8"/>
                      </a:lnTo>
                      <a:lnTo>
                        <a:pt x="13" y="6"/>
                      </a:lnTo>
                      <a:lnTo>
                        <a:pt x="12" y="6"/>
                      </a:lnTo>
                      <a:lnTo>
                        <a:pt x="12" y="5"/>
                      </a:lnTo>
                      <a:lnTo>
                        <a:pt x="12" y="4"/>
                      </a:lnTo>
                      <a:lnTo>
                        <a:pt x="11" y="3"/>
                      </a:lnTo>
                      <a:lnTo>
                        <a:pt x="11"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65" name="Freeform 346"/>
                <p:cNvSpPr>
                  <a:spLocks/>
                </p:cNvSpPr>
                <p:nvPr/>
              </p:nvSpPr>
              <p:spPr bwMode="auto">
                <a:xfrm>
                  <a:off x="714" y="1616"/>
                  <a:ext cx="1" cy="1"/>
                </a:xfrm>
                <a:custGeom>
                  <a:avLst/>
                  <a:gdLst>
                    <a:gd name="T0" fmla="*/ 0 w 11"/>
                    <a:gd name="T1" fmla="*/ 0 h 14"/>
                    <a:gd name="T2" fmla="*/ 0 w 11"/>
                    <a:gd name="T3" fmla="*/ 0 h 14"/>
                    <a:gd name="T4" fmla="*/ 0 w 11"/>
                    <a:gd name="T5" fmla="*/ 0 h 14"/>
                    <a:gd name="T6" fmla="*/ 0 w 11"/>
                    <a:gd name="T7" fmla="*/ 0 h 14"/>
                    <a:gd name="T8" fmla="*/ 0 w 11"/>
                    <a:gd name="T9" fmla="*/ 0 h 14"/>
                    <a:gd name="T10" fmla="*/ 0 w 11"/>
                    <a:gd name="T11" fmla="*/ 0 h 14"/>
                    <a:gd name="T12" fmla="*/ 0 w 11"/>
                    <a:gd name="T13" fmla="*/ 0 h 14"/>
                    <a:gd name="T14" fmla="*/ 0 w 11"/>
                    <a:gd name="T15" fmla="*/ 0 h 14"/>
                    <a:gd name="T16" fmla="*/ 0 w 11"/>
                    <a:gd name="T17" fmla="*/ 0 h 14"/>
                    <a:gd name="T18" fmla="*/ 0 w 11"/>
                    <a:gd name="T19" fmla="*/ 0 h 14"/>
                    <a:gd name="T20" fmla="*/ 0 w 11"/>
                    <a:gd name="T21" fmla="*/ 0 h 14"/>
                    <a:gd name="T22" fmla="*/ 0 w 11"/>
                    <a:gd name="T23" fmla="*/ 0 h 14"/>
                    <a:gd name="T24" fmla="*/ 0 w 11"/>
                    <a:gd name="T25" fmla="*/ 0 h 14"/>
                    <a:gd name="T26" fmla="*/ 0 w 11"/>
                    <a:gd name="T27" fmla="*/ 0 h 14"/>
                    <a:gd name="T28" fmla="*/ 0 w 11"/>
                    <a:gd name="T29" fmla="*/ 0 h 14"/>
                    <a:gd name="T30" fmla="*/ 0 w 11"/>
                    <a:gd name="T31" fmla="*/ 0 h 14"/>
                    <a:gd name="T32" fmla="*/ 0 w 11"/>
                    <a:gd name="T33" fmla="*/ 0 h 14"/>
                    <a:gd name="T34" fmla="*/ 0 w 11"/>
                    <a:gd name="T35" fmla="*/ 0 h 14"/>
                    <a:gd name="T36" fmla="*/ 0 w 11"/>
                    <a:gd name="T37" fmla="*/ 0 h 14"/>
                    <a:gd name="T38" fmla="*/ 0 w 11"/>
                    <a:gd name="T39" fmla="*/ 0 h 14"/>
                    <a:gd name="T40" fmla="*/ 0 w 11"/>
                    <a:gd name="T41" fmla="*/ 0 h 14"/>
                    <a:gd name="T42" fmla="*/ 0 w 11"/>
                    <a:gd name="T43" fmla="*/ 0 h 14"/>
                    <a:gd name="T44" fmla="*/ 0 w 11"/>
                    <a:gd name="T45" fmla="*/ 0 h 14"/>
                    <a:gd name="T46" fmla="*/ 0 w 11"/>
                    <a:gd name="T47" fmla="*/ 0 h 14"/>
                    <a:gd name="T48" fmla="*/ 0 w 11"/>
                    <a:gd name="T49" fmla="*/ 0 h 14"/>
                    <a:gd name="T50" fmla="*/ 0 w 11"/>
                    <a:gd name="T51" fmla="*/ 0 h 14"/>
                    <a:gd name="T52" fmla="*/ 0 w 11"/>
                    <a:gd name="T53" fmla="*/ 0 h 14"/>
                    <a:gd name="T54" fmla="*/ 0 w 11"/>
                    <a:gd name="T55" fmla="*/ 0 h 14"/>
                    <a:gd name="T56" fmla="*/ 0 w 11"/>
                    <a:gd name="T57" fmla="*/ 0 h 14"/>
                    <a:gd name="T58" fmla="*/ 0 w 11"/>
                    <a:gd name="T59" fmla="*/ 0 h 14"/>
                    <a:gd name="T60" fmla="*/ 0 w 11"/>
                    <a:gd name="T61" fmla="*/ 0 h 14"/>
                    <a:gd name="T62" fmla="*/ 0 w 11"/>
                    <a:gd name="T63" fmla="*/ 0 h 14"/>
                    <a:gd name="T64" fmla="*/ 0 w 11"/>
                    <a:gd name="T65" fmla="*/ 0 h 14"/>
                    <a:gd name="T66" fmla="*/ 0 w 11"/>
                    <a:gd name="T67" fmla="*/ 0 h 14"/>
                    <a:gd name="T68" fmla="*/ 0 w 11"/>
                    <a:gd name="T69" fmla="*/ 0 h 14"/>
                    <a:gd name="T70" fmla="*/ 0 w 11"/>
                    <a:gd name="T71" fmla="*/ 0 h 14"/>
                    <a:gd name="T72" fmla="*/ 0 w 11"/>
                    <a:gd name="T73" fmla="*/ 0 h 14"/>
                    <a:gd name="T74" fmla="*/ 0 w 11"/>
                    <a:gd name="T75" fmla="*/ 0 h 14"/>
                    <a:gd name="T76" fmla="*/ 0 w 11"/>
                    <a:gd name="T77" fmla="*/ 0 h 14"/>
                    <a:gd name="T78" fmla="*/ 0 w 11"/>
                    <a:gd name="T79" fmla="*/ 0 h 14"/>
                    <a:gd name="T80" fmla="*/ 0 w 11"/>
                    <a:gd name="T81" fmla="*/ 0 h 14"/>
                    <a:gd name="T82" fmla="*/ 0 w 11"/>
                    <a:gd name="T83" fmla="*/ 0 h 14"/>
                    <a:gd name="T84" fmla="*/ 0 w 11"/>
                    <a:gd name="T85" fmla="*/ 0 h 14"/>
                    <a:gd name="T86" fmla="*/ 0 w 11"/>
                    <a:gd name="T87" fmla="*/ 0 h 14"/>
                    <a:gd name="T88" fmla="*/ 0 w 11"/>
                    <a:gd name="T89" fmla="*/ 0 h 14"/>
                    <a:gd name="T90" fmla="*/ 0 w 11"/>
                    <a:gd name="T91" fmla="*/ 0 h 14"/>
                    <a:gd name="T92" fmla="*/ 0 w 11"/>
                    <a:gd name="T93" fmla="*/ 0 h 14"/>
                    <a:gd name="T94" fmla="*/ 0 w 11"/>
                    <a:gd name="T95" fmla="*/ 0 h 14"/>
                    <a:gd name="T96" fmla="*/ 0 w 11"/>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4"/>
                    <a:gd name="T149" fmla="*/ 11 w 11"/>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4">
                      <a:moveTo>
                        <a:pt x="6" y="14"/>
                      </a:moveTo>
                      <a:lnTo>
                        <a:pt x="7" y="14"/>
                      </a:lnTo>
                      <a:lnTo>
                        <a:pt x="8" y="14"/>
                      </a:lnTo>
                      <a:lnTo>
                        <a:pt x="10" y="13"/>
                      </a:lnTo>
                      <a:lnTo>
                        <a:pt x="10" y="12"/>
                      </a:lnTo>
                      <a:lnTo>
                        <a:pt x="11" y="11"/>
                      </a:lnTo>
                      <a:lnTo>
                        <a:pt x="11" y="10"/>
                      </a:lnTo>
                      <a:lnTo>
                        <a:pt x="11" y="8"/>
                      </a:lnTo>
                      <a:lnTo>
                        <a:pt x="11" y="6"/>
                      </a:lnTo>
                      <a:lnTo>
                        <a:pt x="11" y="5"/>
                      </a:lnTo>
                      <a:lnTo>
                        <a:pt x="11" y="4"/>
                      </a:lnTo>
                      <a:lnTo>
                        <a:pt x="10" y="3"/>
                      </a:lnTo>
                      <a:lnTo>
                        <a:pt x="10" y="2"/>
                      </a:lnTo>
                      <a:lnTo>
                        <a:pt x="9" y="1"/>
                      </a:lnTo>
                      <a:lnTo>
                        <a:pt x="8" y="1"/>
                      </a:lnTo>
                      <a:lnTo>
                        <a:pt x="8" y="0"/>
                      </a:lnTo>
                      <a:lnTo>
                        <a:pt x="7" y="0"/>
                      </a:lnTo>
                      <a:lnTo>
                        <a:pt x="6" y="0"/>
                      </a:lnTo>
                      <a:lnTo>
                        <a:pt x="5" y="0"/>
                      </a:lnTo>
                      <a:lnTo>
                        <a:pt x="4" y="0"/>
                      </a:lnTo>
                      <a:lnTo>
                        <a:pt x="3" y="0"/>
                      </a:lnTo>
                      <a:lnTo>
                        <a:pt x="2" y="1"/>
                      </a:lnTo>
                      <a:lnTo>
                        <a:pt x="1" y="2"/>
                      </a:lnTo>
                      <a:lnTo>
                        <a:pt x="0" y="3"/>
                      </a:lnTo>
                      <a:lnTo>
                        <a:pt x="0" y="5"/>
                      </a:lnTo>
                      <a:lnTo>
                        <a:pt x="0" y="6"/>
                      </a:lnTo>
                      <a:lnTo>
                        <a:pt x="0" y="7"/>
                      </a:lnTo>
                      <a:lnTo>
                        <a:pt x="0" y="8"/>
                      </a:lnTo>
                      <a:lnTo>
                        <a:pt x="0" y="10"/>
                      </a:lnTo>
                      <a:lnTo>
                        <a:pt x="0" y="11"/>
                      </a:lnTo>
                      <a:lnTo>
                        <a:pt x="1" y="12"/>
                      </a:lnTo>
                      <a:lnTo>
                        <a:pt x="2" y="13"/>
                      </a:lnTo>
                      <a:lnTo>
                        <a:pt x="3" y="14"/>
                      </a:lnTo>
                      <a:lnTo>
                        <a:pt x="4" y="14"/>
                      </a:lnTo>
                      <a:lnTo>
                        <a:pt x="5" y="14"/>
                      </a:lnTo>
                      <a:lnTo>
                        <a:pt x="6"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66" name="Freeform 347"/>
                <p:cNvSpPr>
                  <a:spLocks/>
                </p:cNvSpPr>
                <p:nvPr/>
              </p:nvSpPr>
              <p:spPr bwMode="auto">
                <a:xfrm>
                  <a:off x="720" y="1616"/>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7" y="14"/>
                      </a:moveTo>
                      <a:lnTo>
                        <a:pt x="8" y="14"/>
                      </a:lnTo>
                      <a:lnTo>
                        <a:pt x="9" y="13"/>
                      </a:lnTo>
                      <a:lnTo>
                        <a:pt x="10" y="12"/>
                      </a:lnTo>
                      <a:lnTo>
                        <a:pt x="11" y="11"/>
                      </a:lnTo>
                      <a:lnTo>
                        <a:pt x="12" y="8"/>
                      </a:lnTo>
                      <a:lnTo>
                        <a:pt x="12" y="7"/>
                      </a:lnTo>
                      <a:lnTo>
                        <a:pt x="12" y="6"/>
                      </a:lnTo>
                      <a:lnTo>
                        <a:pt x="12" y="5"/>
                      </a:lnTo>
                      <a:lnTo>
                        <a:pt x="12" y="4"/>
                      </a:lnTo>
                      <a:lnTo>
                        <a:pt x="12" y="3"/>
                      </a:lnTo>
                      <a:lnTo>
                        <a:pt x="11" y="3"/>
                      </a:lnTo>
                      <a:lnTo>
                        <a:pt x="11" y="2"/>
                      </a:lnTo>
                      <a:lnTo>
                        <a:pt x="11" y="1"/>
                      </a:lnTo>
                      <a:lnTo>
                        <a:pt x="10" y="0"/>
                      </a:lnTo>
                      <a:lnTo>
                        <a:pt x="9" y="0"/>
                      </a:lnTo>
                      <a:lnTo>
                        <a:pt x="8" y="0"/>
                      </a:lnTo>
                      <a:lnTo>
                        <a:pt x="7" y="0"/>
                      </a:lnTo>
                      <a:lnTo>
                        <a:pt x="6" y="0"/>
                      </a:lnTo>
                      <a:lnTo>
                        <a:pt x="4" y="0"/>
                      </a:lnTo>
                      <a:lnTo>
                        <a:pt x="2" y="1"/>
                      </a:lnTo>
                      <a:lnTo>
                        <a:pt x="2" y="2"/>
                      </a:lnTo>
                      <a:lnTo>
                        <a:pt x="1" y="3"/>
                      </a:lnTo>
                      <a:lnTo>
                        <a:pt x="1" y="4"/>
                      </a:lnTo>
                      <a:lnTo>
                        <a:pt x="0" y="5"/>
                      </a:lnTo>
                      <a:lnTo>
                        <a:pt x="0" y="7"/>
                      </a:lnTo>
                      <a:lnTo>
                        <a:pt x="0" y="8"/>
                      </a:lnTo>
                      <a:lnTo>
                        <a:pt x="1" y="8"/>
                      </a:lnTo>
                      <a:lnTo>
                        <a:pt x="1" y="10"/>
                      </a:lnTo>
                      <a:lnTo>
                        <a:pt x="1" y="11"/>
                      </a:lnTo>
                      <a:lnTo>
                        <a:pt x="2" y="11"/>
                      </a:lnTo>
                      <a:lnTo>
                        <a:pt x="2" y="12"/>
                      </a:lnTo>
                      <a:lnTo>
                        <a:pt x="4" y="13"/>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67" name="Freeform 348"/>
                <p:cNvSpPr>
                  <a:spLocks/>
                </p:cNvSpPr>
                <p:nvPr/>
              </p:nvSpPr>
              <p:spPr bwMode="auto">
                <a:xfrm>
                  <a:off x="727" y="1616"/>
                  <a:ext cx="2"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4"/>
                    <a:gd name="T146" fmla="*/ 13 w 13"/>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4">
                      <a:moveTo>
                        <a:pt x="11" y="1"/>
                      </a:moveTo>
                      <a:lnTo>
                        <a:pt x="10" y="1"/>
                      </a:lnTo>
                      <a:lnTo>
                        <a:pt x="10" y="0"/>
                      </a:lnTo>
                      <a:lnTo>
                        <a:pt x="9" y="0"/>
                      </a:lnTo>
                      <a:lnTo>
                        <a:pt x="8" y="0"/>
                      </a:lnTo>
                      <a:lnTo>
                        <a:pt x="7" y="0"/>
                      </a:lnTo>
                      <a:lnTo>
                        <a:pt x="6" y="0"/>
                      </a:lnTo>
                      <a:lnTo>
                        <a:pt x="4" y="0"/>
                      </a:lnTo>
                      <a:lnTo>
                        <a:pt x="3" y="1"/>
                      </a:lnTo>
                      <a:lnTo>
                        <a:pt x="2" y="2"/>
                      </a:lnTo>
                      <a:lnTo>
                        <a:pt x="1" y="3"/>
                      </a:lnTo>
                      <a:lnTo>
                        <a:pt x="1" y="4"/>
                      </a:lnTo>
                      <a:lnTo>
                        <a:pt x="0" y="6"/>
                      </a:lnTo>
                      <a:lnTo>
                        <a:pt x="0" y="7"/>
                      </a:lnTo>
                      <a:lnTo>
                        <a:pt x="0" y="8"/>
                      </a:lnTo>
                      <a:lnTo>
                        <a:pt x="1" y="8"/>
                      </a:lnTo>
                      <a:lnTo>
                        <a:pt x="1" y="10"/>
                      </a:lnTo>
                      <a:lnTo>
                        <a:pt x="1" y="11"/>
                      </a:lnTo>
                      <a:lnTo>
                        <a:pt x="2" y="11"/>
                      </a:lnTo>
                      <a:lnTo>
                        <a:pt x="2" y="12"/>
                      </a:lnTo>
                      <a:lnTo>
                        <a:pt x="3" y="13"/>
                      </a:lnTo>
                      <a:lnTo>
                        <a:pt x="4" y="13"/>
                      </a:lnTo>
                      <a:lnTo>
                        <a:pt x="4" y="14"/>
                      </a:lnTo>
                      <a:lnTo>
                        <a:pt x="6" y="14"/>
                      </a:lnTo>
                      <a:lnTo>
                        <a:pt x="7" y="14"/>
                      </a:lnTo>
                      <a:lnTo>
                        <a:pt x="8" y="14"/>
                      </a:lnTo>
                      <a:lnTo>
                        <a:pt x="9" y="13"/>
                      </a:lnTo>
                      <a:lnTo>
                        <a:pt x="10" y="13"/>
                      </a:lnTo>
                      <a:lnTo>
                        <a:pt x="11" y="12"/>
                      </a:lnTo>
                      <a:lnTo>
                        <a:pt x="12" y="11"/>
                      </a:lnTo>
                      <a:lnTo>
                        <a:pt x="12" y="8"/>
                      </a:lnTo>
                      <a:lnTo>
                        <a:pt x="13" y="7"/>
                      </a:lnTo>
                      <a:lnTo>
                        <a:pt x="13" y="6"/>
                      </a:lnTo>
                      <a:lnTo>
                        <a:pt x="13" y="5"/>
                      </a:lnTo>
                      <a:lnTo>
                        <a:pt x="12" y="5"/>
                      </a:lnTo>
                      <a:lnTo>
                        <a:pt x="12" y="4"/>
                      </a:lnTo>
                      <a:lnTo>
                        <a:pt x="12" y="3"/>
                      </a:lnTo>
                      <a:lnTo>
                        <a:pt x="11" y="2"/>
                      </a:lnTo>
                      <a:lnTo>
                        <a:pt x="11" y="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68" name="Freeform 349"/>
                <p:cNvSpPr>
                  <a:spLocks/>
                </p:cNvSpPr>
                <p:nvPr/>
              </p:nvSpPr>
              <p:spPr bwMode="auto">
                <a:xfrm>
                  <a:off x="723" y="1616"/>
                  <a:ext cx="2"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4"/>
                    <a:gd name="T146" fmla="*/ 13 w 13"/>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4">
                      <a:moveTo>
                        <a:pt x="7" y="14"/>
                      </a:moveTo>
                      <a:lnTo>
                        <a:pt x="8" y="14"/>
                      </a:lnTo>
                      <a:lnTo>
                        <a:pt x="9" y="13"/>
                      </a:lnTo>
                      <a:lnTo>
                        <a:pt x="10" y="13"/>
                      </a:lnTo>
                      <a:lnTo>
                        <a:pt x="11" y="12"/>
                      </a:lnTo>
                      <a:lnTo>
                        <a:pt x="12" y="11"/>
                      </a:lnTo>
                      <a:lnTo>
                        <a:pt x="12" y="8"/>
                      </a:lnTo>
                      <a:lnTo>
                        <a:pt x="13" y="7"/>
                      </a:lnTo>
                      <a:lnTo>
                        <a:pt x="13" y="6"/>
                      </a:lnTo>
                      <a:lnTo>
                        <a:pt x="13" y="5"/>
                      </a:lnTo>
                      <a:lnTo>
                        <a:pt x="12" y="5"/>
                      </a:lnTo>
                      <a:lnTo>
                        <a:pt x="12" y="4"/>
                      </a:lnTo>
                      <a:lnTo>
                        <a:pt x="12" y="3"/>
                      </a:lnTo>
                      <a:lnTo>
                        <a:pt x="11" y="2"/>
                      </a:lnTo>
                      <a:lnTo>
                        <a:pt x="11" y="1"/>
                      </a:lnTo>
                      <a:lnTo>
                        <a:pt x="10" y="1"/>
                      </a:lnTo>
                      <a:lnTo>
                        <a:pt x="10" y="0"/>
                      </a:lnTo>
                      <a:lnTo>
                        <a:pt x="9" y="0"/>
                      </a:lnTo>
                      <a:lnTo>
                        <a:pt x="8" y="0"/>
                      </a:lnTo>
                      <a:lnTo>
                        <a:pt x="6" y="0"/>
                      </a:lnTo>
                      <a:lnTo>
                        <a:pt x="5" y="0"/>
                      </a:lnTo>
                      <a:lnTo>
                        <a:pt x="4" y="0"/>
                      </a:lnTo>
                      <a:lnTo>
                        <a:pt x="3" y="1"/>
                      </a:lnTo>
                      <a:lnTo>
                        <a:pt x="2" y="2"/>
                      </a:lnTo>
                      <a:lnTo>
                        <a:pt x="1" y="3"/>
                      </a:lnTo>
                      <a:lnTo>
                        <a:pt x="1" y="4"/>
                      </a:lnTo>
                      <a:lnTo>
                        <a:pt x="0" y="6"/>
                      </a:lnTo>
                      <a:lnTo>
                        <a:pt x="0" y="7"/>
                      </a:lnTo>
                      <a:lnTo>
                        <a:pt x="0" y="8"/>
                      </a:lnTo>
                      <a:lnTo>
                        <a:pt x="1" y="8"/>
                      </a:lnTo>
                      <a:lnTo>
                        <a:pt x="1" y="10"/>
                      </a:lnTo>
                      <a:lnTo>
                        <a:pt x="1" y="11"/>
                      </a:lnTo>
                      <a:lnTo>
                        <a:pt x="2" y="11"/>
                      </a:lnTo>
                      <a:lnTo>
                        <a:pt x="2" y="12"/>
                      </a:lnTo>
                      <a:lnTo>
                        <a:pt x="3" y="13"/>
                      </a:lnTo>
                      <a:lnTo>
                        <a:pt x="4" y="13"/>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69" name="Freeform 350"/>
                <p:cNvSpPr>
                  <a:spLocks/>
                </p:cNvSpPr>
                <p:nvPr/>
              </p:nvSpPr>
              <p:spPr bwMode="auto">
                <a:xfrm>
                  <a:off x="730" y="1616"/>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5"/>
                      </a:moveTo>
                      <a:lnTo>
                        <a:pt x="8" y="15"/>
                      </a:lnTo>
                      <a:lnTo>
                        <a:pt x="9" y="14"/>
                      </a:lnTo>
                      <a:lnTo>
                        <a:pt x="10" y="13"/>
                      </a:lnTo>
                      <a:lnTo>
                        <a:pt x="11" y="12"/>
                      </a:lnTo>
                      <a:lnTo>
                        <a:pt x="12" y="11"/>
                      </a:lnTo>
                      <a:lnTo>
                        <a:pt x="12" y="10"/>
                      </a:lnTo>
                      <a:lnTo>
                        <a:pt x="12" y="8"/>
                      </a:lnTo>
                      <a:lnTo>
                        <a:pt x="12" y="7"/>
                      </a:lnTo>
                      <a:lnTo>
                        <a:pt x="12" y="6"/>
                      </a:lnTo>
                      <a:lnTo>
                        <a:pt x="12" y="5"/>
                      </a:lnTo>
                      <a:lnTo>
                        <a:pt x="12" y="4"/>
                      </a:lnTo>
                      <a:lnTo>
                        <a:pt x="12" y="3"/>
                      </a:lnTo>
                      <a:lnTo>
                        <a:pt x="11" y="3"/>
                      </a:lnTo>
                      <a:lnTo>
                        <a:pt x="10" y="2"/>
                      </a:lnTo>
                      <a:lnTo>
                        <a:pt x="10" y="1"/>
                      </a:lnTo>
                      <a:lnTo>
                        <a:pt x="9" y="1"/>
                      </a:lnTo>
                      <a:lnTo>
                        <a:pt x="8" y="0"/>
                      </a:lnTo>
                      <a:lnTo>
                        <a:pt x="7" y="0"/>
                      </a:lnTo>
                      <a:lnTo>
                        <a:pt x="6" y="0"/>
                      </a:lnTo>
                      <a:lnTo>
                        <a:pt x="5" y="0"/>
                      </a:lnTo>
                      <a:lnTo>
                        <a:pt x="3" y="1"/>
                      </a:lnTo>
                      <a:lnTo>
                        <a:pt x="2" y="2"/>
                      </a:lnTo>
                      <a:lnTo>
                        <a:pt x="2" y="3"/>
                      </a:lnTo>
                      <a:lnTo>
                        <a:pt x="1" y="4"/>
                      </a:lnTo>
                      <a:lnTo>
                        <a:pt x="0" y="5"/>
                      </a:lnTo>
                      <a:lnTo>
                        <a:pt x="0" y="6"/>
                      </a:lnTo>
                      <a:lnTo>
                        <a:pt x="0" y="8"/>
                      </a:lnTo>
                      <a:lnTo>
                        <a:pt x="0" y="10"/>
                      </a:lnTo>
                      <a:lnTo>
                        <a:pt x="1" y="11"/>
                      </a:lnTo>
                      <a:lnTo>
                        <a:pt x="2" y="12"/>
                      </a:lnTo>
                      <a:lnTo>
                        <a:pt x="2" y="13"/>
                      </a:lnTo>
                      <a:lnTo>
                        <a:pt x="3" y="13"/>
                      </a:lnTo>
                      <a:lnTo>
                        <a:pt x="3" y="14"/>
                      </a:lnTo>
                      <a:lnTo>
                        <a:pt x="4" y="14"/>
                      </a:lnTo>
                      <a:lnTo>
                        <a:pt x="5" y="14"/>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70" name="Freeform 351"/>
                <p:cNvSpPr>
                  <a:spLocks/>
                </p:cNvSpPr>
                <p:nvPr/>
              </p:nvSpPr>
              <p:spPr bwMode="auto">
                <a:xfrm>
                  <a:off x="737" y="1616"/>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0" y="2"/>
                      </a:moveTo>
                      <a:lnTo>
                        <a:pt x="9" y="2"/>
                      </a:lnTo>
                      <a:lnTo>
                        <a:pt x="8" y="1"/>
                      </a:lnTo>
                      <a:lnTo>
                        <a:pt x="7" y="1"/>
                      </a:lnTo>
                      <a:lnTo>
                        <a:pt x="6" y="0"/>
                      </a:lnTo>
                      <a:lnTo>
                        <a:pt x="5" y="0"/>
                      </a:lnTo>
                      <a:lnTo>
                        <a:pt x="4" y="1"/>
                      </a:lnTo>
                      <a:lnTo>
                        <a:pt x="2" y="1"/>
                      </a:lnTo>
                      <a:lnTo>
                        <a:pt x="2" y="2"/>
                      </a:lnTo>
                      <a:lnTo>
                        <a:pt x="1" y="3"/>
                      </a:lnTo>
                      <a:lnTo>
                        <a:pt x="0" y="4"/>
                      </a:lnTo>
                      <a:lnTo>
                        <a:pt x="0" y="5"/>
                      </a:lnTo>
                      <a:lnTo>
                        <a:pt x="0" y="7"/>
                      </a:lnTo>
                      <a:lnTo>
                        <a:pt x="0" y="8"/>
                      </a:lnTo>
                      <a:lnTo>
                        <a:pt x="0" y="10"/>
                      </a:lnTo>
                      <a:lnTo>
                        <a:pt x="0" y="11"/>
                      </a:lnTo>
                      <a:lnTo>
                        <a:pt x="0" y="12"/>
                      </a:lnTo>
                      <a:lnTo>
                        <a:pt x="1" y="12"/>
                      </a:lnTo>
                      <a:lnTo>
                        <a:pt x="2" y="13"/>
                      </a:lnTo>
                      <a:lnTo>
                        <a:pt x="2" y="14"/>
                      </a:lnTo>
                      <a:lnTo>
                        <a:pt x="3" y="14"/>
                      </a:lnTo>
                      <a:lnTo>
                        <a:pt x="4" y="15"/>
                      </a:lnTo>
                      <a:lnTo>
                        <a:pt x="5" y="15"/>
                      </a:lnTo>
                      <a:lnTo>
                        <a:pt x="6" y="15"/>
                      </a:lnTo>
                      <a:lnTo>
                        <a:pt x="7" y="15"/>
                      </a:lnTo>
                      <a:lnTo>
                        <a:pt x="8" y="14"/>
                      </a:lnTo>
                      <a:lnTo>
                        <a:pt x="10" y="14"/>
                      </a:lnTo>
                      <a:lnTo>
                        <a:pt x="10" y="13"/>
                      </a:lnTo>
                      <a:lnTo>
                        <a:pt x="11" y="12"/>
                      </a:lnTo>
                      <a:lnTo>
                        <a:pt x="12" y="11"/>
                      </a:lnTo>
                      <a:lnTo>
                        <a:pt x="12" y="8"/>
                      </a:lnTo>
                      <a:lnTo>
                        <a:pt x="12" y="7"/>
                      </a:lnTo>
                      <a:lnTo>
                        <a:pt x="12" y="6"/>
                      </a:lnTo>
                      <a:lnTo>
                        <a:pt x="11" y="5"/>
                      </a:lnTo>
                      <a:lnTo>
                        <a:pt x="11" y="4"/>
                      </a:lnTo>
                      <a:lnTo>
                        <a:pt x="11" y="3"/>
                      </a:lnTo>
                      <a:lnTo>
                        <a:pt x="10"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71" name="Freeform 352"/>
                <p:cNvSpPr>
                  <a:spLocks/>
                </p:cNvSpPr>
                <p:nvPr/>
              </p:nvSpPr>
              <p:spPr bwMode="auto">
                <a:xfrm>
                  <a:off x="734" y="1616"/>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6" y="15"/>
                      </a:moveTo>
                      <a:lnTo>
                        <a:pt x="8" y="15"/>
                      </a:lnTo>
                      <a:lnTo>
                        <a:pt x="8" y="14"/>
                      </a:lnTo>
                      <a:lnTo>
                        <a:pt x="10" y="14"/>
                      </a:lnTo>
                      <a:lnTo>
                        <a:pt x="10" y="13"/>
                      </a:lnTo>
                      <a:lnTo>
                        <a:pt x="11" y="12"/>
                      </a:lnTo>
                      <a:lnTo>
                        <a:pt x="12" y="11"/>
                      </a:lnTo>
                      <a:lnTo>
                        <a:pt x="12" y="8"/>
                      </a:lnTo>
                      <a:lnTo>
                        <a:pt x="12" y="7"/>
                      </a:lnTo>
                      <a:lnTo>
                        <a:pt x="12" y="6"/>
                      </a:lnTo>
                      <a:lnTo>
                        <a:pt x="11" y="5"/>
                      </a:lnTo>
                      <a:lnTo>
                        <a:pt x="11" y="4"/>
                      </a:lnTo>
                      <a:lnTo>
                        <a:pt x="11" y="3"/>
                      </a:lnTo>
                      <a:lnTo>
                        <a:pt x="10" y="3"/>
                      </a:lnTo>
                      <a:lnTo>
                        <a:pt x="10" y="2"/>
                      </a:lnTo>
                      <a:lnTo>
                        <a:pt x="9" y="2"/>
                      </a:lnTo>
                      <a:lnTo>
                        <a:pt x="8" y="1"/>
                      </a:lnTo>
                      <a:lnTo>
                        <a:pt x="7" y="1"/>
                      </a:lnTo>
                      <a:lnTo>
                        <a:pt x="6" y="0"/>
                      </a:lnTo>
                      <a:lnTo>
                        <a:pt x="5" y="0"/>
                      </a:lnTo>
                      <a:lnTo>
                        <a:pt x="4" y="1"/>
                      </a:lnTo>
                      <a:lnTo>
                        <a:pt x="3" y="1"/>
                      </a:lnTo>
                      <a:lnTo>
                        <a:pt x="2" y="2"/>
                      </a:lnTo>
                      <a:lnTo>
                        <a:pt x="1" y="3"/>
                      </a:lnTo>
                      <a:lnTo>
                        <a:pt x="0" y="4"/>
                      </a:lnTo>
                      <a:lnTo>
                        <a:pt x="0" y="5"/>
                      </a:lnTo>
                      <a:lnTo>
                        <a:pt x="0" y="7"/>
                      </a:lnTo>
                      <a:lnTo>
                        <a:pt x="0" y="8"/>
                      </a:lnTo>
                      <a:lnTo>
                        <a:pt x="0" y="10"/>
                      </a:lnTo>
                      <a:lnTo>
                        <a:pt x="0" y="11"/>
                      </a:lnTo>
                      <a:lnTo>
                        <a:pt x="0" y="12"/>
                      </a:lnTo>
                      <a:lnTo>
                        <a:pt x="1" y="12"/>
                      </a:lnTo>
                      <a:lnTo>
                        <a:pt x="1" y="13"/>
                      </a:lnTo>
                      <a:lnTo>
                        <a:pt x="2" y="14"/>
                      </a:lnTo>
                      <a:lnTo>
                        <a:pt x="3" y="14"/>
                      </a:lnTo>
                      <a:lnTo>
                        <a:pt x="4" y="15"/>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72" name="Freeform 353"/>
                <p:cNvSpPr>
                  <a:spLocks/>
                </p:cNvSpPr>
                <p:nvPr/>
              </p:nvSpPr>
              <p:spPr bwMode="auto">
                <a:xfrm>
                  <a:off x="741" y="1616"/>
                  <a:ext cx="1"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7" y="14"/>
                      </a:moveTo>
                      <a:lnTo>
                        <a:pt x="8" y="14"/>
                      </a:lnTo>
                      <a:lnTo>
                        <a:pt x="10" y="14"/>
                      </a:lnTo>
                      <a:lnTo>
                        <a:pt x="10" y="13"/>
                      </a:lnTo>
                      <a:lnTo>
                        <a:pt x="11" y="12"/>
                      </a:lnTo>
                      <a:lnTo>
                        <a:pt x="12" y="11"/>
                      </a:lnTo>
                      <a:lnTo>
                        <a:pt x="12" y="10"/>
                      </a:lnTo>
                      <a:lnTo>
                        <a:pt x="12" y="8"/>
                      </a:lnTo>
                      <a:lnTo>
                        <a:pt x="13" y="6"/>
                      </a:lnTo>
                      <a:lnTo>
                        <a:pt x="12" y="6"/>
                      </a:lnTo>
                      <a:lnTo>
                        <a:pt x="12" y="5"/>
                      </a:lnTo>
                      <a:lnTo>
                        <a:pt x="12" y="4"/>
                      </a:lnTo>
                      <a:lnTo>
                        <a:pt x="12" y="3"/>
                      </a:lnTo>
                      <a:lnTo>
                        <a:pt x="11" y="2"/>
                      </a:lnTo>
                      <a:lnTo>
                        <a:pt x="10" y="1"/>
                      </a:lnTo>
                      <a:lnTo>
                        <a:pt x="9" y="0"/>
                      </a:lnTo>
                      <a:lnTo>
                        <a:pt x="8" y="0"/>
                      </a:lnTo>
                      <a:lnTo>
                        <a:pt x="7" y="0"/>
                      </a:lnTo>
                      <a:lnTo>
                        <a:pt x="6" y="0"/>
                      </a:lnTo>
                      <a:lnTo>
                        <a:pt x="5" y="0"/>
                      </a:lnTo>
                      <a:lnTo>
                        <a:pt x="4" y="0"/>
                      </a:lnTo>
                      <a:lnTo>
                        <a:pt x="3" y="1"/>
                      </a:lnTo>
                      <a:lnTo>
                        <a:pt x="2" y="2"/>
                      </a:lnTo>
                      <a:lnTo>
                        <a:pt x="1" y="3"/>
                      </a:lnTo>
                      <a:lnTo>
                        <a:pt x="0" y="5"/>
                      </a:lnTo>
                      <a:lnTo>
                        <a:pt x="0" y="6"/>
                      </a:lnTo>
                      <a:lnTo>
                        <a:pt x="0" y="7"/>
                      </a:lnTo>
                      <a:lnTo>
                        <a:pt x="0" y="8"/>
                      </a:lnTo>
                      <a:lnTo>
                        <a:pt x="0" y="10"/>
                      </a:lnTo>
                      <a:lnTo>
                        <a:pt x="1" y="11"/>
                      </a:lnTo>
                      <a:lnTo>
                        <a:pt x="2" y="11"/>
                      </a:lnTo>
                      <a:lnTo>
                        <a:pt x="2" y="12"/>
                      </a:lnTo>
                      <a:lnTo>
                        <a:pt x="3" y="13"/>
                      </a:lnTo>
                      <a:lnTo>
                        <a:pt x="4" y="14"/>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73" name="Freeform 354"/>
                <p:cNvSpPr>
                  <a:spLocks/>
                </p:cNvSpPr>
                <p:nvPr/>
              </p:nvSpPr>
              <p:spPr bwMode="auto">
                <a:xfrm>
                  <a:off x="747" y="1616"/>
                  <a:ext cx="2" cy="1"/>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w 11"/>
                    <a:gd name="T13" fmla="*/ 0 h 15"/>
                    <a:gd name="T14" fmla="*/ 0 w 11"/>
                    <a:gd name="T15" fmla="*/ 0 h 15"/>
                    <a:gd name="T16" fmla="*/ 0 w 11"/>
                    <a:gd name="T17" fmla="*/ 0 h 15"/>
                    <a:gd name="T18" fmla="*/ 0 w 11"/>
                    <a:gd name="T19" fmla="*/ 0 h 15"/>
                    <a:gd name="T20" fmla="*/ 0 w 11"/>
                    <a:gd name="T21" fmla="*/ 0 h 15"/>
                    <a:gd name="T22" fmla="*/ 0 w 11"/>
                    <a:gd name="T23" fmla="*/ 0 h 15"/>
                    <a:gd name="T24" fmla="*/ 0 w 11"/>
                    <a:gd name="T25" fmla="*/ 0 h 15"/>
                    <a:gd name="T26" fmla="*/ 0 w 11"/>
                    <a:gd name="T27" fmla="*/ 0 h 15"/>
                    <a:gd name="T28" fmla="*/ 0 w 11"/>
                    <a:gd name="T29" fmla="*/ 0 h 15"/>
                    <a:gd name="T30" fmla="*/ 0 w 11"/>
                    <a:gd name="T31" fmla="*/ 0 h 15"/>
                    <a:gd name="T32" fmla="*/ 0 w 11"/>
                    <a:gd name="T33" fmla="*/ 0 h 15"/>
                    <a:gd name="T34" fmla="*/ 0 w 11"/>
                    <a:gd name="T35" fmla="*/ 0 h 15"/>
                    <a:gd name="T36" fmla="*/ 0 w 11"/>
                    <a:gd name="T37" fmla="*/ 0 h 15"/>
                    <a:gd name="T38" fmla="*/ 0 w 11"/>
                    <a:gd name="T39" fmla="*/ 0 h 15"/>
                    <a:gd name="T40" fmla="*/ 0 w 11"/>
                    <a:gd name="T41" fmla="*/ 0 h 15"/>
                    <a:gd name="T42" fmla="*/ 0 w 11"/>
                    <a:gd name="T43" fmla="*/ 0 h 15"/>
                    <a:gd name="T44" fmla="*/ 0 w 11"/>
                    <a:gd name="T45" fmla="*/ 0 h 15"/>
                    <a:gd name="T46" fmla="*/ 0 w 11"/>
                    <a:gd name="T47" fmla="*/ 0 h 15"/>
                    <a:gd name="T48" fmla="*/ 0 w 11"/>
                    <a:gd name="T49" fmla="*/ 0 h 15"/>
                    <a:gd name="T50" fmla="*/ 0 w 11"/>
                    <a:gd name="T51" fmla="*/ 0 h 15"/>
                    <a:gd name="T52" fmla="*/ 0 w 11"/>
                    <a:gd name="T53" fmla="*/ 0 h 15"/>
                    <a:gd name="T54" fmla="*/ 0 w 11"/>
                    <a:gd name="T55" fmla="*/ 0 h 15"/>
                    <a:gd name="T56" fmla="*/ 0 w 11"/>
                    <a:gd name="T57" fmla="*/ 0 h 15"/>
                    <a:gd name="T58" fmla="*/ 0 w 11"/>
                    <a:gd name="T59" fmla="*/ 0 h 15"/>
                    <a:gd name="T60" fmla="*/ 0 w 11"/>
                    <a:gd name="T61" fmla="*/ 0 h 15"/>
                    <a:gd name="T62" fmla="*/ 0 w 11"/>
                    <a:gd name="T63" fmla="*/ 0 h 15"/>
                    <a:gd name="T64" fmla="*/ 0 w 11"/>
                    <a:gd name="T65" fmla="*/ 0 h 15"/>
                    <a:gd name="T66" fmla="*/ 0 w 11"/>
                    <a:gd name="T67" fmla="*/ 0 h 15"/>
                    <a:gd name="T68" fmla="*/ 0 w 11"/>
                    <a:gd name="T69" fmla="*/ 0 h 15"/>
                    <a:gd name="T70" fmla="*/ 0 w 11"/>
                    <a:gd name="T71" fmla="*/ 0 h 15"/>
                    <a:gd name="T72" fmla="*/ 0 w 11"/>
                    <a:gd name="T73" fmla="*/ 0 h 15"/>
                    <a:gd name="T74" fmla="*/ 0 w 11"/>
                    <a:gd name="T75" fmla="*/ 0 h 15"/>
                    <a:gd name="T76" fmla="*/ 0 w 11"/>
                    <a:gd name="T77" fmla="*/ 0 h 15"/>
                    <a:gd name="T78" fmla="*/ 0 w 11"/>
                    <a:gd name="T79" fmla="*/ 0 h 15"/>
                    <a:gd name="T80" fmla="*/ 0 w 11"/>
                    <a:gd name="T81" fmla="*/ 0 h 15"/>
                    <a:gd name="T82" fmla="*/ 0 w 11"/>
                    <a:gd name="T83" fmla="*/ 0 h 15"/>
                    <a:gd name="T84" fmla="*/ 0 w 11"/>
                    <a:gd name="T85" fmla="*/ 0 h 15"/>
                    <a:gd name="T86" fmla="*/ 0 w 11"/>
                    <a:gd name="T87" fmla="*/ 0 h 15"/>
                    <a:gd name="T88" fmla="*/ 0 w 11"/>
                    <a:gd name="T89" fmla="*/ 0 h 15"/>
                    <a:gd name="T90" fmla="*/ 0 w 11"/>
                    <a:gd name="T91" fmla="*/ 0 h 15"/>
                    <a:gd name="T92" fmla="*/ 0 w 11"/>
                    <a:gd name="T93" fmla="*/ 0 h 15"/>
                    <a:gd name="T94" fmla="*/ 0 w 11"/>
                    <a:gd name="T95" fmla="*/ 0 h 15"/>
                    <a:gd name="T96" fmla="*/ 0 w 11"/>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5"/>
                    <a:gd name="T149" fmla="*/ 11 w 11"/>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5">
                      <a:moveTo>
                        <a:pt x="6" y="15"/>
                      </a:moveTo>
                      <a:lnTo>
                        <a:pt x="7" y="15"/>
                      </a:lnTo>
                      <a:lnTo>
                        <a:pt x="9" y="14"/>
                      </a:lnTo>
                      <a:lnTo>
                        <a:pt x="10" y="13"/>
                      </a:lnTo>
                      <a:lnTo>
                        <a:pt x="10" y="12"/>
                      </a:lnTo>
                      <a:lnTo>
                        <a:pt x="11" y="11"/>
                      </a:lnTo>
                      <a:lnTo>
                        <a:pt x="11" y="10"/>
                      </a:lnTo>
                      <a:lnTo>
                        <a:pt x="11" y="8"/>
                      </a:lnTo>
                      <a:lnTo>
                        <a:pt x="11" y="7"/>
                      </a:lnTo>
                      <a:lnTo>
                        <a:pt x="11" y="6"/>
                      </a:lnTo>
                      <a:lnTo>
                        <a:pt x="11" y="5"/>
                      </a:lnTo>
                      <a:lnTo>
                        <a:pt x="11" y="4"/>
                      </a:lnTo>
                      <a:lnTo>
                        <a:pt x="11" y="3"/>
                      </a:lnTo>
                      <a:lnTo>
                        <a:pt x="10" y="3"/>
                      </a:lnTo>
                      <a:lnTo>
                        <a:pt x="10" y="2"/>
                      </a:lnTo>
                      <a:lnTo>
                        <a:pt x="9" y="2"/>
                      </a:lnTo>
                      <a:lnTo>
                        <a:pt x="9" y="1"/>
                      </a:lnTo>
                      <a:lnTo>
                        <a:pt x="8" y="1"/>
                      </a:lnTo>
                      <a:lnTo>
                        <a:pt x="8" y="0"/>
                      </a:lnTo>
                      <a:lnTo>
                        <a:pt x="7" y="0"/>
                      </a:lnTo>
                      <a:lnTo>
                        <a:pt x="6" y="0"/>
                      </a:lnTo>
                      <a:lnTo>
                        <a:pt x="5" y="0"/>
                      </a:lnTo>
                      <a:lnTo>
                        <a:pt x="4" y="0"/>
                      </a:lnTo>
                      <a:lnTo>
                        <a:pt x="3" y="1"/>
                      </a:lnTo>
                      <a:lnTo>
                        <a:pt x="1" y="2"/>
                      </a:lnTo>
                      <a:lnTo>
                        <a:pt x="1" y="3"/>
                      </a:lnTo>
                      <a:lnTo>
                        <a:pt x="0" y="4"/>
                      </a:lnTo>
                      <a:lnTo>
                        <a:pt x="0" y="5"/>
                      </a:lnTo>
                      <a:lnTo>
                        <a:pt x="0" y="6"/>
                      </a:lnTo>
                      <a:lnTo>
                        <a:pt x="0" y="8"/>
                      </a:lnTo>
                      <a:lnTo>
                        <a:pt x="0" y="10"/>
                      </a:lnTo>
                      <a:lnTo>
                        <a:pt x="0" y="11"/>
                      </a:lnTo>
                      <a:lnTo>
                        <a:pt x="1" y="11"/>
                      </a:lnTo>
                      <a:lnTo>
                        <a:pt x="1" y="12"/>
                      </a:lnTo>
                      <a:lnTo>
                        <a:pt x="1" y="13"/>
                      </a:lnTo>
                      <a:lnTo>
                        <a:pt x="2" y="13"/>
                      </a:lnTo>
                      <a:lnTo>
                        <a:pt x="3" y="14"/>
                      </a:lnTo>
                      <a:lnTo>
                        <a:pt x="4" y="14"/>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74" name="Freeform 355"/>
                <p:cNvSpPr>
                  <a:spLocks/>
                </p:cNvSpPr>
                <p:nvPr/>
              </p:nvSpPr>
              <p:spPr bwMode="auto">
                <a:xfrm>
                  <a:off x="744" y="1616"/>
                  <a:ext cx="2" cy="1"/>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w 11"/>
                    <a:gd name="T13" fmla="*/ 0 h 15"/>
                    <a:gd name="T14" fmla="*/ 0 w 11"/>
                    <a:gd name="T15" fmla="*/ 0 h 15"/>
                    <a:gd name="T16" fmla="*/ 0 w 11"/>
                    <a:gd name="T17" fmla="*/ 0 h 15"/>
                    <a:gd name="T18" fmla="*/ 0 w 11"/>
                    <a:gd name="T19" fmla="*/ 0 h 15"/>
                    <a:gd name="T20" fmla="*/ 0 w 11"/>
                    <a:gd name="T21" fmla="*/ 0 h 15"/>
                    <a:gd name="T22" fmla="*/ 0 w 11"/>
                    <a:gd name="T23" fmla="*/ 0 h 15"/>
                    <a:gd name="T24" fmla="*/ 0 w 11"/>
                    <a:gd name="T25" fmla="*/ 0 h 15"/>
                    <a:gd name="T26" fmla="*/ 0 w 11"/>
                    <a:gd name="T27" fmla="*/ 0 h 15"/>
                    <a:gd name="T28" fmla="*/ 0 w 11"/>
                    <a:gd name="T29" fmla="*/ 0 h 15"/>
                    <a:gd name="T30" fmla="*/ 0 w 11"/>
                    <a:gd name="T31" fmla="*/ 0 h 15"/>
                    <a:gd name="T32" fmla="*/ 0 w 11"/>
                    <a:gd name="T33" fmla="*/ 0 h 15"/>
                    <a:gd name="T34" fmla="*/ 0 w 11"/>
                    <a:gd name="T35" fmla="*/ 0 h 15"/>
                    <a:gd name="T36" fmla="*/ 0 w 11"/>
                    <a:gd name="T37" fmla="*/ 0 h 15"/>
                    <a:gd name="T38" fmla="*/ 0 w 11"/>
                    <a:gd name="T39" fmla="*/ 0 h 15"/>
                    <a:gd name="T40" fmla="*/ 0 w 11"/>
                    <a:gd name="T41" fmla="*/ 0 h 15"/>
                    <a:gd name="T42" fmla="*/ 0 w 11"/>
                    <a:gd name="T43" fmla="*/ 0 h 15"/>
                    <a:gd name="T44" fmla="*/ 0 w 11"/>
                    <a:gd name="T45" fmla="*/ 0 h 15"/>
                    <a:gd name="T46" fmla="*/ 0 w 11"/>
                    <a:gd name="T47" fmla="*/ 0 h 15"/>
                    <a:gd name="T48" fmla="*/ 0 w 11"/>
                    <a:gd name="T49" fmla="*/ 0 h 15"/>
                    <a:gd name="T50" fmla="*/ 0 w 11"/>
                    <a:gd name="T51" fmla="*/ 0 h 15"/>
                    <a:gd name="T52" fmla="*/ 0 w 11"/>
                    <a:gd name="T53" fmla="*/ 0 h 15"/>
                    <a:gd name="T54" fmla="*/ 0 w 11"/>
                    <a:gd name="T55" fmla="*/ 0 h 15"/>
                    <a:gd name="T56" fmla="*/ 0 w 11"/>
                    <a:gd name="T57" fmla="*/ 0 h 15"/>
                    <a:gd name="T58" fmla="*/ 0 w 11"/>
                    <a:gd name="T59" fmla="*/ 0 h 15"/>
                    <a:gd name="T60" fmla="*/ 0 w 11"/>
                    <a:gd name="T61" fmla="*/ 0 h 15"/>
                    <a:gd name="T62" fmla="*/ 0 w 11"/>
                    <a:gd name="T63" fmla="*/ 0 h 15"/>
                    <a:gd name="T64" fmla="*/ 0 w 11"/>
                    <a:gd name="T65" fmla="*/ 0 h 15"/>
                    <a:gd name="T66" fmla="*/ 0 w 11"/>
                    <a:gd name="T67" fmla="*/ 0 h 15"/>
                    <a:gd name="T68" fmla="*/ 0 w 11"/>
                    <a:gd name="T69" fmla="*/ 0 h 15"/>
                    <a:gd name="T70" fmla="*/ 0 w 11"/>
                    <a:gd name="T71" fmla="*/ 0 h 15"/>
                    <a:gd name="T72" fmla="*/ 0 w 11"/>
                    <a:gd name="T73" fmla="*/ 0 h 15"/>
                    <a:gd name="T74" fmla="*/ 0 w 11"/>
                    <a:gd name="T75" fmla="*/ 0 h 15"/>
                    <a:gd name="T76" fmla="*/ 0 w 11"/>
                    <a:gd name="T77" fmla="*/ 0 h 15"/>
                    <a:gd name="T78" fmla="*/ 0 w 11"/>
                    <a:gd name="T79" fmla="*/ 0 h 15"/>
                    <a:gd name="T80" fmla="*/ 0 w 11"/>
                    <a:gd name="T81" fmla="*/ 0 h 15"/>
                    <a:gd name="T82" fmla="*/ 0 w 11"/>
                    <a:gd name="T83" fmla="*/ 0 h 15"/>
                    <a:gd name="T84" fmla="*/ 0 w 11"/>
                    <a:gd name="T85" fmla="*/ 0 h 15"/>
                    <a:gd name="T86" fmla="*/ 0 w 11"/>
                    <a:gd name="T87" fmla="*/ 0 h 15"/>
                    <a:gd name="T88" fmla="*/ 0 w 11"/>
                    <a:gd name="T89" fmla="*/ 0 h 15"/>
                    <a:gd name="T90" fmla="*/ 0 w 11"/>
                    <a:gd name="T91" fmla="*/ 0 h 15"/>
                    <a:gd name="T92" fmla="*/ 0 w 11"/>
                    <a:gd name="T93" fmla="*/ 0 h 15"/>
                    <a:gd name="T94" fmla="*/ 0 w 11"/>
                    <a:gd name="T95" fmla="*/ 0 h 15"/>
                    <a:gd name="T96" fmla="*/ 0 w 11"/>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5"/>
                    <a:gd name="T149" fmla="*/ 11 w 11"/>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5">
                      <a:moveTo>
                        <a:pt x="5" y="15"/>
                      </a:moveTo>
                      <a:lnTo>
                        <a:pt x="7" y="15"/>
                      </a:lnTo>
                      <a:lnTo>
                        <a:pt x="8" y="14"/>
                      </a:lnTo>
                      <a:lnTo>
                        <a:pt x="9" y="13"/>
                      </a:lnTo>
                      <a:lnTo>
                        <a:pt x="9" y="12"/>
                      </a:lnTo>
                      <a:lnTo>
                        <a:pt x="10" y="11"/>
                      </a:lnTo>
                      <a:lnTo>
                        <a:pt x="11" y="10"/>
                      </a:lnTo>
                      <a:lnTo>
                        <a:pt x="11" y="8"/>
                      </a:lnTo>
                      <a:lnTo>
                        <a:pt x="11" y="7"/>
                      </a:lnTo>
                      <a:lnTo>
                        <a:pt x="11" y="6"/>
                      </a:lnTo>
                      <a:lnTo>
                        <a:pt x="11" y="5"/>
                      </a:lnTo>
                      <a:lnTo>
                        <a:pt x="10" y="5"/>
                      </a:lnTo>
                      <a:lnTo>
                        <a:pt x="10" y="4"/>
                      </a:lnTo>
                      <a:lnTo>
                        <a:pt x="10" y="3"/>
                      </a:lnTo>
                      <a:lnTo>
                        <a:pt x="9" y="3"/>
                      </a:lnTo>
                      <a:lnTo>
                        <a:pt x="9" y="2"/>
                      </a:lnTo>
                      <a:lnTo>
                        <a:pt x="8" y="1"/>
                      </a:lnTo>
                      <a:lnTo>
                        <a:pt x="7" y="1"/>
                      </a:lnTo>
                      <a:lnTo>
                        <a:pt x="7" y="0"/>
                      </a:lnTo>
                      <a:lnTo>
                        <a:pt x="6" y="0"/>
                      </a:lnTo>
                      <a:lnTo>
                        <a:pt x="5" y="0"/>
                      </a:lnTo>
                      <a:lnTo>
                        <a:pt x="4" y="0"/>
                      </a:lnTo>
                      <a:lnTo>
                        <a:pt x="3" y="1"/>
                      </a:lnTo>
                      <a:lnTo>
                        <a:pt x="2" y="2"/>
                      </a:lnTo>
                      <a:lnTo>
                        <a:pt x="1" y="3"/>
                      </a:lnTo>
                      <a:lnTo>
                        <a:pt x="0" y="4"/>
                      </a:lnTo>
                      <a:lnTo>
                        <a:pt x="0" y="5"/>
                      </a:lnTo>
                      <a:lnTo>
                        <a:pt x="0" y="6"/>
                      </a:lnTo>
                      <a:lnTo>
                        <a:pt x="0" y="8"/>
                      </a:lnTo>
                      <a:lnTo>
                        <a:pt x="0" y="10"/>
                      </a:lnTo>
                      <a:lnTo>
                        <a:pt x="0" y="11"/>
                      </a:lnTo>
                      <a:lnTo>
                        <a:pt x="1" y="11"/>
                      </a:lnTo>
                      <a:lnTo>
                        <a:pt x="1" y="12"/>
                      </a:lnTo>
                      <a:lnTo>
                        <a:pt x="2" y="13"/>
                      </a:lnTo>
                      <a:lnTo>
                        <a:pt x="3" y="14"/>
                      </a:lnTo>
                      <a:lnTo>
                        <a:pt x="4" y="14"/>
                      </a:lnTo>
                      <a:lnTo>
                        <a:pt x="5"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75" name="Freeform 356"/>
                <p:cNvSpPr>
                  <a:spLocks/>
                </p:cNvSpPr>
                <p:nvPr/>
              </p:nvSpPr>
              <p:spPr bwMode="auto">
                <a:xfrm>
                  <a:off x="750" y="1616"/>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5"/>
                      </a:moveTo>
                      <a:lnTo>
                        <a:pt x="8" y="15"/>
                      </a:lnTo>
                      <a:lnTo>
                        <a:pt x="9" y="14"/>
                      </a:lnTo>
                      <a:lnTo>
                        <a:pt x="10" y="14"/>
                      </a:lnTo>
                      <a:lnTo>
                        <a:pt x="10" y="13"/>
                      </a:lnTo>
                      <a:lnTo>
                        <a:pt x="11" y="11"/>
                      </a:lnTo>
                      <a:lnTo>
                        <a:pt x="12" y="10"/>
                      </a:lnTo>
                      <a:lnTo>
                        <a:pt x="12" y="9"/>
                      </a:lnTo>
                      <a:lnTo>
                        <a:pt x="12" y="6"/>
                      </a:lnTo>
                      <a:lnTo>
                        <a:pt x="11" y="5"/>
                      </a:lnTo>
                      <a:lnTo>
                        <a:pt x="11" y="4"/>
                      </a:lnTo>
                      <a:lnTo>
                        <a:pt x="11" y="3"/>
                      </a:lnTo>
                      <a:lnTo>
                        <a:pt x="10" y="3"/>
                      </a:lnTo>
                      <a:lnTo>
                        <a:pt x="10" y="2"/>
                      </a:lnTo>
                      <a:lnTo>
                        <a:pt x="9" y="1"/>
                      </a:lnTo>
                      <a:lnTo>
                        <a:pt x="8" y="1"/>
                      </a:lnTo>
                      <a:lnTo>
                        <a:pt x="7" y="1"/>
                      </a:lnTo>
                      <a:lnTo>
                        <a:pt x="7" y="0"/>
                      </a:lnTo>
                      <a:lnTo>
                        <a:pt x="6" y="0"/>
                      </a:lnTo>
                      <a:lnTo>
                        <a:pt x="5" y="0"/>
                      </a:lnTo>
                      <a:lnTo>
                        <a:pt x="4" y="1"/>
                      </a:lnTo>
                      <a:lnTo>
                        <a:pt x="3" y="1"/>
                      </a:lnTo>
                      <a:lnTo>
                        <a:pt x="2" y="2"/>
                      </a:lnTo>
                      <a:lnTo>
                        <a:pt x="1" y="3"/>
                      </a:lnTo>
                      <a:lnTo>
                        <a:pt x="0" y="4"/>
                      </a:lnTo>
                      <a:lnTo>
                        <a:pt x="0" y="5"/>
                      </a:lnTo>
                      <a:lnTo>
                        <a:pt x="0" y="6"/>
                      </a:lnTo>
                      <a:lnTo>
                        <a:pt x="0" y="9"/>
                      </a:lnTo>
                      <a:lnTo>
                        <a:pt x="0" y="10"/>
                      </a:lnTo>
                      <a:lnTo>
                        <a:pt x="0" y="11"/>
                      </a:lnTo>
                      <a:lnTo>
                        <a:pt x="1" y="12"/>
                      </a:lnTo>
                      <a:lnTo>
                        <a:pt x="2" y="13"/>
                      </a:lnTo>
                      <a:lnTo>
                        <a:pt x="2" y="14"/>
                      </a:lnTo>
                      <a:lnTo>
                        <a:pt x="3" y="14"/>
                      </a:lnTo>
                      <a:lnTo>
                        <a:pt x="3" y="15"/>
                      </a:lnTo>
                      <a:lnTo>
                        <a:pt x="4" y="15"/>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76" name="Freeform 357"/>
                <p:cNvSpPr>
                  <a:spLocks/>
                </p:cNvSpPr>
                <p:nvPr/>
              </p:nvSpPr>
              <p:spPr bwMode="auto">
                <a:xfrm>
                  <a:off x="757" y="1616"/>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7" y="14"/>
                      </a:moveTo>
                      <a:lnTo>
                        <a:pt x="8" y="14"/>
                      </a:lnTo>
                      <a:lnTo>
                        <a:pt x="9" y="14"/>
                      </a:lnTo>
                      <a:lnTo>
                        <a:pt x="10" y="13"/>
                      </a:lnTo>
                      <a:lnTo>
                        <a:pt x="11" y="12"/>
                      </a:lnTo>
                      <a:lnTo>
                        <a:pt x="12" y="11"/>
                      </a:lnTo>
                      <a:lnTo>
                        <a:pt x="12" y="10"/>
                      </a:lnTo>
                      <a:lnTo>
                        <a:pt x="12" y="8"/>
                      </a:lnTo>
                      <a:lnTo>
                        <a:pt x="12" y="7"/>
                      </a:lnTo>
                      <a:lnTo>
                        <a:pt x="12" y="5"/>
                      </a:lnTo>
                      <a:lnTo>
                        <a:pt x="12" y="4"/>
                      </a:lnTo>
                      <a:lnTo>
                        <a:pt x="11" y="3"/>
                      </a:lnTo>
                      <a:lnTo>
                        <a:pt x="11" y="2"/>
                      </a:lnTo>
                      <a:lnTo>
                        <a:pt x="10" y="2"/>
                      </a:lnTo>
                      <a:lnTo>
                        <a:pt x="10" y="1"/>
                      </a:lnTo>
                      <a:lnTo>
                        <a:pt x="9" y="1"/>
                      </a:lnTo>
                      <a:lnTo>
                        <a:pt x="9" y="0"/>
                      </a:lnTo>
                      <a:lnTo>
                        <a:pt x="8" y="0"/>
                      </a:lnTo>
                      <a:lnTo>
                        <a:pt x="7" y="0"/>
                      </a:lnTo>
                      <a:lnTo>
                        <a:pt x="6" y="0"/>
                      </a:lnTo>
                      <a:lnTo>
                        <a:pt x="5" y="0"/>
                      </a:lnTo>
                      <a:lnTo>
                        <a:pt x="3" y="1"/>
                      </a:lnTo>
                      <a:lnTo>
                        <a:pt x="2" y="1"/>
                      </a:lnTo>
                      <a:lnTo>
                        <a:pt x="2" y="2"/>
                      </a:lnTo>
                      <a:lnTo>
                        <a:pt x="1" y="3"/>
                      </a:lnTo>
                      <a:lnTo>
                        <a:pt x="0" y="5"/>
                      </a:lnTo>
                      <a:lnTo>
                        <a:pt x="0" y="7"/>
                      </a:lnTo>
                      <a:lnTo>
                        <a:pt x="0" y="8"/>
                      </a:lnTo>
                      <a:lnTo>
                        <a:pt x="0" y="9"/>
                      </a:lnTo>
                      <a:lnTo>
                        <a:pt x="1" y="10"/>
                      </a:lnTo>
                      <a:lnTo>
                        <a:pt x="1" y="11"/>
                      </a:lnTo>
                      <a:lnTo>
                        <a:pt x="2" y="12"/>
                      </a:lnTo>
                      <a:lnTo>
                        <a:pt x="3" y="13"/>
                      </a:lnTo>
                      <a:lnTo>
                        <a:pt x="3" y="14"/>
                      </a:lnTo>
                      <a:lnTo>
                        <a:pt x="5" y="14"/>
                      </a:lnTo>
                      <a:lnTo>
                        <a:pt x="6" y="15"/>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77" name="Freeform 358"/>
                <p:cNvSpPr>
                  <a:spLocks/>
                </p:cNvSpPr>
                <p:nvPr/>
              </p:nvSpPr>
              <p:spPr bwMode="auto">
                <a:xfrm>
                  <a:off x="754" y="1616"/>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7" y="14"/>
                      </a:moveTo>
                      <a:lnTo>
                        <a:pt x="8" y="14"/>
                      </a:lnTo>
                      <a:lnTo>
                        <a:pt x="9" y="14"/>
                      </a:lnTo>
                      <a:lnTo>
                        <a:pt x="10" y="13"/>
                      </a:lnTo>
                      <a:lnTo>
                        <a:pt x="11" y="12"/>
                      </a:lnTo>
                      <a:lnTo>
                        <a:pt x="12" y="11"/>
                      </a:lnTo>
                      <a:lnTo>
                        <a:pt x="12" y="10"/>
                      </a:lnTo>
                      <a:lnTo>
                        <a:pt x="12" y="8"/>
                      </a:lnTo>
                      <a:lnTo>
                        <a:pt x="12" y="7"/>
                      </a:lnTo>
                      <a:lnTo>
                        <a:pt x="12" y="5"/>
                      </a:lnTo>
                      <a:lnTo>
                        <a:pt x="12" y="4"/>
                      </a:lnTo>
                      <a:lnTo>
                        <a:pt x="11" y="3"/>
                      </a:lnTo>
                      <a:lnTo>
                        <a:pt x="11" y="2"/>
                      </a:lnTo>
                      <a:lnTo>
                        <a:pt x="10" y="2"/>
                      </a:lnTo>
                      <a:lnTo>
                        <a:pt x="10" y="1"/>
                      </a:lnTo>
                      <a:lnTo>
                        <a:pt x="9" y="1"/>
                      </a:lnTo>
                      <a:lnTo>
                        <a:pt x="9" y="0"/>
                      </a:lnTo>
                      <a:lnTo>
                        <a:pt x="7" y="0"/>
                      </a:lnTo>
                      <a:lnTo>
                        <a:pt x="6" y="0"/>
                      </a:lnTo>
                      <a:lnTo>
                        <a:pt x="5" y="0"/>
                      </a:lnTo>
                      <a:lnTo>
                        <a:pt x="3" y="1"/>
                      </a:lnTo>
                      <a:lnTo>
                        <a:pt x="2" y="1"/>
                      </a:lnTo>
                      <a:lnTo>
                        <a:pt x="1" y="2"/>
                      </a:lnTo>
                      <a:lnTo>
                        <a:pt x="1" y="3"/>
                      </a:lnTo>
                      <a:lnTo>
                        <a:pt x="0" y="5"/>
                      </a:lnTo>
                      <a:lnTo>
                        <a:pt x="0" y="7"/>
                      </a:lnTo>
                      <a:lnTo>
                        <a:pt x="0" y="8"/>
                      </a:lnTo>
                      <a:lnTo>
                        <a:pt x="0" y="9"/>
                      </a:lnTo>
                      <a:lnTo>
                        <a:pt x="1" y="10"/>
                      </a:lnTo>
                      <a:lnTo>
                        <a:pt x="1" y="11"/>
                      </a:lnTo>
                      <a:lnTo>
                        <a:pt x="1" y="12"/>
                      </a:lnTo>
                      <a:lnTo>
                        <a:pt x="2" y="12"/>
                      </a:lnTo>
                      <a:lnTo>
                        <a:pt x="3" y="13"/>
                      </a:lnTo>
                      <a:lnTo>
                        <a:pt x="4" y="14"/>
                      </a:lnTo>
                      <a:lnTo>
                        <a:pt x="5" y="14"/>
                      </a:lnTo>
                      <a:lnTo>
                        <a:pt x="6" y="15"/>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78" name="Freeform 359"/>
                <p:cNvSpPr>
                  <a:spLocks/>
                </p:cNvSpPr>
                <p:nvPr/>
              </p:nvSpPr>
              <p:spPr bwMode="auto">
                <a:xfrm>
                  <a:off x="760" y="1616"/>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5"/>
                      </a:moveTo>
                      <a:lnTo>
                        <a:pt x="8" y="15"/>
                      </a:lnTo>
                      <a:lnTo>
                        <a:pt x="9" y="14"/>
                      </a:lnTo>
                      <a:lnTo>
                        <a:pt x="10" y="13"/>
                      </a:lnTo>
                      <a:lnTo>
                        <a:pt x="11" y="12"/>
                      </a:lnTo>
                      <a:lnTo>
                        <a:pt x="12" y="11"/>
                      </a:lnTo>
                      <a:lnTo>
                        <a:pt x="12" y="10"/>
                      </a:lnTo>
                      <a:lnTo>
                        <a:pt x="12" y="9"/>
                      </a:lnTo>
                      <a:lnTo>
                        <a:pt x="12" y="6"/>
                      </a:lnTo>
                      <a:lnTo>
                        <a:pt x="12" y="5"/>
                      </a:lnTo>
                      <a:lnTo>
                        <a:pt x="12" y="4"/>
                      </a:lnTo>
                      <a:lnTo>
                        <a:pt x="11" y="3"/>
                      </a:lnTo>
                      <a:lnTo>
                        <a:pt x="10" y="3"/>
                      </a:lnTo>
                      <a:lnTo>
                        <a:pt x="10" y="2"/>
                      </a:lnTo>
                      <a:lnTo>
                        <a:pt x="9" y="1"/>
                      </a:lnTo>
                      <a:lnTo>
                        <a:pt x="8" y="1"/>
                      </a:lnTo>
                      <a:lnTo>
                        <a:pt x="8" y="0"/>
                      </a:lnTo>
                      <a:lnTo>
                        <a:pt x="7" y="0"/>
                      </a:lnTo>
                      <a:lnTo>
                        <a:pt x="6" y="0"/>
                      </a:lnTo>
                      <a:lnTo>
                        <a:pt x="4" y="0"/>
                      </a:lnTo>
                      <a:lnTo>
                        <a:pt x="3" y="1"/>
                      </a:lnTo>
                      <a:lnTo>
                        <a:pt x="2" y="2"/>
                      </a:lnTo>
                      <a:lnTo>
                        <a:pt x="2" y="3"/>
                      </a:lnTo>
                      <a:lnTo>
                        <a:pt x="1" y="4"/>
                      </a:lnTo>
                      <a:lnTo>
                        <a:pt x="0" y="5"/>
                      </a:lnTo>
                      <a:lnTo>
                        <a:pt x="0" y="6"/>
                      </a:lnTo>
                      <a:lnTo>
                        <a:pt x="0" y="9"/>
                      </a:lnTo>
                      <a:lnTo>
                        <a:pt x="0" y="10"/>
                      </a:lnTo>
                      <a:lnTo>
                        <a:pt x="0" y="11"/>
                      </a:lnTo>
                      <a:lnTo>
                        <a:pt x="1" y="11"/>
                      </a:lnTo>
                      <a:lnTo>
                        <a:pt x="1" y="12"/>
                      </a:lnTo>
                      <a:lnTo>
                        <a:pt x="2" y="12"/>
                      </a:lnTo>
                      <a:lnTo>
                        <a:pt x="2" y="13"/>
                      </a:lnTo>
                      <a:lnTo>
                        <a:pt x="3" y="14"/>
                      </a:lnTo>
                      <a:lnTo>
                        <a:pt x="4" y="14"/>
                      </a:lnTo>
                      <a:lnTo>
                        <a:pt x="4" y="15"/>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79" name="Freeform 360"/>
                <p:cNvSpPr>
                  <a:spLocks/>
                </p:cNvSpPr>
                <p:nvPr/>
              </p:nvSpPr>
              <p:spPr bwMode="auto">
                <a:xfrm>
                  <a:off x="767" y="1616"/>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10" y="2"/>
                      </a:moveTo>
                      <a:lnTo>
                        <a:pt x="10" y="2"/>
                      </a:lnTo>
                      <a:lnTo>
                        <a:pt x="9" y="1"/>
                      </a:lnTo>
                      <a:lnTo>
                        <a:pt x="8" y="1"/>
                      </a:lnTo>
                      <a:lnTo>
                        <a:pt x="7" y="0"/>
                      </a:lnTo>
                      <a:lnTo>
                        <a:pt x="5" y="0"/>
                      </a:lnTo>
                      <a:lnTo>
                        <a:pt x="5" y="1"/>
                      </a:lnTo>
                      <a:lnTo>
                        <a:pt x="3" y="1"/>
                      </a:lnTo>
                      <a:lnTo>
                        <a:pt x="2" y="2"/>
                      </a:lnTo>
                      <a:lnTo>
                        <a:pt x="2" y="3"/>
                      </a:lnTo>
                      <a:lnTo>
                        <a:pt x="1" y="4"/>
                      </a:lnTo>
                      <a:lnTo>
                        <a:pt x="0" y="5"/>
                      </a:lnTo>
                      <a:lnTo>
                        <a:pt x="0" y="6"/>
                      </a:lnTo>
                      <a:lnTo>
                        <a:pt x="0" y="9"/>
                      </a:lnTo>
                      <a:lnTo>
                        <a:pt x="0" y="10"/>
                      </a:lnTo>
                      <a:lnTo>
                        <a:pt x="1" y="10"/>
                      </a:lnTo>
                      <a:lnTo>
                        <a:pt x="1" y="11"/>
                      </a:lnTo>
                      <a:lnTo>
                        <a:pt x="1" y="12"/>
                      </a:lnTo>
                      <a:lnTo>
                        <a:pt x="2" y="12"/>
                      </a:lnTo>
                      <a:lnTo>
                        <a:pt x="2" y="13"/>
                      </a:lnTo>
                      <a:lnTo>
                        <a:pt x="3" y="14"/>
                      </a:lnTo>
                      <a:lnTo>
                        <a:pt x="4" y="15"/>
                      </a:lnTo>
                      <a:lnTo>
                        <a:pt x="5" y="15"/>
                      </a:lnTo>
                      <a:lnTo>
                        <a:pt x="6" y="15"/>
                      </a:lnTo>
                      <a:lnTo>
                        <a:pt x="7" y="15"/>
                      </a:lnTo>
                      <a:lnTo>
                        <a:pt x="8" y="15"/>
                      </a:lnTo>
                      <a:lnTo>
                        <a:pt x="9" y="14"/>
                      </a:lnTo>
                      <a:lnTo>
                        <a:pt x="10" y="14"/>
                      </a:lnTo>
                      <a:lnTo>
                        <a:pt x="11" y="13"/>
                      </a:lnTo>
                      <a:lnTo>
                        <a:pt x="12" y="11"/>
                      </a:lnTo>
                      <a:lnTo>
                        <a:pt x="12" y="10"/>
                      </a:lnTo>
                      <a:lnTo>
                        <a:pt x="12" y="9"/>
                      </a:lnTo>
                      <a:lnTo>
                        <a:pt x="13" y="6"/>
                      </a:lnTo>
                      <a:lnTo>
                        <a:pt x="12" y="6"/>
                      </a:lnTo>
                      <a:lnTo>
                        <a:pt x="12" y="5"/>
                      </a:lnTo>
                      <a:lnTo>
                        <a:pt x="12" y="4"/>
                      </a:lnTo>
                      <a:lnTo>
                        <a:pt x="11"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80" name="Freeform 361"/>
                <p:cNvSpPr>
                  <a:spLocks/>
                </p:cNvSpPr>
                <p:nvPr/>
              </p:nvSpPr>
              <p:spPr bwMode="auto">
                <a:xfrm>
                  <a:off x="764" y="1616"/>
                  <a:ext cx="2"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w 14"/>
                    <a:gd name="T27" fmla="*/ 0 h 15"/>
                    <a:gd name="T28" fmla="*/ 0 w 14"/>
                    <a:gd name="T29" fmla="*/ 0 h 15"/>
                    <a:gd name="T30" fmla="*/ 0 w 14"/>
                    <a:gd name="T31" fmla="*/ 0 h 15"/>
                    <a:gd name="T32" fmla="*/ 0 w 14"/>
                    <a:gd name="T33" fmla="*/ 0 h 15"/>
                    <a:gd name="T34" fmla="*/ 0 w 14"/>
                    <a:gd name="T35" fmla="*/ 0 h 15"/>
                    <a:gd name="T36" fmla="*/ 0 w 14"/>
                    <a:gd name="T37" fmla="*/ 0 h 15"/>
                    <a:gd name="T38" fmla="*/ 0 w 14"/>
                    <a:gd name="T39" fmla="*/ 0 h 15"/>
                    <a:gd name="T40" fmla="*/ 0 w 14"/>
                    <a:gd name="T41" fmla="*/ 0 h 15"/>
                    <a:gd name="T42" fmla="*/ 0 w 14"/>
                    <a:gd name="T43" fmla="*/ 0 h 15"/>
                    <a:gd name="T44" fmla="*/ 0 w 14"/>
                    <a:gd name="T45" fmla="*/ 0 h 15"/>
                    <a:gd name="T46" fmla="*/ 0 w 14"/>
                    <a:gd name="T47" fmla="*/ 0 h 15"/>
                    <a:gd name="T48" fmla="*/ 0 w 14"/>
                    <a:gd name="T49" fmla="*/ 0 h 15"/>
                    <a:gd name="T50" fmla="*/ 0 w 14"/>
                    <a:gd name="T51" fmla="*/ 0 h 15"/>
                    <a:gd name="T52" fmla="*/ 0 w 14"/>
                    <a:gd name="T53" fmla="*/ 0 h 15"/>
                    <a:gd name="T54" fmla="*/ 0 w 14"/>
                    <a:gd name="T55" fmla="*/ 0 h 15"/>
                    <a:gd name="T56" fmla="*/ 0 w 14"/>
                    <a:gd name="T57" fmla="*/ 0 h 15"/>
                    <a:gd name="T58" fmla="*/ 0 w 14"/>
                    <a:gd name="T59" fmla="*/ 0 h 15"/>
                    <a:gd name="T60" fmla="*/ 0 w 14"/>
                    <a:gd name="T61" fmla="*/ 0 h 15"/>
                    <a:gd name="T62" fmla="*/ 0 w 14"/>
                    <a:gd name="T63" fmla="*/ 0 h 15"/>
                    <a:gd name="T64" fmla="*/ 0 w 14"/>
                    <a:gd name="T65" fmla="*/ 0 h 15"/>
                    <a:gd name="T66" fmla="*/ 0 w 14"/>
                    <a:gd name="T67" fmla="*/ 0 h 15"/>
                    <a:gd name="T68" fmla="*/ 0 w 14"/>
                    <a:gd name="T69" fmla="*/ 0 h 15"/>
                    <a:gd name="T70" fmla="*/ 0 w 14"/>
                    <a:gd name="T71" fmla="*/ 0 h 15"/>
                    <a:gd name="T72" fmla="*/ 0 w 14"/>
                    <a:gd name="T73" fmla="*/ 0 h 15"/>
                    <a:gd name="T74" fmla="*/ 0 w 14"/>
                    <a:gd name="T75" fmla="*/ 0 h 15"/>
                    <a:gd name="T76" fmla="*/ 0 w 14"/>
                    <a:gd name="T77" fmla="*/ 0 h 15"/>
                    <a:gd name="T78" fmla="*/ 0 w 14"/>
                    <a:gd name="T79" fmla="*/ 0 h 15"/>
                    <a:gd name="T80" fmla="*/ 0 w 14"/>
                    <a:gd name="T81" fmla="*/ 0 h 15"/>
                    <a:gd name="T82" fmla="*/ 0 w 14"/>
                    <a:gd name="T83" fmla="*/ 0 h 15"/>
                    <a:gd name="T84" fmla="*/ 0 w 14"/>
                    <a:gd name="T85" fmla="*/ 0 h 15"/>
                    <a:gd name="T86" fmla="*/ 0 w 14"/>
                    <a:gd name="T87" fmla="*/ 0 h 15"/>
                    <a:gd name="T88" fmla="*/ 0 w 14"/>
                    <a:gd name="T89" fmla="*/ 0 h 15"/>
                    <a:gd name="T90" fmla="*/ 0 w 14"/>
                    <a:gd name="T91" fmla="*/ 0 h 15"/>
                    <a:gd name="T92" fmla="*/ 0 w 14"/>
                    <a:gd name="T93" fmla="*/ 0 h 15"/>
                    <a:gd name="T94" fmla="*/ 0 w 14"/>
                    <a:gd name="T95" fmla="*/ 0 h 15"/>
                    <a:gd name="T96" fmla="*/ 0 w 14"/>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
                    <a:gd name="T148" fmla="*/ 0 h 15"/>
                    <a:gd name="T149" fmla="*/ 14 w 14"/>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 h="15">
                      <a:moveTo>
                        <a:pt x="7" y="15"/>
                      </a:moveTo>
                      <a:lnTo>
                        <a:pt x="8" y="15"/>
                      </a:lnTo>
                      <a:lnTo>
                        <a:pt x="9" y="14"/>
                      </a:lnTo>
                      <a:lnTo>
                        <a:pt x="10" y="14"/>
                      </a:lnTo>
                      <a:lnTo>
                        <a:pt x="11" y="13"/>
                      </a:lnTo>
                      <a:lnTo>
                        <a:pt x="13" y="11"/>
                      </a:lnTo>
                      <a:lnTo>
                        <a:pt x="13" y="10"/>
                      </a:lnTo>
                      <a:lnTo>
                        <a:pt x="13" y="9"/>
                      </a:lnTo>
                      <a:lnTo>
                        <a:pt x="14" y="6"/>
                      </a:lnTo>
                      <a:lnTo>
                        <a:pt x="13" y="6"/>
                      </a:lnTo>
                      <a:lnTo>
                        <a:pt x="13" y="5"/>
                      </a:lnTo>
                      <a:lnTo>
                        <a:pt x="13" y="4"/>
                      </a:lnTo>
                      <a:lnTo>
                        <a:pt x="11" y="4"/>
                      </a:lnTo>
                      <a:lnTo>
                        <a:pt x="11" y="3"/>
                      </a:lnTo>
                      <a:lnTo>
                        <a:pt x="10" y="2"/>
                      </a:lnTo>
                      <a:lnTo>
                        <a:pt x="9" y="1"/>
                      </a:lnTo>
                      <a:lnTo>
                        <a:pt x="8" y="1"/>
                      </a:lnTo>
                      <a:lnTo>
                        <a:pt x="7" y="0"/>
                      </a:lnTo>
                      <a:lnTo>
                        <a:pt x="6" y="0"/>
                      </a:lnTo>
                      <a:lnTo>
                        <a:pt x="5" y="1"/>
                      </a:lnTo>
                      <a:lnTo>
                        <a:pt x="3" y="1"/>
                      </a:lnTo>
                      <a:lnTo>
                        <a:pt x="2" y="2"/>
                      </a:lnTo>
                      <a:lnTo>
                        <a:pt x="2" y="3"/>
                      </a:lnTo>
                      <a:lnTo>
                        <a:pt x="1" y="4"/>
                      </a:lnTo>
                      <a:lnTo>
                        <a:pt x="0" y="5"/>
                      </a:lnTo>
                      <a:lnTo>
                        <a:pt x="0" y="6"/>
                      </a:lnTo>
                      <a:lnTo>
                        <a:pt x="0" y="9"/>
                      </a:lnTo>
                      <a:lnTo>
                        <a:pt x="0" y="10"/>
                      </a:lnTo>
                      <a:lnTo>
                        <a:pt x="1" y="10"/>
                      </a:lnTo>
                      <a:lnTo>
                        <a:pt x="1" y="11"/>
                      </a:lnTo>
                      <a:lnTo>
                        <a:pt x="1" y="12"/>
                      </a:lnTo>
                      <a:lnTo>
                        <a:pt x="2" y="12"/>
                      </a:lnTo>
                      <a:lnTo>
                        <a:pt x="2" y="13"/>
                      </a:lnTo>
                      <a:lnTo>
                        <a:pt x="3" y="14"/>
                      </a:lnTo>
                      <a:lnTo>
                        <a:pt x="4" y="15"/>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81" name="Freeform 362"/>
                <p:cNvSpPr>
                  <a:spLocks/>
                </p:cNvSpPr>
                <p:nvPr/>
              </p:nvSpPr>
              <p:spPr bwMode="auto">
                <a:xfrm>
                  <a:off x="771" y="1616"/>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7" y="15"/>
                      </a:moveTo>
                      <a:lnTo>
                        <a:pt x="8" y="15"/>
                      </a:lnTo>
                      <a:lnTo>
                        <a:pt x="9" y="14"/>
                      </a:lnTo>
                      <a:lnTo>
                        <a:pt x="10" y="13"/>
                      </a:lnTo>
                      <a:lnTo>
                        <a:pt x="11" y="12"/>
                      </a:lnTo>
                      <a:lnTo>
                        <a:pt x="11" y="11"/>
                      </a:lnTo>
                      <a:lnTo>
                        <a:pt x="12" y="10"/>
                      </a:lnTo>
                      <a:lnTo>
                        <a:pt x="13" y="9"/>
                      </a:lnTo>
                      <a:lnTo>
                        <a:pt x="13" y="8"/>
                      </a:lnTo>
                      <a:lnTo>
                        <a:pt x="13" y="7"/>
                      </a:lnTo>
                      <a:lnTo>
                        <a:pt x="12" y="5"/>
                      </a:lnTo>
                      <a:lnTo>
                        <a:pt x="12" y="4"/>
                      </a:lnTo>
                      <a:lnTo>
                        <a:pt x="11" y="4"/>
                      </a:lnTo>
                      <a:lnTo>
                        <a:pt x="11" y="3"/>
                      </a:lnTo>
                      <a:lnTo>
                        <a:pt x="11" y="2"/>
                      </a:lnTo>
                      <a:lnTo>
                        <a:pt x="10" y="1"/>
                      </a:lnTo>
                      <a:lnTo>
                        <a:pt x="9" y="1"/>
                      </a:lnTo>
                      <a:lnTo>
                        <a:pt x="8" y="0"/>
                      </a:lnTo>
                      <a:lnTo>
                        <a:pt x="7" y="0"/>
                      </a:lnTo>
                      <a:lnTo>
                        <a:pt x="6" y="0"/>
                      </a:lnTo>
                      <a:lnTo>
                        <a:pt x="4" y="0"/>
                      </a:lnTo>
                      <a:lnTo>
                        <a:pt x="3" y="1"/>
                      </a:lnTo>
                      <a:lnTo>
                        <a:pt x="3" y="2"/>
                      </a:lnTo>
                      <a:lnTo>
                        <a:pt x="1" y="2"/>
                      </a:lnTo>
                      <a:lnTo>
                        <a:pt x="1" y="4"/>
                      </a:lnTo>
                      <a:lnTo>
                        <a:pt x="1" y="5"/>
                      </a:lnTo>
                      <a:lnTo>
                        <a:pt x="0" y="7"/>
                      </a:lnTo>
                      <a:lnTo>
                        <a:pt x="1" y="8"/>
                      </a:lnTo>
                      <a:lnTo>
                        <a:pt x="1" y="9"/>
                      </a:lnTo>
                      <a:lnTo>
                        <a:pt x="1" y="10"/>
                      </a:lnTo>
                      <a:lnTo>
                        <a:pt x="1" y="11"/>
                      </a:lnTo>
                      <a:lnTo>
                        <a:pt x="1" y="12"/>
                      </a:lnTo>
                      <a:lnTo>
                        <a:pt x="2" y="13"/>
                      </a:lnTo>
                      <a:lnTo>
                        <a:pt x="3" y="13"/>
                      </a:lnTo>
                      <a:lnTo>
                        <a:pt x="3" y="14"/>
                      </a:lnTo>
                      <a:lnTo>
                        <a:pt x="4"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82" name="Freeform 363"/>
                <p:cNvSpPr>
                  <a:spLocks/>
                </p:cNvSpPr>
                <p:nvPr/>
              </p:nvSpPr>
              <p:spPr bwMode="auto">
                <a:xfrm>
                  <a:off x="777" y="1616"/>
                  <a:ext cx="2"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w 14"/>
                    <a:gd name="T27" fmla="*/ 0 h 15"/>
                    <a:gd name="T28" fmla="*/ 0 w 14"/>
                    <a:gd name="T29" fmla="*/ 0 h 15"/>
                    <a:gd name="T30" fmla="*/ 0 w 14"/>
                    <a:gd name="T31" fmla="*/ 0 h 15"/>
                    <a:gd name="T32" fmla="*/ 0 w 14"/>
                    <a:gd name="T33" fmla="*/ 0 h 15"/>
                    <a:gd name="T34" fmla="*/ 0 w 14"/>
                    <a:gd name="T35" fmla="*/ 0 h 15"/>
                    <a:gd name="T36" fmla="*/ 0 w 14"/>
                    <a:gd name="T37" fmla="*/ 0 h 15"/>
                    <a:gd name="T38" fmla="*/ 0 w 14"/>
                    <a:gd name="T39" fmla="*/ 0 h 15"/>
                    <a:gd name="T40" fmla="*/ 0 w 14"/>
                    <a:gd name="T41" fmla="*/ 0 h 15"/>
                    <a:gd name="T42" fmla="*/ 0 w 14"/>
                    <a:gd name="T43" fmla="*/ 0 h 15"/>
                    <a:gd name="T44" fmla="*/ 0 w 14"/>
                    <a:gd name="T45" fmla="*/ 0 h 15"/>
                    <a:gd name="T46" fmla="*/ 0 w 14"/>
                    <a:gd name="T47" fmla="*/ 0 h 15"/>
                    <a:gd name="T48" fmla="*/ 0 w 14"/>
                    <a:gd name="T49" fmla="*/ 0 h 15"/>
                    <a:gd name="T50" fmla="*/ 0 w 14"/>
                    <a:gd name="T51" fmla="*/ 0 h 15"/>
                    <a:gd name="T52" fmla="*/ 0 w 14"/>
                    <a:gd name="T53" fmla="*/ 0 h 15"/>
                    <a:gd name="T54" fmla="*/ 0 w 14"/>
                    <a:gd name="T55" fmla="*/ 0 h 15"/>
                    <a:gd name="T56" fmla="*/ 0 w 14"/>
                    <a:gd name="T57" fmla="*/ 0 h 15"/>
                    <a:gd name="T58" fmla="*/ 0 w 14"/>
                    <a:gd name="T59" fmla="*/ 0 h 15"/>
                    <a:gd name="T60" fmla="*/ 0 w 14"/>
                    <a:gd name="T61" fmla="*/ 0 h 15"/>
                    <a:gd name="T62" fmla="*/ 0 w 14"/>
                    <a:gd name="T63" fmla="*/ 0 h 15"/>
                    <a:gd name="T64" fmla="*/ 0 w 14"/>
                    <a:gd name="T65" fmla="*/ 0 h 15"/>
                    <a:gd name="T66" fmla="*/ 0 w 14"/>
                    <a:gd name="T67" fmla="*/ 0 h 15"/>
                    <a:gd name="T68" fmla="*/ 0 w 14"/>
                    <a:gd name="T69" fmla="*/ 0 h 15"/>
                    <a:gd name="T70" fmla="*/ 0 w 14"/>
                    <a:gd name="T71" fmla="*/ 0 h 15"/>
                    <a:gd name="T72" fmla="*/ 0 w 14"/>
                    <a:gd name="T73" fmla="*/ 0 h 15"/>
                    <a:gd name="T74" fmla="*/ 0 w 14"/>
                    <a:gd name="T75" fmla="*/ 0 h 15"/>
                    <a:gd name="T76" fmla="*/ 0 w 14"/>
                    <a:gd name="T77" fmla="*/ 0 h 15"/>
                    <a:gd name="T78" fmla="*/ 0 w 14"/>
                    <a:gd name="T79" fmla="*/ 0 h 15"/>
                    <a:gd name="T80" fmla="*/ 0 w 14"/>
                    <a:gd name="T81" fmla="*/ 0 h 15"/>
                    <a:gd name="T82" fmla="*/ 0 w 14"/>
                    <a:gd name="T83" fmla="*/ 0 h 15"/>
                    <a:gd name="T84" fmla="*/ 0 w 14"/>
                    <a:gd name="T85" fmla="*/ 0 h 15"/>
                    <a:gd name="T86" fmla="*/ 0 w 14"/>
                    <a:gd name="T87" fmla="*/ 0 h 15"/>
                    <a:gd name="T88" fmla="*/ 0 w 14"/>
                    <a:gd name="T89" fmla="*/ 0 h 15"/>
                    <a:gd name="T90" fmla="*/ 0 w 14"/>
                    <a:gd name="T91" fmla="*/ 0 h 15"/>
                    <a:gd name="T92" fmla="*/ 0 w 14"/>
                    <a:gd name="T93" fmla="*/ 0 h 15"/>
                    <a:gd name="T94" fmla="*/ 0 w 14"/>
                    <a:gd name="T95" fmla="*/ 0 h 15"/>
                    <a:gd name="T96" fmla="*/ 0 w 14"/>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
                    <a:gd name="T148" fmla="*/ 0 h 15"/>
                    <a:gd name="T149" fmla="*/ 14 w 14"/>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 h="15">
                      <a:moveTo>
                        <a:pt x="12" y="2"/>
                      </a:moveTo>
                      <a:lnTo>
                        <a:pt x="10" y="2"/>
                      </a:lnTo>
                      <a:lnTo>
                        <a:pt x="10" y="1"/>
                      </a:lnTo>
                      <a:lnTo>
                        <a:pt x="9" y="1"/>
                      </a:lnTo>
                      <a:lnTo>
                        <a:pt x="8" y="1"/>
                      </a:lnTo>
                      <a:lnTo>
                        <a:pt x="7" y="0"/>
                      </a:lnTo>
                      <a:lnTo>
                        <a:pt x="6" y="0"/>
                      </a:lnTo>
                      <a:lnTo>
                        <a:pt x="4" y="1"/>
                      </a:lnTo>
                      <a:lnTo>
                        <a:pt x="3" y="1"/>
                      </a:lnTo>
                      <a:lnTo>
                        <a:pt x="3" y="2"/>
                      </a:lnTo>
                      <a:lnTo>
                        <a:pt x="1" y="3"/>
                      </a:lnTo>
                      <a:lnTo>
                        <a:pt x="1" y="4"/>
                      </a:lnTo>
                      <a:lnTo>
                        <a:pt x="1" y="5"/>
                      </a:lnTo>
                      <a:lnTo>
                        <a:pt x="0" y="8"/>
                      </a:lnTo>
                      <a:lnTo>
                        <a:pt x="0" y="9"/>
                      </a:lnTo>
                      <a:lnTo>
                        <a:pt x="1" y="10"/>
                      </a:lnTo>
                      <a:lnTo>
                        <a:pt x="1" y="11"/>
                      </a:lnTo>
                      <a:lnTo>
                        <a:pt x="1" y="12"/>
                      </a:lnTo>
                      <a:lnTo>
                        <a:pt x="2" y="13"/>
                      </a:lnTo>
                      <a:lnTo>
                        <a:pt x="3" y="14"/>
                      </a:lnTo>
                      <a:lnTo>
                        <a:pt x="4" y="14"/>
                      </a:lnTo>
                      <a:lnTo>
                        <a:pt x="4" y="15"/>
                      </a:lnTo>
                      <a:lnTo>
                        <a:pt x="5" y="15"/>
                      </a:lnTo>
                      <a:lnTo>
                        <a:pt x="6" y="15"/>
                      </a:lnTo>
                      <a:lnTo>
                        <a:pt x="7" y="15"/>
                      </a:lnTo>
                      <a:lnTo>
                        <a:pt x="8" y="15"/>
                      </a:lnTo>
                      <a:lnTo>
                        <a:pt x="9" y="14"/>
                      </a:lnTo>
                      <a:lnTo>
                        <a:pt x="10" y="14"/>
                      </a:lnTo>
                      <a:lnTo>
                        <a:pt x="12" y="13"/>
                      </a:lnTo>
                      <a:lnTo>
                        <a:pt x="12" y="11"/>
                      </a:lnTo>
                      <a:lnTo>
                        <a:pt x="13" y="10"/>
                      </a:lnTo>
                      <a:lnTo>
                        <a:pt x="14" y="9"/>
                      </a:lnTo>
                      <a:lnTo>
                        <a:pt x="14" y="8"/>
                      </a:lnTo>
                      <a:lnTo>
                        <a:pt x="14" y="7"/>
                      </a:lnTo>
                      <a:lnTo>
                        <a:pt x="13" y="5"/>
                      </a:lnTo>
                      <a:lnTo>
                        <a:pt x="13" y="4"/>
                      </a:lnTo>
                      <a:lnTo>
                        <a:pt x="12" y="4"/>
                      </a:lnTo>
                      <a:lnTo>
                        <a:pt x="12" y="3"/>
                      </a:lnTo>
                      <a:lnTo>
                        <a:pt x="12"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83" name="Freeform 364"/>
                <p:cNvSpPr>
                  <a:spLocks/>
                </p:cNvSpPr>
                <p:nvPr/>
              </p:nvSpPr>
              <p:spPr bwMode="auto">
                <a:xfrm>
                  <a:off x="774" y="1616"/>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7" y="15"/>
                      </a:moveTo>
                      <a:lnTo>
                        <a:pt x="8" y="15"/>
                      </a:lnTo>
                      <a:lnTo>
                        <a:pt x="9" y="14"/>
                      </a:lnTo>
                      <a:lnTo>
                        <a:pt x="10" y="14"/>
                      </a:lnTo>
                      <a:lnTo>
                        <a:pt x="11" y="13"/>
                      </a:lnTo>
                      <a:lnTo>
                        <a:pt x="12" y="11"/>
                      </a:lnTo>
                      <a:lnTo>
                        <a:pt x="12" y="10"/>
                      </a:lnTo>
                      <a:lnTo>
                        <a:pt x="13" y="9"/>
                      </a:lnTo>
                      <a:lnTo>
                        <a:pt x="13" y="8"/>
                      </a:lnTo>
                      <a:lnTo>
                        <a:pt x="13" y="7"/>
                      </a:lnTo>
                      <a:lnTo>
                        <a:pt x="12" y="5"/>
                      </a:lnTo>
                      <a:lnTo>
                        <a:pt x="12" y="4"/>
                      </a:lnTo>
                      <a:lnTo>
                        <a:pt x="11" y="3"/>
                      </a:lnTo>
                      <a:lnTo>
                        <a:pt x="11" y="2"/>
                      </a:lnTo>
                      <a:lnTo>
                        <a:pt x="10" y="2"/>
                      </a:lnTo>
                      <a:lnTo>
                        <a:pt x="10" y="1"/>
                      </a:lnTo>
                      <a:lnTo>
                        <a:pt x="9" y="1"/>
                      </a:lnTo>
                      <a:lnTo>
                        <a:pt x="8" y="1"/>
                      </a:lnTo>
                      <a:lnTo>
                        <a:pt x="7" y="0"/>
                      </a:lnTo>
                      <a:lnTo>
                        <a:pt x="6" y="0"/>
                      </a:lnTo>
                      <a:lnTo>
                        <a:pt x="5" y="1"/>
                      </a:lnTo>
                      <a:lnTo>
                        <a:pt x="3" y="1"/>
                      </a:lnTo>
                      <a:lnTo>
                        <a:pt x="3" y="2"/>
                      </a:lnTo>
                      <a:lnTo>
                        <a:pt x="2" y="3"/>
                      </a:lnTo>
                      <a:lnTo>
                        <a:pt x="1" y="4"/>
                      </a:lnTo>
                      <a:lnTo>
                        <a:pt x="1" y="5"/>
                      </a:lnTo>
                      <a:lnTo>
                        <a:pt x="0" y="8"/>
                      </a:lnTo>
                      <a:lnTo>
                        <a:pt x="0" y="9"/>
                      </a:lnTo>
                      <a:lnTo>
                        <a:pt x="1" y="10"/>
                      </a:lnTo>
                      <a:lnTo>
                        <a:pt x="1" y="11"/>
                      </a:lnTo>
                      <a:lnTo>
                        <a:pt x="2" y="12"/>
                      </a:lnTo>
                      <a:lnTo>
                        <a:pt x="2" y="13"/>
                      </a:lnTo>
                      <a:lnTo>
                        <a:pt x="3" y="14"/>
                      </a:lnTo>
                      <a:lnTo>
                        <a:pt x="4"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84" name="Freeform 365"/>
                <p:cNvSpPr>
                  <a:spLocks/>
                </p:cNvSpPr>
                <p:nvPr/>
              </p:nvSpPr>
              <p:spPr bwMode="auto">
                <a:xfrm>
                  <a:off x="781" y="1616"/>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7" y="14"/>
                      </a:moveTo>
                      <a:lnTo>
                        <a:pt x="8" y="14"/>
                      </a:lnTo>
                      <a:lnTo>
                        <a:pt x="10" y="14"/>
                      </a:lnTo>
                      <a:lnTo>
                        <a:pt x="10" y="13"/>
                      </a:lnTo>
                      <a:lnTo>
                        <a:pt x="11" y="12"/>
                      </a:lnTo>
                      <a:lnTo>
                        <a:pt x="12" y="11"/>
                      </a:lnTo>
                      <a:lnTo>
                        <a:pt x="12" y="10"/>
                      </a:lnTo>
                      <a:lnTo>
                        <a:pt x="12" y="8"/>
                      </a:lnTo>
                      <a:lnTo>
                        <a:pt x="12" y="7"/>
                      </a:lnTo>
                      <a:lnTo>
                        <a:pt x="12" y="5"/>
                      </a:lnTo>
                      <a:lnTo>
                        <a:pt x="12" y="4"/>
                      </a:lnTo>
                      <a:lnTo>
                        <a:pt x="11" y="3"/>
                      </a:lnTo>
                      <a:lnTo>
                        <a:pt x="11" y="2"/>
                      </a:lnTo>
                      <a:lnTo>
                        <a:pt x="10" y="2"/>
                      </a:lnTo>
                      <a:lnTo>
                        <a:pt x="10" y="1"/>
                      </a:lnTo>
                      <a:lnTo>
                        <a:pt x="9" y="0"/>
                      </a:lnTo>
                      <a:lnTo>
                        <a:pt x="8" y="0"/>
                      </a:lnTo>
                      <a:lnTo>
                        <a:pt x="7" y="0"/>
                      </a:lnTo>
                      <a:lnTo>
                        <a:pt x="6" y="0"/>
                      </a:lnTo>
                      <a:lnTo>
                        <a:pt x="5" y="0"/>
                      </a:lnTo>
                      <a:lnTo>
                        <a:pt x="3" y="1"/>
                      </a:lnTo>
                      <a:lnTo>
                        <a:pt x="2" y="1"/>
                      </a:lnTo>
                      <a:lnTo>
                        <a:pt x="1" y="2"/>
                      </a:lnTo>
                      <a:lnTo>
                        <a:pt x="1" y="3"/>
                      </a:lnTo>
                      <a:lnTo>
                        <a:pt x="0" y="5"/>
                      </a:lnTo>
                      <a:lnTo>
                        <a:pt x="0" y="7"/>
                      </a:lnTo>
                      <a:lnTo>
                        <a:pt x="0" y="8"/>
                      </a:lnTo>
                      <a:lnTo>
                        <a:pt x="0" y="9"/>
                      </a:lnTo>
                      <a:lnTo>
                        <a:pt x="1" y="10"/>
                      </a:lnTo>
                      <a:lnTo>
                        <a:pt x="1" y="11"/>
                      </a:lnTo>
                      <a:lnTo>
                        <a:pt x="2" y="12"/>
                      </a:lnTo>
                      <a:lnTo>
                        <a:pt x="3" y="13"/>
                      </a:lnTo>
                      <a:lnTo>
                        <a:pt x="4" y="14"/>
                      </a:lnTo>
                      <a:lnTo>
                        <a:pt x="5" y="14"/>
                      </a:lnTo>
                      <a:lnTo>
                        <a:pt x="6" y="14"/>
                      </a:lnTo>
                      <a:lnTo>
                        <a:pt x="6" y="15"/>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85" name="Freeform 366"/>
                <p:cNvSpPr>
                  <a:spLocks/>
                </p:cNvSpPr>
                <p:nvPr/>
              </p:nvSpPr>
              <p:spPr bwMode="auto">
                <a:xfrm>
                  <a:off x="787" y="1616"/>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7" y="15"/>
                      </a:moveTo>
                      <a:lnTo>
                        <a:pt x="8" y="15"/>
                      </a:lnTo>
                      <a:lnTo>
                        <a:pt x="9" y="14"/>
                      </a:lnTo>
                      <a:lnTo>
                        <a:pt x="10" y="13"/>
                      </a:lnTo>
                      <a:lnTo>
                        <a:pt x="11" y="12"/>
                      </a:lnTo>
                      <a:lnTo>
                        <a:pt x="12" y="11"/>
                      </a:lnTo>
                      <a:lnTo>
                        <a:pt x="12" y="10"/>
                      </a:lnTo>
                      <a:lnTo>
                        <a:pt x="13" y="9"/>
                      </a:lnTo>
                      <a:lnTo>
                        <a:pt x="13" y="8"/>
                      </a:lnTo>
                      <a:lnTo>
                        <a:pt x="13" y="7"/>
                      </a:lnTo>
                      <a:lnTo>
                        <a:pt x="13" y="5"/>
                      </a:lnTo>
                      <a:lnTo>
                        <a:pt x="12" y="5"/>
                      </a:lnTo>
                      <a:lnTo>
                        <a:pt x="12" y="4"/>
                      </a:lnTo>
                      <a:lnTo>
                        <a:pt x="12" y="3"/>
                      </a:lnTo>
                      <a:lnTo>
                        <a:pt x="11" y="2"/>
                      </a:lnTo>
                      <a:lnTo>
                        <a:pt x="10" y="1"/>
                      </a:lnTo>
                      <a:lnTo>
                        <a:pt x="9" y="1"/>
                      </a:lnTo>
                      <a:lnTo>
                        <a:pt x="8" y="0"/>
                      </a:lnTo>
                      <a:lnTo>
                        <a:pt x="7" y="0"/>
                      </a:lnTo>
                      <a:lnTo>
                        <a:pt x="6" y="0"/>
                      </a:lnTo>
                      <a:lnTo>
                        <a:pt x="5" y="0"/>
                      </a:lnTo>
                      <a:lnTo>
                        <a:pt x="3" y="1"/>
                      </a:lnTo>
                      <a:lnTo>
                        <a:pt x="3" y="2"/>
                      </a:lnTo>
                      <a:lnTo>
                        <a:pt x="2" y="2"/>
                      </a:lnTo>
                      <a:lnTo>
                        <a:pt x="1" y="4"/>
                      </a:lnTo>
                      <a:lnTo>
                        <a:pt x="1" y="5"/>
                      </a:lnTo>
                      <a:lnTo>
                        <a:pt x="0" y="7"/>
                      </a:lnTo>
                      <a:lnTo>
                        <a:pt x="1" y="8"/>
                      </a:lnTo>
                      <a:lnTo>
                        <a:pt x="1" y="9"/>
                      </a:lnTo>
                      <a:lnTo>
                        <a:pt x="1" y="10"/>
                      </a:lnTo>
                      <a:lnTo>
                        <a:pt x="1" y="11"/>
                      </a:lnTo>
                      <a:lnTo>
                        <a:pt x="2" y="12"/>
                      </a:lnTo>
                      <a:lnTo>
                        <a:pt x="2" y="13"/>
                      </a:lnTo>
                      <a:lnTo>
                        <a:pt x="3" y="13"/>
                      </a:lnTo>
                      <a:lnTo>
                        <a:pt x="3" y="14"/>
                      </a:lnTo>
                      <a:lnTo>
                        <a:pt x="4" y="14"/>
                      </a:lnTo>
                      <a:lnTo>
                        <a:pt x="5"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86" name="Freeform 367"/>
                <p:cNvSpPr>
                  <a:spLocks/>
                </p:cNvSpPr>
                <p:nvPr/>
              </p:nvSpPr>
              <p:spPr bwMode="auto">
                <a:xfrm>
                  <a:off x="784" y="1616"/>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7" y="15"/>
                      </a:moveTo>
                      <a:lnTo>
                        <a:pt x="8" y="15"/>
                      </a:lnTo>
                      <a:lnTo>
                        <a:pt x="9" y="14"/>
                      </a:lnTo>
                      <a:lnTo>
                        <a:pt x="10" y="13"/>
                      </a:lnTo>
                      <a:lnTo>
                        <a:pt x="11" y="12"/>
                      </a:lnTo>
                      <a:lnTo>
                        <a:pt x="12" y="11"/>
                      </a:lnTo>
                      <a:lnTo>
                        <a:pt x="12" y="10"/>
                      </a:lnTo>
                      <a:lnTo>
                        <a:pt x="13" y="9"/>
                      </a:lnTo>
                      <a:lnTo>
                        <a:pt x="13" y="8"/>
                      </a:lnTo>
                      <a:lnTo>
                        <a:pt x="13" y="7"/>
                      </a:lnTo>
                      <a:lnTo>
                        <a:pt x="13" y="5"/>
                      </a:lnTo>
                      <a:lnTo>
                        <a:pt x="12" y="5"/>
                      </a:lnTo>
                      <a:lnTo>
                        <a:pt x="12" y="4"/>
                      </a:lnTo>
                      <a:lnTo>
                        <a:pt x="12" y="3"/>
                      </a:lnTo>
                      <a:lnTo>
                        <a:pt x="11" y="2"/>
                      </a:lnTo>
                      <a:lnTo>
                        <a:pt x="10" y="1"/>
                      </a:lnTo>
                      <a:lnTo>
                        <a:pt x="9" y="1"/>
                      </a:lnTo>
                      <a:lnTo>
                        <a:pt x="8" y="0"/>
                      </a:lnTo>
                      <a:lnTo>
                        <a:pt x="7" y="0"/>
                      </a:lnTo>
                      <a:lnTo>
                        <a:pt x="6" y="0"/>
                      </a:lnTo>
                      <a:lnTo>
                        <a:pt x="5" y="0"/>
                      </a:lnTo>
                      <a:lnTo>
                        <a:pt x="3" y="1"/>
                      </a:lnTo>
                      <a:lnTo>
                        <a:pt x="3" y="2"/>
                      </a:lnTo>
                      <a:lnTo>
                        <a:pt x="2" y="2"/>
                      </a:lnTo>
                      <a:lnTo>
                        <a:pt x="1" y="4"/>
                      </a:lnTo>
                      <a:lnTo>
                        <a:pt x="1" y="5"/>
                      </a:lnTo>
                      <a:lnTo>
                        <a:pt x="0" y="7"/>
                      </a:lnTo>
                      <a:lnTo>
                        <a:pt x="1" y="8"/>
                      </a:lnTo>
                      <a:lnTo>
                        <a:pt x="1" y="9"/>
                      </a:lnTo>
                      <a:lnTo>
                        <a:pt x="1" y="10"/>
                      </a:lnTo>
                      <a:lnTo>
                        <a:pt x="1" y="11"/>
                      </a:lnTo>
                      <a:lnTo>
                        <a:pt x="2" y="12"/>
                      </a:lnTo>
                      <a:lnTo>
                        <a:pt x="2" y="13"/>
                      </a:lnTo>
                      <a:lnTo>
                        <a:pt x="3" y="13"/>
                      </a:lnTo>
                      <a:lnTo>
                        <a:pt x="3" y="14"/>
                      </a:lnTo>
                      <a:lnTo>
                        <a:pt x="4" y="14"/>
                      </a:lnTo>
                      <a:lnTo>
                        <a:pt x="5" y="14"/>
                      </a:lnTo>
                      <a:lnTo>
                        <a:pt x="5"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87" name="Freeform 368"/>
                <p:cNvSpPr>
                  <a:spLocks/>
                </p:cNvSpPr>
                <p:nvPr/>
              </p:nvSpPr>
              <p:spPr bwMode="auto">
                <a:xfrm>
                  <a:off x="715" y="1613"/>
                  <a:ext cx="1"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
                    <a:gd name="T142" fmla="*/ 0 h 15"/>
                    <a:gd name="T143" fmla="*/ 12 w 12"/>
                    <a:gd name="T144" fmla="*/ 15 h 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 h="15">
                      <a:moveTo>
                        <a:pt x="12" y="6"/>
                      </a:moveTo>
                      <a:lnTo>
                        <a:pt x="12" y="6"/>
                      </a:lnTo>
                      <a:lnTo>
                        <a:pt x="12" y="5"/>
                      </a:lnTo>
                      <a:lnTo>
                        <a:pt x="12" y="4"/>
                      </a:lnTo>
                      <a:lnTo>
                        <a:pt x="12" y="3"/>
                      </a:lnTo>
                      <a:lnTo>
                        <a:pt x="11" y="3"/>
                      </a:lnTo>
                      <a:lnTo>
                        <a:pt x="10" y="3"/>
                      </a:lnTo>
                      <a:lnTo>
                        <a:pt x="10" y="2"/>
                      </a:lnTo>
                      <a:lnTo>
                        <a:pt x="10" y="1"/>
                      </a:lnTo>
                      <a:lnTo>
                        <a:pt x="9" y="1"/>
                      </a:lnTo>
                      <a:lnTo>
                        <a:pt x="8" y="1"/>
                      </a:lnTo>
                      <a:lnTo>
                        <a:pt x="8" y="0"/>
                      </a:lnTo>
                      <a:lnTo>
                        <a:pt x="7" y="0"/>
                      </a:lnTo>
                      <a:lnTo>
                        <a:pt x="6" y="0"/>
                      </a:lnTo>
                      <a:lnTo>
                        <a:pt x="4" y="1"/>
                      </a:lnTo>
                      <a:lnTo>
                        <a:pt x="3" y="1"/>
                      </a:lnTo>
                      <a:lnTo>
                        <a:pt x="2" y="1"/>
                      </a:lnTo>
                      <a:lnTo>
                        <a:pt x="2" y="3"/>
                      </a:lnTo>
                      <a:lnTo>
                        <a:pt x="0" y="3"/>
                      </a:lnTo>
                      <a:lnTo>
                        <a:pt x="0" y="5"/>
                      </a:lnTo>
                      <a:lnTo>
                        <a:pt x="0" y="6"/>
                      </a:lnTo>
                      <a:lnTo>
                        <a:pt x="0" y="7"/>
                      </a:lnTo>
                      <a:lnTo>
                        <a:pt x="0" y="8"/>
                      </a:lnTo>
                      <a:lnTo>
                        <a:pt x="0" y="9"/>
                      </a:lnTo>
                      <a:lnTo>
                        <a:pt x="1" y="10"/>
                      </a:lnTo>
                      <a:lnTo>
                        <a:pt x="1" y="11"/>
                      </a:lnTo>
                      <a:lnTo>
                        <a:pt x="2" y="11"/>
                      </a:lnTo>
                      <a:lnTo>
                        <a:pt x="2" y="12"/>
                      </a:lnTo>
                      <a:lnTo>
                        <a:pt x="3" y="13"/>
                      </a:lnTo>
                      <a:lnTo>
                        <a:pt x="4" y="13"/>
                      </a:lnTo>
                      <a:lnTo>
                        <a:pt x="5" y="13"/>
                      </a:lnTo>
                      <a:lnTo>
                        <a:pt x="6" y="15"/>
                      </a:lnTo>
                      <a:lnTo>
                        <a:pt x="7" y="13"/>
                      </a:lnTo>
                      <a:lnTo>
                        <a:pt x="8" y="13"/>
                      </a:lnTo>
                      <a:lnTo>
                        <a:pt x="9" y="13"/>
                      </a:lnTo>
                      <a:lnTo>
                        <a:pt x="10" y="12"/>
                      </a:lnTo>
                      <a:lnTo>
                        <a:pt x="10" y="11"/>
                      </a:lnTo>
                      <a:lnTo>
                        <a:pt x="12" y="10"/>
                      </a:lnTo>
                      <a:lnTo>
                        <a:pt x="12" y="9"/>
                      </a:lnTo>
                      <a:lnTo>
                        <a:pt x="12" y="8"/>
                      </a:lnTo>
                      <a:lnTo>
                        <a:pt x="12"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88" name="Freeform 369"/>
                <p:cNvSpPr>
                  <a:spLocks/>
                </p:cNvSpPr>
                <p:nvPr/>
              </p:nvSpPr>
              <p:spPr bwMode="auto">
                <a:xfrm>
                  <a:off x="718" y="1613"/>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7" y="14"/>
                      </a:moveTo>
                      <a:lnTo>
                        <a:pt x="8" y="14"/>
                      </a:lnTo>
                      <a:lnTo>
                        <a:pt x="9" y="13"/>
                      </a:lnTo>
                      <a:lnTo>
                        <a:pt x="10" y="12"/>
                      </a:lnTo>
                      <a:lnTo>
                        <a:pt x="11" y="12"/>
                      </a:lnTo>
                      <a:lnTo>
                        <a:pt x="11" y="10"/>
                      </a:lnTo>
                      <a:lnTo>
                        <a:pt x="12" y="10"/>
                      </a:lnTo>
                      <a:lnTo>
                        <a:pt x="12" y="8"/>
                      </a:lnTo>
                      <a:lnTo>
                        <a:pt x="12" y="7"/>
                      </a:lnTo>
                      <a:lnTo>
                        <a:pt x="12" y="6"/>
                      </a:lnTo>
                      <a:lnTo>
                        <a:pt x="12" y="5"/>
                      </a:lnTo>
                      <a:lnTo>
                        <a:pt x="11" y="4"/>
                      </a:lnTo>
                      <a:lnTo>
                        <a:pt x="10" y="3"/>
                      </a:lnTo>
                      <a:lnTo>
                        <a:pt x="10" y="2"/>
                      </a:lnTo>
                      <a:lnTo>
                        <a:pt x="9" y="2"/>
                      </a:lnTo>
                      <a:lnTo>
                        <a:pt x="9" y="1"/>
                      </a:lnTo>
                      <a:lnTo>
                        <a:pt x="8" y="0"/>
                      </a:lnTo>
                      <a:lnTo>
                        <a:pt x="7" y="0"/>
                      </a:lnTo>
                      <a:lnTo>
                        <a:pt x="6" y="0"/>
                      </a:lnTo>
                      <a:lnTo>
                        <a:pt x="5" y="0"/>
                      </a:lnTo>
                      <a:lnTo>
                        <a:pt x="4" y="0"/>
                      </a:lnTo>
                      <a:lnTo>
                        <a:pt x="3" y="1"/>
                      </a:lnTo>
                      <a:lnTo>
                        <a:pt x="2" y="2"/>
                      </a:lnTo>
                      <a:lnTo>
                        <a:pt x="1" y="2"/>
                      </a:lnTo>
                      <a:lnTo>
                        <a:pt x="1" y="4"/>
                      </a:lnTo>
                      <a:lnTo>
                        <a:pt x="0" y="5"/>
                      </a:lnTo>
                      <a:lnTo>
                        <a:pt x="0" y="6"/>
                      </a:lnTo>
                      <a:lnTo>
                        <a:pt x="0" y="8"/>
                      </a:lnTo>
                      <a:lnTo>
                        <a:pt x="0" y="9"/>
                      </a:lnTo>
                      <a:lnTo>
                        <a:pt x="0" y="10"/>
                      </a:lnTo>
                      <a:lnTo>
                        <a:pt x="1" y="10"/>
                      </a:lnTo>
                      <a:lnTo>
                        <a:pt x="1" y="11"/>
                      </a:lnTo>
                      <a:lnTo>
                        <a:pt x="1" y="12"/>
                      </a:lnTo>
                      <a:lnTo>
                        <a:pt x="2" y="12"/>
                      </a:lnTo>
                      <a:lnTo>
                        <a:pt x="3" y="13"/>
                      </a:lnTo>
                      <a:lnTo>
                        <a:pt x="4" y="14"/>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89" name="Freeform 370"/>
                <p:cNvSpPr>
                  <a:spLocks/>
                </p:cNvSpPr>
                <p:nvPr/>
              </p:nvSpPr>
              <p:spPr bwMode="auto">
                <a:xfrm>
                  <a:off x="725" y="1613"/>
                  <a:ext cx="2"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13" y="7"/>
                      </a:moveTo>
                      <a:lnTo>
                        <a:pt x="13" y="6"/>
                      </a:lnTo>
                      <a:lnTo>
                        <a:pt x="13" y="5"/>
                      </a:lnTo>
                      <a:lnTo>
                        <a:pt x="12" y="4"/>
                      </a:lnTo>
                      <a:lnTo>
                        <a:pt x="11" y="3"/>
                      </a:lnTo>
                      <a:lnTo>
                        <a:pt x="11" y="2"/>
                      </a:lnTo>
                      <a:lnTo>
                        <a:pt x="10" y="2"/>
                      </a:lnTo>
                      <a:lnTo>
                        <a:pt x="9" y="1"/>
                      </a:lnTo>
                      <a:lnTo>
                        <a:pt x="8" y="1"/>
                      </a:lnTo>
                      <a:lnTo>
                        <a:pt x="8" y="0"/>
                      </a:lnTo>
                      <a:lnTo>
                        <a:pt x="7" y="0"/>
                      </a:lnTo>
                      <a:lnTo>
                        <a:pt x="4" y="1"/>
                      </a:lnTo>
                      <a:lnTo>
                        <a:pt x="3" y="2"/>
                      </a:lnTo>
                      <a:lnTo>
                        <a:pt x="2" y="2"/>
                      </a:lnTo>
                      <a:lnTo>
                        <a:pt x="1" y="3"/>
                      </a:lnTo>
                      <a:lnTo>
                        <a:pt x="1" y="4"/>
                      </a:lnTo>
                      <a:lnTo>
                        <a:pt x="0" y="5"/>
                      </a:lnTo>
                      <a:lnTo>
                        <a:pt x="0" y="7"/>
                      </a:lnTo>
                      <a:lnTo>
                        <a:pt x="0" y="8"/>
                      </a:lnTo>
                      <a:lnTo>
                        <a:pt x="0" y="9"/>
                      </a:lnTo>
                      <a:lnTo>
                        <a:pt x="0" y="10"/>
                      </a:lnTo>
                      <a:lnTo>
                        <a:pt x="1" y="10"/>
                      </a:lnTo>
                      <a:lnTo>
                        <a:pt x="1" y="11"/>
                      </a:lnTo>
                      <a:lnTo>
                        <a:pt x="1" y="12"/>
                      </a:lnTo>
                      <a:lnTo>
                        <a:pt x="2" y="12"/>
                      </a:lnTo>
                      <a:lnTo>
                        <a:pt x="2" y="13"/>
                      </a:lnTo>
                      <a:lnTo>
                        <a:pt x="3" y="14"/>
                      </a:lnTo>
                      <a:lnTo>
                        <a:pt x="4" y="14"/>
                      </a:lnTo>
                      <a:lnTo>
                        <a:pt x="5" y="14"/>
                      </a:lnTo>
                      <a:lnTo>
                        <a:pt x="7" y="14"/>
                      </a:lnTo>
                      <a:lnTo>
                        <a:pt x="8" y="14"/>
                      </a:lnTo>
                      <a:lnTo>
                        <a:pt x="9" y="14"/>
                      </a:lnTo>
                      <a:lnTo>
                        <a:pt x="10" y="14"/>
                      </a:lnTo>
                      <a:lnTo>
                        <a:pt x="11" y="13"/>
                      </a:lnTo>
                      <a:lnTo>
                        <a:pt x="12" y="12"/>
                      </a:lnTo>
                      <a:lnTo>
                        <a:pt x="12" y="10"/>
                      </a:lnTo>
                      <a:lnTo>
                        <a:pt x="13" y="10"/>
                      </a:lnTo>
                      <a:lnTo>
                        <a:pt x="13" y="8"/>
                      </a:lnTo>
                      <a:lnTo>
                        <a:pt x="13"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90" name="Freeform 371"/>
                <p:cNvSpPr>
                  <a:spLocks/>
                </p:cNvSpPr>
                <p:nvPr/>
              </p:nvSpPr>
              <p:spPr bwMode="auto">
                <a:xfrm>
                  <a:off x="722" y="1613"/>
                  <a:ext cx="1"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12" y="7"/>
                      </a:moveTo>
                      <a:lnTo>
                        <a:pt x="12" y="6"/>
                      </a:lnTo>
                      <a:lnTo>
                        <a:pt x="12" y="5"/>
                      </a:lnTo>
                      <a:lnTo>
                        <a:pt x="11" y="4"/>
                      </a:lnTo>
                      <a:lnTo>
                        <a:pt x="11" y="3"/>
                      </a:lnTo>
                      <a:lnTo>
                        <a:pt x="11" y="2"/>
                      </a:lnTo>
                      <a:lnTo>
                        <a:pt x="10" y="2"/>
                      </a:lnTo>
                      <a:lnTo>
                        <a:pt x="9" y="2"/>
                      </a:lnTo>
                      <a:lnTo>
                        <a:pt x="8" y="1"/>
                      </a:lnTo>
                      <a:lnTo>
                        <a:pt x="7" y="1"/>
                      </a:lnTo>
                      <a:lnTo>
                        <a:pt x="7" y="0"/>
                      </a:lnTo>
                      <a:lnTo>
                        <a:pt x="6" y="0"/>
                      </a:lnTo>
                      <a:lnTo>
                        <a:pt x="4" y="1"/>
                      </a:lnTo>
                      <a:lnTo>
                        <a:pt x="3" y="2"/>
                      </a:lnTo>
                      <a:lnTo>
                        <a:pt x="2" y="2"/>
                      </a:lnTo>
                      <a:lnTo>
                        <a:pt x="1" y="3"/>
                      </a:lnTo>
                      <a:lnTo>
                        <a:pt x="1" y="4"/>
                      </a:lnTo>
                      <a:lnTo>
                        <a:pt x="1" y="5"/>
                      </a:lnTo>
                      <a:lnTo>
                        <a:pt x="0" y="7"/>
                      </a:lnTo>
                      <a:lnTo>
                        <a:pt x="0" y="8"/>
                      </a:lnTo>
                      <a:lnTo>
                        <a:pt x="0" y="9"/>
                      </a:lnTo>
                      <a:lnTo>
                        <a:pt x="1" y="9"/>
                      </a:lnTo>
                      <a:lnTo>
                        <a:pt x="1" y="10"/>
                      </a:lnTo>
                      <a:lnTo>
                        <a:pt x="1" y="11"/>
                      </a:lnTo>
                      <a:lnTo>
                        <a:pt x="1" y="12"/>
                      </a:lnTo>
                      <a:lnTo>
                        <a:pt x="2" y="12"/>
                      </a:lnTo>
                      <a:lnTo>
                        <a:pt x="2" y="13"/>
                      </a:lnTo>
                      <a:lnTo>
                        <a:pt x="3" y="14"/>
                      </a:lnTo>
                      <a:lnTo>
                        <a:pt x="4" y="14"/>
                      </a:lnTo>
                      <a:lnTo>
                        <a:pt x="5" y="14"/>
                      </a:lnTo>
                      <a:lnTo>
                        <a:pt x="6" y="14"/>
                      </a:lnTo>
                      <a:lnTo>
                        <a:pt x="7" y="14"/>
                      </a:lnTo>
                      <a:lnTo>
                        <a:pt x="8" y="14"/>
                      </a:lnTo>
                      <a:lnTo>
                        <a:pt x="9" y="14"/>
                      </a:lnTo>
                      <a:lnTo>
                        <a:pt x="10" y="13"/>
                      </a:lnTo>
                      <a:lnTo>
                        <a:pt x="11" y="12"/>
                      </a:lnTo>
                      <a:lnTo>
                        <a:pt x="11" y="10"/>
                      </a:lnTo>
                      <a:lnTo>
                        <a:pt x="12" y="10"/>
                      </a:lnTo>
                      <a:lnTo>
                        <a:pt x="12" y="8"/>
                      </a:lnTo>
                      <a:lnTo>
                        <a:pt x="12"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91" name="Freeform 372"/>
                <p:cNvSpPr>
                  <a:spLocks/>
                </p:cNvSpPr>
                <p:nvPr/>
              </p:nvSpPr>
              <p:spPr bwMode="auto">
                <a:xfrm>
                  <a:off x="729" y="1613"/>
                  <a:ext cx="1"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7" y="14"/>
                      </a:moveTo>
                      <a:lnTo>
                        <a:pt x="8" y="14"/>
                      </a:lnTo>
                      <a:lnTo>
                        <a:pt x="9" y="12"/>
                      </a:lnTo>
                      <a:lnTo>
                        <a:pt x="10" y="12"/>
                      </a:lnTo>
                      <a:lnTo>
                        <a:pt x="11" y="10"/>
                      </a:lnTo>
                      <a:lnTo>
                        <a:pt x="12" y="8"/>
                      </a:lnTo>
                      <a:lnTo>
                        <a:pt x="12" y="7"/>
                      </a:lnTo>
                      <a:lnTo>
                        <a:pt x="12" y="6"/>
                      </a:lnTo>
                      <a:lnTo>
                        <a:pt x="12" y="5"/>
                      </a:lnTo>
                      <a:lnTo>
                        <a:pt x="12" y="4"/>
                      </a:lnTo>
                      <a:lnTo>
                        <a:pt x="11" y="3"/>
                      </a:lnTo>
                      <a:lnTo>
                        <a:pt x="11" y="2"/>
                      </a:lnTo>
                      <a:lnTo>
                        <a:pt x="10" y="1"/>
                      </a:lnTo>
                      <a:lnTo>
                        <a:pt x="10" y="0"/>
                      </a:lnTo>
                      <a:lnTo>
                        <a:pt x="9" y="0"/>
                      </a:lnTo>
                      <a:lnTo>
                        <a:pt x="8" y="0"/>
                      </a:lnTo>
                      <a:lnTo>
                        <a:pt x="7" y="0"/>
                      </a:lnTo>
                      <a:lnTo>
                        <a:pt x="6" y="0"/>
                      </a:lnTo>
                      <a:lnTo>
                        <a:pt x="5" y="0"/>
                      </a:lnTo>
                      <a:lnTo>
                        <a:pt x="4" y="0"/>
                      </a:lnTo>
                      <a:lnTo>
                        <a:pt x="3" y="0"/>
                      </a:lnTo>
                      <a:lnTo>
                        <a:pt x="2" y="1"/>
                      </a:lnTo>
                      <a:lnTo>
                        <a:pt x="1" y="2"/>
                      </a:lnTo>
                      <a:lnTo>
                        <a:pt x="1" y="3"/>
                      </a:lnTo>
                      <a:lnTo>
                        <a:pt x="0" y="4"/>
                      </a:lnTo>
                      <a:lnTo>
                        <a:pt x="0" y="5"/>
                      </a:lnTo>
                      <a:lnTo>
                        <a:pt x="0" y="7"/>
                      </a:lnTo>
                      <a:lnTo>
                        <a:pt x="0" y="8"/>
                      </a:lnTo>
                      <a:lnTo>
                        <a:pt x="1" y="9"/>
                      </a:lnTo>
                      <a:lnTo>
                        <a:pt x="1" y="10"/>
                      </a:lnTo>
                      <a:lnTo>
                        <a:pt x="1" y="11"/>
                      </a:lnTo>
                      <a:lnTo>
                        <a:pt x="3" y="12"/>
                      </a:lnTo>
                      <a:lnTo>
                        <a:pt x="4" y="12"/>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92" name="Freeform 373"/>
                <p:cNvSpPr>
                  <a:spLocks/>
                </p:cNvSpPr>
                <p:nvPr/>
              </p:nvSpPr>
              <p:spPr bwMode="auto">
                <a:xfrm>
                  <a:off x="735" y="1613"/>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12" y="6"/>
                      </a:moveTo>
                      <a:lnTo>
                        <a:pt x="12" y="5"/>
                      </a:lnTo>
                      <a:lnTo>
                        <a:pt x="12" y="4"/>
                      </a:lnTo>
                      <a:lnTo>
                        <a:pt x="12" y="3"/>
                      </a:lnTo>
                      <a:lnTo>
                        <a:pt x="11" y="3"/>
                      </a:lnTo>
                      <a:lnTo>
                        <a:pt x="11" y="2"/>
                      </a:lnTo>
                      <a:lnTo>
                        <a:pt x="10" y="2"/>
                      </a:lnTo>
                      <a:lnTo>
                        <a:pt x="10" y="1"/>
                      </a:lnTo>
                      <a:lnTo>
                        <a:pt x="10" y="0"/>
                      </a:lnTo>
                      <a:lnTo>
                        <a:pt x="9" y="0"/>
                      </a:lnTo>
                      <a:lnTo>
                        <a:pt x="8" y="0"/>
                      </a:lnTo>
                      <a:lnTo>
                        <a:pt x="7" y="0"/>
                      </a:lnTo>
                      <a:lnTo>
                        <a:pt x="6" y="0"/>
                      </a:lnTo>
                      <a:lnTo>
                        <a:pt x="5" y="0"/>
                      </a:lnTo>
                      <a:lnTo>
                        <a:pt x="3" y="0"/>
                      </a:lnTo>
                      <a:lnTo>
                        <a:pt x="2" y="1"/>
                      </a:lnTo>
                      <a:lnTo>
                        <a:pt x="2" y="2"/>
                      </a:lnTo>
                      <a:lnTo>
                        <a:pt x="1" y="3"/>
                      </a:lnTo>
                      <a:lnTo>
                        <a:pt x="0" y="4"/>
                      </a:lnTo>
                      <a:lnTo>
                        <a:pt x="0" y="6"/>
                      </a:lnTo>
                      <a:lnTo>
                        <a:pt x="0" y="7"/>
                      </a:lnTo>
                      <a:lnTo>
                        <a:pt x="0" y="8"/>
                      </a:lnTo>
                      <a:lnTo>
                        <a:pt x="0" y="9"/>
                      </a:lnTo>
                      <a:lnTo>
                        <a:pt x="1" y="10"/>
                      </a:lnTo>
                      <a:lnTo>
                        <a:pt x="2" y="10"/>
                      </a:lnTo>
                      <a:lnTo>
                        <a:pt x="2" y="12"/>
                      </a:lnTo>
                      <a:lnTo>
                        <a:pt x="3" y="12"/>
                      </a:lnTo>
                      <a:lnTo>
                        <a:pt x="4" y="12"/>
                      </a:lnTo>
                      <a:lnTo>
                        <a:pt x="5" y="14"/>
                      </a:lnTo>
                      <a:lnTo>
                        <a:pt x="6" y="14"/>
                      </a:lnTo>
                      <a:lnTo>
                        <a:pt x="7" y="14"/>
                      </a:lnTo>
                      <a:lnTo>
                        <a:pt x="8" y="14"/>
                      </a:lnTo>
                      <a:lnTo>
                        <a:pt x="9" y="12"/>
                      </a:lnTo>
                      <a:lnTo>
                        <a:pt x="10" y="12"/>
                      </a:lnTo>
                      <a:lnTo>
                        <a:pt x="11" y="11"/>
                      </a:lnTo>
                      <a:lnTo>
                        <a:pt x="12" y="10"/>
                      </a:lnTo>
                      <a:lnTo>
                        <a:pt x="12" y="8"/>
                      </a:lnTo>
                      <a:lnTo>
                        <a:pt x="12" y="7"/>
                      </a:lnTo>
                      <a:lnTo>
                        <a:pt x="12"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93" name="Freeform 374"/>
                <p:cNvSpPr>
                  <a:spLocks/>
                </p:cNvSpPr>
                <p:nvPr/>
              </p:nvSpPr>
              <p:spPr bwMode="auto">
                <a:xfrm>
                  <a:off x="732" y="1613"/>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12" y="6"/>
                      </a:moveTo>
                      <a:lnTo>
                        <a:pt x="12" y="5"/>
                      </a:lnTo>
                      <a:lnTo>
                        <a:pt x="12" y="4"/>
                      </a:lnTo>
                      <a:lnTo>
                        <a:pt x="12" y="3"/>
                      </a:lnTo>
                      <a:lnTo>
                        <a:pt x="12" y="2"/>
                      </a:lnTo>
                      <a:lnTo>
                        <a:pt x="11" y="2"/>
                      </a:lnTo>
                      <a:lnTo>
                        <a:pt x="10" y="2"/>
                      </a:lnTo>
                      <a:lnTo>
                        <a:pt x="10" y="1"/>
                      </a:lnTo>
                      <a:lnTo>
                        <a:pt x="10" y="0"/>
                      </a:lnTo>
                      <a:lnTo>
                        <a:pt x="9" y="0"/>
                      </a:lnTo>
                      <a:lnTo>
                        <a:pt x="8" y="0"/>
                      </a:lnTo>
                      <a:lnTo>
                        <a:pt x="7" y="0"/>
                      </a:lnTo>
                      <a:lnTo>
                        <a:pt x="6" y="0"/>
                      </a:lnTo>
                      <a:lnTo>
                        <a:pt x="5" y="0"/>
                      </a:lnTo>
                      <a:lnTo>
                        <a:pt x="3" y="0"/>
                      </a:lnTo>
                      <a:lnTo>
                        <a:pt x="2" y="1"/>
                      </a:lnTo>
                      <a:lnTo>
                        <a:pt x="2" y="2"/>
                      </a:lnTo>
                      <a:lnTo>
                        <a:pt x="1" y="3"/>
                      </a:lnTo>
                      <a:lnTo>
                        <a:pt x="0" y="4"/>
                      </a:lnTo>
                      <a:lnTo>
                        <a:pt x="0" y="6"/>
                      </a:lnTo>
                      <a:lnTo>
                        <a:pt x="0" y="7"/>
                      </a:lnTo>
                      <a:lnTo>
                        <a:pt x="0" y="8"/>
                      </a:lnTo>
                      <a:lnTo>
                        <a:pt x="0" y="9"/>
                      </a:lnTo>
                      <a:lnTo>
                        <a:pt x="1" y="10"/>
                      </a:lnTo>
                      <a:lnTo>
                        <a:pt x="2" y="10"/>
                      </a:lnTo>
                      <a:lnTo>
                        <a:pt x="2" y="12"/>
                      </a:lnTo>
                      <a:lnTo>
                        <a:pt x="3" y="12"/>
                      </a:lnTo>
                      <a:lnTo>
                        <a:pt x="4" y="12"/>
                      </a:lnTo>
                      <a:lnTo>
                        <a:pt x="5" y="14"/>
                      </a:lnTo>
                      <a:lnTo>
                        <a:pt x="6" y="14"/>
                      </a:lnTo>
                      <a:lnTo>
                        <a:pt x="7" y="14"/>
                      </a:lnTo>
                      <a:lnTo>
                        <a:pt x="8" y="14"/>
                      </a:lnTo>
                      <a:lnTo>
                        <a:pt x="9" y="12"/>
                      </a:lnTo>
                      <a:lnTo>
                        <a:pt x="10" y="12"/>
                      </a:lnTo>
                      <a:lnTo>
                        <a:pt x="11" y="11"/>
                      </a:lnTo>
                      <a:lnTo>
                        <a:pt x="12" y="10"/>
                      </a:lnTo>
                      <a:lnTo>
                        <a:pt x="12" y="8"/>
                      </a:lnTo>
                      <a:lnTo>
                        <a:pt x="12" y="7"/>
                      </a:lnTo>
                      <a:lnTo>
                        <a:pt x="12"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94" name="Freeform 375"/>
                <p:cNvSpPr>
                  <a:spLocks/>
                </p:cNvSpPr>
                <p:nvPr/>
              </p:nvSpPr>
              <p:spPr bwMode="auto">
                <a:xfrm>
                  <a:off x="739" y="1613"/>
                  <a:ext cx="2" cy="2"/>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w 14"/>
                    <a:gd name="T27" fmla="*/ 0 h 15"/>
                    <a:gd name="T28" fmla="*/ 0 w 14"/>
                    <a:gd name="T29" fmla="*/ 0 h 15"/>
                    <a:gd name="T30" fmla="*/ 0 w 14"/>
                    <a:gd name="T31" fmla="*/ 0 h 15"/>
                    <a:gd name="T32" fmla="*/ 0 w 14"/>
                    <a:gd name="T33" fmla="*/ 0 h 15"/>
                    <a:gd name="T34" fmla="*/ 0 w 14"/>
                    <a:gd name="T35" fmla="*/ 0 h 15"/>
                    <a:gd name="T36" fmla="*/ 0 w 14"/>
                    <a:gd name="T37" fmla="*/ 0 h 15"/>
                    <a:gd name="T38" fmla="*/ 0 w 14"/>
                    <a:gd name="T39" fmla="*/ 0 h 15"/>
                    <a:gd name="T40" fmla="*/ 0 w 14"/>
                    <a:gd name="T41" fmla="*/ 0 h 15"/>
                    <a:gd name="T42" fmla="*/ 0 w 14"/>
                    <a:gd name="T43" fmla="*/ 0 h 15"/>
                    <a:gd name="T44" fmla="*/ 0 w 14"/>
                    <a:gd name="T45" fmla="*/ 0 h 15"/>
                    <a:gd name="T46" fmla="*/ 0 w 14"/>
                    <a:gd name="T47" fmla="*/ 0 h 15"/>
                    <a:gd name="T48" fmla="*/ 0 w 14"/>
                    <a:gd name="T49" fmla="*/ 0 h 15"/>
                    <a:gd name="T50" fmla="*/ 0 w 14"/>
                    <a:gd name="T51" fmla="*/ 0 h 15"/>
                    <a:gd name="T52" fmla="*/ 0 w 14"/>
                    <a:gd name="T53" fmla="*/ 0 h 15"/>
                    <a:gd name="T54" fmla="*/ 0 w 14"/>
                    <a:gd name="T55" fmla="*/ 0 h 15"/>
                    <a:gd name="T56" fmla="*/ 0 w 14"/>
                    <a:gd name="T57" fmla="*/ 0 h 15"/>
                    <a:gd name="T58" fmla="*/ 0 w 14"/>
                    <a:gd name="T59" fmla="*/ 0 h 15"/>
                    <a:gd name="T60" fmla="*/ 0 w 14"/>
                    <a:gd name="T61" fmla="*/ 0 h 15"/>
                    <a:gd name="T62" fmla="*/ 0 w 14"/>
                    <a:gd name="T63" fmla="*/ 0 h 15"/>
                    <a:gd name="T64" fmla="*/ 0 w 14"/>
                    <a:gd name="T65" fmla="*/ 0 h 15"/>
                    <a:gd name="T66" fmla="*/ 0 w 14"/>
                    <a:gd name="T67" fmla="*/ 0 h 15"/>
                    <a:gd name="T68" fmla="*/ 0 w 14"/>
                    <a:gd name="T69" fmla="*/ 0 h 15"/>
                    <a:gd name="T70" fmla="*/ 0 w 14"/>
                    <a:gd name="T71" fmla="*/ 0 h 15"/>
                    <a:gd name="T72" fmla="*/ 0 w 14"/>
                    <a:gd name="T73" fmla="*/ 0 h 15"/>
                    <a:gd name="T74" fmla="*/ 0 w 14"/>
                    <a:gd name="T75" fmla="*/ 0 h 15"/>
                    <a:gd name="T76" fmla="*/ 0 w 14"/>
                    <a:gd name="T77" fmla="*/ 0 h 15"/>
                    <a:gd name="T78" fmla="*/ 0 w 14"/>
                    <a:gd name="T79" fmla="*/ 0 h 15"/>
                    <a:gd name="T80" fmla="*/ 0 w 14"/>
                    <a:gd name="T81" fmla="*/ 0 h 15"/>
                    <a:gd name="T82" fmla="*/ 0 w 14"/>
                    <a:gd name="T83" fmla="*/ 0 h 15"/>
                    <a:gd name="T84" fmla="*/ 0 w 14"/>
                    <a:gd name="T85" fmla="*/ 0 h 15"/>
                    <a:gd name="T86" fmla="*/ 0 w 14"/>
                    <a:gd name="T87" fmla="*/ 0 h 15"/>
                    <a:gd name="T88" fmla="*/ 0 w 14"/>
                    <a:gd name="T89" fmla="*/ 0 h 15"/>
                    <a:gd name="T90" fmla="*/ 0 w 14"/>
                    <a:gd name="T91" fmla="*/ 0 h 15"/>
                    <a:gd name="T92" fmla="*/ 0 w 14"/>
                    <a:gd name="T93" fmla="*/ 0 h 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
                    <a:gd name="T142" fmla="*/ 0 h 15"/>
                    <a:gd name="T143" fmla="*/ 14 w 14"/>
                    <a:gd name="T144" fmla="*/ 15 h 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 h="15">
                      <a:moveTo>
                        <a:pt x="8" y="13"/>
                      </a:moveTo>
                      <a:lnTo>
                        <a:pt x="9" y="13"/>
                      </a:lnTo>
                      <a:lnTo>
                        <a:pt x="10" y="13"/>
                      </a:lnTo>
                      <a:lnTo>
                        <a:pt x="11" y="12"/>
                      </a:lnTo>
                      <a:lnTo>
                        <a:pt x="12" y="11"/>
                      </a:lnTo>
                      <a:lnTo>
                        <a:pt x="13" y="10"/>
                      </a:lnTo>
                      <a:lnTo>
                        <a:pt x="13" y="9"/>
                      </a:lnTo>
                      <a:lnTo>
                        <a:pt x="13" y="8"/>
                      </a:lnTo>
                      <a:lnTo>
                        <a:pt x="14" y="6"/>
                      </a:lnTo>
                      <a:lnTo>
                        <a:pt x="13" y="6"/>
                      </a:lnTo>
                      <a:lnTo>
                        <a:pt x="13" y="5"/>
                      </a:lnTo>
                      <a:lnTo>
                        <a:pt x="13" y="4"/>
                      </a:lnTo>
                      <a:lnTo>
                        <a:pt x="13" y="3"/>
                      </a:lnTo>
                      <a:lnTo>
                        <a:pt x="12" y="3"/>
                      </a:lnTo>
                      <a:lnTo>
                        <a:pt x="11" y="2"/>
                      </a:lnTo>
                      <a:lnTo>
                        <a:pt x="11" y="1"/>
                      </a:lnTo>
                      <a:lnTo>
                        <a:pt x="10" y="1"/>
                      </a:lnTo>
                      <a:lnTo>
                        <a:pt x="9" y="1"/>
                      </a:lnTo>
                      <a:lnTo>
                        <a:pt x="8" y="0"/>
                      </a:lnTo>
                      <a:lnTo>
                        <a:pt x="7" y="0"/>
                      </a:lnTo>
                      <a:lnTo>
                        <a:pt x="6" y="0"/>
                      </a:lnTo>
                      <a:lnTo>
                        <a:pt x="6" y="1"/>
                      </a:lnTo>
                      <a:lnTo>
                        <a:pt x="4" y="1"/>
                      </a:lnTo>
                      <a:lnTo>
                        <a:pt x="3" y="1"/>
                      </a:lnTo>
                      <a:lnTo>
                        <a:pt x="3" y="3"/>
                      </a:lnTo>
                      <a:lnTo>
                        <a:pt x="1" y="3"/>
                      </a:lnTo>
                      <a:lnTo>
                        <a:pt x="0" y="5"/>
                      </a:lnTo>
                      <a:lnTo>
                        <a:pt x="0" y="6"/>
                      </a:lnTo>
                      <a:lnTo>
                        <a:pt x="0" y="7"/>
                      </a:lnTo>
                      <a:lnTo>
                        <a:pt x="0" y="8"/>
                      </a:lnTo>
                      <a:lnTo>
                        <a:pt x="0" y="9"/>
                      </a:lnTo>
                      <a:lnTo>
                        <a:pt x="1" y="9"/>
                      </a:lnTo>
                      <a:lnTo>
                        <a:pt x="1" y="10"/>
                      </a:lnTo>
                      <a:lnTo>
                        <a:pt x="1" y="11"/>
                      </a:lnTo>
                      <a:lnTo>
                        <a:pt x="3" y="11"/>
                      </a:lnTo>
                      <a:lnTo>
                        <a:pt x="4" y="12"/>
                      </a:lnTo>
                      <a:lnTo>
                        <a:pt x="4" y="13"/>
                      </a:lnTo>
                      <a:lnTo>
                        <a:pt x="6" y="13"/>
                      </a:lnTo>
                      <a:lnTo>
                        <a:pt x="7" y="15"/>
                      </a:lnTo>
                      <a:lnTo>
                        <a:pt x="8"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95" name="Freeform 376"/>
                <p:cNvSpPr>
                  <a:spLocks/>
                </p:cNvSpPr>
                <p:nvPr/>
              </p:nvSpPr>
              <p:spPr bwMode="auto">
                <a:xfrm>
                  <a:off x="745" y="1613"/>
                  <a:ext cx="2"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13" y="6"/>
                      </a:moveTo>
                      <a:lnTo>
                        <a:pt x="12" y="5"/>
                      </a:lnTo>
                      <a:lnTo>
                        <a:pt x="12" y="4"/>
                      </a:lnTo>
                      <a:lnTo>
                        <a:pt x="12" y="3"/>
                      </a:lnTo>
                      <a:lnTo>
                        <a:pt x="12" y="2"/>
                      </a:lnTo>
                      <a:lnTo>
                        <a:pt x="11" y="2"/>
                      </a:lnTo>
                      <a:lnTo>
                        <a:pt x="10" y="1"/>
                      </a:lnTo>
                      <a:lnTo>
                        <a:pt x="10" y="0"/>
                      </a:lnTo>
                      <a:lnTo>
                        <a:pt x="9" y="0"/>
                      </a:lnTo>
                      <a:lnTo>
                        <a:pt x="8" y="0"/>
                      </a:lnTo>
                      <a:lnTo>
                        <a:pt x="7" y="0"/>
                      </a:lnTo>
                      <a:lnTo>
                        <a:pt x="6" y="0"/>
                      </a:lnTo>
                      <a:lnTo>
                        <a:pt x="5" y="0"/>
                      </a:lnTo>
                      <a:lnTo>
                        <a:pt x="3" y="0"/>
                      </a:lnTo>
                      <a:lnTo>
                        <a:pt x="2" y="1"/>
                      </a:lnTo>
                      <a:lnTo>
                        <a:pt x="2" y="2"/>
                      </a:lnTo>
                      <a:lnTo>
                        <a:pt x="1" y="3"/>
                      </a:lnTo>
                      <a:lnTo>
                        <a:pt x="0" y="4"/>
                      </a:lnTo>
                      <a:lnTo>
                        <a:pt x="0" y="5"/>
                      </a:lnTo>
                      <a:lnTo>
                        <a:pt x="0" y="7"/>
                      </a:lnTo>
                      <a:lnTo>
                        <a:pt x="0" y="8"/>
                      </a:lnTo>
                      <a:lnTo>
                        <a:pt x="1" y="8"/>
                      </a:lnTo>
                      <a:lnTo>
                        <a:pt x="1" y="9"/>
                      </a:lnTo>
                      <a:lnTo>
                        <a:pt x="2" y="10"/>
                      </a:lnTo>
                      <a:lnTo>
                        <a:pt x="2" y="11"/>
                      </a:lnTo>
                      <a:lnTo>
                        <a:pt x="3" y="12"/>
                      </a:lnTo>
                      <a:lnTo>
                        <a:pt x="4" y="12"/>
                      </a:lnTo>
                      <a:lnTo>
                        <a:pt x="5" y="12"/>
                      </a:lnTo>
                      <a:lnTo>
                        <a:pt x="6" y="14"/>
                      </a:lnTo>
                      <a:lnTo>
                        <a:pt x="7" y="14"/>
                      </a:lnTo>
                      <a:lnTo>
                        <a:pt x="8" y="14"/>
                      </a:lnTo>
                      <a:lnTo>
                        <a:pt x="10" y="12"/>
                      </a:lnTo>
                      <a:lnTo>
                        <a:pt x="11" y="10"/>
                      </a:lnTo>
                      <a:lnTo>
                        <a:pt x="12" y="10"/>
                      </a:lnTo>
                      <a:lnTo>
                        <a:pt x="12" y="8"/>
                      </a:lnTo>
                      <a:lnTo>
                        <a:pt x="12" y="7"/>
                      </a:lnTo>
                      <a:lnTo>
                        <a:pt x="13"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96" name="Freeform 377"/>
                <p:cNvSpPr>
                  <a:spLocks/>
                </p:cNvSpPr>
                <p:nvPr/>
              </p:nvSpPr>
              <p:spPr bwMode="auto">
                <a:xfrm>
                  <a:off x="742" y="1613"/>
                  <a:ext cx="2"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13" y="6"/>
                      </a:moveTo>
                      <a:lnTo>
                        <a:pt x="12" y="5"/>
                      </a:lnTo>
                      <a:lnTo>
                        <a:pt x="12" y="4"/>
                      </a:lnTo>
                      <a:lnTo>
                        <a:pt x="12" y="3"/>
                      </a:lnTo>
                      <a:lnTo>
                        <a:pt x="12" y="2"/>
                      </a:lnTo>
                      <a:lnTo>
                        <a:pt x="11" y="2"/>
                      </a:lnTo>
                      <a:lnTo>
                        <a:pt x="10" y="1"/>
                      </a:lnTo>
                      <a:lnTo>
                        <a:pt x="10" y="0"/>
                      </a:lnTo>
                      <a:lnTo>
                        <a:pt x="9" y="0"/>
                      </a:lnTo>
                      <a:lnTo>
                        <a:pt x="8" y="0"/>
                      </a:lnTo>
                      <a:lnTo>
                        <a:pt x="7" y="0"/>
                      </a:lnTo>
                      <a:lnTo>
                        <a:pt x="6" y="0"/>
                      </a:lnTo>
                      <a:lnTo>
                        <a:pt x="5" y="0"/>
                      </a:lnTo>
                      <a:lnTo>
                        <a:pt x="3" y="0"/>
                      </a:lnTo>
                      <a:lnTo>
                        <a:pt x="2" y="1"/>
                      </a:lnTo>
                      <a:lnTo>
                        <a:pt x="2" y="2"/>
                      </a:lnTo>
                      <a:lnTo>
                        <a:pt x="1" y="3"/>
                      </a:lnTo>
                      <a:lnTo>
                        <a:pt x="0" y="4"/>
                      </a:lnTo>
                      <a:lnTo>
                        <a:pt x="0" y="5"/>
                      </a:lnTo>
                      <a:lnTo>
                        <a:pt x="0" y="7"/>
                      </a:lnTo>
                      <a:lnTo>
                        <a:pt x="0" y="8"/>
                      </a:lnTo>
                      <a:lnTo>
                        <a:pt x="1" y="8"/>
                      </a:lnTo>
                      <a:lnTo>
                        <a:pt x="1" y="9"/>
                      </a:lnTo>
                      <a:lnTo>
                        <a:pt x="1" y="10"/>
                      </a:lnTo>
                      <a:lnTo>
                        <a:pt x="2" y="10"/>
                      </a:lnTo>
                      <a:lnTo>
                        <a:pt x="2" y="11"/>
                      </a:lnTo>
                      <a:lnTo>
                        <a:pt x="3" y="12"/>
                      </a:lnTo>
                      <a:lnTo>
                        <a:pt x="4" y="12"/>
                      </a:lnTo>
                      <a:lnTo>
                        <a:pt x="5" y="12"/>
                      </a:lnTo>
                      <a:lnTo>
                        <a:pt x="6" y="14"/>
                      </a:lnTo>
                      <a:lnTo>
                        <a:pt x="7" y="14"/>
                      </a:lnTo>
                      <a:lnTo>
                        <a:pt x="8" y="14"/>
                      </a:lnTo>
                      <a:lnTo>
                        <a:pt x="9" y="12"/>
                      </a:lnTo>
                      <a:lnTo>
                        <a:pt x="10" y="12"/>
                      </a:lnTo>
                      <a:lnTo>
                        <a:pt x="11" y="10"/>
                      </a:lnTo>
                      <a:lnTo>
                        <a:pt x="12" y="10"/>
                      </a:lnTo>
                      <a:lnTo>
                        <a:pt x="12" y="8"/>
                      </a:lnTo>
                      <a:lnTo>
                        <a:pt x="12" y="7"/>
                      </a:lnTo>
                      <a:lnTo>
                        <a:pt x="13"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97" name="Freeform 378"/>
                <p:cNvSpPr>
                  <a:spLocks/>
                </p:cNvSpPr>
                <p:nvPr/>
              </p:nvSpPr>
              <p:spPr bwMode="auto">
                <a:xfrm>
                  <a:off x="748" y="1613"/>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0" y="6"/>
                      </a:moveTo>
                      <a:lnTo>
                        <a:pt x="0" y="8"/>
                      </a:lnTo>
                      <a:lnTo>
                        <a:pt x="0" y="9"/>
                      </a:lnTo>
                      <a:lnTo>
                        <a:pt x="0" y="10"/>
                      </a:lnTo>
                      <a:lnTo>
                        <a:pt x="1" y="10"/>
                      </a:lnTo>
                      <a:lnTo>
                        <a:pt x="1" y="12"/>
                      </a:lnTo>
                      <a:lnTo>
                        <a:pt x="2" y="13"/>
                      </a:lnTo>
                      <a:lnTo>
                        <a:pt x="3" y="13"/>
                      </a:lnTo>
                      <a:lnTo>
                        <a:pt x="4" y="14"/>
                      </a:lnTo>
                      <a:lnTo>
                        <a:pt x="5" y="14"/>
                      </a:lnTo>
                      <a:lnTo>
                        <a:pt x="6" y="14"/>
                      </a:lnTo>
                      <a:lnTo>
                        <a:pt x="7" y="14"/>
                      </a:lnTo>
                      <a:lnTo>
                        <a:pt x="8" y="13"/>
                      </a:lnTo>
                      <a:lnTo>
                        <a:pt x="10" y="13"/>
                      </a:lnTo>
                      <a:lnTo>
                        <a:pt x="10" y="12"/>
                      </a:lnTo>
                      <a:lnTo>
                        <a:pt x="11" y="10"/>
                      </a:lnTo>
                      <a:lnTo>
                        <a:pt x="11" y="8"/>
                      </a:lnTo>
                      <a:lnTo>
                        <a:pt x="11" y="7"/>
                      </a:lnTo>
                      <a:lnTo>
                        <a:pt x="12" y="6"/>
                      </a:lnTo>
                      <a:lnTo>
                        <a:pt x="11" y="5"/>
                      </a:lnTo>
                      <a:lnTo>
                        <a:pt x="11" y="4"/>
                      </a:lnTo>
                      <a:lnTo>
                        <a:pt x="11" y="3"/>
                      </a:lnTo>
                      <a:lnTo>
                        <a:pt x="11" y="2"/>
                      </a:lnTo>
                      <a:lnTo>
                        <a:pt x="10" y="2"/>
                      </a:lnTo>
                      <a:lnTo>
                        <a:pt x="10" y="1"/>
                      </a:lnTo>
                      <a:lnTo>
                        <a:pt x="9" y="1"/>
                      </a:lnTo>
                      <a:lnTo>
                        <a:pt x="8" y="0"/>
                      </a:lnTo>
                      <a:lnTo>
                        <a:pt x="7" y="0"/>
                      </a:lnTo>
                      <a:lnTo>
                        <a:pt x="6" y="0"/>
                      </a:lnTo>
                      <a:lnTo>
                        <a:pt x="5" y="0"/>
                      </a:lnTo>
                      <a:lnTo>
                        <a:pt x="4" y="0"/>
                      </a:lnTo>
                      <a:lnTo>
                        <a:pt x="3" y="0"/>
                      </a:lnTo>
                      <a:lnTo>
                        <a:pt x="1" y="1"/>
                      </a:lnTo>
                      <a:lnTo>
                        <a:pt x="1" y="2"/>
                      </a:lnTo>
                      <a:lnTo>
                        <a:pt x="0" y="3"/>
                      </a:lnTo>
                      <a:lnTo>
                        <a:pt x="0" y="4"/>
                      </a:lnTo>
                      <a:lnTo>
                        <a:pt x="0"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98" name="Freeform 379"/>
                <p:cNvSpPr>
                  <a:spLocks/>
                </p:cNvSpPr>
                <p:nvPr/>
              </p:nvSpPr>
              <p:spPr bwMode="auto">
                <a:xfrm>
                  <a:off x="755" y="1613"/>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0" y="7"/>
                      </a:moveTo>
                      <a:lnTo>
                        <a:pt x="0" y="8"/>
                      </a:lnTo>
                      <a:lnTo>
                        <a:pt x="0" y="9"/>
                      </a:lnTo>
                      <a:lnTo>
                        <a:pt x="0" y="10"/>
                      </a:lnTo>
                      <a:lnTo>
                        <a:pt x="1" y="10"/>
                      </a:lnTo>
                      <a:lnTo>
                        <a:pt x="1" y="12"/>
                      </a:lnTo>
                      <a:lnTo>
                        <a:pt x="2" y="12"/>
                      </a:lnTo>
                      <a:lnTo>
                        <a:pt x="2" y="13"/>
                      </a:lnTo>
                      <a:lnTo>
                        <a:pt x="3" y="13"/>
                      </a:lnTo>
                      <a:lnTo>
                        <a:pt x="3" y="14"/>
                      </a:lnTo>
                      <a:lnTo>
                        <a:pt x="4" y="14"/>
                      </a:lnTo>
                      <a:lnTo>
                        <a:pt x="5" y="14"/>
                      </a:lnTo>
                      <a:lnTo>
                        <a:pt x="6" y="15"/>
                      </a:lnTo>
                      <a:lnTo>
                        <a:pt x="6" y="14"/>
                      </a:lnTo>
                      <a:lnTo>
                        <a:pt x="8" y="14"/>
                      </a:lnTo>
                      <a:lnTo>
                        <a:pt x="10" y="13"/>
                      </a:lnTo>
                      <a:lnTo>
                        <a:pt x="10" y="12"/>
                      </a:lnTo>
                      <a:lnTo>
                        <a:pt x="11" y="10"/>
                      </a:lnTo>
                      <a:lnTo>
                        <a:pt x="12" y="9"/>
                      </a:lnTo>
                      <a:lnTo>
                        <a:pt x="12" y="8"/>
                      </a:lnTo>
                      <a:lnTo>
                        <a:pt x="12" y="6"/>
                      </a:lnTo>
                      <a:lnTo>
                        <a:pt x="12" y="5"/>
                      </a:lnTo>
                      <a:lnTo>
                        <a:pt x="11" y="4"/>
                      </a:lnTo>
                      <a:lnTo>
                        <a:pt x="11" y="3"/>
                      </a:lnTo>
                      <a:lnTo>
                        <a:pt x="10" y="2"/>
                      </a:lnTo>
                      <a:lnTo>
                        <a:pt x="10" y="1"/>
                      </a:lnTo>
                      <a:lnTo>
                        <a:pt x="9" y="1"/>
                      </a:lnTo>
                      <a:lnTo>
                        <a:pt x="8" y="0"/>
                      </a:lnTo>
                      <a:lnTo>
                        <a:pt x="7" y="0"/>
                      </a:lnTo>
                      <a:lnTo>
                        <a:pt x="6" y="0"/>
                      </a:lnTo>
                      <a:lnTo>
                        <a:pt x="5" y="0"/>
                      </a:lnTo>
                      <a:lnTo>
                        <a:pt x="4" y="0"/>
                      </a:lnTo>
                      <a:lnTo>
                        <a:pt x="3" y="1"/>
                      </a:lnTo>
                      <a:lnTo>
                        <a:pt x="2" y="1"/>
                      </a:lnTo>
                      <a:lnTo>
                        <a:pt x="1" y="2"/>
                      </a:lnTo>
                      <a:lnTo>
                        <a:pt x="0" y="3"/>
                      </a:lnTo>
                      <a:lnTo>
                        <a:pt x="0" y="4"/>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99" name="Freeform 380"/>
                <p:cNvSpPr>
                  <a:spLocks/>
                </p:cNvSpPr>
                <p:nvPr/>
              </p:nvSpPr>
              <p:spPr bwMode="auto">
                <a:xfrm>
                  <a:off x="752" y="1613"/>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0" y="7"/>
                      </a:moveTo>
                      <a:lnTo>
                        <a:pt x="0" y="8"/>
                      </a:lnTo>
                      <a:lnTo>
                        <a:pt x="0" y="9"/>
                      </a:lnTo>
                      <a:lnTo>
                        <a:pt x="0" y="10"/>
                      </a:lnTo>
                      <a:lnTo>
                        <a:pt x="1" y="10"/>
                      </a:lnTo>
                      <a:lnTo>
                        <a:pt x="1" y="12"/>
                      </a:lnTo>
                      <a:lnTo>
                        <a:pt x="2" y="13"/>
                      </a:lnTo>
                      <a:lnTo>
                        <a:pt x="4" y="13"/>
                      </a:lnTo>
                      <a:lnTo>
                        <a:pt x="4" y="14"/>
                      </a:lnTo>
                      <a:lnTo>
                        <a:pt x="5" y="14"/>
                      </a:lnTo>
                      <a:lnTo>
                        <a:pt x="6" y="14"/>
                      </a:lnTo>
                      <a:lnTo>
                        <a:pt x="7" y="15"/>
                      </a:lnTo>
                      <a:lnTo>
                        <a:pt x="8" y="14"/>
                      </a:lnTo>
                      <a:lnTo>
                        <a:pt x="9" y="14"/>
                      </a:lnTo>
                      <a:lnTo>
                        <a:pt x="11" y="13"/>
                      </a:lnTo>
                      <a:lnTo>
                        <a:pt x="11" y="12"/>
                      </a:lnTo>
                      <a:lnTo>
                        <a:pt x="12" y="10"/>
                      </a:lnTo>
                      <a:lnTo>
                        <a:pt x="13" y="9"/>
                      </a:lnTo>
                      <a:lnTo>
                        <a:pt x="13" y="8"/>
                      </a:lnTo>
                      <a:lnTo>
                        <a:pt x="13" y="6"/>
                      </a:lnTo>
                      <a:lnTo>
                        <a:pt x="13" y="5"/>
                      </a:lnTo>
                      <a:lnTo>
                        <a:pt x="12" y="4"/>
                      </a:lnTo>
                      <a:lnTo>
                        <a:pt x="12" y="3"/>
                      </a:lnTo>
                      <a:lnTo>
                        <a:pt x="11" y="2"/>
                      </a:lnTo>
                      <a:lnTo>
                        <a:pt x="11" y="1"/>
                      </a:lnTo>
                      <a:lnTo>
                        <a:pt x="10" y="1"/>
                      </a:lnTo>
                      <a:lnTo>
                        <a:pt x="9" y="0"/>
                      </a:lnTo>
                      <a:lnTo>
                        <a:pt x="8" y="0"/>
                      </a:lnTo>
                      <a:lnTo>
                        <a:pt x="7" y="0"/>
                      </a:lnTo>
                      <a:lnTo>
                        <a:pt x="6" y="0"/>
                      </a:lnTo>
                      <a:lnTo>
                        <a:pt x="5" y="0"/>
                      </a:lnTo>
                      <a:lnTo>
                        <a:pt x="4" y="1"/>
                      </a:lnTo>
                      <a:lnTo>
                        <a:pt x="2" y="1"/>
                      </a:lnTo>
                      <a:lnTo>
                        <a:pt x="1" y="2"/>
                      </a:lnTo>
                      <a:lnTo>
                        <a:pt x="0" y="3"/>
                      </a:lnTo>
                      <a:lnTo>
                        <a:pt x="0" y="4"/>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00" name="Freeform 381"/>
                <p:cNvSpPr>
                  <a:spLocks/>
                </p:cNvSpPr>
                <p:nvPr/>
              </p:nvSpPr>
              <p:spPr bwMode="auto">
                <a:xfrm>
                  <a:off x="759" y="1613"/>
                  <a:ext cx="1"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6" y="15"/>
                      </a:moveTo>
                      <a:lnTo>
                        <a:pt x="7" y="14"/>
                      </a:lnTo>
                      <a:lnTo>
                        <a:pt x="9" y="14"/>
                      </a:lnTo>
                      <a:lnTo>
                        <a:pt x="10" y="13"/>
                      </a:lnTo>
                      <a:lnTo>
                        <a:pt x="10" y="11"/>
                      </a:lnTo>
                      <a:lnTo>
                        <a:pt x="11" y="11"/>
                      </a:lnTo>
                      <a:lnTo>
                        <a:pt x="11" y="9"/>
                      </a:lnTo>
                      <a:lnTo>
                        <a:pt x="11" y="7"/>
                      </a:lnTo>
                      <a:lnTo>
                        <a:pt x="12" y="7"/>
                      </a:lnTo>
                      <a:lnTo>
                        <a:pt x="11" y="6"/>
                      </a:lnTo>
                      <a:lnTo>
                        <a:pt x="11" y="5"/>
                      </a:lnTo>
                      <a:lnTo>
                        <a:pt x="11" y="4"/>
                      </a:lnTo>
                      <a:lnTo>
                        <a:pt x="11" y="3"/>
                      </a:lnTo>
                      <a:lnTo>
                        <a:pt x="10" y="3"/>
                      </a:lnTo>
                      <a:lnTo>
                        <a:pt x="10" y="2"/>
                      </a:lnTo>
                      <a:lnTo>
                        <a:pt x="9" y="2"/>
                      </a:lnTo>
                      <a:lnTo>
                        <a:pt x="9" y="1"/>
                      </a:lnTo>
                      <a:lnTo>
                        <a:pt x="8" y="1"/>
                      </a:lnTo>
                      <a:lnTo>
                        <a:pt x="7" y="1"/>
                      </a:lnTo>
                      <a:lnTo>
                        <a:pt x="6" y="1"/>
                      </a:lnTo>
                      <a:lnTo>
                        <a:pt x="6" y="0"/>
                      </a:lnTo>
                      <a:lnTo>
                        <a:pt x="5" y="0"/>
                      </a:lnTo>
                      <a:lnTo>
                        <a:pt x="4" y="1"/>
                      </a:lnTo>
                      <a:lnTo>
                        <a:pt x="3" y="1"/>
                      </a:lnTo>
                      <a:lnTo>
                        <a:pt x="2" y="2"/>
                      </a:lnTo>
                      <a:lnTo>
                        <a:pt x="1" y="3"/>
                      </a:lnTo>
                      <a:lnTo>
                        <a:pt x="0" y="4"/>
                      </a:lnTo>
                      <a:lnTo>
                        <a:pt x="0" y="5"/>
                      </a:lnTo>
                      <a:lnTo>
                        <a:pt x="0" y="6"/>
                      </a:lnTo>
                      <a:lnTo>
                        <a:pt x="0" y="7"/>
                      </a:lnTo>
                      <a:lnTo>
                        <a:pt x="0" y="8"/>
                      </a:lnTo>
                      <a:lnTo>
                        <a:pt x="0" y="9"/>
                      </a:lnTo>
                      <a:lnTo>
                        <a:pt x="0" y="10"/>
                      </a:lnTo>
                      <a:lnTo>
                        <a:pt x="1" y="11"/>
                      </a:lnTo>
                      <a:lnTo>
                        <a:pt x="1" y="13"/>
                      </a:lnTo>
                      <a:lnTo>
                        <a:pt x="2" y="13"/>
                      </a:lnTo>
                      <a:lnTo>
                        <a:pt x="3" y="14"/>
                      </a:lnTo>
                      <a:lnTo>
                        <a:pt x="4" y="14"/>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01" name="Freeform 382"/>
                <p:cNvSpPr>
                  <a:spLocks/>
                </p:cNvSpPr>
                <p:nvPr/>
              </p:nvSpPr>
              <p:spPr bwMode="auto">
                <a:xfrm>
                  <a:off x="765" y="1613"/>
                  <a:ext cx="2"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13" y="6"/>
                      </a:moveTo>
                      <a:lnTo>
                        <a:pt x="13" y="5"/>
                      </a:lnTo>
                      <a:lnTo>
                        <a:pt x="13" y="4"/>
                      </a:lnTo>
                      <a:lnTo>
                        <a:pt x="12" y="3"/>
                      </a:lnTo>
                      <a:lnTo>
                        <a:pt x="12" y="2"/>
                      </a:lnTo>
                      <a:lnTo>
                        <a:pt x="11" y="2"/>
                      </a:lnTo>
                      <a:lnTo>
                        <a:pt x="11" y="1"/>
                      </a:lnTo>
                      <a:lnTo>
                        <a:pt x="10" y="1"/>
                      </a:lnTo>
                      <a:lnTo>
                        <a:pt x="9" y="0"/>
                      </a:lnTo>
                      <a:lnTo>
                        <a:pt x="8" y="0"/>
                      </a:lnTo>
                      <a:lnTo>
                        <a:pt x="7" y="0"/>
                      </a:lnTo>
                      <a:lnTo>
                        <a:pt x="5" y="0"/>
                      </a:lnTo>
                      <a:lnTo>
                        <a:pt x="4" y="0"/>
                      </a:lnTo>
                      <a:lnTo>
                        <a:pt x="2" y="1"/>
                      </a:lnTo>
                      <a:lnTo>
                        <a:pt x="1" y="2"/>
                      </a:lnTo>
                      <a:lnTo>
                        <a:pt x="0" y="3"/>
                      </a:lnTo>
                      <a:lnTo>
                        <a:pt x="0" y="4"/>
                      </a:lnTo>
                      <a:lnTo>
                        <a:pt x="0" y="6"/>
                      </a:lnTo>
                      <a:lnTo>
                        <a:pt x="0" y="8"/>
                      </a:lnTo>
                      <a:lnTo>
                        <a:pt x="0" y="9"/>
                      </a:lnTo>
                      <a:lnTo>
                        <a:pt x="0" y="10"/>
                      </a:lnTo>
                      <a:lnTo>
                        <a:pt x="1" y="10"/>
                      </a:lnTo>
                      <a:lnTo>
                        <a:pt x="2" y="12"/>
                      </a:lnTo>
                      <a:lnTo>
                        <a:pt x="2" y="13"/>
                      </a:lnTo>
                      <a:lnTo>
                        <a:pt x="4" y="13"/>
                      </a:lnTo>
                      <a:lnTo>
                        <a:pt x="5" y="13"/>
                      </a:lnTo>
                      <a:lnTo>
                        <a:pt x="5" y="14"/>
                      </a:lnTo>
                      <a:lnTo>
                        <a:pt x="6" y="14"/>
                      </a:lnTo>
                      <a:lnTo>
                        <a:pt x="7" y="14"/>
                      </a:lnTo>
                      <a:lnTo>
                        <a:pt x="8" y="14"/>
                      </a:lnTo>
                      <a:lnTo>
                        <a:pt x="9" y="14"/>
                      </a:lnTo>
                      <a:lnTo>
                        <a:pt x="10" y="13"/>
                      </a:lnTo>
                      <a:lnTo>
                        <a:pt x="11" y="13"/>
                      </a:lnTo>
                      <a:lnTo>
                        <a:pt x="11" y="12"/>
                      </a:lnTo>
                      <a:lnTo>
                        <a:pt x="12" y="10"/>
                      </a:lnTo>
                      <a:lnTo>
                        <a:pt x="13" y="8"/>
                      </a:lnTo>
                      <a:lnTo>
                        <a:pt x="13" y="7"/>
                      </a:lnTo>
                      <a:lnTo>
                        <a:pt x="13"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02" name="Freeform 383"/>
                <p:cNvSpPr>
                  <a:spLocks/>
                </p:cNvSpPr>
                <p:nvPr/>
              </p:nvSpPr>
              <p:spPr bwMode="auto">
                <a:xfrm>
                  <a:off x="762" y="1613"/>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12" y="6"/>
                      </a:moveTo>
                      <a:lnTo>
                        <a:pt x="12" y="5"/>
                      </a:lnTo>
                      <a:lnTo>
                        <a:pt x="12" y="4"/>
                      </a:lnTo>
                      <a:lnTo>
                        <a:pt x="12" y="3"/>
                      </a:lnTo>
                      <a:lnTo>
                        <a:pt x="11" y="3"/>
                      </a:lnTo>
                      <a:lnTo>
                        <a:pt x="11" y="2"/>
                      </a:lnTo>
                      <a:lnTo>
                        <a:pt x="10" y="2"/>
                      </a:lnTo>
                      <a:lnTo>
                        <a:pt x="10" y="1"/>
                      </a:lnTo>
                      <a:lnTo>
                        <a:pt x="9" y="1"/>
                      </a:lnTo>
                      <a:lnTo>
                        <a:pt x="9" y="0"/>
                      </a:lnTo>
                      <a:lnTo>
                        <a:pt x="8" y="0"/>
                      </a:lnTo>
                      <a:lnTo>
                        <a:pt x="7" y="0"/>
                      </a:lnTo>
                      <a:lnTo>
                        <a:pt x="6" y="0"/>
                      </a:lnTo>
                      <a:lnTo>
                        <a:pt x="4" y="0"/>
                      </a:lnTo>
                      <a:lnTo>
                        <a:pt x="3" y="0"/>
                      </a:lnTo>
                      <a:lnTo>
                        <a:pt x="2" y="1"/>
                      </a:lnTo>
                      <a:lnTo>
                        <a:pt x="2" y="2"/>
                      </a:lnTo>
                      <a:lnTo>
                        <a:pt x="0" y="3"/>
                      </a:lnTo>
                      <a:lnTo>
                        <a:pt x="0" y="4"/>
                      </a:lnTo>
                      <a:lnTo>
                        <a:pt x="0" y="6"/>
                      </a:lnTo>
                      <a:lnTo>
                        <a:pt x="0" y="8"/>
                      </a:lnTo>
                      <a:lnTo>
                        <a:pt x="0" y="9"/>
                      </a:lnTo>
                      <a:lnTo>
                        <a:pt x="0" y="10"/>
                      </a:lnTo>
                      <a:lnTo>
                        <a:pt x="1" y="10"/>
                      </a:lnTo>
                      <a:lnTo>
                        <a:pt x="2" y="10"/>
                      </a:lnTo>
                      <a:lnTo>
                        <a:pt x="2" y="12"/>
                      </a:lnTo>
                      <a:lnTo>
                        <a:pt x="2" y="13"/>
                      </a:lnTo>
                      <a:lnTo>
                        <a:pt x="3" y="13"/>
                      </a:lnTo>
                      <a:lnTo>
                        <a:pt x="4" y="14"/>
                      </a:lnTo>
                      <a:lnTo>
                        <a:pt x="5" y="14"/>
                      </a:lnTo>
                      <a:lnTo>
                        <a:pt x="6" y="14"/>
                      </a:lnTo>
                      <a:lnTo>
                        <a:pt x="7" y="14"/>
                      </a:lnTo>
                      <a:lnTo>
                        <a:pt x="8" y="14"/>
                      </a:lnTo>
                      <a:lnTo>
                        <a:pt x="9" y="13"/>
                      </a:lnTo>
                      <a:lnTo>
                        <a:pt x="10" y="13"/>
                      </a:lnTo>
                      <a:lnTo>
                        <a:pt x="10" y="12"/>
                      </a:lnTo>
                      <a:lnTo>
                        <a:pt x="12" y="10"/>
                      </a:lnTo>
                      <a:lnTo>
                        <a:pt x="12" y="8"/>
                      </a:lnTo>
                      <a:lnTo>
                        <a:pt x="12" y="7"/>
                      </a:lnTo>
                      <a:lnTo>
                        <a:pt x="12"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03" name="Freeform 384"/>
                <p:cNvSpPr>
                  <a:spLocks/>
                </p:cNvSpPr>
                <p:nvPr/>
              </p:nvSpPr>
              <p:spPr bwMode="auto">
                <a:xfrm>
                  <a:off x="769" y="1613"/>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5"/>
                      </a:moveTo>
                      <a:lnTo>
                        <a:pt x="8" y="15"/>
                      </a:lnTo>
                      <a:lnTo>
                        <a:pt x="9" y="14"/>
                      </a:lnTo>
                      <a:lnTo>
                        <a:pt x="10" y="13"/>
                      </a:lnTo>
                      <a:lnTo>
                        <a:pt x="11" y="12"/>
                      </a:lnTo>
                      <a:lnTo>
                        <a:pt x="11" y="10"/>
                      </a:lnTo>
                      <a:lnTo>
                        <a:pt x="12" y="9"/>
                      </a:lnTo>
                      <a:lnTo>
                        <a:pt x="12" y="8"/>
                      </a:lnTo>
                      <a:lnTo>
                        <a:pt x="12" y="6"/>
                      </a:lnTo>
                      <a:lnTo>
                        <a:pt x="12" y="5"/>
                      </a:lnTo>
                      <a:lnTo>
                        <a:pt x="11" y="4"/>
                      </a:lnTo>
                      <a:lnTo>
                        <a:pt x="11" y="3"/>
                      </a:lnTo>
                      <a:lnTo>
                        <a:pt x="10" y="2"/>
                      </a:lnTo>
                      <a:lnTo>
                        <a:pt x="10" y="1"/>
                      </a:lnTo>
                      <a:lnTo>
                        <a:pt x="9" y="1"/>
                      </a:lnTo>
                      <a:lnTo>
                        <a:pt x="8" y="0"/>
                      </a:lnTo>
                      <a:lnTo>
                        <a:pt x="7" y="0"/>
                      </a:lnTo>
                      <a:lnTo>
                        <a:pt x="6" y="0"/>
                      </a:lnTo>
                      <a:lnTo>
                        <a:pt x="4" y="0"/>
                      </a:lnTo>
                      <a:lnTo>
                        <a:pt x="3" y="1"/>
                      </a:lnTo>
                      <a:lnTo>
                        <a:pt x="2" y="2"/>
                      </a:lnTo>
                      <a:lnTo>
                        <a:pt x="1" y="2"/>
                      </a:lnTo>
                      <a:lnTo>
                        <a:pt x="1" y="4"/>
                      </a:lnTo>
                      <a:lnTo>
                        <a:pt x="0" y="5"/>
                      </a:lnTo>
                      <a:lnTo>
                        <a:pt x="0" y="6"/>
                      </a:lnTo>
                      <a:lnTo>
                        <a:pt x="0" y="8"/>
                      </a:lnTo>
                      <a:lnTo>
                        <a:pt x="0" y="9"/>
                      </a:lnTo>
                      <a:lnTo>
                        <a:pt x="0" y="10"/>
                      </a:lnTo>
                      <a:lnTo>
                        <a:pt x="1" y="10"/>
                      </a:lnTo>
                      <a:lnTo>
                        <a:pt x="1" y="12"/>
                      </a:lnTo>
                      <a:lnTo>
                        <a:pt x="2" y="13"/>
                      </a:lnTo>
                      <a:lnTo>
                        <a:pt x="3" y="14"/>
                      </a:lnTo>
                      <a:lnTo>
                        <a:pt x="4"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04" name="Freeform 385"/>
                <p:cNvSpPr>
                  <a:spLocks/>
                </p:cNvSpPr>
                <p:nvPr/>
              </p:nvSpPr>
              <p:spPr bwMode="auto">
                <a:xfrm>
                  <a:off x="775" y="1613"/>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2" y="6"/>
                      </a:moveTo>
                      <a:lnTo>
                        <a:pt x="12" y="6"/>
                      </a:lnTo>
                      <a:lnTo>
                        <a:pt x="12" y="5"/>
                      </a:lnTo>
                      <a:lnTo>
                        <a:pt x="11" y="4"/>
                      </a:lnTo>
                      <a:lnTo>
                        <a:pt x="11" y="3"/>
                      </a:lnTo>
                      <a:lnTo>
                        <a:pt x="10" y="3"/>
                      </a:lnTo>
                      <a:lnTo>
                        <a:pt x="10" y="2"/>
                      </a:lnTo>
                      <a:lnTo>
                        <a:pt x="9" y="1"/>
                      </a:lnTo>
                      <a:lnTo>
                        <a:pt x="8" y="1"/>
                      </a:lnTo>
                      <a:lnTo>
                        <a:pt x="7" y="1"/>
                      </a:lnTo>
                      <a:lnTo>
                        <a:pt x="7" y="0"/>
                      </a:lnTo>
                      <a:lnTo>
                        <a:pt x="6" y="0"/>
                      </a:lnTo>
                      <a:lnTo>
                        <a:pt x="4" y="1"/>
                      </a:lnTo>
                      <a:lnTo>
                        <a:pt x="3" y="1"/>
                      </a:lnTo>
                      <a:lnTo>
                        <a:pt x="2" y="2"/>
                      </a:lnTo>
                      <a:lnTo>
                        <a:pt x="1" y="3"/>
                      </a:lnTo>
                      <a:lnTo>
                        <a:pt x="1" y="4"/>
                      </a:lnTo>
                      <a:lnTo>
                        <a:pt x="0" y="5"/>
                      </a:lnTo>
                      <a:lnTo>
                        <a:pt x="0" y="6"/>
                      </a:lnTo>
                      <a:lnTo>
                        <a:pt x="0" y="8"/>
                      </a:lnTo>
                      <a:lnTo>
                        <a:pt x="0" y="9"/>
                      </a:lnTo>
                      <a:lnTo>
                        <a:pt x="0" y="10"/>
                      </a:lnTo>
                      <a:lnTo>
                        <a:pt x="1" y="10"/>
                      </a:lnTo>
                      <a:lnTo>
                        <a:pt x="1" y="12"/>
                      </a:lnTo>
                      <a:lnTo>
                        <a:pt x="2" y="13"/>
                      </a:lnTo>
                      <a:lnTo>
                        <a:pt x="2" y="14"/>
                      </a:lnTo>
                      <a:lnTo>
                        <a:pt x="3" y="14"/>
                      </a:lnTo>
                      <a:lnTo>
                        <a:pt x="4" y="15"/>
                      </a:lnTo>
                      <a:lnTo>
                        <a:pt x="5" y="15"/>
                      </a:lnTo>
                      <a:lnTo>
                        <a:pt x="6" y="15"/>
                      </a:lnTo>
                      <a:lnTo>
                        <a:pt x="7" y="15"/>
                      </a:lnTo>
                      <a:lnTo>
                        <a:pt x="8" y="15"/>
                      </a:lnTo>
                      <a:lnTo>
                        <a:pt x="9" y="14"/>
                      </a:lnTo>
                      <a:lnTo>
                        <a:pt x="10" y="13"/>
                      </a:lnTo>
                      <a:lnTo>
                        <a:pt x="11" y="13"/>
                      </a:lnTo>
                      <a:lnTo>
                        <a:pt x="11" y="10"/>
                      </a:lnTo>
                      <a:lnTo>
                        <a:pt x="12" y="10"/>
                      </a:lnTo>
                      <a:lnTo>
                        <a:pt x="12" y="8"/>
                      </a:lnTo>
                      <a:lnTo>
                        <a:pt x="12"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05" name="Freeform 386"/>
                <p:cNvSpPr>
                  <a:spLocks/>
                </p:cNvSpPr>
                <p:nvPr/>
              </p:nvSpPr>
              <p:spPr bwMode="auto">
                <a:xfrm>
                  <a:off x="772" y="1613"/>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2" y="6"/>
                      </a:moveTo>
                      <a:lnTo>
                        <a:pt x="12" y="6"/>
                      </a:lnTo>
                      <a:lnTo>
                        <a:pt x="12" y="5"/>
                      </a:lnTo>
                      <a:lnTo>
                        <a:pt x="11" y="4"/>
                      </a:lnTo>
                      <a:lnTo>
                        <a:pt x="11" y="3"/>
                      </a:lnTo>
                      <a:lnTo>
                        <a:pt x="11" y="2"/>
                      </a:lnTo>
                      <a:lnTo>
                        <a:pt x="10" y="2"/>
                      </a:lnTo>
                      <a:lnTo>
                        <a:pt x="9" y="1"/>
                      </a:lnTo>
                      <a:lnTo>
                        <a:pt x="8" y="1"/>
                      </a:lnTo>
                      <a:lnTo>
                        <a:pt x="7" y="0"/>
                      </a:lnTo>
                      <a:lnTo>
                        <a:pt x="6" y="0"/>
                      </a:lnTo>
                      <a:lnTo>
                        <a:pt x="4" y="1"/>
                      </a:lnTo>
                      <a:lnTo>
                        <a:pt x="3" y="1"/>
                      </a:lnTo>
                      <a:lnTo>
                        <a:pt x="3" y="2"/>
                      </a:lnTo>
                      <a:lnTo>
                        <a:pt x="1" y="3"/>
                      </a:lnTo>
                      <a:lnTo>
                        <a:pt x="1" y="4"/>
                      </a:lnTo>
                      <a:lnTo>
                        <a:pt x="1" y="5"/>
                      </a:lnTo>
                      <a:lnTo>
                        <a:pt x="0" y="6"/>
                      </a:lnTo>
                      <a:lnTo>
                        <a:pt x="0" y="8"/>
                      </a:lnTo>
                      <a:lnTo>
                        <a:pt x="1" y="9"/>
                      </a:lnTo>
                      <a:lnTo>
                        <a:pt x="1" y="10"/>
                      </a:lnTo>
                      <a:lnTo>
                        <a:pt x="1" y="12"/>
                      </a:lnTo>
                      <a:lnTo>
                        <a:pt x="2" y="13"/>
                      </a:lnTo>
                      <a:lnTo>
                        <a:pt x="3" y="14"/>
                      </a:lnTo>
                      <a:lnTo>
                        <a:pt x="4" y="15"/>
                      </a:lnTo>
                      <a:lnTo>
                        <a:pt x="5" y="15"/>
                      </a:lnTo>
                      <a:lnTo>
                        <a:pt x="6" y="15"/>
                      </a:lnTo>
                      <a:lnTo>
                        <a:pt x="7" y="15"/>
                      </a:lnTo>
                      <a:lnTo>
                        <a:pt x="8" y="15"/>
                      </a:lnTo>
                      <a:lnTo>
                        <a:pt x="9" y="14"/>
                      </a:lnTo>
                      <a:lnTo>
                        <a:pt x="10" y="13"/>
                      </a:lnTo>
                      <a:lnTo>
                        <a:pt x="11" y="13"/>
                      </a:lnTo>
                      <a:lnTo>
                        <a:pt x="11" y="10"/>
                      </a:lnTo>
                      <a:lnTo>
                        <a:pt x="12" y="10"/>
                      </a:lnTo>
                      <a:lnTo>
                        <a:pt x="12" y="8"/>
                      </a:lnTo>
                      <a:lnTo>
                        <a:pt x="12"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06" name="Freeform 387"/>
                <p:cNvSpPr>
                  <a:spLocks/>
                </p:cNvSpPr>
                <p:nvPr/>
              </p:nvSpPr>
              <p:spPr bwMode="auto">
                <a:xfrm>
                  <a:off x="779" y="1613"/>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4"/>
                      </a:moveTo>
                      <a:lnTo>
                        <a:pt x="8" y="14"/>
                      </a:lnTo>
                      <a:lnTo>
                        <a:pt x="9" y="14"/>
                      </a:lnTo>
                      <a:lnTo>
                        <a:pt x="9" y="13"/>
                      </a:lnTo>
                      <a:lnTo>
                        <a:pt x="11" y="12"/>
                      </a:lnTo>
                      <a:lnTo>
                        <a:pt x="11" y="10"/>
                      </a:lnTo>
                      <a:lnTo>
                        <a:pt x="12" y="9"/>
                      </a:lnTo>
                      <a:lnTo>
                        <a:pt x="12" y="8"/>
                      </a:lnTo>
                      <a:lnTo>
                        <a:pt x="12" y="6"/>
                      </a:lnTo>
                      <a:lnTo>
                        <a:pt x="12" y="5"/>
                      </a:lnTo>
                      <a:lnTo>
                        <a:pt x="11" y="4"/>
                      </a:lnTo>
                      <a:lnTo>
                        <a:pt x="11" y="3"/>
                      </a:lnTo>
                      <a:lnTo>
                        <a:pt x="11" y="2"/>
                      </a:lnTo>
                      <a:lnTo>
                        <a:pt x="10" y="2"/>
                      </a:lnTo>
                      <a:lnTo>
                        <a:pt x="9" y="1"/>
                      </a:lnTo>
                      <a:lnTo>
                        <a:pt x="9" y="0"/>
                      </a:lnTo>
                      <a:lnTo>
                        <a:pt x="8" y="0"/>
                      </a:lnTo>
                      <a:lnTo>
                        <a:pt x="7" y="0"/>
                      </a:lnTo>
                      <a:lnTo>
                        <a:pt x="6" y="0"/>
                      </a:lnTo>
                      <a:lnTo>
                        <a:pt x="5" y="0"/>
                      </a:lnTo>
                      <a:lnTo>
                        <a:pt x="4" y="0"/>
                      </a:lnTo>
                      <a:lnTo>
                        <a:pt x="3" y="1"/>
                      </a:lnTo>
                      <a:lnTo>
                        <a:pt x="2" y="1"/>
                      </a:lnTo>
                      <a:lnTo>
                        <a:pt x="1" y="2"/>
                      </a:lnTo>
                      <a:lnTo>
                        <a:pt x="1" y="3"/>
                      </a:lnTo>
                      <a:lnTo>
                        <a:pt x="0" y="4"/>
                      </a:lnTo>
                      <a:lnTo>
                        <a:pt x="0" y="6"/>
                      </a:lnTo>
                      <a:lnTo>
                        <a:pt x="0" y="7"/>
                      </a:lnTo>
                      <a:lnTo>
                        <a:pt x="0" y="8"/>
                      </a:lnTo>
                      <a:lnTo>
                        <a:pt x="0" y="9"/>
                      </a:lnTo>
                      <a:lnTo>
                        <a:pt x="1" y="10"/>
                      </a:lnTo>
                      <a:lnTo>
                        <a:pt x="1" y="12"/>
                      </a:lnTo>
                      <a:lnTo>
                        <a:pt x="3" y="13"/>
                      </a:lnTo>
                      <a:lnTo>
                        <a:pt x="3" y="14"/>
                      </a:lnTo>
                      <a:lnTo>
                        <a:pt x="4" y="14"/>
                      </a:lnTo>
                      <a:lnTo>
                        <a:pt x="5" y="14"/>
                      </a:lnTo>
                      <a:lnTo>
                        <a:pt x="6" y="15"/>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07" name="Freeform 388"/>
                <p:cNvSpPr>
                  <a:spLocks/>
                </p:cNvSpPr>
                <p:nvPr/>
              </p:nvSpPr>
              <p:spPr bwMode="auto">
                <a:xfrm>
                  <a:off x="785" y="1613"/>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2" y="6"/>
                      </a:moveTo>
                      <a:lnTo>
                        <a:pt x="12" y="6"/>
                      </a:lnTo>
                      <a:lnTo>
                        <a:pt x="12" y="5"/>
                      </a:lnTo>
                      <a:lnTo>
                        <a:pt x="12" y="4"/>
                      </a:lnTo>
                      <a:lnTo>
                        <a:pt x="11" y="3"/>
                      </a:lnTo>
                      <a:lnTo>
                        <a:pt x="11" y="2"/>
                      </a:lnTo>
                      <a:lnTo>
                        <a:pt x="10" y="2"/>
                      </a:lnTo>
                      <a:lnTo>
                        <a:pt x="10" y="1"/>
                      </a:lnTo>
                      <a:lnTo>
                        <a:pt x="9" y="1"/>
                      </a:lnTo>
                      <a:lnTo>
                        <a:pt x="8" y="0"/>
                      </a:lnTo>
                      <a:lnTo>
                        <a:pt x="7" y="0"/>
                      </a:lnTo>
                      <a:lnTo>
                        <a:pt x="6" y="0"/>
                      </a:lnTo>
                      <a:lnTo>
                        <a:pt x="4" y="0"/>
                      </a:lnTo>
                      <a:lnTo>
                        <a:pt x="3" y="1"/>
                      </a:lnTo>
                      <a:lnTo>
                        <a:pt x="2" y="2"/>
                      </a:lnTo>
                      <a:lnTo>
                        <a:pt x="1" y="2"/>
                      </a:lnTo>
                      <a:lnTo>
                        <a:pt x="1" y="4"/>
                      </a:lnTo>
                      <a:lnTo>
                        <a:pt x="0" y="5"/>
                      </a:lnTo>
                      <a:lnTo>
                        <a:pt x="0" y="6"/>
                      </a:lnTo>
                      <a:lnTo>
                        <a:pt x="0" y="8"/>
                      </a:lnTo>
                      <a:lnTo>
                        <a:pt x="0" y="9"/>
                      </a:lnTo>
                      <a:lnTo>
                        <a:pt x="0" y="10"/>
                      </a:lnTo>
                      <a:lnTo>
                        <a:pt x="1" y="10"/>
                      </a:lnTo>
                      <a:lnTo>
                        <a:pt x="1" y="12"/>
                      </a:lnTo>
                      <a:lnTo>
                        <a:pt x="2" y="12"/>
                      </a:lnTo>
                      <a:lnTo>
                        <a:pt x="2" y="13"/>
                      </a:lnTo>
                      <a:lnTo>
                        <a:pt x="3" y="13"/>
                      </a:lnTo>
                      <a:lnTo>
                        <a:pt x="3" y="14"/>
                      </a:lnTo>
                      <a:lnTo>
                        <a:pt x="4" y="14"/>
                      </a:lnTo>
                      <a:lnTo>
                        <a:pt x="5" y="15"/>
                      </a:lnTo>
                      <a:lnTo>
                        <a:pt x="6" y="15"/>
                      </a:lnTo>
                      <a:lnTo>
                        <a:pt x="7" y="15"/>
                      </a:lnTo>
                      <a:lnTo>
                        <a:pt x="8" y="15"/>
                      </a:lnTo>
                      <a:lnTo>
                        <a:pt x="9" y="14"/>
                      </a:lnTo>
                      <a:lnTo>
                        <a:pt x="10" y="13"/>
                      </a:lnTo>
                      <a:lnTo>
                        <a:pt x="11" y="12"/>
                      </a:lnTo>
                      <a:lnTo>
                        <a:pt x="12" y="10"/>
                      </a:lnTo>
                      <a:lnTo>
                        <a:pt x="12" y="9"/>
                      </a:lnTo>
                      <a:lnTo>
                        <a:pt x="12" y="8"/>
                      </a:lnTo>
                      <a:lnTo>
                        <a:pt x="12"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08" name="Freeform 389"/>
                <p:cNvSpPr>
                  <a:spLocks/>
                </p:cNvSpPr>
                <p:nvPr/>
              </p:nvSpPr>
              <p:spPr bwMode="auto">
                <a:xfrm>
                  <a:off x="782" y="1613"/>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2" y="6"/>
                      </a:moveTo>
                      <a:lnTo>
                        <a:pt x="12" y="6"/>
                      </a:lnTo>
                      <a:lnTo>
                        <a:pt x="12" y="5"/>
                      </a:lnTo>
                      <a:lnTo>
                        <a:pt x="12" y="4"/>
                      </a:lnTo>
                      <a:lnTo>
                        <a:pt x="11" y="3"/>
                      </a:lnTo>
                      <a:lnTo>
                        <a:pt x="11" y="2"/>
                      </a:lnTo>
                      <a:lnTo>
                        <a:pt x="10" y="2"/>
                      </a:lnTo>
                      <a:lnTo>
                        <a:pt x="10" y="1"/>
                      </a:lnTo>
                      <a:lnTo>
                        <a:pt x="9" y="1"/>
                      </a:lnTo>
                      <a:lnTo>
                        <a:pt x="8" y="0"/>
                      </a:lnTo>
                      <a:lnTo>
                        <a:pt x="7" y="0"/>
                      </a:lnTo>
                      <a:lnTo>
                        <a:pt x="6" y="0"/>
                      </a:lnTo>
                      <a:lnTo>
                        <a:pt x="5" y="0"/>
                      </a:lnTo>
                      <a:lnTo>
                        <a:pt x="3" y="1"/>
                      </a:lnTo>
                      <a:lnTo>
                        <a:pt x="2" y="2"/>
                      </a:lnTo>
                      <a:lnTo>
                        <a:pt x="1" y="2"/>
                      </a:lnTo>
                      <a:lnTo>
                        <a:pt x="1" y="4"/>
                      </a:lnTo>
                      <a:lnTo>
                        <a:pt x="0" y="5"/>
                      </a:lnTo>
                      <a:lnTo>
                        <a:pt x="0" y="6"/>
                      </a:lnTo>
                      <a:lnTo>
                        <a:pt x="0" y="8"/>
                      </a:lnTo>
                      <a:lnTo>
                        <a:pt x="0" y="9"/>
                      </a:lnTo>
                      <a:lnTo>
                        <a:pt x="0" y="10"/>
                      </a:lnTo>
                      <a:lnTo>
                        <a:pt x="1" y="10"/>
                      </a:lnTo>
                      <a:lnTo>
                        <a:pt x="1" y="12"/>
                      </a:lnTo>
                      <a:lnTo>
                        <a:pt x="2" y="12"/>
                      </a:lnTo>
                      <a:lnTo>
                        <a:pt x="2" y="13"/>
                      </a:lnTo>
                      <a:lnTo>
                        <a:pt x="3" y="13"/>
                      </a:lnTo>
                      <a:lnTo>
                        <a:pt x="3" y="14"/>
                      </a:lnTo>
                      <a:lnTo>
                        <a:pt x="4" y="14"/>
                      </a:lnTo>
                      <a:lnTo>
                        <a:pt x="5" y="14"/>
                      </a:lnTo>
                      <a:lnTo>
                        <a:pt x="5" y="15"/>
                      </a:lnTo>
                      <a:lnTo>
                        <a:pt x="6" y="15"/>
                      </a:lnTo>
                      <a:lnTo>
                        <a:pt x="7" y="15"/>
                      </a:lnTo>
                      <a:lnTo>
                        <a:pt x="8" y="15"/>
                      </a:lnTo>
                      <a:lnTo>
                        <a:pt x="9" y="14"/>
                      </a:lnTo>
                      <a:lnTo>
                        <a:pt x="10" y="13"/>
                      </a:lnTo>
                      <a:lnTo>
                        <a:pt x="11" y="12"/>
                      </a:lnTo>
                      <a:lnTo>
                        <a:pt x="12" y="10"/>
                      </a:lnTo>
                      <a:lnTo>
                        <a:pt x="12" y="9"/>
                      </a:lnTo>
                      <a:lnTo>
                        <a:pt x="12" y="8"/>
                      </a:lnTo>
                      <a:lnTo>
                        <a:pt x="12"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09" name="Freeform 390"/>
                <p:cNvSpPr>
                  <a:spLocks/>
                </p:cNvSpPr>
                <p:nvPr/>
              </p:nvSpPr>
              <p:spPr bwMode="auto">
                <a:xfrm>
                  <a:off x="789" y="1613"/>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7" y="14"/>
                      </a:moveTo>
                      <a:lnTo>
                        <a:pt x="8" y="14"/>
                      </a:lnTo>
                      <a:lnTo>
                        <a:pt x="9" y="14"/>
                      </a:lnTo>
                      <a:lnTo>
                        <a:pt x="10" y="13"/>
                      </a:lnTo>
                      <a:lnTo>
                        <a:pt x="11" y="11"/>
                      </a:lnTo>
                      <a:lnTo>
                        <a:pt x="12" y="10"/>
                      </a:lnTo>
                      <a:lnTo>
                        <a:pt x="12" y="9"/>
                      </a:lnTo>
                      <a:lnTo>
                        <a:pt x="12" y="7"/>
                      </a:lnTo>
                      <a:lnTo>
                        <a:pt x="12" y="6"/>
                      </a:lnTo>
                      <a:lnTo>
                        <a:pt x="12" y="5"/>
                      </a:lnTo>
                      <a:lnTo>
                        <a:pt x="12" y="4"/>
                      </a:lnTo>
                      <a:lnTo>
                        <a:pt x="12" y="3"/>
                      </a:lnTo>
                      <a:lnTo>
                        <a:pt x="11" y="2"/>
                      </a:lnTo>
                      <a:lnTo>
                        <a:pt x="10" y="2"/>
                      </a:lnTo>
                      <a:lnTo>
                        <a:pt x="10" y="1"/>
                      </a:lnTo>
                      <a:lnTo>
                        <a:pt x="9" y="1"/>
                      </a:lnTo>
                      <a:lnTo>
                        <a:pt x="8" y="1"/>
                      </a:lnTo>
                      <a:lnTo>
                        <a:pt x="7" y="0"/>
                      </a:lnTo>
                      <a:lnTo>
                        <a:pt x="6" y="0"/>
                      </a:lnTo>
                      <a:lnTo>
                        <a:pt x="5" y="1"/>
                      </a:lnTo>
                      <a:lnTo>
                        <a:pt x="3" y="1"/>
                      </a:lnTo>
                      <a:lnTo>
                        <a:pt x="2" y="1"/>
                      </a:lnTo>
                      <a:lnTo>
                        <a:pt x="2" y="2"/>
                      </a:lnTo>
                      <a:lnTo>
                        <a:pt x="1" y="3"/>
                      </a:lnTo>
                      <a:lnTo>
                        <a:pt x="0" y="5"/>
                      </a:lnTo>
                      <a:lnTo>
                        <a:pt x="0" y="6"/>
                      </a:lnTo>
                      <a:lnTo>
                        <a:pt x="0" y="7"/>
                      </a:lnTo>
                      <a:lnTo>
                        <a:pt x="0" y="8"/>
                      </a:lnTo>
                      <a:lnTo>
                        <a:pt x="0" y="9"/>
                      </a:lnTo>
                      <a:lnTo>
                        <a:pt x="1" y="9"/>
                      </a:lnTo>
                      <a:lnTo>
                        <a:pt x="1" y="10"/>
                      </a:lnTo>
                      <a:lnTo>
                        <a:pt x="1" y="11"/>
                      </a:lnTo>
                      <a:lnTo>
                        <a:pt x="2" y="11"/>
                      </a:lnTo>
                      <a:lnTo>
                        <a:pt x="2" y="13"/>
                      </a:lnTo>
                      <a:lnTo>
                        <a:pt x="3" y="14"/>
                      </a:lnTo>
                      <a:lnTo>
                        <a:pt x="4" y="14"/>
                      </a:lnTo>
                      <a:lnTo>
                        <a:pt x="5" y="14"/>
                      </a:lnTo>
                      <a:lnTo>
                        <a:pt x="6" y="15"/>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10" name="Freeform 391"/>
                <p:cNvSpPr>
                  <a:spLocks/>
                </p:cNvSpPr>
                <p:nvPr/>
              </p:nvSpPr>
              <p:spPr bwMode="auto">
                <a:xfrm>
                  <a:off x="796" y="1613"/>
                  <a:ext cx="2"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4"/>
                    <a:gd name="T146" fmla="*/ 13 w 13"/>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4">
                      <a:moveTo>
                        <a:pt x="0" y="6"/>
                      </a:moveTo>
                      <a:lnTo>
                        <a:pt x="0" y="7"/>
                      </a:lnTo>
                      <a:lnTo>
                        <a:pt x="1" y="8"/>
                      </a:lnTo>
                      <a:lnTo>
                        <a:pt x="1" y="9"/>
                      </a:lnTo>
                      <a:lnTo>
                        <a:pt x="1" y="10"/>
                      </a:lnTo>
                      <a:lnTo>
                        <a:pt x="2" y="10"/>
                      </a:lnTo>
                      <a:lnTo>
                        <a:pt x="2" y="12"/>
                      </a:lnTo>
                      <a:lnTo>
                        <a:pt x="3" y="12"/>
                      </a:lnTo>
                      <a:lnTo>
                        <a:pt x="4" y="13"/>
                      </a:lnTo>
                      <a:lnTo>
                        <a:pt x="5" y="14"/>
                      </a:lnTo>
                      <a:lnTo>
                        <a:pt x="7" y="14"/>
                      </a:lnTo>
                      <a:lnTo>
                        <a:pt x="9" y="14"/>
                      </a:lnTo>
                      <a:lnTo>
                        <a:pt x="9" y="13"/>
                      </a:lnTo>
                      <a:lnTo>
                        <a:pt x="10" y="12"/>
                      </a:lnTo>
                      <a:lnTo>
                        <a:pt x="11" y="10"/>
                      </a:lnTo>
                      <a:lnTo>
                        <a:pt x="12" y="10"/>
                      </a:lnTo>
                      <a:lnTo>
                        <a:pt x="12" y="8"/>
                      </a:lnTo>
                      <a:lnTo>
                        <a:pt x="13" y="7"/>
                      </a:lnTo>
                      <a:lnTo>
                        <a:pt x="13" y="6"/>
                      </a:lnTo>
                      <a:lnTo>
                        <a:pt x="13" y="5"/>
                      </a:lnTo>
                      <a:lnTo>
                        <a:pt x="13" y="4"/>
                      </a:lnTo>
                      <a:lnTo>
                        <a:pt x="12" y="4"/>
                      </a:lnTo>
                      <a:lnTo>
                        <a:pt x="12" y="3"/>
                      </a:lnTo>
                      <a:lnTo>
                        <a:pt x="12" y="2"/>
                      </a:lnTo>
                      <a:lnTo>
                        <a:pt x="11" y="2"/>
                      </a:lnTo>
                      <a:lnTo>
                        <a:pt x="11" y="1"/>
                      </a:lnTo>
                      <a:lnTo>
                        <a:pt x="10" y="1"/>
                      </a:lnTo>
                      <a:lnTo>
                        <a:pt x="10" y="0"/>
                      </a:lnTo>
                      <a:lnTo>
                        <a:pt x="9" y="0"/>
                      </a:lnTo>
                      <a:lnTo>
                        <a:pt x="8" y="0"/>
                      </a:lnTo>
                      <a:lnTo>
                        <a:pt x="7" y="0"/>
                      </a:lnTo>
                      <a:lnTo>
                        <a:pt x="6" y="0"/>
                      </a:lnTo>
                      <a:lnTo>
                        <a:pt x="5" y="0"/>
                      </a:lnTo>
                      <a:lnTo>
                        <a:pt x="4" y="0"/>
                      </a:lnTo>
                      <a:lnTo>
                        <a:pt x="3" y="1"/>
                      </a:lnTo>
                      <a:lnTo>
                        <a:pt x="2" y="2"/>
                      </a:lnTo>
                      <a:lnTo>
                        <a:pt x="1" y="3"/>
                      </a:lnTo>
                      <a:lnTo>
                        <a:pt x="1" y="4"/>
                      </a:lnTo>
                      <a:lnTo>
                        <a:pt x="0"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11" name="Freeform 392"/>
                <p:cNvSpPr>
                  <a:spLocks/>
                </p:cNvSpPr>
                <p:nvPr/>
              </p:nvSpPr>
              <p:spPr bwMode="auto">
                <a:xfrm>
                  <a:off x="793" y="1613"/>
                  <a:ext cx="1"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4"/>
                    <a:gd name="T146" fmla="*/ 13 w 13"/>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4">
                      <a:moveTo>
                        <a:pt x="0" y="6"/>
                      </a:moveTo>
                      <a:lnTo>
                        <a:pt x="0" y="7"/>
                      </a:lnTo>
                      <a:lnTo>
                        <a:pt x="1" y="8"/>
                      </a:lnTo>
                      <a:lnTo>
                        <a:pt x="1" y="9"/>
                      </a:lnTo>
                      <a:lnTo>
                        <a:pt x="1" y="10"/>
                      </a:lnTo>
                      <a:lnTo>
                        <a:pt x="2" y="10"/>
                      </a:lnTo>
                      <a:lnTo>
                        <a:pt x="2" y="12"/>
                      </a:lnTo>
                      <a:lnTo>
                        <a:pt x="3" y="12"/>
                      </a:lnTo>
                      <a:lnTo>
                        <a:pt x="4" y="13"/>
                      </a:lnTo>
                      <a:lnTo>
                        <a:pt x="5" y="14"/>
                      </a:lnTo>
                      <a:lnTo>
                        <a:pt x="6" y="14"/>
                      </a:lnTo>
                      <a:lnTo>
                        <a:pt x="7" y="14"/>
                      </a:lnTo>
                      <a:lnTo>
                        <a:pt x="9" y="14"/>
                      </a:lnTo>
                      <a:lnTo>
                        <a:pt x="9" y="13"/>
                      </a:lnTo>
                      <a:lnTo>
                        <a:pt x="11" y="12"/>
                      </a:lnTo>
                      <a:lnTo>
                        <a:pt x="11" y="10"/>
                      </a:lnTo>
                      <a:lnTo>
                        <a:pt x="12" y="10"/>
                      </a:lnTo>
                      <a:lnTo>
                        <a:pt x="12" y="8"/>
                      </a:lnTo>
                      <a:lnTo>
                        <a:pt x="13" y="7"/>
                      </a:lnTo>
                      <a:lnTo>
                        <a:pt x="13" y="6"/>
                      </a:lnTo>
                      <a:lnTo>
                        <a:pt x="13" y="5"/>
                      </a:lnTo>
                      <a:lnTo>
                        <a:pt x="13" y="4"/>
                      </a:lnTo>
                      <a:lnTo>
                        <a:pt x="12" y="4"/>
                      </a:lnTo>
                      <a:lnTo>
                        <a:pt x="12" y="3"/>
                      </a:lnTo>
                      <a:lnTo>
                        <a:pt x="12" y="2"/>
                      </a:lnTo>
                      <a:lnTo>
                        <a:pt x="11" y="2"/>
                      </a:lnTo>
                      <a:lnTo>
                        <a:pt x="11" y="1"/>
                      </a:lnTo>
                      <a:lnTo>
                        <a:pt x="10" y="0"/>
                      </a:lnTo>
                      <a:lnTo>
                        <a:pt x="9" y="0"/>
                      </a:lnTo>
                      <a:lnTo>
                        <a:pt x="8" y="0"/>
                      </a:lnTo>
                      <a:lnTo>
                        <a:pt x="7" y="0"/>
                      </a:lnTo>
                      <a:lnTo>
                        <a:pt x="6" y="0"/>
                      </a:lnTo>
                      <a:lnTo>
                        <a:pt x="5" y="0"/>
                      </a:lnTo>
                      <a:lnTo>
                        <a:pt x="4" y="0"/>
                      </a:lnTo>
                      <a:lnTo>
                        <a:pt x="3" y="1"/>
                      </a:lnTo>
                      <a:lnTo>
                        <a:pt x="2" y="2"/>
                      </a:lnTo>
                      <a:lnTo>
                        <a:pt x="1" y="3"/>
                      </a:lnTo>
                      <a:lnTo>
                        <a:pt x="1" y="4"/>
                      </a:lnTo>
                      <a:lnTo>
                        <a:pt x="0"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12" name="Freeform 393"/>
                <p:cNvSpPr>
                  <a:spLocks/>
                </p:cNvSpPr>
                <p:nvPr/>
              </p:nvSpPr>
              <p:spPr bwMode="auto">
                <a:xfrm>
                  <a:off x="799" y="1613"/>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0" y="2"/>
                      </a:moveTo>
                      <a:lnTo>
                        <a:pt x="10" y="2"/>
                      </a:lnTo>
                      <a:lnTo>
                        <a:pt x="9" y="2"/>
                      </a:lnTo>
                      <a:lnTo>
                        <a:pt x="9" y="1"/>
                      </a:lnTo>
                      <a:lnTo>
                        <a:pt x="8" y="1"/>
                      </a:lnTo>
                      <a:lnTo>
                        <a:pt x="7" y="1"/>
                      </a:lnTo>
                      <a:lnTo>
                        <a:pt x="7" y="0"/>
                      </a:lnTo>
                      <a:lnTo>
                        <a:pt x="6" y="0"/>
                      </a:lnTo>
                      <a:lnTo>
                        <a:pt x="5" y="1"/>
                      </a:lnTo>
                      <a:lnTo>
                        <a:pt x="4" y="2"/>
                      </a:lnTo>
                      <a:lnTo>
                        <a:pt x="2" y="2"/>
                      </a:lnTo>
                      <a:lnTo>
                        <a:pt x="2" y="3"/>
                      </a:lnTo>
                      <a:lnTo>
                        <a:pt x="1" y="4"/>
                      </a:lnTo>
                      <a:lnTo>
                        <a:pt x="0" y="5"/>
                      </a:lnTo>
                      <a:lnTo>
                        <a:pt x="0" y="7"/>
                      </a:lnTo>
                      <a:lnTo>
                        <a:pt x="0" y="8"/>
                      </a:lnTo>
                      <a:lnTo>
                        <a:pt x="0" y="9"/>
                      </a:lnTo>
                      <a:lnTo>
                        <a:pt x="1" y="10"/>
                      </a:lnTo>
                      <a:lnTo>
                        <a:pt x="2" y="11"/>
                      </a:lnTo>
                      <a:lnTo>
                        <a:pt x="2" y="12"/>
                      </a:lnTo>
                      <a:lnTo>
                        <a:pt x="3" y="14"/>
                      </a:lnTo>
                      <a:lnTo>
                        <a:pt x="4" y="14"/>
                      </a:lnTo>
                      <a:lnTo>
                        <a:pt x="4" y="15"/>
                      </a:lnTo>
                      <a:lnTo>
                        <a:pt x="5" y="15"/>
                      </a:lnTo>
                      <a:lnTo>
                        <a:pt x="6" y="15"/>
                      </a:lnTo>
                      <a:lnTo>
                        <a:pt x="7" y="15"/>
                      </a:lnTo>
                      <a:lnTo>
                        <a:pt x="8" y="15"/>
                      </a:lnTo>
                      <a:lnTo>
                        <a:pt x="9" y="14"/>
                      </a:lnTo>
                      <a:lnTo>
                        <a:pt x="10" y="14"/>
                      </a:lnTo>
                      <a:lnTo>
                        <a:pt x="11" y="12"/>
                      </a:lnTo>
                      <a:lnTo>
                        <a:pt x="12" y="11"/>
                      </a:lnTo>
                      <a:lnTo>
                        <a:pt x="12" y="10"/>
                      </a:lnTo>
                      <a:lnTo>
                        <a:pt x="12" y="8"/>
                      </a:lnTo>
                      <a:lnTo>
                        <a:pt x="12" y="7"/>
                      </a:lnTo>
                      <a:lnTo>
                        <a:pt x="12" y="6"/>
                      </a:lnTo>
                      <a:lnTo>
                        <a:pt x="12" y="5"/>
                      </a:lnTo>
                      <a:lnTo>
                        <a:pt x="11" y="4"/>
                      </a:lnTo>
                      <a:lnTo>
                        <a:pt x="11"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13" name="Freeform 394"/>
                <p:cNvSpPr>
                  <a:spLocks/>
                </p:cNvSpPr>
                <p:nvPr/>
              </p:nvSpPr>
              <p:spPr bwMode="auto">
                <a:xfrm>
                  <a:off x="806" y="1613"/>
                  <a:ext cx="2" cy="2"/>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w 11"/>
                    <a:gd name="T13" fmla="*/ 0 h 15"/>
                    <a:gd name="T14" fmla="*/ 0 w 11"/>
                    <a:gd name="T15" fmla="*/ 0 h 15"/>
                    <a:gd name="T16" fmla="*/ 0 w 11"/>
                    <a:gd name="T17" fmla="*/ 0 h 15"/>
                    <a:gd name="T18" fmla="*/ 0 w 11"/>
                    <a:gd name="T19" fmla="*/ 0 h 15"/>
                    <a:gd name="T20" fmla="*/ 0 w 11"/>
                    <a:gd name="T21" fmla="*/ 0 h 15"/>
                    <a:gd name="T22" fmla="*/ 0 w 11"/>
                    <a:gd name="T23" fmla="*/ 0 h 15"/>
                    <a:gd name="T24" fmla="*/ 0 w 11"/>
                    <a:gd name="T25" fmla="*/ 0 h 15"/>
                    <a:gd name="T26" fmla="*/ 0 w 11"/>
                    <a:gd name="T27" fmla="*/ 0 h 15"/>
                    <a:gd name="T28" fmla="*/ 0 w 11"/>
                    <a:gd name="T29" fmla="*/ 0 h 15"/>
                    <a:gd name="T30" fmla="*/ 0 w 11"/>
                    <a:gd name="T31" fmla="*/ 0 h 15"/>
                    <a:gd name="T32" fmla="*/ 0 w 11"/>
                    <a:gd name="T33" fmla="*/ 0 h 15"/>
                    <a:gd name="T34" fmla="*/ 0 w 11"/>
                    <a:gd name="T35" fmla="*/ 0 h 15"/>
                    <a:gd name="T36" fmla="*/ 0 w 11"/>
                    <a:gd name="T37" fmla="*/ 0 h 15"/>
                    <a:gd name="T38" fmla="*/ 0 w 11"/>
                    <a:gd name="T39" fmla="*/ 0 h 15"/>
                    <a:gd name="T40" fmla="*/ 0 w 11"/>
                    <a:gd name="T41" fmla="*/ 0 h 15"/>
                    <a:gd name="T42" fmla="*/ 0 w 11"/>
                    <a:gd name="T43" fmla="*/ 0 h 15"/>
                    <a:gd name="T44" fmla="*/ 0 w 11"/>
                    <a:gd name="T45" fmla="*/ 0 h 15"/>
                    <a:gd name="T46" fmla="*/ 0 w 11"/>
                    <a:gd name="T47" fmla="*/ 0 h 15"/>
                    <a:gd name="T48" fmla="*/ 0 w 11"/>
                    <a:gd name="T49" fmla="*/ 0 h 15"/>
                    <a:gd name="T50" fmla="*/ 0 w 11"/>
                    <a:gd name="T51" fmla="*/ 0 h 15"/>
                    <a:gd name="T52" fmla="*/ 0 w 11"/>
                    <a:gd name="T53" fmla="*/ 0 h 15"/>
                    <a:gd name="T54" fmla="*/ 0 w 11"/>
                    <a:gd name="T55" fmla="*/ 0 h 15"/>
                    <a:gd name="T56" fmla="*/ 0 w 11"/>
                    <a:gd name="T57" fmla="*/ 0 h 15"/>
                    <a:gd name="T58" fmla="*/ 0 w 11"/>
                    <a:gd name="T59" fmla="*/ 0 h 15"/>
                    <a:gd name="T60" fmla="*/ 0 w 11"/>
                    <a:gd name="T61" fmla="*/ 0 h 15"/>
                    <a:gd name="T62" fmla="*/ 0 w 11"/>
                    <a:gd name="T63" fmla="*/ 0 h 15"/>
                    <a:gd name="T64" fmla="*/ 0 w 11"/>
                    <a:gd name="T65" fmla="*/ 0 h 15"/>
                    <a:gd name="T66" fmla="*/ 0 w 11"/>
                    <a:gd name="T67" fmla="*/ 0 h 15"/>
                    <a:gd name="T68" fmla="*/ 0 w 11"/>
                    <a:gd name="T69" fmla="*/ 0 h 15"/>
                    <a:gd name="T70" fmla="*/ 0 w 11"/>
                    <a:gd name="T71" fmla="*/ 0 h 15"/>
                    <a:gd name="T72" fmla="*/ 0 w 11"/>
                    <a:gd name="T73" fmla="*/ 0 h 15"/>
                    <a:gd name="T74" fmla="*/ 0 w 11"/>
                    <a:gd name="T75" fmla="*/ 0 h 15"/>
                    <a:gd name="T76" fmla="*/ 0 w 11"/>
                    <a:gd name="T77" fmla="*/ 0 h 15"/>
                    <a:gd name="T78" fmla="*/ 0 w 11"/>
                    <a:gd name="T79" fmla="*/ 0 h 15"/>
                    <a:gd name="T80" fmla="*/ 0 w 11"/>
                    <a:gd name="T81" fmla="*/ 0 h 15"/>
                    <a:gd name="T82" fmla="*/ 0 w 11"/>
                    <a:gd name="T83" fmla="*/ 0 h 15"/>
                    <a:gd name="T84" fmla="*/ 0 w 11"/>
                    <a:gd name="T85" fmla="*/ 0 h 15"/>
                    <a:gd name="T86" fmla="*/ 0 w 11"/>
                    <a:gd name="T87" fmla="*/ 0 h 15"/>
                    <a:gd name="T88" fmla="*/ 0 w 11"/>
                    <a:gd name="T89" fmla="*/ 0 h 15"/>
                    <a:gd name="T90" fmla="*/ 0 w 11"/>
                    <a:gd name="T91" fmla="*/ 0 h 15"/>
                    <a:gd name="T92" fmla="*/ 0 w 11"/>
                    <a:gd name="T93" fmla="*/ 0 h 15"/>
                    <a:gd name="T94" fmla="*/ 0 w 11"/>
                    <a:gd name="T95" fmla="*/ 0 h 15"/>
                    <a:gd name="T96" fmla="*/ 0 w 11"/>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5"/>
                    <a:gd name="T149" fmla="*/ 11 w 11"/>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5">
                      <a:moveTo>
                        <a:pt x="10" y="2"/>
                      </a:moveTo>
                      <a:lnTo>
                        <a:pt x="9" y="1"/>
                      </a:lnTo>
                      <a:lnTo>
                        <a:pt x="8" y="1"/>
                      </a:lnTo>
                      <a:lnTo>
                        <a:pt x="7" y="1"/>
                      </a:lnTo>
                      <a:lnTo>
                        <a:pt x="6" y="0"/>
                      </a:lnTo>
                      <a:lnTo>
                        <a:pt x="5" y="0"/>
                      </a:lnTo>
                      <a:lnTo>
                        <a:pt x="4" y="1"/>
                      </a:lnTo>
                      <a:lnTo>
                        <a:pt x="3" y="1"/>
                      </a:lnTo>
                      <a:lnTo>
                        <a:pt x="1" y="1"/>
                      </a:lnTo>
                      <a:lnTo>
                        <a:pt x="1" y="2"/>
                      </a:lnTo>
                      <a:lnTo>
                        <a:pt x="0" y="3"/>
                      </a:lnTo>
                      <a:lnTo>
                        <a:pt x="0" y="5"/>
                      </a:lnTo>
                      <a:lnTo>
                        <a:pt x="0" y="6"/>
                      </a:lnTo>
                      <a:lnTo>
                        <a:pt x="0" y="7"/>
                      </a:lnTo>
                      <a:lnTo>
                        <a:pt x="0" y="8"/>
                      </a:lnTo>
                      <a:lnTo>
                        <a:pt x="0" y="9"/>
                      </a:lnTo>
                      <a:lnTo>
                        <a:pt x="0" y="10"/>
                      </a:lnTo>
                      <a:lnTo>
                        <a:pt x="0" y="11"/>
                      </a:lnTo>
                      <a:lnTo>
                        <a:pt x="1" y="11"/>
                      </a:lnTo>
                      <a:lnTo>
                        <a:pt x="1" y="13"/>
                      </a:lnTo>
                      <a:lnTo>
                        <a:pt x="2" y="13"/>
                      </a:lnTo>
                      <a:lnTo>
                        <a:pt x="3" y="14"/>
                      </a:lnTo>
                      <a:lnTo>
                        <a:pt x="4" y="14"/>
                      </a:lnTo>
                      <a:lnTo>
                        <a:pt x="5" y="14"/>
                      </a:lnTo>
                      <a:lnTo>
                        <a:pt x="5" y="15"/>
                      </a:lnTo>
                      <a:lnTo>
                        <a:pt x="6" y="14"/>
                      </a:lnTo>
                      <a:lnTo>
                        <a:pt x="7" y="14"/>
                      </a:lnTo>
                      <a:lnTo>
                        <a:pt x="9" y="14"/>
                      </a:lnTo>
                      <a:lnTo>
                        <a:pt x="10" y="13"/>
                      </a:lnTo>
                      <a:lnTo>
                        <a:pt x="10" y="11"/>
                      </a:lnTo>
                      <a:lnTo>
                        <a:pt x="11" y="10"/>
                      </a:lnTo>
                      <a:lnTo>
                        <a:pt x="11" y="9"/>
                      </a:lnTo>
                      <a:lnTo>
                        <a:pt x="11" y="7"/>
                      </a:lnTo>
                      <a:lnTo>
                        <a:pt x="11" y="6"/>
                      </a:lnTo>
                      <a:lnTo>
                        <a:pt x="11" y="5"/>
                      </a:lnTo>
                      <a:lnTo>
                        <a:pt x="11" y="4"/>
                      </a:lnTo>
                      <a:lnTo>
                        <a:pt x="11"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14" name="Freeform 395"/>
                <p:cNvSpPr>
                  <a:spLocks/>
                </p:cNvSpPr>
                <p:nvPr/>
              </p:nvSpPr>
              <p:spPr bwMode="auto">
                <a:xfrm>
                  <a:off x="803" y="1613"/>
                  <a:ext cx="1"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0" y="2"/>
                      </a:moveTo>
                      <a:lnTo>
                        <a:pt x="9" y="1"/>
                      </a:lnTo>
                      <a:lnTo>
                        <a:pt x="8" y="1"/>
                      </a:lnTo>
                      <a:lnTo>
                        <a:pt x="7" y="1"/>
                      </a:lnTo>
                      <a:lnTo>
                        <a:pt x="7" y="0"/>
                      </a:lnTo>
                      <a:lnTo>
                        <a:pt x="5" y="0"/>
                      </a:lnTo>
                      <a:lnTo>
                        <a:pt x="4" y="1"/>
                      </a:lnTo>
                      <a:lnTo>
                        <a:pt x="3" y="1"/>
                      </a:lnTo>
                      <a:lnTo>
                        <a:pt x="2" y="1"/>
                      </a:lnTo>
                      <a:lnTo>
                        <a:pt x="1" y="2"/>
                      </a:lnTo>
                      <a:lnTo>
                        <a:pt x="0" y="3"/>
                      </a:lnTo>
                      <a:lnTo>
                        <a:pt x="0" y="5"/>
                      </a:lnTo>
                      <a:lnTo>
                        <a:pt x="0" y="6"/>
                      </a:lnTo>
                      <a:lnTo>
                        <a:pt x="0" y="7"/>
                      </a:lnTo>
                      <a:lnTo>
                        <a:pt x="0" y="8"/>
                      </a:lnTo>
                      <a:lnTo>
                        <a:pt x="0" y="9"/>
                      </a:lnTo>
                      <a:lnTo>
                        <a:pt x="0" y="10"/>
                      </a:lnTo>
                      <a:lnTo>
                        <a:pt x="0" y="11"/>
                      </a:lnTo>
                      <a:lnTo>
                        <a:pt x="1" y="11"/>
                      </a:lnTo>
                      <a:lnTo>
                        <a:pt x="1" y="13"/>
                      </a:lnTo>
                      <a:lnTo>
                        <a:pt x="2" y="13"/>
                      </a:lnTo>
                      <a:lnTo>
                        <a:pt x="3" y="14"/>
                      </a:lnTo>
                      <a:lnTo>
                        <a:pt x="4" y="14"/>
                      </a:lnTo>
                      <a:lnTo>
                        <a:pt x="5" y="14"/>
                      </a:lnTo>
                      <a:lnTo>
                        <a:pt x="5" y="15"/>
                      </a:lnTo>
                      <a:lnTo>
                        <a:pt x="7" y="14"/>
                      </a:lnTo>
                      <a:lnTo>
                        <a:pt x="9" y="14"/>
                      </a:lnTo>
                      <a:lnTo>
                        <a:pt x="10" y="13"/>
                      </a:lnTo>
                      <a:lnTo>
                        <a:pt x="10" y="11"/>
                      </a:lnTo>
                      <a:lnTo>
                        <a:pt x="11" y="10"/>
                      </a:lnTo>
                      <a:lnTo>
                        <a:pt x="12" y="9"/>
                      </a:lnTo>
                      <a:lnTo>
                        <a:pt x="12" y="7"/>
                      </a:lnTo>
                      <a:lnTo>
                        <a:pt x="12" y="6"/>
                      </a:lnTo>
                      <a:lnTo>
                        <a:pt x="12" y="5"/>
                      </a:lnTo>
                      <a:lnTo>
                        <a:pt x="11" y="4"/>
                      </a:lnTo>
                      <a:lnTo>
                        <a:pt x="11"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15" name="Freeform 396"/>
                <p:cNvSpPr>
                  <a:spLocks/>
                </p:cNvSpPr>
                <p:nvPr/>
              </p:nvSpPr>
              <p:spPr bwMode="auto">
                <a:xfrm>
                  <a:off x="810" y="1613"/>
                  <a:ext cx="1" cy="2"/>
                </a:xfrm>
                <a:custGeom>
                  <a:avLst/>
                  <a:gdLst>
                    <a:gd name="T0" fmla="*/ 0 w 9"/>
                    <a:gd name="T1" fmla="*/ 0 h 14"/>
                    <a:gd name="T2" fmla="*/ 0 w 9"/>
                    <a:gd name="T3" fmla="*/ 0 h 14"/>
                    <a:gd name="T4" fmla="*/ 0 w 9"/>
                    <a:gd name="T5" fmla="*/ 0 h 14"/>
                    <a:gd name="T6" fmla="*/ 0 w 9"/>
                    <a:gd name="T7" fmla="*/ 0 h 14"/>
                    <a:gd name="T8" fmla="*/ 0 w 9"/>
                    <a:gd name="T9" fmla="*/ 0 h 14"/>
                    <a:gd name="T10" fmla="*/ 0 w 9"/>
                    <a:gd name="T11" fmla="*/ 0 h 14"/>
                    <a:gd name="T12" fmla="*/ 0 w 9"/>
                    <a:gd name="T13" fmla="*/ 0 h 14"/>
                    <a:gd name="T14" fmla="*/ 0 w 9"/>
                    <a:gd name="T15" fmla="*/ 0 h 14"/>
                    <a:gd name="T16" fmla="*/ 0 w 9"/>
                    <a:gd name="T17" fmla="*/ 0 h 14"/>
                    <a:gd name="T18" fmla="*/ 0 w 9"/>
                    <a:gd name="T19" fmla="*/ 0 h 14"/>
                    <a:gd name="T20" fmla="*/ 0 w 9"/>
                    <a:gd name="T21" fmla="*/ 0 h 14"/>
                    <a:gd name="T22" fmla="*/ 0 w 9"/>
                    <a:gd name="T23" fmla="*/ 0 h 14"/>
                    <a:gd name="T24" fmla="*/ 0 w 9"/>
                    <a:gd name="T25" fmla="*/ 0 h 14"/>
                    <a:gd name="T26" fmla="*/ 0 w 9"/>
                    <a:gd name="T27" fmla="*/ 0 h 14"/>
                    <a:gd name="T28" fmla="*/ 0 w 9"/>
                    <a:gd name="T29" fmla="*/ 0 h 14"/>
                    <a:gd name="T30" fmla="*/ 0 w 9"/>
                    <a:gd name="T31" fmla="*/ 0 h 14"/>
                    <a:gd name="T32" fmla="*/ 0 w 9"/>
                    <a:gd name="T33" fmla="*/ 0 h 14"/>
                    <a:gd name="T34" fmla="*/ 0 w 9"/>
                    <a:gd name="T35" fmla="*/ 0 h 14"/>
                    <a:gd name="T36" fmla="*/ 0 w 9"/>
                    <a:gd name="T37" fmla="*/ 0 h 14"/>
                    <a:gd name="T38" fmla="*/ 0 w 9"/>
                    <a:gd name="T39" fmla="*/ 0 h 14"/>
                    <a:gd name="T40" fmla="*/ 0 w 9"/>
                    <a:gd name="T41" fmla="*/ 0 h 14"/>
                    <a:gd name="T42" fmla="*/ 0 w 9"/>
                    <a:gd name="T43" fmla="*/ 0 h 14"/>
                    <a:gd name="T44" fmla="*/ 0 w 9"/>
                    <a:gd name="T45" fmla="*/ 0 h 14"/>
                    <a:gd name="T46" fmla="*/ 0 w 9"/>
                    <a:gd name="T47" fmla="*/ 0 h 14"/>
                    <a:gd name="T48" fmla="*/ 0 w 9"/>
                    <a:gd name="T49" fmla="*/ 0 h 14"/>
                    <a:gd name="T50" fmla="*/ 0 w 9"/>
                    <a:gd name="T51" fmla="*/ 0 h 14"/>
                    <a:gd name="T52" fmla="*/ 0 w 9"/>
                    <a:gd name="T53" fmla="*/ 0 h 14"/>
                    <a:gd name="T54" fmla="*/ 0 w 9"/>
                    <a:gd name="T55" fmla="*/ 0 h 14"/>
                    <a:gd name="T56" fmla="*/ 0 w 9"/>
                    <a:gd name="T57" fmla="*/ 0 h 14"/>
                    <a:gd name="T58" fmla="*/ 0 w 9"/>
                    <a:gd name="T59" fmla="*/ 0 h 14"/>
                    <a:gd name="T60" fmla="*/ 0 w 9"/>
                    <a:gd name="T61" fmla="*/ 0 h 14"/>
                    <a:gd name="T62" fmla="*/ 0 w 9"/>
                    <a:gd name="T63" fmla="*/ 0 h 14"/>
                    <a:gd name="T64" fmla="*/ 0 w 9"/>
                    <a:gd name="T65" fmla="*/ 0 h 14"/>
                    <a:gd name="T66" fmla="*/ 0 w 9"/>
                    <a:gd name="T67" fmla="*/ 0 h 14"/>
                    <a:gd name="T68" fmla="*/ 0 w 9"/>
                    <a:gd name="T69" fmla="*/ 0 h 14"/>
                    <a:gd name="T70" fmla="*/ 0 w 9"/>
                    <a:gd name="T71" fmla="*/ 0 h 14"/>
                    <a:gd name="T72" fmla="*/ 0 w 9"/>
                    <a:gd name="T73" fmla="*/ 0 h 14"/>
                    <a:gd name="T74" fmla="*/ 0 w 9"/>
                    <a:gd name="T75" fmla="*/ 0 h 14"/>
                    <a:gd name="T76" fmla="*/ 0 w 9"/>
                    <a:gd name="T77" fmla="*/ 0 h 14"/>
                    <a:gd name="T78" fmla="*/ 0 w 9"/>
                    <a:gd name="T79" fmla="*/ 0 h 14"/>
                    <a:gd name="T80" fmla="*/ 0 w 9"/>
                    <a:gd name="T81" fmla="*/ 0 h 14"/>
                    <a:gd name="T82" fmla="*/ 0 w 9"/>
                    <a:gd name="T83" fmla="*/ 0 h 14"/>
                    <a:gd name="T84" fmla="*/ 0 w 9"/>
                    <a:gd name="T85" fmla="*/ 0 h 14"/>
                    <a:gd name="T86" fmla="*/ 0 w 9"/>
                    <a:gd name="T87" fmla="*/ 0 h 14"/>
                    <a:gd name="T88" fmla="*/ 0 w 9"/>
                    <a:gd name="T89" fmla="*/ 0 h 14"/>
                    <a:gd name="T90" fmla="*/ 0 w 9"/>
                    <a:gd name="T91" fmla="*/ 0 h 14"/>
                    <a:gd name="T92" fmla="*/ 0 w 9"/>
                    <a:gd name="T93" fmla="*/ 0 h 14"/>
                    <a:gd name="T94" fmla="*/ 0 w 9"/>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14"/>
                    <a:gd name="T146" fmla="*/ 9 w 9"/>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14">
                      <a:moveTo>
                        <a:pt x="5" y="14"/>
                      </a:moveTo>
                      <a:lnTo>
                        <a:pt x="6" y="14"/>
                      </a:lnTo>
                      <a:lnTo>
                        <a:pt x="6" y="13"/>
                      </a:lnTo>
                      <a:lnTo>
                        <a:pt x="7" y="12"/>
                      </a:lnTo>
                      <a:lnTo>
                        <a:pt x="8" y="10"/>
                      </a:lnTo>
                      <a:lnTo>
                        <a:pt x="8" y="8"/>
                      </a:lnTo>
                      <a:lnTo>
                        <a:pt x="9" y="7"/>
                      </a:lnTo>
                      <a:lnTo>
                        <a:pt x="9" y="6"/>
                      </a:lnTo>
                      <a:lnTo>
                        <a:pt x="9" y="5"/>
                      </a:lnTo>
                      <a:lnTo>
                        <a:pt x="8" y="5"/>
                      </a:lnTo>
                      <a:lnTo>
                        <a:pt x="8" y="4"/>
                      </a:lnTo>
                      <a:lnTo>
                        <a:pt x="8" y="3"/>
                      </a:lnTo>
                      <a:lnTo>
                        <a:pt x="7" y="2"/>
                      </a:lnTo>
                      <a:lnTo>
                        <a:pt x="7" y="1"/>
                      </a:lnTo>
                      <a:lnTo>
                        <a:pt x="6" y="1"/>
                      </a:lnTo>
                      <a:lnTo>
                        <a:pt x="6" y="0"/>
                      </a:lnTo>
                      <a:lnTo>
                        <a:pt x="5" y="0"/>
                      </a:lnTo>
                      <a:lnTo>
                        <a:pt x="4" y="0"/>
                      </a:lnTo>
                      <a:lnTo>
                        <a:pt x="3" y="1"/>
                      </a:lnTo>
                      <a:lnTo>
                        <a:pt x="2" y="2"/>
                      </a:lnTo>
                      <a:lnTo>
                        <a:pt x="1" y="3"/>
                      </a:lnTo>
                      <a:lnTo>
                        <a:pt x="1" y="4"/>
                      </a:lnTo>
                      <a:lnTo>
                        <a:pt x="0" y="6"/>
                      </a:lnTo>
                      <a:lnTo>
                        <a:pt x="0" y="7"/>
                      </a:lnTo>
                      <a:lnTo>
                        <a:pt x="0" y="8"/>
                      </a:lnTo>
                      <a:lnTo>
                        <a:pt x="1" y="8"/>
                      </a:lnTo>
                      <a:lnTo>
                        <a:pt x="1" y="9"/>
                      </a:lnTo>
                      <a:lnTo>
                        <a:pt x="1" y="10"/>
                      </a:lnTo>
                      <a:lnTo>
                        <a:pt x="2" y="10"/>
                      </a:lnTo>
                      <a:lnTo>
                        <a:pt x="2" y="12"/>
                      </a:lnTo>
                      <a:lnTo>
                        <a:pt x="3" y="13"/>
                      </a:lnTo>
                      <a:lnTo>
                        <a:pt x="4" y="13"/>
                      </a:lnTo>
                      <a:lnTo>
                        <a:pt x="4" y="14"/>
                      </a:lnTo>
                      <a:lnTo>
                        <a:pt x="5"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16" name="Freeform 397"/>
                <p:cNvSpPr>
                  <a:spLocks/>
                </p:cNvSpPr>
                <p:nvPr/>
              </p:nvSpPr>
              <p:spPr bwMode="auto">
                <a:xfrm>
                  <a:off x="815" y="1613"/>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11" y="2"/>
                      </a:moveTo>
                      <a:lnTo>
                        <a:pt x="10" y="1"/>
                      </a:lnTo>
                      <a:lnTo>
                        <a:pt x="9" y="1"/>
                      </a:lnTo>
                      <a:lnTo>
                        <a:pt x="8" y="0"/>
                      </a:lnTo>
                      <a:lnTo>
                        <a:pt x="7" y="0"/>
                      </a:lnTo>
                      <a:lnTo>
                        <a:pt x="6" y="0"/>
                      </a:lnTo>
                      <a:lnTo>
                        <a:pt x="5" y="0"/>
                      </a:lnTo>
                      <a:lnTo>
                        <a:pt x="3" y="1"/>
                      </a:lnTo>
                      <a:lnTo>
                        <a:pt x="2" y="2"/>
                      </a:lnTo>
                      <a:lnTo>
                        <a:pt x="1" y="3"/>
                      </a:lnTo>
                      <a:lnTo>
                        <a:pt x="0" y="5"/>
                      </a:lnTo>
                      <a:lnTo>
                        <a:pt x="0" y="6"/>
                      </a:lnTo>
                      <a:lnTo>
                        <a:pt x="0" y="7"/>
                      </a:lnTo>
                      <a:lnTo>
                        <a:pt x="0" y="8"/>
                      </a:lnTo>
                      <a:lnTo>
                        <a:pt x="0" y="9"/>
                      </a:lnTo>
                      <a:lnTo>
                        <a:pt x="1" y="10"/>
                      </a:lnTo>
                      <a:lnTo>
                        <a:pt x="2" y="12"/>
                      </a:lnTo>
                      <a:lnTo>
                        <a:pt x="2" y="13"/>
                      </a:lnTo>
                      <a:lnTo>
                        <a:pt x="3" y="13"/>
                      </a:lnTo>
                      <a:lnTo>
                        <a:pt x="3" y="14"/>
                      </a:lnTo>
                      <a:lnTo>
                        <a:pt x="5" y="14"/>
                      </a:lnTo>
                      <a:lnTo>
                        <a:pt x="5" y="15"/>
                      </a:lnTo>
                      <a:lnTo>
                        <a:pt x="6" y="15"/>
                      </a:lnTo>
                      <a:lnTo>
                        <a:pt x="7" y="15"/>
                      </a:lnTo>
                      <a:lnTo>
                        <a:pt x="8" y="14"/>
                      </a:lnTo>
                      <a:lnTo>
                        <a:pt x="9" y="14"/>
                      </a:lnTo>
                      <a:lnTo>
                        <a:pt x="10" y="13"/>
                      </a:lnTo>
                      <a:lnTo>
                        <a:pt x="11" y="12"/>
                      </a:lnTo>
                      <a:lnTo>
                        <a:pt x="12" y="10"/>
                      </a:lnTo>
                      <a:lnTo>
                        <a:pt x="12" y="9"/>
                      </a:lnTo>
                      <a:lnTo>
                        <a:pt x="12" y="8"/>
                      </a:lnTo>
                      <a:lnTo>
                        <a:pt x="12" y="6"/>
                      </a:lnTo>
                      <a:lnTo>
                        <a:pt x="12" y="5"/>
                      </a:lnTo>
                      <a:lnTo>
                        <a:pt x="12" y="4"/>
                      </a:lnTo>
                      <a:lnTo>
                        <a:pt x="11" y="3"/>
                      </a:lnTo>
                      <a:lnTo>
                        <a:pt x="11"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17" name="Freeform 398"/>
                <p:cNvSpPr>
                  <a:spLocks/>
                </p:cNvSpPr>
                <p:nvPr/>
              </p:nvSpPr>
              <p:spPr bwMode="auto">
                <a:xfrm>
                  <a:off x="812" y="1613"/>
                  <a:ext cx="2" cy="2"/>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w 11"/>
                    <a:gd name="T13" fmla="*/ 0 h 15"/>
                    <a:gd name="T14" fmla="*/ 0 w 11"/>
                    <a:gd name="T15" fmla="*/ 0 h 15"/>
                    <a:gd name="T16" fmla="*/ 0 w 11"/>
                    <a:gd name="T17" fmla="*/ 0 h 15"/>
                    <a:gd name="T18" fmla="*/ 0 w 11"/>
                    <a:gd name="T19" fmla="*/ 0 h 15"/>
                    <a:gd name="T20" fmla="*/ 0 w 11"/>
                    <a:gd name="T21" fmla="*/ 0 h 15"/>
                    <a:gd name="T22" fmla="*/ 0 w 11"/>
                    <a:gd name="T23" fmla="*/ 0 h 15"/>
                    <a:gd name="T24" fmla="*/ 0 w 11"/>
                    <a:gd name="T25" fmla="*/ 0 h 15"/>
                    <a:gd name="T26" fmla="*/ 0 w 11"/>
                    <a:gd name="T27" fmla="*/ 0 h 15"/>
                    <a:gd name="T28" fmla="*/ 0 w 11"/>
                    <a:gd name="T29" fmla="*/ 0 h 15"/>
                    <a:gd name="T30" fmla="*/ 0 w 11"/>
                    <a:gd name="T31" fmla="*/ 0 h 15"/>
                    <a:gd name="T32" fmla="*/ 0 w 11"/>
                    <a:gd name="T33" fmla="*/ 0 h 15"/>
                    <a:gd name="T34" fmla="*/ 0 w 11"/>
                    <a:gd name="T35" fmla="*/ 0 h 15"/>
                    <a:gd name="T36" fmla="*/ 0 w 11"/>
                    <a:gd name="T37" fmla="*/ 0 h 15"/>
                    <a:gd name="T38" fmla="*/ 0 w 11"/>
                    <a:gd name="T39" fmla="*/ 0 h 15"/>
                    <a:gd name="T40" fmla="*/ 0 w 11"/>
                    <a:gd name="T41" fmla="*/ 0 h 15"/>
                    <a:gd name="T42" fmla="*/ 0 w 11"/>
                    <a:gd name="T43" fmla="*/ 0 h 15"/>
                    <a:gd name="T44" fmla="*/ 0 w 11"/>
                    <a:gd name="T45" fmla="*/ 0 h 15"/>
                    <a:gd name="T46" fmla="*/ 0 w 11"/>
                    <a:gd name="T47" fmla="*/ 0 h 15"/>
                    <a:gd name="T48" fmla="*/ 0 w 11"/>
                    <a:gd name="T49" fmla="*/ 0 h 15"/>
                    <a:gd name="T50" fmla="*/ 0 w 11"/>
                    <a:gd name="T51" fmla="*/ 0 h 15"/>
                    <a:gd name="T52" fmla="*/ 0 w 11"/>
                    <a:gd name="T53" fmla="*/ 0 h 15"/>
                    <a:gd name="T54" fmla="*/ 0 w 11"/>
                    <a:gd name="T55" fmla="*/ 0 h 15"/>
                    <a:gd name="T56" fmla="*/ 0 w 11"/>
                    <a:gd name="T57" fmla="*/ 0 h 15"/>
                    <a:gd name="T58" fmla="*/ 0 w 11"/>
                    <a:gd name="T59" fmla="*/ 0 h 15"/>
                    <a:gd name="T60" fmla="*/ 0 w 11"/>
                    <a:gd name="T61" fmla="*/ 0 h 15"/>
                    <a:gd name="T62" fmla="*/ 0 w 11"/>
                    <a:gd name="T63" fmla="*/ 0 h 15"/>
                    <a:gd name="T64" fmla="*/ 0 w 11"/>
                    <a:gd name="T65" fmla="*/ 0 h 15"/>
                    <a:gd name="T66" fmla="*/ 0 w 11"/>
                    <a:gd name="T67" fmla="*/ 0 h 15"/>
                    <a:gd name="T68" fmla="*/ 0 w 11"/>
                    <a:gd name="T69" fmla="*/ 0 h 15"/>
                    <a:gd name="T70" fmla="*/ 0 w 11"/>
                    <a:gd name="T71" fmla="*/ 0 h 15"/>
                    <a:gd name="T72" fmla="*/ 0 w 11"/>
                    <a:gd name="T73" fmla="*/ 0 h 15"/>
                    <a:gd name="T74" fmla="*/ 0 w 11"/>
                    <a:gd name="T75" fmla="*/ 0 h 15"/>
                    <a:gd name="T76" fmla="*/ 0 w 11"/>
                    <a:gd name="T77" fmla="*/ 0 h 15"/>
                    <a:gd name="T78" fmla="*/ 0 w 11"/>
                    <a:gd name="T79" fmla="*/ 0 h 15"/>
                    <a:gd name="T80" fmla="*/ 0 w 11"/>
                    <a:gd name="T81" fmla="*/ 0 h 15"/>
                    <a:gd name="T82" fmla="*/ 0 w 11"/>
                    <a:gd name="T83" fmla="*/ 0 h 15"/>
                    <a:gd name="T84" fmla="*/ 0 w 11"/>
                    <a:gd name="T85" fmla="*/ 0 h 15"/>
                    <a:gd name="T86" fmla="*/ 0 w 11"/>
                    <a:gd name="T87" fmla="*/ 0 h 15"/>
                    <a:gd name="T88" fmla="*/ 0 w 11"/>
                    <a:gd name="T89" fmla="*/ 0 h 15"/>
                    <a:gd name="T90" fmla="*/ 0 w 11"/>
                    <a:gd name="T91" fmla="*/ 0 h 15"/>
                    <a:gd name="T92" fmla="*/ 0 w 11"/>
                    <a:gd name="T93" fmla="*/ 0 h 15"/>
                    <a:gd name="T94" fmla="*/ 0 w 11"/>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15"/>
                    <a:gd name="T146" fmla="*/ 11 w 11"/>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15">
                      <a:moveTo>
                        <a:pt x="10" y="2"/>
                      </a:moveTo>
                      <a:lnTo>
                        <a:pt x="9" y="1"/>
                      </a:lnTo>
                      <a:lnTo>
                        <a:pt x="8" y="1"/>
                      </a:lnTo>
                      <a:lnTo>
                        <a:pt x="7" y="0"/>
                      </a:lnTo>
                      <a:lnTo>
                        <a:pt x="6" y="0"/>
                      </a:lnTo>
                      <a:lnTo>
                        <a:pt x="5" y="0"/>
                      </a:lnTo>
                      <a:lnTo>
                        <a:pt x="4" y="0"/>
                      </a:lnTo>
                      <a:lnTo>
                        <a:pt x="3" y="1"/>
                      </a:lnTo>
                      <a:lnTo>
                        <a:pt x="2" y="1"/>
                      </a:lnTo>
                      <a:lnTo>
                        <a:pt x="1" y="2"/>
                      </a:lnTo>
                      <a:lnTo>
                        <a:pt x="0" y="3"/>
                      </a:lnTo>
                      <a:lnTo>
                        <a:pt x="0" y="5"/>
                      </a:lnTo>
                      <a:lnTo>
                        <a:pt x="0" y="6"/>
                      </a:lnTo>
                      <a:lnTo>
                        <a:pt x="0" y="7"/>
                      </a:lnTo>
                      <a:lnTo>
                        <a:pt x="0" y="8"/>
                      </a:lnTo>
                      <a:lnTo>
                        <a:pt x="0" y="9"/>
                      </a:lnTo>
                      <a:lnTo>
                        <a:pt x="0" y="10"/>
                      </a:lnTo>
                      <a:lnTo>
                        <a:pt x="1" y="12"/>
                      </a:lnTo>
                      <a:lnTo>
                        <a:pt x="1" y="13"/>
                      </a:lnTo>
                      <a:lnTo>
                        <a:pt x="2" y="13"/>
                      </a:lnTo>
                      <a:lnTo>
                        <a:pt x="2" y="14"/>
                      </a:lnTo>
                      <a:lnTo>
                        <a:pt x="3" y="14"/>
                      </a:lnTo>
                      <a:lnTo>
                        <a:pt x="4" y="14"/>
                      </a:lnTo>
                      <a:lnTo>
                        <a:pt x="4" y="15"/>
                      </a:lnTo>
                      <a:lnTo>
                        <a:pt x="5" y="15"/>
                      </a:lnTo>
                      <a:lnTo>
                        <a:pt x="6" y="15"/>
                      </a:lnTo>
                      <a:lnTo>
                        <a:pt x="7" y="14"/>
                      </a:lnTo>
                      <a:lnTo>
                        <a:pt x="8" y="14"/>
                      </a:lnTo>
                      <a:lnTo>
                        <a:pt x="9" y="13"/>
                      </a:lnTo>
                      <a:lnTo>
                        <a:pt x="10" y="12"/>
                      </a:lnTo>
                      <a:lnTo>
                        <a:pt x="11" y="10"/>
                      </a:lnTo>
                      <a:lnTo>
                        <a:pt x="11" y="9"/>
                      </a:lnTo>
                      <a:lnTo>
                        <a:pt x="11" y="8"/>
                      </a:lnTo>
                      <a:lnTo>
                        <a:pt x="11" y="6"/>
                      </a:lnTo>
                      <a:lnTo>
                        <a:pt x="11" y="5"/>
                      </a:lnTo>
                      <a:lnTo>
                        <a:pt x="11" y="4"/>
                      </a:lnTo>
                      <a:lnTo>
                        <a:pt x="10"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18" name="Freeform 399"/>
                <p:cNvSpPr>
                  <a:spLocks/>
                </p:cNvSpPr>
                <p:nvPr/>
              </p:nvSpPr>
              <p:spPr bwMode="auto">
                <a:xfrm>
                  <a:off x="819" y="1613"/>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10" y="1"/>
                      </a:moveTo>
                      <a:lnTo>
                        <a:pt x="10" y="1"/>
                      </a:lnTo>
                      <a:lnTo>
                        <a:pt x="9" y="0"/>
                      </a:lnTo>
                      <a:lnTo>
                        <a:pt x="8" y="0"/>
                      </a:lnTo>
                      <a:lnTo>
                        <a:pt x="7" y="0"/>
                      </a:lnTo>
                      <a:lnTo>
                        <a:pt x="6" y="0"/>
                      </a:lnTo>
                      <a:lnTo>
                        <a:pt x="4" y="0"/>
                      </a:lnTo>
                      <a:lnTo>
                        <a:pt x="3" y="0"/>
                      </a:lnTo>
                      <a:lnTo>
                        <a:pt x="2" y="1"/>
                      </a:lnTo>
                      <a:lnTo>
                        <a:pt x="2" y="2"/>
                      </a:lnTo>
                      <a:lnTo>
                        <a:pt x="1" y="3"/>
                      </a:lnTo>
                      <a:lnTo>
                        <a:pt x="0" y="4"/>
                      </a:lnTo>
                      <a:lnTo>
                        <a:pt x="0" y="6"/>
                      </a:lnTo>
                      <a:lnTo>
                        <a:pt x="0" y="7"/>
                      </a:lnTo>
                      <a:lnTo>
                        <a:pt x="0" y="8"/>
                      </a:lnTo>
                      <a:lnTo>
                        <a:pt x="0" y="9"/>
                      </a:lnTo>
                      <a:lnTo>
                        <a:pt x="1" y="9"/>
                      </a:lnTo>
                      <a:lnTo>
                        <a:pt x="1" y="10"/>
                      </a:lnTo>
                      <a:lnTo>
                        <a:pt x="2" y="10"/>
                      </a:lnTo>
                      <a:lnTo>
                        <a:pt x="2" y="12"/>
                      </a:lnTo>
                      <a:lnTo>
                        <a:pt x="3" y="13"/>
                      </a:lnTo>
                      <a:lnTo>
                        <a:pt x="4" y="13"/>
                      </a:lnTo>
                      <a:lnTo>
                        <a:pt x="4" y="14"/>
                      </a:lnTo>
                      <a:lnTo>
                        <a:pt x="5" y="14"/>
                      </a:lnTo>
                      <a:lnTo>
                        <a:pt x="6" y="14"/>
                      </a:lnTo>
                      <a:lnTo>
                        <a:pt x="7" y="14"/>
                      </a:lnTo>
                      <a:lnTo>
                        <a:pt x="8" y="14"/>
                      </a:lnTo>
                      <a:lnTo>
                        <a:pt x="9" y="13"/>
                      </a:lnTo>
                      <a:lnTo>
                        <a:pt x="10" y="12"/>
                      </a:lnTo>
                      <a:lnTo>
                        <a:pt x="11" y="10"/>
                      </a:lnTo>
                      <a:lnTo>
                        <a:pt x="12" y="10"/>
                      </a:lnTo>
                      <a:lnTo>
                        <a:pt x="12" y="8"/>
                      </a:lnTo>
                      <a:lnTo>
                        <a:pt x="12" y="7"/>
                      </a:lnTo>
                      <a:lnTo>
                        <a:pt x="12" y="6"/>
                      </a:lnTo>
                      <a:lnTo>
                        <a:pt x="12" y="5"/>
                      </a:lnTo>
                      <a:lnTo>
                        <a:pt x="12" y="4"/>
                      </a:lnTo>
                      <a:lnTo>
                        <a:pt x="12" y="3"/>
                      </a:lnTo>
                      <a:lnTo>
                        <a:pt x="11" y="2"/>
                      </a:lnTo>
                      <a:lnTo>
                        <a:pt x="10" y="2"/>
                      </a:lnTo>
                      <a:lnTo>
                        <a:pt x="10" y="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19" name="Freeform 400"/>
                <p:cNvSpPr>
                  <a:spLocks/>
                </p:cNvSpPr>
                <p:nvPr/>
              </p:nvSpPr>
              <p:spPr bwMode="auto">
                <a:xfrm>
                  <a:off x="826" y="1613"/>
                  <a:ext cx="1"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10" y="1"/>
                      </a:moveTo>
                      <a:lnTo>
                        <a:pt x="10" y="1"/>
                      </a:lnTo>
                      <a:lnTo>
                        <a:pt x="9" y="1"/>
                      </a:lnTo>
                      <a:lnTo>
                        <a:pt x="9" y="0"/>
                      </a:lnTo>
                      <a:lnTo>
                        <a:pt x="8" y="0"/>
                      </a:lnTo>
                      <a:lnTo>
                        <a:pt x="7" y="0"/>
                      </a:lnTo>
                      <a:lnTo>
                        <a:pt x="6" y="0"/>
                      </a:lnTo>
                      <a:lnTo>
                        <a:pt x="5" y="0"/>
                      </a:lnTo>
                      <a:lnTo>
                        <a:pt x="3" y="0"/>
                      </a:lnTo>
                      <a:lnTo>
                        <a:pt x="3" y="1"/>
                      </a:lnTo>
                      <a:lnTo>
                        <a:pt x="2" y="2"/>
                      </a:lnTo>
                      <a:lnTo>
                        <a:pt x="1" y="3"/>
                      </a:lnTo>
                      <a:lnTo>
                        <a:pt x="1" y="4"/>
                      </a:lnTo>
                      <a:lnTo>
                        <a:pt x="0" y="6"/>
                      </a:lnTo>
                      <a:lnTo>
                        <a:pt x="0" y="7"/>
                      </a:lnTo>
                      <a:lnTo>
                        <a:pt x="0" y="8"/>
                      </a:lnTo>
                      <a:lnTo>
                        <a:pt x="1" y="8"/>
                      </a:lnTo>
                      <a:lnTo>
                        <a:pt x="1" y="9"/>
                      </a:lnTo>
                      <a:lnTo>
                        <a:pt x="1" y="10"/>
                      </a:lnTo>
                      <a:lnTo>
                        <a:pt x="2" y="10"/>
                      </a:lnTo>
                      <a:lnTo>
                        <a:pt x="2" y="12"/>
                      </a:lnTo>
                      <a:lnTo>
                        <a:pt x="3" y="13"/>
                      </a:lnTo>
                      <a:lnTo>
                        <a:pt x="4" y="14"/>
                      </a:lnTo>
                      <a:lnTo>
                        <a:pt x="5" y="14"/>
                      </a:lnTo>
                      <a:lnTo>
                        <a:pt x="6" y="14"/>
                      </a:lnTo>
                      <a:lnTo>
                        <a:pt x="7" y="14"/>
                      </a:lnTo>
                      <a:lnTo>
                        <a:pt x="8" y="14"/>
                      </a:lnTo>
                      <a:lnTo>
                        <a:pt x="9" y="13"/>
                      </a:lnTo>
                      <a:lnTo>
                        <a:pt x="10" y="13"/>
                      </a:lnTo>
                      <a:lnTo>
                        <a:pt x="11" y="12"/>
                      </a:lnTo>
                      <a:lnTo>
                        <a:pt x="12" y="10"/>
                      </a:lnTo>
                      <a:lnTo>
                        <a:pt x="12" y="8"/>
                      </a:lnTo>
                      <a:lnTo>
                        <a:pt x="12" y="7"/>
                      </a:lnTo>
                      <a:lnTo>
                        <a:pt x="12" y="6"/>
                      </a:lnTo>
                      <a:lnTo>
                        <a:pt x="12" y="5"/>
                      </a:lnTo>
                      <a:lnTo>
                        <a:pt x="12" y="4"/>
                      </a:lnTo>
                      <a:lnTo>
                        <a:pt x="12" y="3"/>
                      </a:lnTo>
                      <a:lnTo>
                        <a:pt x="11" y="2"/>
                      </a:lnTo>
                      <a:lnTo>
                        <a:pt x="10" y="2"/>
                      </a:lnTo>
                      <a:lnTo>
                        <a:pt x="10" y="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20" name="Freeform 401"/>
                <p:cNvSpPr>
                  <a:spLocks/>
                </p:cNvSpPr>
                <p:nvPr/>
              </p:nvSpPr>
              <p:spPr bwMode="auto">
                <a:xfrm>
                  <a:off x="822" y="1613"/>
                  <a:ext cx="2"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4"/>
                    <a:gd name="T146" fmla="*/ 13 w 13"/>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4">
                      <a:moveTo>
                        <a:pt x="11" y="1"/>
                      </a:moveTo>
                      <a:lnTo>
                        <a:pt x="10" y="1"/>
                      </a:lnTo>
                      <a:lnTo>
                        <a:pt x="9" y="1"/>
                      </a:lnTo>
                      <a:lnTo>
                        <a:pt x="9" y="0"/>
                      </a:lnTo>
                      <a:lnTo>
                        <a:pt x="8" y="0"/>
                      </a:lnTo>
                      <a:lnTo>
                        <a:pt x="7" y="0"/>
                      </a:lnTo>
                      <a:lnTo>
                        <a:pt x="6" y="0"/>
                      </a:lnTo>
                      <a:lnTo>
                        <a:pt x="5" y="0"/>
                      </a:lnTo>
                      <a:lnTo>
                        <a:pt x="4" y="0"/>
                      </a:lnTo>
                      <a:lnTo>
                        <a:pt x="3" y="1"/>
                      </a:lnTo>
                      <a:lnTo>
                        <a:pt x="2" y="2"/>
                      </a:lnTo>
                      <a:lnTo>
                        <a:pt x="1" y="3"/>
                      </a:lnTo>
                      <a:lnTo>
                        <a:pt x="1" y="4"/>
                      </a:lnTo>
                      <a:lnTo>
                        <a:pt x="0" y="6"/>
                      </a:lnTo>
                      <a:lnTo>
                        <a:pt x="0" y="7"/>
                      </a:lnTo>
                      <a:lnTo>
                        <a:pt x="0" y="8"/>
                      </a:lnTo>
                      <a:lnTo>
                        <a:pt x="1" y="8"/>
                      </a:lnTo>
                      <a:lnTo>
                        <a:pt x="1" y="9"/>
                      </a:lnTo>
                      <a:lnTo>
                        <a:pt x="1" y="10"/>
                      </a:lnTo>
                      <a:lnTo>
                        <a:pt x="2" y="10"/>
                      </a:lnTo>
                      <a:lnTo>
                        <a:pt x="2" y="12"/>
                      </a:lnTo>
                      <a:lnTo>
                        <a:pt x="3" y="13"/>
                      </a:lnTo>
                      <a:lnTo>
                        <a:pt x="4" y="14"/>
                      </a:lnTo>
                      <a:lnTo>
                        <a:pt x="5" y="14"/>
                      </a:lnTo>
                      <a:lnTo>
                        <a:pt x="6" y="14"/>
                      </a:lnTo>
                      <a:lnTo>
                        <a:pt x="7" y="14"/>
                      </a:lnTo>
                      <a:lnTo>
                        <a:pt x="8" y="14"/>
                      </a:lnTo>
                      <a:lnTo>
                        <a:pt x="9" y="13"/>
                      </a:lnTo>
                      <a:lnTo>
                        <a:pt x="10" y="13"/>
                      </a:lnTo>
                      <a:lnTo>
                        <a:pt x="11" y="12"/>
                      </a:lnTo>
                      <a:lnTo>
                        <a:pt x="12" y="10"/>
                      </a:lnTo>
                      <a:lnTo>
                        <a:pt x="12" y="8"/>
                      </a:lnTo>
                      <a:lnTo>
                        <a:pt x="13" y="7"/>
                      </a:lnTo>
                      <a:lnTo>
                        <a:pt x="13" y="6"/>
                      </a:lnTo>
                      <a:lnTo>
                        <a:pt x="13" y="5"/>
                      </a:lnTo>
                      <a:lnTo>
                        <a:pt x="12" y="5"/>
                      </a:lnTo>
                      <a:lnTo>
                        <a:pt x="12" y="4"/>
                      </a:lnTo>
                      <a:lnTo>
                        <a:pt x="12" y="3"/>
                      </a:lnTo>
                      <a:lnTo>
                        <a:pt x="11" y="2"/>
                      </a:lnTo>
                      <a:lnTo>
                        <a:pt x="11" y="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21" name="Freeform 402"/>
                <p:cNvSpPr>
                  <a:spLocks/>
                </p:cNvSpPr>
                <p:nvPr/>
              </p:nvSpPr>
              <p:spPr bwMode="auto">
                <a:xfrm>
                  <a:off x="829" y="1614"/>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10" y="2"/>
                      </a:moveTo>
                      <a:lnTo>
                        <a:pt x="10" y="1"/>
                      </a:lnTo>
                      <a:lnTo>
                        <a:pt x="8" y="1"/>
                      </a:lnTo>
                      <a:lnTo>
                        <a:pt x="8" y="0"/>
                      </a:lnTo>
                      <a:lnTo>
                        <a:pt x="7" y="0"/>
                      </a:lnTo>
                      <a:lnTo>
                        <a:pt x="6" y="0"/>
                      </a:lnTo>
                      <a:lnTo>
                        <a:pt x="5" y="0"/>
                      </a:lnTo>
                      <a:lnTo>
                        <a:pt x="4" y="0"/>
                      </a:lnTo>
                      <a:lnTo>
                        <a:pt x="3" y="1"/>
                      </a:lnTo>
                      <a:lnTo>
                        <a:pt x="2" y="1"/>
                      </a:lnTo>
                      <a:lnTo>
                        <a:pt x="1" y="2"/>
                      </a:lnTo>
                      <a:lnTo>
                        <a:pt x="0" y="4"/>
                      </a:lnTo>
                      <a:lnTo>
                        <a:pt x="0" y="6"/>
                      </a:lnTo>
                      <a:lnTo>
                        <a:pt x="0" y="7"/>
                      </a:lnTo>
                      <a:lnTo>
                        <a:pt x="0" y="8"/>
                      </a:lnTo>
                      <a:lnTo>
                        <a:pt x="0" y="10"/>
                      </a:lnTo>
                      <a:lnTo>
                        <a:pt x="0" y="11"/>
                      </a:lnTo>
                      <a:lnTo>
                        <a:pt x="1" y="12"/>
                      </a:lnTo>
                      <a:lnTo>
                        <a:pt x="1" y="13"/>
                      </a:lnTo>
                      <a:lnTo>
                        <a:pt x="2" y="13"/>
                      </a:lnTo>
                      <a:lnTo>
                        <a:pt x="2" y="14"/>
                      </a:lnTo>
                      <a:lnTo>
                        <a:pt x="3" y="14"/>
                      </a:lnTo>
                      <a:lnTo>
                        <a:pt x="4" y="14"/>
                      </a:lnTo>
                      <a:lnTo>
                        <a:pt x="5" y="15"/>
                      </a:lnTo>
                      <a:lnTo>
                        <a:pt x="6" y="15"/>
                      </a:lnTo>
                      <a:lnTo>
                        <a:pt x="7" y="14"/>
                      </a:lnTo>
                      <a:lnTo>
                        <a:pt x="8" y="14"/>
                      </a:lnTo>
                      <a:lnTo>
                        <a:pt x="10" y="13"/>
                      </a:lnTo>
                      <a:lnTo>
                        <a:pt x="10" y="12"/>
                      </a:lnTo>
                      <a:lnTo>
                        <a:pt x="11" y="11"/>
                      </a:lnTo>
                      <a:lnTo>
                        <a:pt x="11" y="10"/>
                      </a:lnTo>
                      <a:lnTo>
                        <a:pt x="12" y="8"/>
                      </a:lnTo>
                      <a:lnTo>
                        <a:pt x="12" y="6"/>
                      </a:lnTo>
                      <a:lnTo>
                        <a:pt x="11" y="6"/>
                      </a:lnTo>
                      <a:lnTo>
                        <a:pt x="11" y="5"/>
                      </a:lnTo>
                      <a:lnTo>
                        <a:pt x="11" y="4"/>
                      </a:lnTo>
                      <a:lnTo>
                        <a:pt x="10"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22" name="Freeform 403"/>
                <p:cNvSpPr>
                  <a:spLocks/>
                </p:cNvSpPr>
                <p:nvPr/>
              </p:nvSpPr>
              <p:spPr bwMode="auto">
                <a:xfrm>
                  <a:off x="836" y="1614"/>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0" y="2"/>
                      </a:moveTo>
                      <a:lnTo>
                        <a:pt x="9" y="2"/>
                      </a:lnTo>
                      <a:lnTo>
                        <a:pt x="9" y="1"/>
                      </a:lnTo>
                      <a:lnTo>
                        <a:pt x="8" y="1"/>
                      </a:lnTo>
                      <a:lnTo>
                        <a:pt x="7" y="0"/>
                      </a:lnTo>
                      <a:lnTo>
                        <a:pt x="6" y="0"/>
                      </a:lnTo>
                      <a:lnTo>
                        <a:pt x="5" y="0"/>
                      </a:lnTo>
                      <a:lnTo>
                        <a:pt x="4" y="0"/>
                      </a:lnTo>
                      <a:lnTo>
                        <a:pt x="3" y="1"/>
                      </a:lnTo>
                      <a:lnTo>
                        <a:pt x="2" y="2"/>
                      </a:lnTo>
                      <a:lnTo>
                        <a:pt x="1" y="3"/>
                      </a:lnTo>
                      <a:lnTo>
                        <a:pt x="0" y="4"/>
                      </a:lnTo>
                      <a:lnTo>
                        <a:pt x="0" y="6"/>
                      </a:lnTo>
                      <a:lnTo>
                        <a:pt x="0" y="8"/>
                      </a:lnTo>
                      <a:lnTo>
                        <a:pt x="0" y="10"/>
                      </a:lnTo>
                      <a:lnTo>
                        <a:pt x="0" y="11"/>
                      </a:lnTo>
                      <a:lnTo>
                        <a:pt x="1" y="11"/>
                      </a:lnTo>
                      <a:lnTo>
                        <a:pt x="1" y="12"/>
                      </a:lnTo>
                      <a:lnTo>
                        <a:pt x="2" y="13"/>
                      </a:lnTo>
                      <a:lnTo>
                        <a:pt x="3" y="14"/>
                      </a:lnTo>
                      <a:lnTo>
                        <a:pt x="4" y="15"/>
                      </a:lnTo>
                      <a:lnTo>
                        <a:pt x="5" y="15"/>
                      </a:lnTo>
                      <a:lnTo>
                        <a:pt x="6" y="15"/>
                      </a:lnTo>
                      <a:lnTo>
                        <a:pt x="7" y="15"/>
                      </a:lnTo>
                      <a:lnTo>
                        <a:pt x="9" y="14"/>
                      </a:lnTo>
                      <a:lnTo>
                        <a:pt x="10" y="13"/>
                      </a:lnTo>
                      <a:lnTo>
                        <a:pt x="11" y="12"/>
                      </a:lnTo>
                      <a:lnTo>
                        <a:pt x="11" y="11"/>
                      </a:lnTo>
                      <a:lnTo>
                        <a:pt x="12" y="10"/>
                      </a:lnTo>
                      <a:lnTo>
                        <a:pt x="12" y="8"/>
                      </a:lnTo>
                      <a:lnTo>
                        <a:pt x="12" y="6"/>
                      </a:lnTo>
                      <a:lnTo>
                        <a:pt x="12" y="5"/>
                      </a:lnTo>
                      <a:lnTo>
                        <a:pt x="12" y="4"/>
                      </a:lnTo>
                      <a:lnTo>
                        <a:pt x="11" y="4"/>
                      </a:lnTo>
                      <a:lnTo>
                        <a:pt x="11" y="3"/>
                      </a:lnTo>
                      <a:lnTo>
                        <a:pt x="10"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23" name="Freeform 404"/>
                <p:cNvSpPr>
                  <a:spLocks/>
                </p:cNvSpPr>
                <p:nvPr/>
              </p:nvSpPr>
              <p:spPr bwMode="auto">
                <a:xfrm>
                  <a:off x="832" y="1614"/>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0" y="2"/>
                      </a:moveTo>
                      <a:lnTo>
                        <a:pt x="9" y="2"/>
                      </a:lnTo>
                      <a:lnTo>
                        <a:pt x="9" y="1"/>
                      </a:lnTo>
                      <a:lnTo>
                        <a:pt x="8" y="1"/>
                      </a:lnTo>
                      <a:lnTo>
                        <a:pt x="7" y="0"/>
                      </a:lnTo>
                      <a:lnTo>
                        <a:pt x="6" y="0"/>
                      </a:lnTo>
                      <a:lnTo>
                        <a:pt x="5" y="0"/>
                      </a:lnTo>
                      <a:lnTo>
                        <a:pt x="4" y="0"/>
                      </a:lnTo>
                      <a:lnTo>
                        <a:pt x="3" y="1"/>
                      </a:lnTo>
                      <a:lnTo>
                        <a:pt x="2" y="2"/>
                      </a:lnTo>
                      <a:lnTo>
                        <a:pt x="1" y="3"/>
                      </a:lnTo>
                      <a:lnTo>
                        <a:pt x="0" y="4"/>
                      </a:lnTo>
                      <a:lnTo>
                        <a:pt x="0" y="6"/>
                      </a:lnTo>
                      <a:lnTo>
                        <a:pt x="0" y="8"/>
                      </a:lnTo>
                      <a:lnTo>
                        <a:pt x="0" y="10"/>
                      </a:lnTo>
                      <a:lnTo>
                        <a:pt x="0" y="11"/>
                      </a:lnTo>
                      <a:lnTo>
                        <a:pt x="1" y="11"/>
                      </a:lnTo>
                      <a:lnTo>
                        <a:pt x="1" y="12"/>
                      </a:lnTo>
                      <a:lnTo>
                        <a:pt x="2" y="13"/>
                      </a:lnTo>
                      <a:lnTo>
                        <a:pt x="3" y="14"/>
                      </a:lnTo>
                      <a:lnTo>
                        <a:pt x="4" y="15"/>
                      </a:lnTo>
                      <a:lnTo>
                        <a:pt x="5" y="15"/>
                      </a:lnTo>
                      <a:lnTo>
                        <a:pt x="7" y="15"/>
                      </a:lnTo>
                      <a:lnTo>
                        <a:pt x="9" y="14"/>
                      </a:lnTo>
                      <a:lnTo>
                        <a:pt x="10" y="13"/>
                      </a:lnTo>
                      <a:lnTo>
                        <a:pt x="11" y="12"/>
                      </a:lnTo>
                      <a:lnTo>
                        <a:pt x="11" y="11"/>
                      </a:lnTo>
                      <a:lnTo>
                        <a:pt x="12" y="10"/>
                      </a:lnTo>
                      <a:lnTo>
                        <a:pt x="12" y="8"/>
                      </a:lnTo>
                      <a:lnTo>
                        <a:pt x="12" y="6"/>
                      </a:lnTo>
                      <a:lnTo>
                        <a:pt x="12" y="5"/>
                      </a:lnTo>
                      <a:lnTo>
                        <a:pt x="12" y="4"/>
                      </a:lnTo>
                      <a:lnTo>
                        <a:pt x="11" y="4"/>
                      </a:lnTo>
                      <a:lnTo>
                        <a:pt x="11" y="3"/>
                      </a:lnTo>
                      <a:lnTo>
                        <a:pt x="10"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24" name="Freeform 405"/>
                <p:cNvSpPr>
                  <a:spLocks/>
                </p:cNvSpPr>
                <p:nvPr/>
              </p:nvSpPr>
              <p:spPr bwMode="auto">
                <a:xfrm>
                  <a:off x="839" y="1614"/>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10" y="2"/>
                      </a:moveTo>
                      <a:lnTo>
                        <a:pt x="10" y="2"/>
                      </a:lnTo>
                      <a:lnTo>
                        <a:pt x="9" y="2"/>
                      </a:lnTo>
                      <a:lnTo>
                        <a:pt x="8" y="1"/>
                      </a:lnTo>
                      <a:lnTo>
                        <a:pt x="7" y="1"/>
                      </a:lnTo>
                      <a:lnTo>
                        <a:pt x="6" y="0"/>
                      </a:lnTo>
                      <a:lnTo>
                        <a:pt x="5" y="0"/>
                      </a:lnTo>
                      <a:lnTo>
                        <a:pt x="4" y="1"/>
                      </a:lnTo>
                      <a:lnTo>
                        <a:pt x="3" y="1"/>
                      </a:lnTo>
                      <a:lnTo>
                        <a:pt x="2" y="2"/>
                      </a:lnTo>
                      <a:lnTo>
                        <a:pt x="1" y="3"/>
                      </a:lnTo>
                      <a:lnTo>
                        <a:pt x="0" y="4"/>
                      </a:lnTo>
                      <a:lnTo>
                        <a:pt x="0" y="5"/>
                      </a:lnTo>
                      <a:lnTo>
                        <a:pt x="0" y="7"/>
                      </a:lnTo>
                      <a:lnTo>
                        <a:pt x="0" y="8"/>
                      </a:lnTo>
                      <a:lnTo>
                        <a:pt x="0" y="9"/>
                      </a:lnTo>
                      <a:lnTo>
                        <a:pt x="0" y="11"/>
                      </a:lnTo>
                      <a:lnTo>
                        <a:pt x="0" y="12"/>
                      </a:lnTo>
                      <a:lnTo>
                        <a:pt x="1" y="12"/>
                      </a:lnTo>
                      <a:lnTo>
                        <a:pt x="1" y="13"/>
                      </a:lnTo>
                      <a:lnTo>
                        <a:pt x="2" y="14"/>
                      </a:lnTo>
                      <a:lnTo>
                        <a:pt x="3" y="14"/>
                      </a:lnTo>
                      <a:lnTo>
                        <a:pt x="3" y="15"/>
                      </a:lnTo>
                      <a:lnTo>
                        <a:pt x="4" y="15"/>
                      </a:lnTo>
                      <a:lnTo>
                        <a:pt x="5" y="15"/>
                      </a:lnTo>
                      <a:lnTo>
                        <a:pt x="6" y="15"/>
                      </a:lnTo>
                      <a:lnTo>
                        <a:pt x="8" y="15"/>
                      </a:lnTo>
                      <a:lnTo>
                        <a:pt x="8" y="14"/>
                      </a:lnTo>
                      <a:lnTo>
                        <a:pt x="10" y="14"/>
                      </a:lnTo>
                      <a:lnTo>
                        <a:pt x="10" y="13"/>
                      </a:lnTo>
                      <a:lnTo>
                        <a:pt x="11" y="12"/>
                      </a:lnTo>
                      <a:lnTo>
                        <a:pt x="11" y="9"/>
                      </a:lnTo>
                      <a:lnTo>
                        <a:pt x="12" y="8"/>
                      </a:lnTo>
                      <a:lnTo>
                        <a:pt x="12" y="7"/>
                      </a:lnTo>
                      <a:lnTo>
                        <a:pt x="12" y="6"/>
                      </a:lnTo>
                      <a:lnTo>
                        <a:pt x="11" y="5"/>
                      </a:lnTo>
                      <a:lnTo>
                        <a:pt x="11" y="4"/>
                      </a:lnTo>
                      <a:lnTo>
                        <a:pt x="10"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25" name="Freeform 406"/>
                <p:cNvSpPr>
                  <a:spLocks/>
                </p:cNvSpPr>
                <p:nvPr/>
              </p:nvSpPr>
              <p:spPr bwMode="auto">
                <a:xfrm>
                  <a:off x="846" y="1614"/>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0" y="2"/>
                      </a:moveTo>
                      <a:lnTo>
                        <a:pt x="10" y="1"/>
                      </a:lnTo>
                      <a:lnTo>
                        <a:pt x="9" y="1"/>
                      </a:lnTo>
                      <a:lnTo>
                        <a:pt x="8" y="1"/>
                      </a:lnTo>
                      <a:lnTo>
                        <a:pt x="8" y="0"/>
                      </a:lnTo>
                      <a:lnTo>
                        <a:pt x="7" y="0"/>
                      </a:lnTo>
                      <a:lnTo>
                        <a:pt x="6" y="0"/>
                      </a:lnTo>
                      <a:lnTo>
                        <a:pt x="5" y="0"/>
                      </a:lnTo>
                      <a:lnTo>
                        <a:pt x="4" y="0"/>
                      </a:lnTo>
                      <a:lnTo>
                        <a:pt x="3" y="1"/>
                      </a:lnTo>
                      <a:lnTo>
                        <a:pt x="2" y="1"/>
                      </a:lnTo>
                      <a:lnTo>
                        <a:pt x="1" y="2"/>
                      </a:lnTo>
                      <a:lnTo>
                        <a:pt x="1" y="4"/>
                      </a:lnTo>
                      <a:lnTo>
                        <a:pt x="0" y="4"/>
                      </a:lnTo>
                      <a:lnTo>
                        <a:pt x="0" y="6"/>
                      </a:lnTo>
                      <a:lnTo>
                        <a:pt x="0" y="7"/>
                      </a:lnTo>
                      <a:lnTo>
                        <a:pt x="0" y="8"/>
                      </a:lnTo>
                      <a:lnTo>
                        <a:pt x="0" y="10"/>
                      </a:lnTo>
                      <a:lnTo>
                        <a:pt x="0" y="11"/>
                      </a:lnTo>
                      <a:lnTo>
                        <a:pt x="1" y="11"/>
                      </a:lnTo>
                      <a:lnTo>
                        <a:pt x="1" y="12"/>
                      </a:lnTo>
                      <a:lnTo>
                        <a:pt x="2" y="13"/>
                      </a:lnTo>
                      <a:lnTo>
                        <a:pt x="3" y="14"/>
                      </a:lnTo>
                      <a:lnTo>
                        <a:pt x="4" y="14"/>
                      </a:lnTo>
                      <a:lnTo>
                        <a:pt x="5" y="15"/>
                      </a:lnTo>
                      <a:lnTo>
                        <a:pt x="7" y="15"/>
                      </a:lnTo>
                      <a:lnTo>
                        <a:pt x="8" y="14"/>
                      </a:lnTo>
                      <a:lnTo>
                        <a:pt x="9" y="14"/>
                      </a:lnTo>
                      <a:lnTo>
                        <a:pt x="10" y="13"/>
                      </a:lnTo>
                      <a:lnTo>
                        <a:pt x="11" y="12"/>
                      </a:lnTo>
                      <a:lnTo>
                        <a:pt x="11" y="11"/>
                      </a:lnTo>
                      <a:lnTo>
                        <a:pt x="12" y="10"/>
                      </a:lnTo>
                      <a:lnTo>
                        <a:pt x="12" y="8"/>
                      </a:lnTo>
                      <a:lnTo>
                        <a:pt x="12" y="6"/>
                      </a:lnTo>
                      <a:lnTo>
                        <a:pt x="12" y="5"/>
                      </a:lnTo>
                      <a:lnTo>
                        <a:pt x="12" y="4"/>
                      </a:lnTo>
                      <a:lnTo>
                        <a:pt x="11" y="4"/>
                      </a:lnTo>
                      <a:lnTo>
                        <a:pt x="11"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26" name="Freeform 407"/>
                <p:cNvSpPr>
                  <a:spLocks/>
                </p:cNvSpPr>
                <p:nvPr/>
              </p:nvSpPr>
              <p:spPr bwMode="auto">
                <a:xfrm>
                  <a:off x="842" y="1614"/>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10" y="2"/>
                      </a:moveTo>
                      <a:lnTo>
                        <a:pt x="10" y="1"/>
                      </a:lnTo>
                      <a:lnTo>
                        <a:pt x="9" y="1"/>
                      </a:lnTo>
                      <a:lnTo>
                        <a:pt x="8" y="0"/>
                      </a:lnTo>
                      <a:lnTo>
                        <a:pt x="7" y="0"/>
                      </a:lnTo>
                      <a:lnTo>
                        <a:pt x="6" y="0"/>
                      </a:lnTo>
                      <a:lnTo>
                        <a:pt x="5" y="0"/>
                      </a:lnTo>
                      <a:lnTo>
                        <a:pt x="4" y="0"/>
                      </a:lnTo>
                      <a:lnTo>
                        <a:pt x="3" y="1"/>
                      </a:lnTo>
                      <a:lnTo>
                        <a:pt x="2" y="1"/>
                      </a:lnTo>
                      <a:lnTo>
                        <a:pt x="1" y="2"/>
                      </a:lnTo>
                      <a:lnTo>
                        <a:pt x="1" y="4"/>
                      </a:lnTo>
                      <a:lnTo>
                        <a:pt x="0" y="4"/>
                      </a:lnTo>
                      <a:lnTo>
                        <a:pt x="0" y="6"/>
                      </a:lnTo>
                      <a:lnTo>
                        <a:pt x="0" y="7"/>
                      </a:lnTo>
                      <a:lnTo>
                        <a:pt x="0" y="8"/>
                      </a:lnTo>
                      <a:lnTo>
                        <a:pt x="0" y="10"/>
                      </a:lnTo>
                      <a:lnTo>
                        <a:pt x="0" y="11"/>
                      </a:lnTo>
                      <a:lnTo>
                        <a:pt x="1" y="11"/>
                      </a:lnTo>
                      <a:lnTo>
                        <a:pt x="1" y="12"/>
                      </a:lnTo>
                      <a:lnTo>
                        <a:pt x="2" y="13"/>
                      </a:lnTo>
                      <a:lnTo>
                        <a:pt x="3" y="14"/>
                      </a:lnTo>
                      <a:lnTo>
                        <a:pt x="4" y="14"/>
                      </a:lnTo>
                      <a:lnTo>
                        <a:pt x="5" y="15"/>
                      </a:lnTo>
                      <a:lnTo>
                        <a:pt x="7" y="15"/>
                      </a:lnTo>
                      <a:lnTo>
                        <a:pt x="8" y="14"/>
                      </a:lnTo>
                      <a:lnTo>
                        <a:pt x="9" y="14"/>
                      </a:lnTo>
                      <a:lnTo>
                        <a:pt x="10" y="13"/>
                      </a:lnTo>
                      <a:lnTo>
                        <a:pt x="11" y="12"/>
                      </a:lnTo>
                      <a:lnTo>
                        <a:pt x="11" y="11"/>
                      </a:lnTo>
                      <a:lnTo>
                        <a:pt x="12" y="10"/>
                      </a:lnTo>
                      <a:lnTo>
                        <a:pt x="12" y="8"/>
                      </a:lnTo>
                      <a:lnTo>
                        <a:pt x="12" y="6"/>
                      </a:lnTo>
                      <a:lnTo>
                        <a:pt x="12" y="5"/>
                      </a:lnTo>
                      <a:lnTo>
                        <a:pt x="12" y="4"/>
                      </a:lnTo>
                      <a:lnTo>
                        <a:pt x="11" y="4"/>
                      </a:lnTo>
                      <a:lnTo>
                        <a:pt x="11"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27" name="Freeform 408"/>
                <p:cNvSpPr>
                  <a:spLocks/>
                </p:cNvSpPr>
                <p:nvPr/>
              </p:nvSpPr>
              <p:spPr bwMode="auto">
                <a:xfrm>
                  <a:off x="849" y="1614"/>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5"/>
                      </a:moveTo>
                      <a:lnTo>
                        <a:pt x="7" y="15"/>
                      </a:lnTo>
                      <a:lnTo>
                        <a:pt x="9" y="14"/>
                      </a:lnTo>
                      <a:lnTo>
                        <a:pt x="10" y="14"/>
                      </a:lnTo>
                      <a:lnTo>
                        <a:pt x="11" y="13"/>
                      </a:lnTo>
                      <a:lnTo>
                        <a:pt x="11" y="12"/>
                      </a:lnTo>
                      <a:lnTo>
                        <a:pt x="12" y="10"/>
                      </a:lnTo>
                      <a:lnTo>
                        <a:pt x="12" y="8"/>
                      </a:lnTo>
                      <a:lnTo>
                        <a:pt x="12" y="7"/>
                      </a:lnTo>
                      <a:lnTo>
                        <a:pt x="12" y="6"/>
                      </a:lnTo>
                      <a:lnTo>
                        <a:pt x="11" y="5"/>
                      </a:lnTo>
                      <a:lnTo>
                        <a:pt x="11" y="4"/>
                      </a:lnTo>
                      <a:lnTo>
                        <a:pt x="11" y="3"/>
                      </a:lnTo>
                      <a:lnTo>
                        <a:pt x="10" y="2"/>
                      </a:lnTo>
                      <a:lnTo>
                        <a:pt x="9" y="2"/>
                      </a:lnTo>
                      <a:lnTo>
                        <a:pt x="9" y="1"/>
                      </a:lnTo>
                      <a:lnTo>
                        <a:pt x="7" y="1"/>
                      </a:lnTo>
                      <a:lnTo>
                        <a:pt x="6" y="0"/>
                      </a:lnTo>
                      <a:lnTo>
                        <a:pt x="5" y="0"/>
                      </a:lnTo>
                      <a:lnTo>
                        <a:pt x="4" y="1"/>
                      </a:lnTo>
                      <a:lnTo>
                        <a:pt x="3" y="1"/>
                      </a:lnTo>
                      <a:lnTo>
                        <a:pt x="2" y="2"/>
                      </a:lnTo>
                      <a:lnTo>
                        <a:pt x="1" y="3"/>
                      </a:lnTo>
                      <a:lnTo>
                        <a:pt x="1" y="4"/>
                      </a:lnTo>
                      <a:lnTo>
                        <a:pt x="0" y="5"/>
                      </a:lnTo>
                      <a:lnTo>
                        <a:pt x="0" y="6"/>
                      </a:lnTo>
                      <a:lnTo>
                        <a:pt x="0" y="8"/>
                      </a:lnTo>
                      <a:lnTo>
                        <a:pt x="0" y="10"/>
                      </a:lnTo>
                      <a:lnTo>
                        <a:pt x="1" y="11"/>
                      </a:lnTo>
                      <a:lnTo>
                        <a:pt x="1" y="12"/>
                      </a:lnTo>
                      <a:lnTo>
                        <a:pt x="1" y="13"/>
                      </a:lnTo>
                      <a:lnTo>
                        <a:pt x="2" y="13"/>
                      </a:lnTo>
                      <a:lnTo>
                        <a:pt x="2" y="14"/>
                      </a:lnTo>
                      <a:lnTo>
                        <a:pt x="3" y="14"/>
                      </a:lnTo>
                      <a:lnTo>
                        <a:pt x="3" y="15"/>
                      </a:lnTo>
                      <a:lnTo>
                        <a:pt x="4" y="15"/>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28" name="Freeform 409"/>
                <p:cNvSpPr>
                  <a:spLocks/>
                </p:cNvSpPr>
                <p:nvPr/>
              </p:nvSpPr>
              <p:spPr bwMode="auto">
                <a:xfrm>
                  <a:off x="856" y="1614"/>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11" y="2"/>
                      </a:moveTo>
                      <a:lnTo>
                        <a:pt x="10" y="1"/>
                      </a:lnTo>
                      <a:lnTo>
                        <a:pt x="9" y="0"/>
                      </a:lnTo>
                      <a:lnTo>
                        <a:pt x="8" y="0"/>
                      </a:lnTo>
                      <a:lnTo>
                        <a:pt x="7" y="0"/>
                      </a:lnTo>
                      <a:lnTo>
                        <a:pt x="6" y="0"/>
                      </a:lnTo>
                      <a:lnTo>
                        <a:pt x="5" y="0"/>
                      </a:lnTo>
                      <a:lnTo>
                        <a:pt x="4" y="1"/>
                      </a:lnTo>
                      <a:lnTo>
                        <a:pt x="3" y="1"/>
                      </a:lnTo>
                      <a:lnTo>
                        <a:pt x="2" y="2"/>
                      </a:lnTo>
                      <a:lnTo>
                        <a:pt x="2" y="3"/>
                      </a:lnTo>
                      <a:lnTo>
                        <a:pt x="1" y="5"/>
                      </a:lnTo>
                      <a:lnTo>
                        <a:pt x="0" y="6"/>
                      </a:lnTo>
                      <a:lnTo>
                        <a:pt x="0" y="7"/>
                      </a:lnTo>
                      <a:lnTo>
                        <a:pt x="1" y="9"/>
                      </a:lnTo>
                      <a:lnTo>
                        <a:pt x="1" y="10"/>
                      </a:lnTo>
                      <a:lnTo>
                        <a:pt x="2" y="11"/>
                      </a:lnTo>
                      <a:lnTo>
                        <a:pt x="2" y="12"/>
                      </a:lnTo>
                      <a:lnTo>
                        <a:pt x="2" y="13"/>
                      </a:lnTo>
                      <a:lnTo>
                        <a:pt x="3" y="13"/>
                      </a:lnTo>
                      <a:lnTo>
                        <a:pt x="4" y="14"/>
                      </a:lnTo>
                      <a:lnTo>
                        <a:pt x="5" y="14"/>
                      </a:lnTo>
                      <a:lnTo>
                        <a:pt x="6" y="14"/>
                      </a:lnTo>
                      <a:lnTo>
                        <a:pt x="7" y="15"/>
                      </a:lnTo>
                      <a:lnTo>
                        <a:pt x="7" y="14"/>
                      </a:lnTo>
                      <a:lnTo>
                        <a:pt x="9" y="14"/>
                      </a:lnTo>
                      <a:lnTo>
                        <a:pt x="10" y="14"/>
                      </a:lnTo>
                      <a:lnTo>
                        <a:pt x="10" y="13"/>
                      </a:lnTo>
                      <a:lnTo>
                        <a:pt x="12" y="12"/>
                      </a:lnTo>
                      <a:lnTo>
                        <a:pt x="12" y="11"/>
                      </a:lnTo>
                      <a:lnTo>
                        <a:pt x="12" y="10"/>
                      </a:lnTo>
                      <a:lnTo>
                        <a:pt x="13" y="7"/>
                      </a:lnTo>
                      <a:lnTo>
                        <a:pt x="13" y="6"/>
                      </a:lnTo>
                      <a:lnTo>
                        <a:pt x="13" y="5"/>
                      </a:lnTo>
                      <a:lnTo>
                        <a:pt x="12" y="5"/>
                      </a:lnTo>
                      <a:lnTo>
                        <a:pt x="12" y="3"/>
                      </a:lnTo>
                      <a:lnTo>
                        <a:pt x="11"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29" name="Freeform 410"/>
                <p:cNvSpPr>
                  <a:spLocks/>
                </p:cNvSpPr>
                <p:nvPr/>
              </p:nvSpPr>
              <p:spPr bwMode="auto">
                <a:xfrm>
                  <a:off x="853" y="1614"/>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0" y="2"/>
                      </a:moveTo>
                      <a:lnTo>
                        <a:pt x="10" y="1"/>
                      </a:lnTo>
                      <a:lnTo>
                        <a:pt x="9" y="1"/>
                      </a:lnTo>
                      <a:lnTo>
                        <a:pt x="8" y="0"/>
                      </a:lnTo>
                      <a:lnTo>
                        <a:pt x="7" y="0"/>
                      </a:lnTo>
                      <a:lnTo>
                        <a:pt x="6" y="0"/>
                      </a:lnTo>
                      <a:lnTo>
                        <a:pt x="5" y="0"/>
                      </a:lnTo>
                      <a:lnTo>
                        <a:pt x="4" y="0"/>
                      </a:lnTo>
                      <a:lnTo>
                        <a:pt x="3" y="1"/>
                      </a:lnTo>
                      <a:lnTo>
                        <a:pt x="2" y="1"/>
                      </a:lnTo>
                      <a:lnTo>
                        <a:pt x="1" y="2"/>
                      </a:lnTo>
                      <a:lnTo>
                        <a:pt x="1" y="3"/>
                      </a:lnTo>
                      <a:lnTo>
                        <a:pt x="0" y="5"/>
                      </a:lnTo>
                      <a:lnTo>
                        <a:pt x="0" y="6"/>
                      </a:lnTo>
                      <a:lnTo>
                        <a:pt x="0" y="7"/>
                      </a:lnTo>
                      <a:lnTo>
                        <a:pt x="0" y="9"/>
                      </a:lnTo>
                      <a:lnTo>
                        <a:pt x="0" y="10"/>
                      </a:lnTo>
                      <a:lnTo>
                        <a:pt x="1" y="10"/>
                      </a:lnTo>
                      <a:lnTo>
                        <a:pt x="1" y="11"/>
                      </a:lnTo>
                      <a:lnTo>
                        <a:pt x="1" y="12"/>
                      </a:lnTo>
                      <a:lnTo>
                        <a:pt x="2" y="12"/>
                      </a:lnTo>
                      <a:lnTo>
                        <a:pt x="2" y="13"/>
                      </a:lnTo>
                      <a:lnTo>
                        <a:pt x="3" y="13"/>
                      </a:lnTo>
                      <a:lnTo>
                        <a:pt x="3" y="14"/>
                      </a:lnTo>
                      <a:lnTo>
                        <a:pt x="5" y="14"/>
                      </a:lnTo>
                      <a:lnTo>
                        <a:pt x="6" y="15"/>
                      </a:lnTo>
                      <a:lnTo>
                        <a:pt x="7" y="14"/>
                      </a:lnTo>
                      <a:lnTo>
                        <a:pt x="8" y="14"/>
                      </a:lnTo>
                      <a:lnTo>
                        <a:pt x="9" y="14"/>
                      </a:lnTo>
                      <a:lnTo>
                        <a:pt x="10" y="13"/>
                      </a:lnTo>
                      <a:lnTo>
                        <a:pt x="11" y="12"/>
                      </a:lnTo>
                      <a:lnTo>
                        <a:pt x="11" y="11"/>
                      </a:lnTo>
                      <a:lnTo>
                        <a:pt x="11" y="10"/>
                      </a:lnTo>
                      <a:lnTo>
                        <a:pt x="12" y="7"/>
                      </a:lnTo>
                      <a:lnTo>
                        <a:pt x="12" y="6"/>
                      </a:lnTo>
                      <a:lnTo>
                        <a:pt x="12" y="5"/>
                      </a:lnTo>
                      <a:lnTo>
                        <a:pt x="11" y="5"/>
                      </a:lnTo>
                      <a:lnTo>
                        <a:pt x="11"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30" name="Freeform 411"/>
                <p:cNvSpPr>
                  <a:spLocks/>
                </p:cNvSpPr>
                <p:nvPr/>
              </p:nvSpPr>
              <p:spPr bwMode="auto">
                <a:xfrm>
                  <a:off x="860" y="1614"/>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0" y="2"/>
                      </a:moveTo>
                      <a:lnTo>
                        <a:pt x="9" y="2"/>
                      </a:lnTo>
                      <a:lnTo>
                        <a:pt x="9" y="1"/>
                      </a:lnTo>
                      <a:lnTo>
                        <a:pt x="8" y="1"/>
                      </a:lnTo>
                      <a:lnTo>
                        <a:pt x="7" y="0"/>
                      </a:lnTo>
                      <a:lnTo>
                        <a:pt x="6" y="0"/>
                      </a:lnTo>
                      <a:lnTo>
                        <a:pt x="5" y="0"/>
                      </a:lnTo>
                      <a:lnTo>
                        <a:pt x="4" y="0"/>
                      </a:lnTo>
                      <a:lnTo>
                        <a:pt x="3" y="1"/>
                      </a:lnTo>
                      <a:lnTo>
                        <a:pt x="2" y="2"/>
                      </a:lnTo>
                      <a:lnTo>
                        <a:pt x="1" y="3"/>
                      </a:lnTo>
                      <a:lnTo>
                        <a:pt x="0" y="4"/>
                      </a:lnTo>
                      <a:lnTo>
                        <a:pt x="0" y="6"/>
                      </a:lnTo>
                      <a:lnTo>
                        <a:pt x="0" y="8"/>
                      </a:lnTo>
                      <a:lnTo>
                        <a:pt x="0" y="10"/>
                      </a:lnTo>
                      <a:lnTo>
                        <a:pt x="0" y="11"/>
                      </a:lnTo>
                      <a:lnTo>
                        <a:pt x="1" y="12"/>
                      </a:lnTo>
                      <a:lnTo>
                        <a:pt x="1" y="13"/>
                      </a:lnTo>
                      <a:lnTo>
                        <a:pt x="2" y="13"/>
                      </a:lnTo>
                      <a:lnTo>
                        <a:pt x="3" y="14"/>
                      </a:lnTo>
                      <a:lnTo>
                        <a:pt x="4" y="15"/>
                      </a:lnTo>
                      <a:lnTo>
                        <a:pt x="5" y="15"/>
                      </a:lnTo>
                      <a:lnTo>
                        <a:pt x="6" y="15"/>
                      </a:lnTo>
                      <a:lnTo>
                        <a:pt x="8" y="15"/>
                      </a:lnTo>
                      <a:lnTo>
                        <a:pt x="8" y="14"/>
                      </a:lnTo>
                      <a:lnTo>
                        <a:pt x="9" y="13"/>
                      </a:lnTo>
                      <a:lnTo>
                        <a:pt x="10" y="12"/>
                      </a:lnTo>
                      <a:lnTo>
                        <a:pt x="11" y="11"/>
                      </a:lnTo>
                      <a:lnTo>
                        <a:pt x="12" y="10"/>
                      </a:lnTo>
                      <a:lnTo>
                        <a:pt x="12" y="8"/>
                      </a:lnTo>
                      <a:lnTo>
                        <a:pt x="12" y="6"/>
                      </a:lnTo>
                      <a:lnTo>
                        <a:pt x="12" y="5"/>
                      </a:lnTo>
                      <a:lnTo>
                        <a:pt x="11" y="4"/>
                      </a:lnTo>
                      <a:lnTo>
                        <a:pt x="10"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31" name="Freeform 412"/>
                <p:cNvSpPr>
                  <a:spLocks/>
                </p:cNvSpPr>
                <p:nvPr/>
              </p:nvSpPr>
              <p:spPr bwMode="auto">
                <a:xfrm>
                  <a:off x="866" y="1614"/>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0" y="2"/>
                      </a:moveTo>
                      <a:lnTo>
                        <a:pt x="10" y="2"/>
                      </a:lnTo>
                      <a:lnTo>
                        <a:pt x="9" y="2"/>
                      </a:lnTo>
                      <a:lnTo>
                        <a:pt x="8" y="1"/>
                      </a:lnTo>
                      <a:lnTo>
                        <a:pt x="7" y="1"/>
                      </a:lnTo>
                      <a:lnTo>
                        <a:pt x="6" y="0"/>
                      </a:lnTo>
                      <a:lnTo>
                        <a:pt x="5" y="0"/>
                      </a:lnTo>
                      <a:lnTo>
                        <a:pt x="4" y="1"/>
                      </a:lnTo>
                      <a:lnTo>
                        <a:pt x="3" y="1"/>
                      </a:lnTo>
                      <a:lnTo>
                        <a:pt x="2" y="2"/>
                      </a:lnTo>
                      <a:lnTo>
                        <a:pt x="1" y="3"/>
                      </a:lnTo>
                      <a:lnTo>
                        <a:pt x="1" y="4"/>
                      </a:lnTo>
                      <a:lnTo>
                        <a:pt x="0" y="5"/>
                      </a:lnTo>
                      <a:lnTo>
                        <a:pt x="0" y="6"/>
                      </a:lnTo>
                      <a:lnTo>
                        <a:pt x="0" y="8"/>
                      </a:lnTo>
                      <a:lnTo>
                        <a:pt x="0" y="10"/>
                      </a:lnTo>
                      <a:lnTo>
                        <a:pt x="0" y="11"/>
                      </a:lnTo>
                      <a:lnTo>
                        <a:pt x="1" y="11"/>
                      </a:lnTo>
                      <a:lnTo>
                        <a:pt x="1" y="12"/>
                      </a:lnTo>
                      <a:lnTo>
                        <a:pt x="1" y="13"/>
                      </a:lnTo>
                      <a:lnTo>
                        <a:pt x="3" y="14"/>
                      </a:lnTo>
                      <a:lnTo>
                        <a:pt x="3" y="15"/>
                      </a:lnTo>
                      <a:lnTo>
                        <a:pt x="5" y="15"/>
                      </a:lnTo>
                      <a:lnTo>
                        <a:pt x="6" y="15"/>
                      </a:lnTo>
                      <a:lnTo>
                        <a:pt x="7" y="15"/>
                      </a:lnTo>
                      <a:lnTo>
                        <a:pt x="8" y="15"/>
                      </a:lnTo>
                      <a:lnTo>
                        <a:pt x="9" y="14"/>
                      </a:lnTo>
                      <a:lnTo>
                        <a:pt x="10" y="14"/>
                      </a:lnTo>
                      <a:lnTo>
                        <a:pt x="11" y="13"/>
                      </a:lnTo>
                      <a:lnTo>
                        <a:pt x="11" y="12"/>
                      </a:lnTo>
                      <a:lnTo>
                        <a:pt x="12" y="10"/>
                      </a:lnTo>
                      <a:lnTo>
                        <a:pt x="12" y="8"/>
                      </a:lnTo>
                      <a:lnTo>
                        <a:pt x="12" y="7"/>
                      </a:lnTo>
                      <a:lnTo>
                        <a:pt x="12" y="6"/>
                      </a:lnTo>
                      <a:lnTo>
                        <a:pt x="11" y="5"/>
                      </a:lnTo>
                      <a:lnTo>
                        <a:pt x="11" y="4"/>
                      </a:lnTo>
                      <a:lnTo>
                        <a:pt x="11"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32" name="Freeform 413"/>
                <p:cNvSpPr>
                  <a:spLocks/>
                </p:cNvSpPr>
                <p:nvPr/>
              </p:nvSpPr>
              <p:spPr bwMode="auto">
                <a:xfrm>
                  <a:off x="863" y="1614"/>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0" y="2"/>
                      </a:moveTo>
                      <a:lnTo>
                        <a:pt x="10" y="2"/>
                      </a:lnTo>
                      <a:lnTo>
                        <a:pt x="9" y="2"/>
                      </a:lnTo>
                      <a:lnTo>
                        <a:pt x="8" y="1"/>
                      </a:lnTo>
                      <a:lnTo>
                        <a:pt x="7" y="1"/>
                      </a:lnTo>
                      <a:lnTo>
                        <a:pt x="6" y="0"/>
                      </a:lnTo>
                      <a:lnTo>
                        <a:pt x="5" y="0"/>
                      </a:lnTo>
                      <a:lnTo>
                        <a:pt x="4" y="1"/>
                      </a:lnTo>
                      <a:lnTo>
                        <a:pt x="3" y="1"/>
                      </a:lnTo>
                      <a:lnTo>
                        <a:pt x="2" y="2"/>
                      </a:lnTo>
                      <a:lnTo>
                        <a:pt x="1" y="3"/>
                      </a:lnTo>
                      <a:lnTo>
                        <a:pt x="1" y="4"/>
                      </a:lnTo>
                      <a:lnTo>
                        <a:pt x="0" y="5"/>
                      </a:lnTo>
                      <a:lnTo>
                        <a:pt x="0" y="6"/>
                      </a:lnTo>
                      <a:lnTo>
                        <a:pt x="0" y="8"/>
                      </a:lnTo>
                      <a:lnTo>
                        <a:pt x="0" y="10"/>
                      </a:lnTo>
                      <a:lnTo>
                        <a:pt x="0" y="11"/>
                      </a:lnTo>
                      <a:lnTo>
                        <a:pt x="1" y="11"/>
                      </a:lnTo>
                      <a:lnTo>
                        <a:pt x="1" y="12"/>
                      </a:lnTo>
                      <a:lnTo>
                        <a:pt x="2" y="13"/>
                      </a:lnTo>
                      <a:lnTo>
                        <a:pt x="3" y="14"/>
                      </a:lnTo>
                      <a:lnTo>
                        <a:pt x="3" y="15"/>
                      </a:lnTo>
                      <a:lnTo>
                        <a:pt x="5" y="15"/>
                      </a:lnTo>
                      <a:lnTo>
                        <a:pt x="6" y="15"/>
                      </a:lnTo>
                      <a:lnTo>
                        <a:pt x="7" y="15"/>
                      </a:lnTo>
                      <a:lnTo>
                        <a:pt x="8" y="15"/>
                      </a:lnTo>
                      <a:lnTo>
                        <a:pt x="9" y="14"/>
                      </a:lnTo>
                      <a:lnTo>
                        <a:pt x="10" y="14"/>
                      </a:lnTo>
                      <a:lnTo>
                        <a:pt x="11" y="13"/>
                      </a:lnTo>
                      <a:lnTo>
                        <a:pt x="11" y="12"/>
                      </a:lnTo>
                      <a:lnTo>
                        <a:pt x="12" y="10"/>
                      </a:lnTo>
                      <a:lnTo>
                        <a:pt x="12" y="8"/>
                      </a:lnTo>
                      <a:lnTo>
                        <a:pt x="12" y="7"/>
                      </a:lnTo>
                      <a:lnTo>
                        <a:pt x="12" y="6"/>
                      </a:lnTo>
                      <a:lnTo>
                        <a:pt x="12" y="5"/>
                      </a:lnTo>
                      <a:lnTo>
                        <a:pt x="12" y="4"/>
                      </a:lnTo>
                      <a:lnTo>
                        <a:pt x="11" y="4"/>
                      </a:lnTo>
                      <a:lnTo>
                        <a:pt x="11"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33" name="Freeform 414"/>
                <p:cNvSpPr>
                  <a:spLocks/>
                </p:cNvSpPr>
                <p:nvPr/>
              </p:nvSpPr>
              <p:spPr bwMode="auto">
                <a:xfrm>
                  <a:off x="791" y="1616"/>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7" y="14"/>
                      </a:moveTo>
                      <a:lnTo>
                        <a:pt x="9" y="14"/>
                      </a:lnTo>
                      <a:lnTo>
                        <a:pt x="10" y="13"/>
                      </a:lnTo>
                      <a:lnTo>
                        <a:pt x="11" y="12"/>
                      </a:lnTo>
                      <a:lnTo>
                        <a:pt x="12" y="11"/>
                      </a:lnTo>
                      <a:lnTo>
                        <a:pt x="13" y="10"/>
                      </a:lnTo>
                      <a:lnTo>
                        <a:pt x="13" y="8"/>
                      </a:lnTo>
                      <a:lnTo>
                        <a:pt x="13" y="6"/>
                      </a:lnTo>
                      <a:lnTo>
                        <a:pt x="13" y="5"/>
                      </a:lnTo>
                      <a:lnTo>
                        <a:pt x="12" y="5"/>
                      </a:lnTo>
                      <a:lnTo>
                        <a:pt x="12" y="4"/>
                      </a:lnTo>
                      <a:lnTo>
                        <a:pt x="12" y="3"/>
                      </a:lnTo>
                      <a:lnTo>
                        <a:pt x="11" y="3"/>
                      </a:lnTo>
                      <a:lnTo>
                        <a:pt x="11" y="2"/>
                      </a:lnTo>
                      <a:lnTo>
                        <a:pt x="10" y="1"/>
                      </a:lnTo>
                      <a:lnTo>
                        <a:pt x="9" y="1"/>
                      </a:lnTo>
                      <a:lnTo>
                        <a:pt x="9" y="0"/>
                      </a:lnTo>
                      <a:lnTo>
                        <a:pt x="8" y="0"/>
                      </a:lnTo>
                      <a:lnTo>
                        <a:pt x="7" y="0"/>
                      </a:lnTo>
                      <a:lnTo>
                        <a:pt x="5" y="0"/>
                      </a:lnTo>
                      <a:lnTo>
                        <a:pt x="4" y="0"/>
                      </a:lnTo>
                      <a:lnTo>
                        <a:pt x="3" y="1"/>
                      </a:lnTo>
                      <a:lnTo>
                        <a:pt x="2" y="1"/>
                      </a:lnTo>
                      <a:lnTo>
                        <a:pt x="1" y="2"/>
                      </a:lnTo>
                      <a:lnTo>
                        <a:pt x="0" y="4"/>
                      </a:lnTo>
                      <a:lnTo>
                        <a:pt x="0" y="5"/>
                      </a:lnTo>
                      <a:lnTo>
                        <a:pt x="0" y="6"/>
                      </a:lnTo>
                      <a:lnTo>
                        <a:pt x="0" y="8"/>
                      </a:lnTo>
                      <a:lnTo>
                        <a:pt x="0" y="10"/>
                      </a:lnTo>
                      <a:lnTo>
                        <a:pt x="0" y="11"/>
                      </a:lnTo>
                      <a:lnTo>
                        <a:pt x="1" y="12"/>
                      </a:lnTo>
                      <a:lnTo>
                        <a:pt x="1" y="13"/>
                      </a:lnTo>
                      <a:lnTo>
                        <a:pt x="2" y="13"/>
                      </a:lnTo>
                      <a:lnTo>
                        <a:pt x="3" y="14"/>
                      </a:lnTo>
                      <a:lnTo>
                        <a:pt x="4" y="14"/>
                      </a:lnTo>
                      <a:lnTo>
                        <a:pt x="5" y="14"/>
                      </a:lnTo>
                      <a:lnTo>
                        <a:pt x="7" y="15"/>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34" name="Freeform 415"/>
                <p:cNvSpPr>
                  <a:spLocks/>
                </p:cNvSpPr>
                <p:nvPr/>
              </p:nvSpPr>
              <p:spPr bwMode="auto">
                <a:xfrm>
                  <a:off x="798" y="1616"/>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7" y="15"/>
                      </a:moveTo>
                      <a:lnTo>
                        <a:pt x="8" y="15"/>
                      </a:lnTo>
                      <a:lnTo>
                        <a:pt x="9" y="14"/>
                      </a:lnTo>
                      <a:lnTo>
                        <a:pt x="10" y="13"/>
                      </a:lnTo>
                      <a:lnTo>
                        <a:pt x="11" y="12"/>
                      </a:lnTo>
                      <a:lnTo>
                        <a:pt x="11" y="11"/>
                      </a:lnTo>
                      <a:lnTo>
                        <a:pt x="12" y="11"/>
                      </a:lnTo>
                      <a:lnTo>
                        <a:pt x="12" y="8"/>
                      </a:lnTo>
                      <a:lnTo>
                        <a:pt x="12" y="7"/>
                      </a:lnTo>
                      <a:lnTo>
                        <a:pt x="12" y="6"/>
                      </a:lnTo>
                      <a:lnTo>
                        <a:pt x="12" y="5"/>
                      </a:lnTo>
                      <a:lnTo>
                        <a:pt x="11" y="5"/>
                      </a:lnTo>
                      <a:lnTo>
                        <a:pt x="11" y="4"/>
                      </a:lnTo>
                      <a:lnTo>
                        <a:pt x="11" y="3"/>
                      </a:lnTo>
                      <a:lnTo>
                        <a:pt x="10" y="2"/>
                      </a:lnTo>
                      <a:lnTo>
                        <a:pt x="9" y="1"/>
                      </a:lnTo>
                      <a:lnTo>
                        <a:pt x="8" y="1"/>
                      </a:lnTo>
                      <a:lnTo>
                        <a:pt x="7" y="0"/>
                      </a:lnTo>
                      <a:lnTo>
                        <a:pt x="6" y="0"/>
                      </a:lnTo>
                      <a:lnTo>
                        <a:pt x="5" y="0"/>
                      </a:lnTo>
                      <a:lnTo>
                        <a:pt x="3" y="1"/>
                      </a:lnTo>
                      <a:lnTo>
                        <a:pt x="2" y="2"/>
                      </a:lnTo>
                      <a:lnTo>
                        <a:pt x="1" y="3"/>
                      </a:lnTo>
                      <a:lnTo>
                        <a:pt x="1" y="4"/>
                      </a:lnTo>
                      <a:lnTo>
                        <a:pt x="0" y="5"/>
                      </a:lnTo>
                      <a:lnTo>
                        <a:pt x="0" y="7"/>
                      </a:lnTo>
                      <a:lnTo>
                        <a:pt x="0" y="8"/>
                      </a:lnTo>
                      <a:lnTo>
                        <a:pt x="0" y="10"/>
                      </a:lnTo>
                      <a:lnTo>
                        <a:pt x="0" y="11"/>
                      </a:lnTo>
                      <a:lnTo>
                        <a:pt x="1" y="11"/>
                      </a:lnTo>
                      <a:lnTo>
                        <a:pt x="1" y="12"/>
                      </a:lnTo>
                      <a:lnTo>
                        <a:pt x="1" y="13"/>
                      </a:lnTo>
                      <a:lnTo>
                        <a:pt x="3" y="13"/>
                      </a:lnTo>
                      <a:lnTo>
                        <a:pt x="3"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35" name="Freeform 416"/>
                <p:cNvSpPr>
                  <a:spLocks/>
                </p:cNvSpPr>
                <p:nvPr/>
              </p:nvSpPr>
              <p:spPr bwMode="auto">
                <a:xfrm>
                  <a:off x="795" y="1616"/>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7" y="15"/>
                      </a:moveTo>
                      <a:lnTo>
                        <a:pt x="8" y="15"/>
                      </a:lnTo>
                      <a:lnTo>
                        <a:pt x="9" y="14"/>
                      </a:lnTo>
                      <a:lnTo>
                        <a:pt x="10" y="13"/>
                      </a:lnTo>
                      <a:lnTo>
                        <a:pt x="11" y="12"/>
                      </a:lnTo>
                      <a:lnTo>
                        <a:pt x="12" y="11"/>
                      </a:lnTo>
                      <a:lnTo>
                        <a:pt x="12" y="8"/>
                      </a:lnTo>
                      <a:lnTo>
                        <a:pt x="12" y="7"/>
                      </a:lnTo>
                      <a:lnTo>
                        <a:pt x="12" y="6"/>
                      </a:lnTo>
                      <a:lnTo>
                        <a:pt x="12" y="5"/>
                      </a:lnTo>
                      <a:lnTo>
                        <a:pt x="12" y="4"/>
                      </a:lnTo>
                      <a:lnTo>
                        <a:pt x="11" y="4"/>
                      </a:lnTo>
                      <a:lnTo>
                        <a:pt x="11" y="3"/>
                      </a:lnTo>
                      <a:lnTo>
                        <a:pt x="10" y="2"/>
                      </a:lnTo>
                      <a:lnTo>
                        <a:pt x="9" y="1"/>
                      </a:lnTo>
                      <a:lnTo>
                        <a:pt x="8" y="1"/>
                      </a:lnTo>
                      <a:lnTo>
                        <a:pt x="7" y="0"/>
                      </a:lnTo>
                      <a:lnTo>
                        <a:pt x="6" y="0"/>
                      </a:lnTo>
                      <a:lnTo>
                        <a:pt x="5" y="0"/>
                      </a:lnTo>
                      <a:lnTo>
                        <a:pt x="3" y="1"/>
                      </a:lnTo>
                      <a:lnTo>
                        <a:pt x="2" y="2"/>
                      </a:lnTo>
                      <a:lnTo>
                        <a:pt x="1" y="3"/>
                      </a:lnTo>
                      <a:lnTo>
                        <a:pt x="1" y="4"/>
                      </a:lnTo>
                      <a:lnTo>
                        <a:pt x="0" y="5"/>
                      </a:lnTo>
                      <a:lnTo>
                        <a:pt x="0" y="7"/>
                      </a:lnTo>
                      <a:lnTo>
                        <a:pt x="0" y="8"/>
                      </a:lnTo>
                      <a:lnTo>
                        <a:pt x="0" y="10"/>
                      </a:lnTo>
                      <a:lnTo>
                        <a:pt x="0" y="11"/>
                      </a:lnTo>
                      <a:lnTo>
                        <a:pt x="1" y="11"/>
                      </a:lnTo>
                      <a:lnTo>
                        <a:pt x="1" y="12"/>
                      </a:lnTo>
                      <a:lnTo>
                        <a:pt x="2" y="13"/>
                      </a:lnTo>
                      <a:lnTo>
                        <a:pt x="3" y="13"/>
                      </a:lnTo>
                      <a:lnTo>
                        <a:pt x="3"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36" name="Freeform 417"/>
                <p:cNvSpPr>
                  <a:spLocks/>
                </p:cNvSpPr>
                <p:nvPr/>
              </p:nvSpPr>
              <p:spPr bwMode="auto">
                <a:xfrm>
                  <a:off x="801" y="1616"/>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12" y="6"/>
                      </a:moveTo>
                      <a:lnTo>
                        <a:pt x="12" y="5"/>
                      </a:lnTo>
                      <a:lnTo>
                        <a:pt x="11" y="4"/>
                      </a:lnTo>
                      <a:lnTo>
                        <a:pt x="11" y="3"/>
                      </a:lnTo>
                      <a:lnTo>
                        <a:pt x="10" y="2"/>
                      </a:lnTo>
                      <a:lnTo>
                        <a:pt x="9" y="1"/>
                      </a:lnTo>
                      <a:lnTo>
                        <a:pt x="8" y="0"/>
                      </a:lnTo>
                      <a:lnTo>
                        <a:pt x="7" y="0"/>
                      </a:lnTo>
                      <a:lnTo>
                        <a:pt x="6" y="0"/>
                      </a:lnTo>
                      <a:lnTo>
                        <a:pt x="5" y="0"/>
                      </a:lnTo>
                      <a:lnTo>
                        <a:pt x="4" y="0"/>
                      </a:lnTo>
                      <a:lnTo>
                        <a:pt x="3" y="0"/>
                      </a:lnTo>
                      <a:lnTo>
                        <a:pt x="2" y="1"/>
                      </a:lnTo>
                      <a:lnTo>
                        <a:pt x="1" y="2"/>
                      </a:lnTo>
                      <a:lnTo>
                        <a:pt x="0" y="3"/>
                      </a:lnTo>
                      <a:lnTo>
                        <a:pt x="0" y="4"/>
                      </a:lnTo>
                      <a:lnTo>
                        <a:pt x="0" y="6"/>
                      </a:lnTo>
                      <a:lnTo>
                        <a:pt x="0" y="7"/>
                      </a:lnTo>
                      <a:lnTo>
                        <a:pt x="0" y="8"/>
                      </a:lnTo>
                      <a:lnTo>
                        <a:pt x="0" y="10"/>
                      </a:lnTo>
                      <a:lnTo>
                        <a:pt x="0" y="11"/>
                      </a:lnTo>
                      <a:lnTo>
                        <a:pt x="1" y="11"/>
                      </a:lnTo>
                      <a:lnTo>
                        <a:pt x="1" y="12"/>
                      </a:lnTo>
                      <a:lnTo>
                        <a:pt x="2" y="12"/>
                      </a:lnTo>
                      <a:lnTo>
                        <a:pt x="2" y="13"/>
                      </a:lnTo>
                      <a:lnTo>
                        <a:pt x="3" y="13"/>
                      </a:lnTo>
                      <a:lnTo>
                        <a:pt x="3" y="14"/>
                      </a:lnTo>
                      <a:lnTo>
                        <a:pt x="4" y="14"/>
                      </a:lnTo>
                      <a:lnTo>
                        <a:pt x="5" y="14"/>
                      </a:lnTo>
                      <a:lnTo>
                        <a:pt x="6" y="14"/>
                      </a:lnTo>
                      <a:lnTo>
                        <a:pt x="7" y="14"/>
                      </a:lnTo>
                      <a:lnTo>
                        <a:pt x="9" y="13"/>
                      </a:lnTo>
                      <a:lnTo>
                        <a:pt x="10" y="13"/>
                      </a:lnTo>
                      <a:lnTo>
                        <a:pt x="10" y="12"/>
                      </a:lnTo>
                      <a:lnTo>
                        <a:pt x="11" y="11"/>
                      </a:lnTo>
                      <a:lnTo>
                        <a:pt x="12" y="10"/>
                      </a:lnTo>
                      <a:lnTo>
                        <a:pt x="12" y="8"/>
                      </a:lnTo>
                      <a:lnTo>
                        <a:pt x="12"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37" name="Freeform 418"/>
                <p:cNvSpPr>
                  <a:spLocks/>
                </p:cNvSpPr>
                <p:nvPr/>
              </p:nvSpPr>
              <p:spPr bwMode="auto">
                <a:xfrm>
                  <a:off x="808" y="1616"/>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2" y="6"/>
                      </a:moveTo>
                      <a:lnTo>
                        <a:pt x="12" y="6"/>
                      </a:lnTo>
                      <a:lnTo>
                        <a:pt x="12" y="5"/>
                      </a:lnTo>
                      <a:lnTo>
                        <a:pt x="12" y="4"/>
                      </a:lnTo>
                      <a:lnTo>
                        <a:pt x="11" y="3"/>
                      </a:lnTo>
                      <a:lnTo>
                        <a:pt x="10" y="2"/>
                      </a:lnTo>
                      <a:lnTo>
                        <a:pt x="10" y="1"/>
                      </a:lnTo>
                      <a:lnTo>
                        <a:pt x="9" y="1"/>
                      </a:lnTo>
                      <a:lnTo>
                        <a:pt x="8" y="1"/>
                      </a:lnTo>
                      <a:lnTo>
                        <a:pt x="8" y="0"/>
                      </a:lnTo>
                      <a:lnTo>
                        <a:pt x="7" y="0"/>
                      </a:lnTo>
                      <a:lnTo>
                        <a:pt x="6" y="0"/>
                      </a:lnTo>
                      <a:lnTo>
                        <a:pt x="5" y="0"/>
                      </a:lnTo>
                      <a:lnTo>
                        <a:pt x="4" y="0"/>
                      </a:lnTo>
                      <a:lnTo>
                        <a:pt x="3" y="1"/>
                      </a:lnTo>
                      <a:lnTo>
                        <a:pt x="2" y="1"/>
                      </a:lnTo>
                      <a:lnTo>
                        <a:pt x="2" y="2"/>
                      </a:lnTo>
                      <a:lnTo>
                        <a:pt x="0" y="4"/>
                      </a:lnTo>
                      <a:lnTo>
                        <a:pt x="0" y="5"/>
                      </a:lnTo>
                      <a:lnTo>
                        <a:pt x="0" y="6"/>
                      </a:lnTo>
                      <a:lnTo>
                        <a:pt x="0" y="8"/>
                      </a:lnTo>
                      <a:lnTo>
                        <a:pt x="0" y="10"/>
                      </a:lnTo>
                      <a:lnTo>
                        <a:pt x="0" y="11"/>
                      </a:lnTo>
                      <a:lnTo>
                        <a:pt x="1" y="11"/>
                      </a:lnTo>
                      <a:lnTo>
                        <a:pt x="1" y="12"/>
                      </a:lnTo>
                      <a:lnTo>
                        <a:pt x="2" y="12"/>
                      </a:lnTo>
                      <a:lnTo>
                        <a:pt x="2" y="13"/>
                      </a:lnTo>
                      <a:lnTo>
                        <a:pt x="3" y="14"/>
                      </a:lnTo>
                      <a:lnTo>
                        <a:pt x="4" y="14"/>
                      </a:lnTo>
                      <a:lnTo>
                        <a:pt x="5" y="14"/>
                      </a:lnTo>
                      <a:lnTo>
                        <a:pt x="6" y="15"/>
                      </a:lnTo>
                      <a:lnTo>
                        <a:pt x="7" y="14"/>
                      </a:lnTo>
                      <a:lnTo>
                        <a:pt x="8" y="14"/>
                      </a:lnTo>
                      <a:lnTo>
                        <a:pt x="9" y="14"/>
                      </a:lnTo>
                      <a:lnTo>
                        <a:pt x="10" y="13"/>
                      </a:lnTo>
                      <a:lnTo>
                        <a:pt x="10" y="12"/>
                      </a:lnTo>
                      <a:lnTo>
                        <a:pt x="12" y="11"/>
                      </a:lnTo>
                      <a:lnTo>
                        <a:pt x="12" y="10"/>
                      </a:lnTo>
                      <a:lnTo>
                        <a:pt x="12" y="8"/>
                      </a:lnTo>
                      <a:lnTo>
                        <a:pt x="12"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38" name="Freeform 419"/>
                <p:cNvSpPr>
                  <a:spLocks/>
                </p:cNvSpPr>
                <p:nvPr/>
              </p:nvSpPr>
              <p:spPr bwMode="auto">
                <a:xfrm>
                  <a:off x="805" y="1616"/>
                  <a:ext cx="1"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8" y="14"/>
                      </a:moveTo>
                      <a:lnTo>
                        <a:pt x="9" y="14"/>
                      </a:lnTo>
                      <a:lnTo>
                        <a:pt x="10" y="14"/>
                      </a:lnTo>
                      <a:lnTo>
                        <a:pt x="11" y="13"/>
                      </a:lnTo>
                      <a:lnTo>
                        <a:pt x="11" y="12"/>
                      </a:lnTo>
                      <a:lnTo>
                        <a:pt x="13" y="11"/>
                      </a:lnTo>
                      <a:lnTo>
                        <a:pt x="13" y="10"/>
                      </a:lnTo>
                      <a:lnTo>
                        <a:pt x="13" y="8"/>
                      </a:lnTo>
                      <a:lnTo>
                        <a:pt x="13" y="6"/>
                      </a:lnTo>
                      <a:lnTo>
                        <a:pt x="13" y="5"/>
                      </a:lnTo>
                      <a:lnTo>
                        <a:pt x="13" y="4"/>
                      </a:lnTo>
                      <a:lnTo>
                        <a:pt x="12" y="3"/>
                      </a:lnTo>
                      <a:lnTo>
                        <a:pt x="11" y="2"/>
                      </a:lnTo>
                      <a:lnTo>
                        <a:pt x="11" y="1"/>
                      </a:lnTo>
                      <a:lnTo>
                        <a:pt x="10" y="1"/>
                      </a:lnTo>
                      <a:lnTo>
                        <a:pt x="9" y="0"/>
                      </a:lnTo>
                      <a:lnTo>
                        <a:pt x="8" y="0"/>
                      </a:lnTo>
                      <a:lnTo>
                        <a:pt x="7" y="0"/>
                      </a:lnTo>
                      <a:lnTo>
                        <a:pt x="6" y="0"/>
                      </a:lnTo>
                      <a:lnTo>
                        <a:pt x="4" y="0"/>
                      </a:lnTo>
                      <a:lnTo>
                        <a:pt x="3" y="1"/>
                      </a:lnTo>
                      <a:lnTo>
                        <a:pt x="2" y="1"/>
                      </a:lnTo>
                      <a:lnTo>
                        <a:pt x="2" y="2"/>
                      </a:lnTo>
                      <a:lnTo>
                        <a:pt x="0" y="4"/>
                      </a:lnTo>
                      <a:lnTo>
                        <a:pt x="0" y="5"/>
                      </a:lnTo>
                      <a:lnTo>
                        <a:pt x="0" y="6"/>
                      </a:lnTo>
                      <a:lnTo>
                        <a:pt x="0" y="8"/>
                      </a:lnTo>
                      <a:lnTo>
                        <a:pt x="0" y="10"/>
                      </a:lnTo>
                      <a:lnTo>
                        <a:pt x="0" y="11"/>
                      </a:lnTo>
                      <a:lnTo>
                        <a:pt x="1" y="12"/>
                      </a:lnTo>
                      <a:lnTo>
                        <a:pt x="2" y="12"/>
                      </a:lnTo>
                      <a:lnTo>
                        <a:pt x="2" y="13"/>
                      </a:lnTo>
                      <a:lnTo>
                        <a:pt x="3" y="14"/>
                      </a:lnTo>
                      <a:lnTo>
                        <a:pt x="4" y="14"/>
                      </a:lnTo>
                      <a:lnTo>
                        <a:pt x="6" y="14"/>
                      </a:lnTo>
                      <a:lnTo>
                        <a:pt x="7" y="15"/>
                      </a:lnTo>
                      <a:lnTo>
                        <a:pt x="8"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39" name="Freeform 420"/>
                <p:cNvSpPr>
                  <a:spLocks/>
                </p:cNvSpPr>
                <p:nvPr/>
              </p:nvSpPr>
              <p:spPr bwMode="auto">
                <a:xfrm>
                  <a:off x="811" y="1616"/>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2" y="7"/>
                      </a:moveTo>
                      <a:lnTo>
                        <a:pt x="11" y="7"/>
                      </a:lnTo>
                      <a:lnTo>
                        <a:pt x="11" y="6"/>
                      </a:lnTo>
                      <a:lnTo>
                        <a:pt x="11" y="5"/>
                      </a:lnTo>
                      <a:lnTo>
                        <a:pt x="10" y="4"/>
                      </a:lnTo>
                      <a:lnTo>
                        <a:pt x="10" y="3"/>
                      </a:lnTo>
                      <a:lnTo>
                        <a:pt x="10" y="2"/>
                      </a:lnTo>
                      <a:lnTo>
                        <a:pt x="9" y="2"/>
                      </a:lnTo>
                      <a:lnTo>
                        <a:pt x="8" y="1"/>
                      </a:lnTo>
                      <a:lnTo>
                        <a:pt x="7" y="1"/>
                      </a:lnTo>
                      <a:lnTo>
                        <a:pt x="6" y="1"/>
                      </a:lnTo>
                      <a:lnTo>
                        <a:pt x="6" y="0"/>
                      </a:lnTo>
                      <a:lnTo>
                        <a:pt x="4" y="1"/>
                      </a:lnTo>
                      <a:lnTo>
                        <a:pt x="3" y="1"/>
                      </a:lnTo>
                      <a:lnTo>
                        <a:pt x="2" y="2"/>
                      </a:lnTo>
                      <a:lnTo>
                        <a:pt x="1" y="3"/>
                      </a:lnTo>
                      <a:lnTo>
                        <a:pt x="1" y="4"/>
                      </a:lnTo>
                      <a:lnTo>
                        <a:pt x="0" y="5"/>
                      </a:lnTo>
                      <a:lnTo>
                        <a:pt x="0" y="7"/>
                      </a:lnTo>
                      <a:lnTo>
                        <a:pt x="0" y="8"/>
                      </a:lnTo>
                      <a:lnTo>
                        <a:pt x="0" y="10"/>
                      </a:lnTo>
                      <a:lnTo>
                        <a:pt x="0" y="11"/>
                      </a:lnTo>
                      <a:lnTo>
                        <a:pt x="1" y="12"/>
                      </a:lnTo>
                      <a:lnTo>
                        <a:pt x="1" y="13"/>
                      </a:lnTo>
                      <a:lnTo>
                        <a:pt x="2" y="13"/>
                      </a:lnTo>
                      <a:lnTo>
                        <a:pt x="2" y="14"/>
                      </a:lnTo>
                      <a:lnTo>
                        <a:pt x="3" y="14"/>
                      </a:lnTo>
                      <a:lnTo>
                        <a:pt x="4" y="15"/>
                      </a:lnTo>
                      <a:lnTo>
                        <a:pt x="5" y="15"/>
                      </a:lnTo>
                      <a:lnTo>
                        <a:pt x="6" y="15"/>
                      </a:lnTo>
                      <a:lnTo>
                        <a:pt x="7" y="15"/>
                      </a:lnTo>
                      <a:lnTo>
                        <a:pt x="9" y="14"/>
                      </a:lnTo>
                      <a:lnTo>
                        <a:pt x="10" y="14"/>
                      </a:lnTo>
                      <a:lnTo>
                        <a:pt x="10" y="13"/>
                      </a:lnTo>
                      <a:lnTo>
                        <a:pt x="11" y="12"/>
                      </a:lnTo>
                      <a:lnTo>
                        <a:pt x="11" y="11"/>
                      </a:lnTo>
                      <a:lnTo>
                        <a:pt x="12" y="8"/>
                      </a:lnTo>
                      <a:lnTo>
                        <a:pt x="12"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40" name="Freeform 421"/>
                <p:cNvSpPr>
                  <a:spLocks/>
                </p:cNvSpPr>
                <p:nvPr/>
              </p:nvSpPr>
              <p:spPr bwMode="auto">
                <a:xfrm>
                  <a:off x="817" y="1616"/>
                  <a:ext cx="2"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w 14"/>
                    <a:gd name="T27" fmla="*/ 0 h 15"/>
                    <a:gd name="T28" fmla="*/ 0 w 14"/>
                    <a:gd name="T29" fmla="*/ 0 h 15"/>
                    <a:gd name="T30" fmla="*/ 0 w 14"/>
                    <a:gd name="T31" fmla="*/ 0 h 15"/>
                    <a:gd name="T32" fmla="*/ 0 w 14"/>
                    <a:gd name="T33" fmla="*/ 0 h 15"/>
                    <a:gd name="T34" fmla="*/ 0 w 14"/>
                    <a:gd name="T35" fmla="*/ 0 h 15"/>
                    <a:gd name="T36" fmla="*/ 0 w 14"/>
                    <a:gd name="T37" fmla="*/ 0 h 15"/>
                    <a:gd name="T38" fmla="*/ 0 w 14"/>
                    <a:gd name="T39" fmla="*/ 0 h 15"/>
                    <a:gd name="T40" fmla="*/ 0 w 14"/>
                    <a:gd name="T41" fmla="*/ 0 h 15"/>
                    <a:gd name="T42" fmla="*/ 0 w 14"/>
                    <a:gd name="T43" fmla="*/ 0 h 15"/>
                    <a:gd name="T44" fmla="*/ 0 w 14"/>
                    <a:gd name="T45" fmla="*/ 0 h 15"/>
                    <a:gd name="T46" fmla="*/ 0 w 14"/>
                    <a:gd name="T47" fmla="*/ 0 h 15"/>
                    <a:gd name="T48" fmla="*/ 0 w 14"/>
                    <a:gd name="T49" fmla="*/ 0 h 15"/>
                    <a:gd name="T50" fmla="*/ 0 w 14"/>
                    <a:gd name="T51" fmla="*/ 0 h 15"/>
                    <a:gd name="T52" fmla="*/ 0 w 14"/>
                    <a:gd name="T53" fmla="*/ 0 h 15"/>
                    <a:gd name="T54" fmla="*/ 0 w 14"/>
                    <a:gd name="T55" fmla="*/ 0 h 15"/>
                    <a:gd name="T56" fmla="*/ 0 w 14"/>
                    <a:gd name="T57" fmla="*/ 0 h 15"/>
                    <a:gd name="T58" fmla="*/ 0 w 14"/>
                    <a:gd name="T59" fmla="*/ 0 h 15"/>
                    <a:gd name="T60" fmla="*/ 0 w 14"/>
                    <a:gd name="T61" fmla="*/ 0 h 15"/>
                    <a:gd name="T62" fmla="*/ 0 w 14"/>
                    <a:gd name="T63" fmla="*/ 0 h 15"/>
                    <a:gd name="T64" fmla="*/ 0 w 14"/>
                    <a:gd name="T65" fmla="*/ 0 h 15"/>
                    <a:gd name="T66" fmla="*/ 0 w 14"/>
                    <a:gd name="T67" fmla="*/ 0 h 15"/>
                    <a:gd name="T68" fmla="*/ 0 w 14"/>
                    <a:gd name="T69" fmla="*/ 0 h 15"/>
                    <a:gd name="T70" fmla="*/ 0 w 14"/>
                    <a:gd name="T71" fmla="*/ 0 h 15"/>
                    <a:gd name="T72" fmla="*/ 0 w 14"/>
                    <a:gd name="T73" fmla="*/ 0 h 15"/>
                    <a:gd name="T74" fmla="*/ 0 w 14"/>
                    <a:gd name="T75" fmla="*/ 0 h 15"/>
                    <a:gd name="T76" fmla="*/ 0 w 14"/>
                    <a:gd name="T77" fmla="*/ 0 h 15"/>
                    <a:gd name="T78" fmla="*/ 0 w 14"/>
                    <a:gd name="T79" fmla="*/ 0 h 15"/>
                    <a:gd name="T80" fmla="*/ 0 w 14"/>
                    <a:gd name="T81" fmla="*/ 0 h 15"/>
                    <a:gd name="T82" fmla="*/ 0 w 14"/>
                    <a:gd name="T83" fmla="*/ 0 h 15"/>
                    <a:gd name="T84" fmla="*/ 0 w 14"/>
                    <a:gd name="T85" fmla="*/ 0 h 15"/>
                    <a:gd name="T86" fmla="*/ 0 w 14"/>
                    <a:gd name="T87" fmla="*/ 0 h 15"/>
                    <a:gd name="T88" fmla="*/ 0 w 14"/>
                    <a:gd name="T89" fmla="*/ 0 h 15"/>
                    <a:gd name="T90" fmla="*/ 0 w 14"/>
                    <a:gd name="T91" fmla="*/ 0 h 15"/>
                    <a:gd name="T92" fmla="*/ 0 w 14"/>
                    <a:gd name="T93" fmla="*/ 0 h 15"/>
                    <a:gd name="T94" fmla="*/ 0 w 14"/>
                    <a:gd name="T95" fmla="*/ 0 h 15"/>
                    <a:gd name="T96" fmla="*/ 0 w 14"/>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
                    <a:gd name="T148" fmla="*/ 0 h 15"/>
                    <a:gd name="T149" fmla="*/ 14 w 14"/>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 h="15">
                      <a:moveTo>
                        <a:pt x="14" y="6"/>
                      </a:moveTo>
                      <a:lnTo>
                        <a:pt x="13" y="6"/>
                      </a:lnTo>
                      <a:lnTo>
                        <a:pt x="13" y="5"/>
                      </a:lnTo>
                      <a:lnTo>
                        <a:pt x="13" y="4"/>
                      </a:lnTo>
                      <a:lnTo>
                        <a:pt x="13" y="3"/>
                      </a:lnTo>
                      <a:lnTo>
                        <a:pt x="12" y="2"/>
                      </a:lnTo>
                      <a:lnTo>
                        <a:pt x="11" y="2"/>
                      </a:lnTo>
                      <a:lnTo>
                        <a:pt x="11" y="1"/>
                      </a:lnTo>
                      <a:lnTo>
                        <a:pt x="9" y="1"/>
                      </a:lnTo>
                      <a:lnTo>
                        <a:pt x="9" y="0"/>
                      </a:lnTo>
                      <a:lnTo>
                        <a:pt x="8" y="0"/>
                      </a:lnTo>
                      <a:lnTo>
                        <a:pt x="7" y="0"/>
                      </a:lnTo>
                      <a:lnTo>
                        <a:pt x="6" y="0"/>
                      </a:lnTo>
                      <a:lnTo>
                        <a:pt x="5" y="0"/>
                      </a:lnTo>
                      <a:lnTo>
                        <a:pt x="4" y="1"/>
                      </a:lnTo>
                      <a:lnTo>
                        <a:pt x="2" y="1"/>
                      </a:lnTo>
                      <a:lnTo>
                        <a:pt x="2" y="2"/>
                      </a:lnTo>
                      <a:lnTo>
                        <a:pt x="1" y="3"/>
                      </a:lnTo>
                      <a:lnTo>
                        <a:pt x="0" y="5"/>
                      </a:lnTo>
                      <a:lnTo>
                        <a:pt x="0" y="6"/>
                      </a:lnTo>
                      <a:lnTo>
                        <a:pt x="0" y="7"/>
                      </a:lnTo>
                      <a:lnTo>
                        <a:pt x="0" y="9"/>
                      </a:lnTo>
                      <a:lnTo>
                        <a:pt x="0" y="10"/>
                      </a:lnTo>
                      <a:lnTo>
                        <a:pt x="1" y="10"/>
                      </a:lnTo>
                      <a:lnTo>
                        <a:pt x="1" y="11"/>
                      </a:lnTo>
                      <a:lnTo>
                        <a:pt x="2" y="11"/>
                      </a:lnTo>
                      <a:lnTo>
                        <a:pt x="2" y="12"/>
                      </a:lnTo>
                      <a:lnTo>
                        <a:pt x="2" y="13"/>
                      </a:lnTo>
                      <a:lnTo>
                        <a:pt x="3" y="13"/>
                      </a:lnTo>
                      <a:lnTo>
                        <a:pt x="4" y="14"/>
                      </a:lnTo>
                      <a:lnTo>
                        <a:pt x="5" y="14"/>
                      </a:lnTo>
                      <a:lnTo>
                        <a:pt x="6" y="15"/>
                      </a:lnTo>
                      <a:lnTo>
                        <a:pt x="7" y="15"/>
                      </a:lnTo>
                      <a:lnTo>
                        <a:pt x="8" y="14"/>
                      </a:lnTo>
                      <a:lnTo>
                        <a:pt x="11" y="14"/>
                      </a:lnTo>
                      <a:lnTo>
                        <a:pt x="11" y="13"/>
                      </a:lnTo>
                      <a:lnTo>
                        <a:pt x="13" y="12"/>
                      </a:lnTo>
                      <a:lnTo>
                        <a:pt x="13" y="11"/>
                      </a:lnTo>
                      <a:lnTo>
                        <a:pt x="13" y="10"/>
                      </a:lnTo>
                      <a:lnTo>
                        <a:pt x="13" y="7"/>
                      </a:lnTo>
                      <a:lnTo>
                        <a:pt x="14"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41" name="Freeform 422"/>
                <p:cNvSpPr>
                  <a:spLocks/>
                </p:cNvSpPr>
                <p:nvPr/>
              </p:nvSpPr>
              <p:spPr bwMode="auto">
                <a:xfrm>
                  <a:off x="814" y="1616"/>
                  <a:ext cx="2" cy="1"/>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w 11"/>
                    <a:gd name="T13" fmla="*/ 0 h 15"/>
                    <a:gd name="T14" fmla="*/ 0 w 11"/>
                    <a:gd name="T15" fmla="*/ 0 h 15"/>
                    <a:gd name="T16" fmla="*/ 0 w 11"/>
                    <a:gd name="T17" fmla="*/ 0 h 15"/>
                    <a:gd name="T18" fmla="*/ 0 w 11"/>
                    <a:gd name="T19" fmla="*/ 0 h 15"/>
                    <a:gd name="T20" fmla="*/ 0 w 11"/>
                    <a:gd name="T21" fmla="*/ 0 h 15"/>
                    <a:gd name="T22" fmla="*/ 0 w 11"/>
                    <a:gd name="T23" fmla="*/ 0 h 15"/>
                    <a:gd name="T24" fmla="*/ 0 w 11"/>
                    <a:gd name="T25" fmla="*/ 0 h 15"/>
                    <a:gd name="T26" fmla="*/ 0 w 11"/>
                    <a:gd name="T27" fmla="*/ 0 h 15"/>
                    <a:gd name="T28" fmla="*/ 0 w 11"/>
                    <a:gd name="T29" fmla="*/ 0 h 15"/>
                    <a:gd name="T30" fmla="*/ 0 w 11"/>
                    <a:gd name="T31" fmla="*/ 0 h 15"/>
                    <a:gd name="T32" fmla="*/ 0 w 11"/>
                    <a:gd name="T33" fmla="*/ 0 h 15"/>
                    <a:gd name="T34" fmla="*/ 0 w 11"/>
                    <a:gd name="T35" fmla="*/ 0 h 15"/>
                    <a:gd name="T36" fmla="*/ 0 w 11"/>
                    <a:gd name="T37" fmla="*/ 0 h 15"/>
                    <a:gd name="T38" fmla="*/ 0 w 11"/>
                    <a:gd name="T39" fmla="*/ 0 h 15"/>
                    <a:gd name="T40" fmla="*/ 0 w 11"/>
                    <a:gd name="T41" fmla="*/ 0 h 15"/>
                    <a:gd name="T42" fmla="*/ 0 w 11"/>
                    <a:gd name="T43" fmla="*/ 0 h 15"/>
                    <a:gd name="T44" fmla="*/ 0 w 11"/>
                    <a:gd name="T45" fmla="*/ 0 h 15"/>
                    <a:gd name="T46" fmla="*/ 0 w 11"/>
                    <a:gd name="T47" fmla="*/ 0 h 15"/>
                    <a:gd name="T48" fmla="*/ 0 w 11"/>
                    <a:gd name="T49" fmla="*/ 0 h 15"/>
                    <a:gd name="T50" fmla="*/ 0 w 11"/>
                    <a:gd name="T51" fmla="*/ 0 h 15"/>
                    <a:gd name="T52" fmla="*/ 0 w 11"/>
                    <a:gd name="T53" fmla="*/ 0 h 15"/>
                    <a:gd name="T54" fmla="*/ 0 w 11"/>
                    <a:gd name="T55" fmla="*/ 0 h 15"/>
                    <a:gd name="T56" fmla="*/ 0 w 11"/>
                    <a:gd name="T57" fmla="*/ 0 h 15"/>
                    <a:gd name="T58" fmla="*/ 0 w 11"/>
                    <a:gd name="T59" fmla="*/ 0 h 15"/>
                    <a:gd name="T60" fmla="*/ 0 w 11"/>
                    <a:gd name="T61" fmla="*/ 0 h 15"/>
                    <a:gd name="T62" fmla="*/ 0 w 11"/>
                    <a:gd name="T63" fmla="*/ 0 h 15"/>
                    <a:gd name="T64" fmla="*/ 0 w 11"/>
                    <a:gd name="T65" fmla="*/ 0 h 15"/>
                    <a:gd name="T66" fmla="*/ 0 w 11"/>
                    <a:gd name="T67" fmla="*/ 0 h 15"/>
                    <a:gd name="T68" fmla="*/ 0 w 11"/>
                    <a:gd name="T69" fmla="*/ 0 h 15"/>
                    <a:gd name="T70" fmla="*/ 0 w 11"/>
                    <a:gd name="T71" fmla="*/ 0 h 15"/>
                    <a:gd name="T72" fmla="*/ 0 w 11"/>
                    <a:gd name="T73" fmla="*/ 0 h 15"/>
                    <a:gd name="T74" fmla="*/ 0 w 11"/>
                    <a:gd name="T75" fmla="*/ 0 h 15"/>
                    <a:gd name="T76" fmla="*/ 0 w 11"/>
                    <a:gd name="T77" fmla="*/ 0 h 15"/>
                    <a:gd name="T78" fmla="*/ 0 w 11"/>
                    <a:gd name="T79" fmla="*/ 0 h 15"/>
                    <a:gd name="T80" fmla="*/ 0 w 11"/>
                    <a:gd name="T81" fmla="*/ 0 h 15"/>
                    <a:gd name="T82" fmla="*/ 0 w 11"/>
                    <a:gd name="T83" fmla="*/ 0 h 15"/>
                    <a:gd name="T84" fmla="*/ 0 w 11"/>
                    <a:gd name="T85" fmla="*/ 0 h 15"/>
                    <a:gd name="T86" fmla="*/ 0 w 11"/>
                    <a:gd name="T87" fmla="*/ 0 h 15"/>
                    <a:gd name="T88" fmla="*/ 0 w 11"/>
                    <a:gd name="T89" fmla="*/ 0 h 15"/>
                    <a:gd name="T90" fmla="*/ 0 w 11"/>
                    <a:gd name="T91" fmla="*/ 0 h 15"/>
                    <a:gd name="T92" fmla="*/ 0 w 11"/>
                    <a:gd name="T93" fmla="*/ 0 h 15"/>
                    <a:gd name="T94" fmla="*/ 0 w 11"/>
                    <a:gd name="T95" fmla="*/ 0 h 15"/>
                    <a:gd name="T96" fmla="*/ 0 w 11"/>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5"/>
                    <a:gd name="T149" fmla="*/ 11 w 11"/>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5">
                      <a:moveTo>
                        <a:pt x="6" y="15"/>
                      </a:moveTo>
                      <a:lnTo>
                        <a:pt x="7" y="14"/>
                      </a:lnTo>
                      <a:lnTo>
                        <a:pt x="9" y="14"/>
                      </a:lnTo>
                      <a:lnTo>
                        <a:pt x="10" y="13"/>
                      </a:lnTo>
                      <a:lnTo>
                        <a:pt x="11" y="12"/>
                      </a:lnTo>
                      <a:lnTo>
                        <a:pt x="11" y="11"/>
                      </a:lnTo>
                      <a:lnTo>
                        <a:pt x="11" y="10"/>
                      </a:lnTo>
                      <a:lnTo>
                        <a:pt x="11" y="7"/>
                      </a:lnTo>
                      <a:lnTo>
                        <a:pt x="11" y="6"/>
                      </a:lnTo>
                      <a:lnTo>
                        <a:pt x="11" y="5"/>
                      </a:lnTo>
                      <a:lnTo>
                        <a:pt x="11" y="4"/>
                      </a:lnTo>
                      <a:lnTo>
                        <a:pt x="11" y="3"/>
                      </a:lnTo>
                      <a:lnTo>
                        <a:pt x="10" y="2"/>
                      </a:lnTo>
                      <a:lnTo>
                        <a:pt x="9" y="1"/>
                      </a:lnTo>
                      <a:lnTo>
                        <a:pt x="8" y="1"/>
                      </a:lnTo>
                      <a:lnTo>
                        <a:pt x="8" y="0"/>
                      </a:lnTo>
                      <a:lnTo>
                        <a:pt x="7" y="0"/>
                      </a:lnTo>
                      <a:lnTo>
                        <a:pt x="6" y="0"/>
                      </a:lnTo>
                      <a:lnTo>
                        <a:pt x="5" y="0"/>
                      </a:lnTo>
                      <a:lnTo>
                        <a:pt x="4" y="0"/>
                      </a:lnTo>
                      <a:lnTo>
                        <a:pt x="3" y="1"/>
                      </a:lnTo>
                      <a:lnTo>
                        <a:pt x="1" y="1"/>
                      </a:lnTo>
                      <a:lnTo>
                        <a:pt x="1" y="2"/>
                      </a:lnTo>
                      <a:lnTo>
                        <a:pt x="0" y="3"/>
                      </a:lnTo>
                      <a:lnTo>
                        <a:pt x="0" y="5"/>
                      </a:lnTo>
                      <a:lnTo>
                        <a:pt x="0" y="6"/>
                      </a:lnTo>
                      <a:lnTo>
                        <a:pt x="0" y="7"/>
                      </a:lnTo>
                      <a:lnTo>
                        <a:pt x="0" y="9"/>
                      </a:lnTo>
                      <a:lnTo>
                        <a:pt x="0" y="10"/>
                      </a:lnTo>
                      <a:lnTo>
                        <a:pt x="0" y="11"/>
                      </a:lnTo>
                      <a:lnTo>
                        <a:pt x="1" y="11"/>
                      </a:lnTo>
                      <a:lnTo>
                        <a:pt x="1" y="12"/>
                      </a:lnTo>
                      <a:lnTo>
                        <a:pt x="1" y="13"/>
                      </a:lnTo>
                      <a:lnTo>
                        <a:pt x="2" y="13"/>
                      </a:lnTo>
                      <a:lnTo>
                        <a:pt x="3" y="14"/>
                      </a:lnTo>
                      <a:lnTo>
                        <a:pt x="4" y="14"/>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42" name="Freeform 423"/>
                <p:cNvSpPr>
                  <a:spLocks/>
                </p:cNvSpPr>
                <p:nvPr/>
              </p:nvSpPr>
              <p:spPr bwMode="auto">
                <a:xfrm>
                  <a:off x="821" y="1616"/>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5"/>
                    <a:gd name="T146" fmla="*/ 13 w 13"/>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5">
                      <a:moveTo>
                        <a:pt x="13" y="7"/>
                      </a:moveTo>
                      <a:lnTo>
                        <a:pt x="12" y="6"/>
                      </a:lnTo>
                      <a:lnTo>
                        <a:pt x="12" y="5"/>
                      </a:lnTo>
                      <a:lnTo>
                        <a:pt x="12" y="4"/>
                      </a:lnTo>
                      <a:lnTo>
                        <a:pt x="11" y="3"/>
                      </a:lnTo>
                      <a:lnTo>
                        <a:pt x="11" y="2"/>
                      </a:lnTo>
                      <a:lnTo>
                        <a:pt x="10" y="2"/>
                      </a:lnTo>
                      <a:lnTo>
                        <a:pt x="10" y="1"/>
                      </a:lnTo>
                      <a:lnTo>
                        <a:pt x="9" y="1"/>
                      </a:lnTo>
                      <a:lnTo>
                        <a:pt x="8" y="0"/>
                      </a:lnTo>
                      <a:lnTo>
                        <a:pt x="7" y="0"/>
                      </a:lnTo>
                      <a:lnTo>
                        <a:pt x="6" y="0"/>
                      </a:lnTo>
                      <a:lnTo>
                        <a:pt x="5" y="0"/>
                      </a:lnTo>
                      <a:lnTo>
                        <a:pt x="4" y="1"/>
                      </a:lnTo>
                      <a:lnTo>
                        <a:pt x="3" y="2"/>
                      </a:lnTo>
                      <a:lnTo>
                        <a:pt x="2" y="3"/>
                      </a:lnTo>
                      <a:lnTo>
                        <a:pt x="1" y="4"/>
                      </a:lnTo>
                      <a:lnTo>
                        <a:pt x="1" y="5"/>
                      </a:lnTo>
                      <a:lnTo>
                        <a:pt x="0" y="7"/>
                      </a:lnTo>
                      <a:lnTo>
                        <a:pt x="0" y="8"/>
                      </a:lnTo>
                      <a:lnTo>
                        <a:pt x="0" y="10"/>
                      </a:lnTo>
                      <a:lnTo>
                        <a:pt x="1" y="10"/>
                      </a:lnTo>
                      <a:lnTo>
                        <a:pt x="1" y="11"/>
                      </a:lnTo>
                      <a:lnTo>
                        <a:pt x="2" y="12"/>
                      </a:lnTo>
                      <a:lnTo>
                        <a:pt x="2" y="13"/>
                      </a:lnTo>
                      <a:lnTo>
                        <a:pt x="3" y="13"/>
                      </a:lnTo>
                      <a:lnTo>
                        <a:pt x="4" y="14"/>
                      </a:lnTo>
                      <a:lnTo>
                        <a:pt x="5" y="15"/>
                      </a:lnTo>
                      <a:lnTo>
                        <a:pt x="7" y="15"/>
                      </a:lnTo>
                      <a:lnTo>
                        <a:pt x="9" y="15"/>
                      </a:lnTo>
                      <a:lnTo>
                        <a:pt x="9" y="14"/>
                      </a:lnTo>
                      <a:lnTo>
                        <a:pt x="10" y="13"/>
                      </a:lnTo>
                      <a:lnTo>
                        <a:pt x="11" y="12"/>
                      </a:lnTo>
                      <a:lnTo>
                        <a:pt x="12" y="11"/>
                      </a:lnTo>
                      <a:lnTo>
                        <a:pt x="13" y="8"/>
                      </a:lnTo>
                      <a:lnTo>
                        <a:pt x="13"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43" name="Freeform 424"/>
                <p:cNvSpPr>
                  <a:spLocks/>
                </p:cNvSpPr>
                <p:nvPr/>
              </p:nvSpPr>
              <p:spPr bwMode="auto">
                <a:xfrm>
                  <a:off x="828" y="1616"/>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12" y="7"/>
                      </a:moveTo>
                      <a:lnTo>
                        <a:pt x="11" y="7"/>
                      </a:lnTo>
                      <a:lnTo>
                        <a:pt x="11" y="6"/>
                      </a:lnTo>
                      <a:lnTo>
                        <a:pt x="11" y="5"/>
                      </a:lnTo>
                      <a:lnTo>
                        <a:pt x="11" y="4"/>
                      </a:lnTo>
                      <a:lnTo>
                        <a:pt x="10" y="3"/>
                      </a:lnTo>
                      <a:lnTo>
                        <a:pt x="10" y="2"/>
                      </a:lnTo>
                      <a:lnTo>
                        <a:pt x="9" y="2"/>
                      </a:lnTo>
                      <a:lnTo>
                        <a:pt x="8" y="1"/>
                      </a:lnTo>
                      <a:lnTo>
                        <a:pt x="7" y="1"/>
                      </a:lnTo>
                      <a:lnTo>
                        <a:pt x="6" y="1"/>
                      </a:lnTo>
                      <a:lnTo>
                        <a:pt x="6" y="0"/>
                      </a:lnTo>
                      <a:lnTo>
                        <a:pt x="5" y="0"/>
                      </a:lnTo>
                      <a:lnTo>
                        <a:pt x="4" y="1"/>
                      </a:lnTo>
                      <a:lnTo>
                        <a:pt x="3" y="1"/>
                      </a:lnTo>
                      <a:lnTo>
                        <a:pt x="2" y="2"/>
                      </a:lnTo>
                      <a:lnTo>
                        <a:pt x="1" y="3"/>
                      </a:lnTo>
                      <a:lnTo>
                        <a:pt x="0" y="4"/>
                      </a:lnTo>
                      <a:lnTo>
                        <a:pt x="0" y="5"/>
                      </a:lnTo>
                      <a:lnTo>
                        <a:pt x="0" y="7"/>
                      </a:lnTo>
                      <a:lnTo>
                        <a:pt x="0" y="8"/>
                      </a:lnTo>
                      <a:lnTo>
                        <a:pt x="0" y="10"/>
                      </a:lnTo>
                      <a:lnTo>
                        <a:pt x="0" y="11"/>
                      </a:lnTo>
                      <a:lnTo>
                        <a:pt x="0" y="12"/>
                      </a:lnTo>
                      <a:lnTo>
                        <a:pt x="1" y="13"/>
                      </a:lnTo>
                      <a:lnTo>
                        <a:pt x="2" y="14"/>
                      </a:lnTo>
                      <a:lnTo>
                        <a:pt x="3" y="14"/>
                      </a:lnTo>
                      <a:lnTo>
                        <a:pt x="3" y="15"/>
                      </a:lnTo>
                      <a:lnTo>
                        <a:pt x="4" y="15"/>
                      </a:lnTo>
                      <a:lnTo>
                        <a:pt x="5" y="15"/>
                      </a:lnTo>
                      <a:lnTo>
                        <a:pt x="6" y="15"/>
                      </a:lnTo>
                      <a:lnTo>
                        <a:pt x="8" y="15"/>
                      </a:lnTo>
                      <a:lnTo>
                        <a:pt x="8" y="14"/>
                      </a:lnTo>
                      <a:lnTo>
                        <a:pt x="10" y="14"/>
                      </a:lnTo>
                      <a:lnTo>
                        <a:pt x="10" y="13"/>
                      </a:lnTo>
                      <a:lnTo>
                        <a:pt x="11" y="12"/>
                      </a:lnTo>
                      <a:lnTo>
                        <a:pt x="11" y="11"/>
                      </a:lnTo>
                      <a:lnTo>
                        <a:pt x="12" y="8"/>
                      </a:lnTo>
                      <a:lnTo>
                        <a:pt x="12"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44" name="Freeform 425"/>
                <p:cNvSpPr>
                  <a:spLocks/>
                </p:cNvSpPr>
                <p:nvPr/>
              </p:nvSpPr>
              <p:spPr bwMode="auto">
                <a:xfrm>
                  <a:off x="824" y="1616"/>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6" y="15"/>
                      </a:moveTo>
                      <a:lnTo>
                        <a:pt x="8" y="15"/>
                      </a:lnTo>
                      <a:lnTo>
                        <a:pt x="9" y="14"/>
                      </a:lnTo>
                      <a:lnTo>
                        <a:pt x="10" y="14"/>
                      </a:lnTo>
                      <a:lnTo>
                        <a:pt x="11" y="13"/>
                      </a:lnTo>
                      <a:lnTo>
                        <a:pt x="11" y="12"/>
                      </a:lnTo>
                      <a:lnTo>
                        <a:pt x="11" y="11"/>
                      </a:lnTo>
                      <a:lnTo>
                        <a:pt x="12" y="8"/>
                      </a:lnTo>
                      <a:lnTo>
                        <a:pt x="12" y="7"/>
                      </a:lnTo>
                      <a:lnTo>
                        <a:pt x="11" y="7"/>
                      </a:lnTo>
                      <a:lnTo>
                        <a:pt x="11" y="6"/>
                      </a:lnTo>
                      <a:lnTo>
                        <a:pt x="11" y="5"/>
                      </a:lnTo>
                      <a:lnTo>
                        <a:pt x="11" y="4"/>
                      </a:lnTo>
                      <a:lnTo>
                        <a:pt x="11" y="3"/>
                      </a:lnTo>
                      <a:lnTo>
                        <a:pt x="10" y="3"/>
                      </a:lnTo>
                      <a:lnTo>
                        <a:pt x="10" y="2"/>
                      </a:lnTo>
                      <a:lnTo>
                        <a:pt x="9" y="2"/>
                      </a:lnTo>
                      <a:lnTo>
                        <a:pt x="8" y="1"/>
                      </a:lnTo>
                      <a:lnTo>
                        <a:pt x="7" y="1"/>
                      </a:lnTo>
                      <a:lnTo>
                        <a:pt x="6" y="1"/>
                      </a:lnTo>
                      <a:lnTo>
                        <a:pt x="6" y="0"/>
                      </a:lnTo>
                      <a:lnTo>
                        <a:pt x="5" y="0"/>
                      </a:lnTo>
                      <a:lnTo>
                        <a:pt x="4" y="1"/>
                      </a:lnTo>
                      <a:lnTo>
                        <a:pt x="3" y="1"/>
                      </a:lnTo>
                      <a:lnTo>
                        <a:pt x="2" y="2"/>
                      </a:lnTo>
                      <a:lnTo>
                        <a:pt x="1" y="3"/>
                      </a:lnTo>
                      <a:lnTo>
                        <a:pt x="1" y="4"/>
                      </a:lnTo>
                      <a:lnTo>
                        <a:pt x="0" y="5"/>
                      </a:lnTo>
                      <a:lnTo>
                        <a:pt x="0" y="7"/>
                      </a:lnTo>
                      <a:lnTo>
                        <a:pt x="0" y="8"/>
                      </a:lnTo>
                      <a:lnTo>
                        <a:pt x="0" y="10"/>
                      </a:lnTo>
                      <a:lnTo>
                        <a:pt x="0" y="11"/>
                      </a:lnTo>
                      <a:lnTo>
                        <a:pt x="1" y="12"/>
                      </a:lnTo>
                      <a:lnTo>
                        <a:pt x="1" y="13"/>
                      </a:lnTo>
                      <a:lnTo>
                        <a:pt x="2" y="14"/>
                      </a:lnTo>
                      <a:lnTo>
                        <a:pt x="3" y="14"/>
                      </a:lnTo>
                      <a:lnTo>
                        <a:pt x="3" y="15"/>
                      </a:lnTo>
                      <a:lnTo>
                        <a:pt x="4" y="15"/>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45" name="Freeform 426"/>
                <p:cNvSpPr>
                  <a:spLocks/>
                </p:cNvSpPr>
                <p:nvPr/>
              </p:nvSpPr>
              <p:spPr bwMode="auto">
                <a:xfrm>
                  <a:off x="831" y="1616"/>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5"/>
                    <a:gd name="T146" fmla="*/ 13 w 13"/>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5">
                      <a:moveTo>
                        <a:pt x="7" y="15"/>
                      </a:moveTo>
                      <a:lnTo>
                        <a:pt x="9" y="14"/>
                      </a:lnTo>
                      <a:lnTo>
                        <a:pt x="10" y="14"/>
                      </a:lnTo>
                      <a:lnTo>
                        <a:pt x="11" y="13"/>
                      </a:lnTo>
                      <a:lnTo>
                        <a:pt x="12" y="12"/>
                      </a:lnTo>
                      <a:lnTo>
                        <a:pt x="12" y="11"/>
                      </a:lnTo>
                      <a:lnTo>
                        <a:pt x="13" y="10"/>
                      </a:lnTo>
                      <a:lnTo>
                        <a:pt x="13" y="8"/>
                      </a:lnTo>
                      <a:lnTo>
                        <a:pt x="13" y="7"/>
                      </a:lnTo>
                      <a:lnTo>
                        <a:pt x="13" y="5"/>
                      </a:lnTo>
                      <a:lnTo>
                        <a:pt x="12" y="4"/>
                      </a:lnTo>
                      <a:lnTo>
                        <a:pt x="12" y="3"/>
                      </a:lnTo>
                      <a:lnTo>
                        <a:pt x="11" y="2"/>
                      </a:lnTo>
                      <a:lnTo>
                        <a:pt x="10" y="1"/>
                      </a:lnTo>
                      <a:lnTo>
                        <a:pt x="9" y="1"/>
                      </a:lnTo>
                      <a:lnTo>
                        <a:pt x="9" y="0"/>
                      </a:lnTo>
                      <a:lnTo>
                        <a:pt x="7" y="0"/>
                      </a:lnTo>
                      <a:lnTo>
                        <a:pt x="6" y="0"/>
                      </a:lnTo>
                      <a:lnTo>
                        <a:pt x="5" y="0"/>
                      </a:lnTo>
                      <a:lnTo>
                        <a:pt x="4" y="0"/>
                      </a:lnTo>
                      <a:lnTo>
                        <a:pt x="3" y="1"/>
                      </a:lnTo>
                      <a:lnTo>
                        <a:pt x="2" y="1"/>
                      </a:lnTo>
                      <a:lnTo>
                        <a:pt x="1" y="2"/>
                      </a:lnTo>
                      <a:lnTo>
                        <a:pt x="0" y="4"/>
                      </a:lnTo>
                      <a:lnTo>
                        <a:pt x="0" y="5"/>
                      </a:lnTo>
                      <a:lnTo>
                        <a:pt x="0" y="7"/>
                      </a:lnTo>
                      <a:lnTo>
                        <a:pt x="0" y="8"/>
                      </a:lnTo>
                      <a:lnTo>
                        <a:pt x="0" y="9"/>
                      </a:lnTo>
                      <a:lnTo>
                        <a:pt x="0" y="10"/>
                      </a:lnTo>
                      <a:lnTo>
                        <a:pt x="0" y="11"/>
                      </a:lnTo>
                      <a:lnTo>
                        <a:pt x="1" y="11"/>
                      </a:lnTo>
                      <a:lnTo>
                        <a:pt x="1" y="12"/>
                      </a:lnTo>
                      <a:lnTo>
                        <a:pt x="2" y="13"/>
                      </a:lnTo>
                      <a:lnTo>
                        <a:pt x="3" y="14"/>
                      </a:lnTo>
                      <a:lnTo>
                        <a:pt x="4" y="14"/>
                      </a:lnTo>
                      <a:lnTo>
                        <a:pt x="5"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46" name="Freeform 427"/>
                <p:cNvSpPr>
                  <a:spLocks/>
                </p:cNvSpPr>
                <p:nvPr/>
              </p:nvSpPr>
              <p:spPr bwMode="auto">
                <a:xfrm>
                  <a:off x="837" y="1616"/>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2" y="8"/>
                      </a:moveTo>
                      <a:lnTo>
                        <a:pt x="12" y="7"/>
                      </a:lnTo>
                      <a:lnTo>
                        <a:pt x="12" y="5"/>
                      </a:lnTo>
                      <a:lnTo>
                        <a:pt x="12" y="4"/>
                      </a:lnTo>
                      <a:lnTo>
                        <a:pt x="11" y="3"/>
                      </a:lnTo>
                      <a:lnTo>
                        <a:pt x="10" y="3"/>
                      </a:lnTo>
                      <a:lnTo>
                        <a:pt x="10" y="2"/>
                      </a:lnTo>
                      <a:lnTo>
                        <a:pt x="9" y="1"/>
                      </a:lnTo>
                      <a:lnTo>
                        <a:pt x="8" y="1"/>
                      </a:lnTo>
                      <a:lnTo>
                        <a:pt x="8" y="0"/>
                      </a:lnTo>
                      <a:lnTo>
                        <a:pt x="7" y="0"/>
                      </a:lnTo>
                      <a:lnTo>
                        <a:pt x="6" y="0"/>
                      </a:lnTo>
                      <a:lnTo>
                        <a:pt x="4" y="0"/>
                      </a:lnTo>
                      <a:lnTo>
                        <a:pt x="3" y="1"/>
                      </a:lnTo>
                      <a:lnTo>
                        <a:pt x="2" y="2"/>
                      </a:lnTo>
                      <a:lnTo>
                        <a:pt x="2" y="3"/>
                      </a:lnTo>
                      <a:lnTo>
                        <a:pt x="0" y="4"/>
                      </a:lnTo>
                      <a:lnTo>
                        <a:pt x="0" y="5"/>
                      </a:lnTo>
                      <a:lnTo>
                        <a:pt x="0" y="7"/>
                      </a:lnTo>
                      <a:lnTo>
                        <a:pt x="0" y="8"/>
                      </a:lnTo>
                      <a:lnTo>
                        <a:pt x="0" y="9"/>
                      </a:lnTo>
                      <a:lnTo>
                        <a:pt x="0" y="10"/>
                      </a:lnTo>
                      <a:lnTo>
                        <a:pt x="0" y="11"/>
                      </a:lnTo>
                      <a:lnTo>
                        <a:pt x="1" y="11"/>
                      </a:lnTo>
                      <a:lnTo>
                        <a:pt x="1" y="12"/>
                      </a:lnTo>
                      <a:lnTo>
                        <a:pt x="2" y="12"/>
                      </a:lnTo>
                      <a:lnTo>
                        <a:pt x="2" y="13"/>
                      </a:lnTo>
                      <a:lnTo>
                        <a:pt x="2" y="14"/>
                      </a:lnTo>
                      <a:lnTo>
                        <a:pt x="3" y="14"/>
                      </a:lnTo>
                      <a:lnTo>
                        <a:pt x="4" y="15"/>
                      </a:lnTo>
                      <a:lnTo>
                        <a:pt x="5" y="15"/>
                      </a:lnTo>
                      <a:lnTo>
                        <a:pt x="6" y="15"/>
                      </a:lnTo>
                      <a:lnTo>
                        <a:pt x="7" y="15"/>
                      </a:lnTo>
                      <a:lnTo>
                        <a:pt x="8" y="15"/>
                      </a:lnTo>
                      <a:lnTo>
                        <a:pt x="9" y="14"/>
                      </a:lnTo>
                      <a:lnTo>
                        <a:pt x="10" y="13"/>
                      </a:lnTo>
                      <a:lnTo>
                        <a:pt x="10" y="12"/>
                      </a:lnTo>
                      <a:lnTo>
                        <a:pt x="12" y="11"/>
                      </a:lnTo>
                      <a:lnTo>
                        <a:pt x="12" y="10"/>
                      </a:lnTo>
                      <a:lnTo>
                        <a:pt x="12" y="9"/>
                      </a:lnTo>
                      <a:lnTo>
                        <a:pt x="12"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47" name="Freeform 428"/>
                <p:cNvSpPr>
                  <a:spLocks/>
                </p:cNvSpPr>
                <p:nvPr/>
              </p:nvSpPr>
              <p:spPr bwMode="auto">
                <a:xfrm>
                  <a:off x="834" y="1616"/>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5"/>
                      </a:moveTo>
                      <a:lnTo>
                        <a:pt x="8" y="15"/>
                      </a:lnTo>
                      <a:lnTo>
                        <a:pt x="9" y="14"/>
                      </a:lnTo>
                      <a:lnTo>
                        <a:pt x="10" y="13"/>
                      </a:lnTo>
                      <a:lnTo>
                        <a:pt x="11" y="12"/>
                      </a:lnTo>
                      <a:lnTo>
                        <a:pt x="12" y="11"/>
                      </a:lnTo>
                      <a:lnTo>
                        <a:pt x="12" y="10"/>
                      </a:lnTo>
                      <a:lnTo>
                        <a:pt x="12" y="9"/>
                      </a:lnTo>
                      <a:lnTo>
                        <a:pt x="12" y="8"/>
                      </a:lnTo>
                      <a:lnTo>
                        <a:pt x="12" y="7"/>
                      </a:lnTo>
                      <a:lnTo>
                        <a:pt x="12" y="5"/>
                      </a:lnTo>
                      <a:lnTo>
                        <a:pt x="12" y="4"/>
                      </a:lnTo>
                      <a:lnTo>
                        <a:pt x="11" y="3"/>
                      </a:lnTo>
                      <a:lnTo>
                        <a:pt x="11" y="2"/>
                      </a:lnTo>
                      <a:lnTo>
                        <a:pt x="10" y="2"/>
                      </a:lnTo>
                      <a:lnTo>
                        <a:pt x="9" y="1"/>
                      </a:lnTo>
                      <a:lnTo>
                        <a:pt x="8" y="1"/>
                      </a:lnTo>
                      <a:lnTo>
                        <a:pt x="8" y="0"/>
                      </a:lnTo>
                      <a:lnTo>
                        <a:pt x="7" y="0"/>
                      </a:lnTo>
                      <a:lnTo>
                        <a:pt x="6" y="0"/>
                      </a:lnTo>
                      <a:lnTo>
                        <a:pt x="4" y="0"/>
                      </a:lnTo>
                      <a:lnTo>
                        <a:pt x="4" y="1"/>
                      </a:lnTo>
                      <a:lnTo>
                        <a:pt x="2" y="2"/>
                      </a:lnTo>
                      <a:lnTo>
                        <a:pt x="2" y="3"/>
                      </a:lnTo>
                      <a:lnTo>
                        <a:pt x="0" y="4"/>
                      </a:lnTo>
                      <a:lnTo>
                        <a:pt x="0" y="5"/>
                      </a:lnTo>
                      <a:lnTo>
                        <a:pt x="0" y="7"/>
                      </a:lnTo>
                      <a:lnTo>
                        <a:pt x="0" y="8"/>
                      </a:lnTo>
                      <a:lnTo>
                        <a:pt x="0" y="9"/>
                      </a:lnTo>
                      <a:lnTo>
                        <a:pt x="0" y="10"/>
                      </a:lnTo>
                      <a:lnTo>
                        <a:pt x="0" y="11"/>
                      </a:lnTo>
                      <a:lnTo>
                        <a:pt x="1" y="11"/>
                      </a:lnTo>
                      <a:lnTo>
                        <a:pt x="1" y="12"/>
                      </a:lnTo>
                      <a:lnTo>
                        <a:pt x="2" y="12"/>
                      </a:lnTo>
                      <a:lnTo>
                        <a:pt x="2" y="13"/>
                      </a:lnTo>
                      <a:lnTo>
                        <a:pt x="2" y="14"/>
                      </a:lnTo>
                      <a:lnTo>
                        <a:pt x="3" y="14"/>
                      </a:lnTo>
                      <a:lnTo>
                        <a:pt x="4" y="14"/>
                      </a:lnTo>
                      <a:lnTo>
                        <a:pt x="4" y="15"/>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48" name="Freeform 429"/>
                <p:cNvSpPr>
                  <a:spLocks/>
                </p:cNvSpPr>
                <p:nvPr/>
              </p:nvSpPr>
              <p:spPr bwMode="auto">
                <a:xfrm>
                  <a:off x="841" y="1616"/>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12" y="7"/>
                      </a:moveTo>
                      <a:lnTo>
                        <a:pt x="12" y="5"/>
                      </a:lnTo>
                      <a:lnTo>
                        <a:pt x="12" y="4"/>
                      </a:lnTo>
                      <a:lnTo>
                        <a:pt x="11" y="4"/>
                      </a:lnTo>
                      <a:lnTo>
                        <a:pt x="11" y="3"/>
                      </a:lnTo>
                      <a:lnTo>
                        <a:pt x="11" y="2"/>
                      </a:lnTo>
                      <a:lnTo>
                        <a:pt x="10" y="2"/>
                      </a:lnTo>
                      <a:lnTo>
                        <a:pt x="10" y="1"/>
                      </a:lnTo>
                      <a:lnTo>
                        <a:pt x="9" y="1"/>
                      </a:lnTo>
                      <a:lnTo>
                        <a:pt x="9" y="0"/>
                      </a:lnTo>
                      <a:lnTo>
                        <a:pt x="8" y="0"/>
                      </a:lnTo>
                      <a:lnTo>
                        <a:pt x="7" y="0"/>
                      </a:lnTo>
                      <a:lnTo>
                        <a:pt x="6" y="0"/>
                      </a:lnTo>
                      <a:lnTo>
                        <a:pt x="5" y="0"/>
                      </a:lnTo>
                      <a:lnTo>
                        <a:pt x="4" y="0"/>
                      </a:lnTo>
                      <a:lnTo>
                        <a:pt x="3" y="0"/>
                      </a:lnTo>
                      <a:lnTo>
                        <a:pt x="2" y="1"/>
                      </a:lnTo>
                      <a:lnTo>
                        <a:pt x="1" y="2"/>
                      </a:lnTo>
                      <a:lnTo>
                        <a:pt x="1" y="3"/>
                      </a:lnTo>
                      <a:lnTo>
                        <a:pt x="0" y="4"/>
                      </a:lnTo>
                      <a:lnTo>
                        <a:pt x="0" y="5"/>
                      </a:lnTo>
                      <a:lnTo>
                        <a:pt x="0" y="8"/>
                      </a:lnTo>
                      <a:lnTo>
                        <a:pt x="0" y="9"/>
                      </a:lnTo>
                      <a:lnTo>
                        <a:pt x="0" y="10"/>
                      </a:lnTo>
                      <a:lnTo>
                        <a:pt x="1" y="10"/>
                      </a:lnTo>
                      <a:lnTo>
                        <a:pt x="1" y="11"/>
                      </a:lnTo>
                      <a:lnTo>
                        <a:pt x="2" y="12"/>
                      </a:lnTo>
                      <a:lnTo>
                        <a:pt x="2" y="13"/>
                      </a:lnTo>
                      <a:lnTo>
                        <a:pt x="3" y="13"/>
                      </a:lnTo>
                      <a:lnTo>
                        <a:pt x="4" y="14"/>
                      </a:lnTo>
                      <a:lnTo>
                        <a:pt x="5" y="14"/>
                      </a:lnTo>
                      <a:lnTo>
                        <a:pt x="6" y="14"/>
                      </a:lnTo>
                      <a:lnTo>
                        <a:pt x="7" y="14"/>
                      </a:lnTo>
                      <a:lnTo>
                        <a:pt x="8" y="14"/>
                      </a:lnTo>
                      <a:lnTo>
                        <a:pt x="9" y="14"/>
                      </a:lnTo>
                      <a:lnTo>
                        <a:pt x="10" y="13"/>
                      </a:lnTo>
                      <a:lnTo>
                        <a:pt x="11" y="12"/>
                      </a:lnTo>
                      <a:lnTo>
                        <a:pt x="11" y="11"/>
                      </a:lnTo>
                      <a:lnTo>
                        <a:pt x="12" y="9"/>
                      </a:lnTo>
                      <a:lnTo>
                        <a:pt x="12" y="8"/>
                      </a:lnTo>
                      <a:lnTo>
                        <a:pt x="12"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49" name="Freeform 430"/>
                <p:cNvSpPr>
                  <a:spLocks/>
                </p:cNvSpPr>
                <p:nvPr/>
              </p:nvSpPr>
              <p:spPr bwMode="auto">
                <a:xfrm>
                  <a:off x="848" y="1616"/>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12" y="7"/>
                      </a:moveTo>
                      <a:lnTo>
                        <a:pt x="12" y="5"/>
                      </a:lnTo>
                      <a:lnTo>
                        <a:pt x="12" y="4"/>
                      </a:lnTo>
                      <a:lnTo>
                        <a:pt x="12" y="3"/>
                      </a:lnTo>
                      <a:lnTo>
                        <a:pt x="11" y="3"/>
                      </a:lnTo>
                      <a:lnTo>
                        <a:pt x="10" y="2"/>
                      </a:lnTo>
                      <a:lnTo>
                        <a:pt x="10" y="1"/>
                      </a:lnTo>
                      <a:lnTo>
                        <a:pt x="9" y="1"/>
                      </a:lnTo>
                      <a:lnTo>
                        <a:pt x="8" y="0"/>
                      </a:lnTo>
                      <a:lnTo>
                        <a:pt x="7" y="0"/>
                      </a:lnTo>
                      <a:lnTo>
                        <a:pt x="6" y="0"/>
                      </a:lnTo>
                      <a:lnTo>
                        <a:pt x="4" y="0"/>
                      </a:lnTo>
                      <a:lnTo>
                        <a:pt x="4" y="1"/>
                      </a:lnTo>
                      <a:lnTo>
                        <a:pt x="2" y="1"/>
                      </a:lnTo>
                      <a:lnTo>
                        <a:pt x="2" y="2"/>
                      </a:lnTo>
                      <a:lnTo>
                        <a:pt x="0" y="4"/>
                      </a:lnTo>
                      <a:lnTo>
                        <a:pt x="0" y="5"/>
                      </a:lnTo>
                      <a:lnTo>
                        <a:pt x="0" y="7"/>
                      </a:lnTo>
                      <a:lnTo>
                        <a:pt x="0" y="8"/>
                      </a:lnTo>
                      <a:lnTo>
                        <a:pt x="0" y="9"/>
                      </a:lnTo>
                      <a:lnTo>
                        <a:pt x="0" y="10"/>
                      </a:lnTo>
                      <a:lnTo>
                        <a:pt x="0" y="11"/>
                      </a:lnTo>
                      <a:lnTo>
                        <a:pt x="1" y="11"/>
                      </a:lnTo>
                      <a:lnTo>
                        <a:pt x="2" y="12"/>
                      </a:lnTo>
                      <a:lnTo>
                        <a:pt x="2" y="13"/>
                      </a:lnTo>
                      <a:lnTo>
                        <a:pt x="3" y="14"/>
                      </a:lnTo>
                      <a:lnTo>
                        <a:pt x="4" y="14"/>
                      </a:lnTo>
                      <a:lnTo>
                        <a:pt x="5" y="15"/>
                      </a:lnTo>
                      <a:lnTo>
                        <a:pt x="6" y="15"/>
                      </a:lnTo>
                      <a:lnTo>
                        <a:pt x="7" y="15"/>
                      </a:lnTo>
                      <a:lnTo>
                        <a:pt x="8" y="14"/>
                      </a:lnTo>
                      <a:lnTo>
                        <a:pt x="9" y="14"/>
                      </a:lnTo>
                      <a:lnTo>
                        <a:pt x="10" y="13"/>
                      </a:lnTo>
                      <a:lnTo>
                        <a:pt x="11" y="12"/>
                      </a:lnTo>
                      <a:lnTo>
                        <a:pt x="12" y="11"/>
                      </a:lnTo>
                      <a:lnTo>
                        <a:pt x="12" y="10"/>
                      </a:lnTo>
                      <a:lnTo>
                        <a:pt x="12" y="8"/>
                      </a:lnTo>
                      <a:lnTo>
                        <a:pt x="12"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50" name="Freeform 431"/>
                <p:cNvSpPr>
                  <a:spLocks/>
                </p:cNvSpPr>
                <p:nvPr/>
              </p:nvSpPr>
              <p:spPr bwMode="auto">
                <a:xfrm>
                  <a:off x="844" y="1616"/>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5"/>
                    <a:gd name="T146" fmla="*/ 13 w 13"/>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5">
                      <a:moveTo>
                        <a:pt x="8" y="15"/>
                      </a:moveTo>
                      <a:lnTo>
                        <a:pt x="9" y="14"/>
                      </a:lnTo>
                      <a:lnTo>
                        <a:pt x="10" y="14"/>
                      </a:lnTo>
                      <a:lnTo>
                        <a:pt x="11" y="13"/>
                      </a:lnTo>
                      <a:lnTo>
                        <a:pt x="12" y="12"/>
                      </a:lnTo>
                      <a:lnTo>
                        <a:pt x="13" y="11"/>
                      </a:lnTo>
                      <a:lnTo>
                        <a:pt x="13" y="10"/>
                      </a:lnTo>
                      <a:lnTo>
                        <a:pt x="13" y="8"/>
                      </a:lnTo>
                      <a:lnTo>
                        <a:pt x="13" y="7"/>
                      </a:lnTo>
                      <a:lnTo>
                        <a:pt x="13" y="5"/>
                      </a:lnTo>
                      <a:lnTo>
                        <a:pt x="13" y="4"/>
                      </a:lnTo>
                      <a:lnTo>
                        <a:pt x="13" y="3"/>
                      </a:lnTo>
                      <a:lnTo>
                        <a:pt x="12" y="3"/>
                      </a:lnTo>
                      <a:lnTo>
                        <a:pt x="12" y="2"/>
                      </a:lnTo>
                      <a:lnTo>
                        <a:pt x="11" y="1"/>
                      </a:lnTo>
                      <a:lnTo>
                        <a:pt x="10" y="1"/>
                      </a:lnTo>
                      <a:lnTo>
                        <a:pt x="9" y="0"/>
                      </a:lnTo>
                      <a:lnTo>
                        <a:pt x="8" y="0"/>
                      </a:lnTo>
                      <a:lnTo>
                        <a:pt x="6" y="0"/>
                      </a:lnTo>
                      <a:lnTo>
                        <a:pt x="4" y="0"/>
                      </a:lnTo>
                      <a:lnTo>
                        <a:pt x="4" y="1"/>
                      </a:lnTo>
                      <a:lnTo>
                        <a:pt x="2" y="1"/>
                      </a:lnTo>
                      <a:lnTo>
                        <a:pt x="2" y="2"/>
                      </a:lnTo>
                      <a:lnTo>
                        <a:pt x="1" y="4"/>
                      </a:lnTo>
                      <a:lnTo>
                        <a:pt x="1" y="5"/>
                      </a:lnTo>
                      <a:lnTo>
                        <a:pt x="0" y="7"/>
                      </a:lnTo>
                      <a:lnTo>
                        <a:pt x="0" y="8"/>
                      </a:lnTo>
                      <a:lnTo>
                        <a:pt x="0" y="9"/>
                      </a:lnTo>
                      <a:lnTo>
                        <a:pt x="1" y="9"/>
                      </a:lnTo>
                      <a:lnTo>
                        <a:pt x="1" y="10"/>
                      </a:lnTo>
                      <a:lnTo>
                        <a:pt x="1" y="11"/>
                      </a:lnTo>
                      <a:lnTo>
                        <a:pt x="2" y="12"/>
                      </a:lnTo>
                      <a:lnTo>
                        <a:pt x="2" y="13"/>
                      </a:lnTo>
                      <a:lnTo>
                        <a:pt x="3" y="14"/>
                      </a:lnTo>
                      <a:lnTo>
                        <a:pt x="4" y="14"/>
                      </a:lnTo>
                      <a:lnTo>
                        <a:pt x="6" y="15"/>
                      </a:lnTo>
                      <a:lnTo>
                        <a:pt x="8"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51" name="Freeform 432"/>
                <p:cNvSpPr>
                  <a:spLocks/>
                </p:cNvSpPr>
                <p:nvPr/>
              </p:nvSpPr>
              <p:spPr bwMode="auto">
                <a:xfrm>
                  <a:off x="851" y="1616"/>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12" y="8"/>
                      </a:moveTo>
                      <a:lnTo>
                        <a:pt x="12" y="7"/>
                      </a:lnTo>
                      <a:lnTo>
                        <a:pt x="12" y="5"/>
                      </a:lnTo>
                      <a:lnTo>
                        <a:pt x="11" y="4"/>
                      </a:lnTo>
                      <a:lnTo>
                        <a:pt x="11" y="3"/>
                      </a:lnTo>
                      <a:lnTo>
                        <a:pt x="10" y="2"/>
                      </a:lnTo>
                      <a:lnTo>
                        <a:pt x="9" y="2"/>
                      </a:lnTo>
                      <a:lnTo>
                        <a:pt x="9" y="1"/>
                      </a:lnTo>
                      <a:lnTo>
                        <a:pt x="8" y="1"/>
                      </a:lnTo>
                      <a:lnTo>
                        <a:pt x="7" y="1"/>
                      </a:lnTo>
                      <a:lnTo>
                        <a:pt x="6" y="0"/>
                      </a:lnTo>
                      <a:lnTo>
                        <a:pt x="5" y="1"/>
                      </a:lnTo>
                      <a:lnTo>
                        <a:pt x="3" y="1"/>
                      </a:lnTo>
                      <a:lnTo>
                        <a:pt x="2" y="2"/>
                      </a:lnTo>
                      <a:lnTo>
                        <a:pt x="2" y="3"/>
                      </a:lnTo>
                      <a:lnTo>
                        <a:pt x="1" y="4"/>
                      </a:lnTo>
                      <a:lnTo>
                        <a:pt x="0" y="5"/>
                      </a:lnTo>
                      <a:lnTo>
                        <a:pt x="0" y="8"/>
                      </a:lnTo>
                      <a:lnTo>
                        <a:pt x="0" y="9"/>
                      </a:lnTo>
                      <a:lnTo>
                        <a:pt x="0" y="10"/>
                      </a:lnTo>
                      <a:lnTo>
                        <a:pt x="0" y="11"/>
                      </a:lnTo>
                      <a:lnTo>
                        <a:pt x="1" y="11"/>
                      </a:lnTo>
                      <a:lnTo>
                        <a:pt x="1" y="12"/>
                      </a:lnTo>
                      <a:lnTo>
                        <a:pt x="2" y="13"/>
                      </a:lnTo>
                      <a:lnTo>
                        <a:pt x="3" y="14"/>
                      </a:lnTo>
                      <a:lnTo>
                        <a:pt x="4" y="15"/>
                      </a:lnTo>
                      <a:lnTo>
                        <a:pt x="5" y="15"/>
                      </a:lnTo>
                      <a:lnTo>
                        <a:pt x="6" y="15"/>
                      </a:lnTo>
                      <a:lnTo>
                        <a:pt x="7" y="15"/>
                      </a:lnTo>
                      <a:lnTo>
                        <a:pt x="8" y="15"/>
                      </a:lnTo>
                      <a:lnTo>
                        <a:pt x="9" y="14"/>
                      </a:lnTo>
                      <a:lnTo>
                        <a:pt x="10" y="14"/>
                      </a:lnTo>
                      <a:lnTo>
                        <a:pt x="11" y="13"/>
                      </a:lnTo>
                      <a:lnTo>
                        <a:pt x="12" y="12"/>
                      </a:lnTo>
                      <a:lnTo>
                        <a:pt x="12" y="10"/>
                      </a:lnTo>
                      <a:lnTo>
                        <a:pt x="12" y="9"/>
                      </a:lnTo>
                      <a:lnTo>
                        <a:pt x="12"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52" name="Freeform 433"/>
                <p:cNvSpPr>
                  <a:spLocks/>
                </p:cNvSpPr>
                <p:nvPr/>
              </p:nvSpPr>
              <p:spPr bwMode="auto">
                <a:xfrm>
                  <a:off x="858" y="1616"/>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5"/>
                    <a:gd name="T146" fmla="*/ 13 w 13"/>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5">
                      <a:moveTo>
                        <a:pt x="13" y="7"/>
                      </a:moveTo>
                      <a:lnTo>
                        <a:pt x="13" y="7"/>
                      </a:lnTo>
                      <a:lnTo>
                        <a:pt x="13" y="6"/>
                      </a:lnTo>
                      <a:lnTo>
                        <a:pt x="13" y="4"/>
                      </a:lnTo>
                      <a:lnTo>
                        <a:pt x="12" y="3"/>
                      </a:lnTo>
                      <a:lnTo>
                        <a:pt x="12" y="2"/>
                      </a:lnTo>
                      <a:lnTo>
                        <a:pt x="11" y="2"/>
                      </a:lnTo>
                      <a:lnTo>
                        <a:pt x="11" y="1"/>
                      </a:lnTo>
                      <a:lnTo>
                        <a:pt x="9" y="1"/>
                      </a:lnTo>
                      <a:lnTo>
                        <a:pt x="9" y="0"/>
                      </a:lnTo>
                      <a:lnTo>
                        <a:pt x="8" y="0"/>
                      </a:lnTo>
                      <a:lnTo>
                        <a:pt x="7" y="0"/>
                      </a:lnTo>
                      <a:lnTo>
                        <a:pt x="4" y="0"/>
                      </a:lnTo>
                      <a:lnTo>
                        <a:pt x="3" y="1"/>
                      </a:lnTo>
                      <a:lnTo>
                        <a:pt x="2" y="1"/>
                      </a:lnTo>
                      <a:lnTo>
                        <a:pt x="1" y="2"/>
                      </a:lnTo>
                      <a:lnTo>
                        <a:pt x="1" y="3"/>
                      </a:lnTo>
                      <a:lnTo>
                        <a:pt x="0" y="4"/>
                      </a:lnTo>
                      <a:lnTo>
                        <a:pt x="0" y="7"/>
                      </a:lnTo>
                      <a:lnTo>
                        <a:pt x="0" y="8"/>
                      </a:lnTo>
                      <a:lnTo>
                        <a:pt x="0" y="9"/>
                      </a:lnTo>
                      <a:lnTo>
                        <a:pt x="0" y="10"/>
                      </a:lnTo>
                      <a:lnTo>
                        <a:pt x="0" y="11"/>
                      </a:lnTo>
                      <a:lnTo>
                        <a:pt x="1" y="11"/>
                      </a:lnTo>
                      <a:lnTo>
                        <a:pt x="1" y="12"/>
                      </a:lnTo>
                      <a:lnTo>
                        <a:pt x="2" y="13"/>
                      </a:lnTo>
                      <a:lnTo>
                        <a:pt x="3" y="14"/>
                      </a:lnTo>
                      <a:lnTo>
                        <a:pt x="4" y="14"/>
                      </a:lnTo>
                      <a:lnTo>
                        <a:pt x="5" y="14"/>
                      </a:lnTo>
                      <a:lnTo>
                        <a:pt x="7" y="15"/>
                      </a:lnTo>
                      <a:lnTo>
                        <a:pt x="7" y="14"/>
                      </a:lnTo>
                      <a:lnTo>
                        <a:pt x="9" y="14"/>
                      </a:lnTo>
                      <a:lnTo>
                        <a:pt x="10" y="14"/>
                      </a:lnTo>
                      <a:lnTo>
                        <a:pt x="11" y="13"/>
                      </a:lnTo>
                      <a:lnTo>
                        <a:pt x="12" y="12"/>
                      </a:lnTo>
                      <a:lnTo>
                        <a:pt x="12" y="11"/>
                      </a:lnTo>
                      <a:lnTo>
                        <a:pt x="13" y="10"/>
                      </a:lnTo>
                      <a:lnTo>
                        <a:pt x="13" y="8"/>
                      </a:lnTo>
                      <a:lnTo>
                        <a:pt x="13"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53" name="Freeform 434"/>
                <p:cNvSpPr>
                  <a:spLocks/>
                </p:cNvSpPr>
                <p:nvPr/>
              </p:nvSpPr>
              <p:spPr bwMode="auto">
                <a:xfrm>
                  <a:off x="855" y="1616"/>
                  <a:ext cx="1"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7" y="14"/>
                      </a:moveTo>
                      <a:lnTo>
                        <a:pt x="8" y="14"/>
                      </a:lnTo>
                      <a:lnTo>
                        <a:pt x="9" y="14"/>
                      </a:lnTo>
                      <a:lnTo>
                        <a:pt x="10" y="13"/>
                      </a:lnTo>
                      <a:lnTo>
                        <a:pt x="11" y="12"/>
                      </a:lnTo>
                      <a:lnTo>
                        <a:pt x="12" y="11"/>
                      </a:lnTo>
                      <a:lnTo>
                        <a:pt x="12" y="10"/>
                      </a:lnTo>
                      <a:lnTo>
                        <a:pt x="12" y="8"/>
                      </a:lnTo>
                      <a:lnTo>
                        <a:pt x="12" y="7"/>
                      </a:lnTo>
                      <a:lnTo>
                        <a:pt x="12" y="6"/>
                      </a:lnTo>
                      <a:lnTo>
                        <a:pt x="12" y="4"/>
                      </a:lnTo>
                      <a:lnTo>
                        <a:pt x="12" y="3"/>
                      </a:lnTo>
                      <a:lnTo>
                        <a:pt x="11" y="3"/>
                      </a:lnTo>
                      <a:lnTo>
                        <a:pt x="11" y="2"/>
                      </a:lnTo>
                      <a:lnTo>
                        <a:pt x="10" y="2"/>
                      </a:lnTo>
                      <a:lnTo>
                        <a:pt x="10" y="1"/>
                      </a:lnTo>
                      <a:lnTo>
                        <a:pt x="8" y="1"/>
                      </a:lnTo>
                      <a:lnTo>
                        <a:pt x="8" y="0"/>
                      </a:lnTo>
                      <a:lnTo>
                        <a:pt x="7" y="0"/>
                      </a:lnTo>
                      <a:lnTo>
                        <a:pt x="6" y="0"/>
                      </a:lnTo>
                      <a:lnTo>
                        <a:pt x="4" y="0"/>
                      </a:lnTo>
                      <a:lnTo>
                        <a:pt x="3" y="1"/>
                      </a:lnTo>
                      <a:lnTo>
                        <a:pt x="2" y="1"/>
                      </a:lnTo>
                      <a:lnTo>
                        <a:pt x="2" y="2"/>
                      </a:lnTo>
                      <a:lnTo>
                        <a:pt x="1" y="3"/>
                      </a:lnTo>
                      <a:lnTo>
                        <a:pt x="0" y="4"/>
                      </a:lnTo>
                      <a:lnTo>
                        <a:pt x="0" y="7"/>
                      </a:lnTo>
                      <a:lnTo>
                        <a:pt x="0" y="8"/>
                      </a:lnTo>
                      <a:lnTo>
                        <a:pt x="0" y="9"/>
                      </a:lnTo>
                      <a:lnTo>
                        <a:pt x="0" y="10"/>
                      </a:lnTo>
                      <a:lnTo>
                        <a:pt x="0" y="11"/>
                      </a:lnTo>
                      <a:lnTo>
                        <a:pt x="1" y="11"/>
                      </a:lnTo>
                      <a:lnTo>
                        <a:pt x="2" y="12"/>
                      </a:lnTo>
                      <a:lnTo>
                        <a:pt x="2" y="13"/>
                      </a:lnTo>
                      <a:lnTo>
                        <a:pt x="3" y="14"/>
                      </a:lnTo>
                      <a:lnTo>
                        <a:pt x="4" y="14"/>
                      </a:lnTo>
                      <a:lnTo>
                        <a:pt x="5" y="14"/>
                      </a:lnTo>
                      <a:lnTo>
                        <a:pt x="6" y="15"/>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54" name="Freeform 435"/>
                <p:cNvSpPr>
                  <a:spLocks/>
                </p:cNvSpPr>
                <p:nvPr/>
              </p:nvSpPr>
              <p:spPr bwMode="auto">
                <a:xfrm>
                  <a:off x="861" y="1616"/>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2" y="8"/>
                      </a:moveTo>
                      <a:lnTo>
                        <a:pt x="12" y="7"/>
                      </a:lnTo>
                      <a:lnTo>
                        <a:pt x="12" y="5"/>
                      </a:lnTo>
                      <a:lnTo>
                        <a:pt x="12" y="4"/>
                      </a:lnTo>
                      <a:lnTo>
                        <a:pt x="11" y="4"/>
                      </a:lnTo>
                      <a:lnTo>
                        <a:pt x="11" y="3"/>
                      </a:lnTo>
                      <a:lnTo>
                        <a:pt x="10" y="2"/>
                      </a:lnTo>
                      <a:lnTo>
                        <a:pt x="9" y="1"/>
                      </a:lnTo>
                      <a:lnTo>
                        <a:pt x="8" y="1"/>
                      </a:lnTo>
                      <a:lnTo>
                        <a:pt x="7" y="0"/>
                      </a:lnTo>
                      <a:lnTo>
                        <a:pt x="6" y="0"/>
                      </a:lnTo>
                      <a:lnTo>
                        <a:pt x="5" y="0"/>
                      </a:lnTo>
                      <a:lnTo>
                        <a:pt x="3" y="1"/>
                      </a:lnTo>
                      <a:lnTo>
                        <a:pt x="2" y="2"/>
                      </a:lnTo>
                      <a:lnTo>
                        <a:pt x="1" y="3"/>
                      </a:lnTo>
                      <a:lnTo>
                        <a:pt x="1" y="4"/>
                      </a:lnTo>
                      <a:lnTo>
                        <a:pt x="0" y="5"/>
                      </a:lnTo>
                      <a:lnTo>
                        <a:pt x="0" y="7"/>
                      </a:lnTo>
                      <a:lnTo>
                        <a:pt x="0" y="8"/>
                      </a:lnTo>
                      <a:lnTo>
                        <a:pt x="0" y="9"/>
                      </a:lnTo>
                      <a:lnTo>
                        <a:pt x="0" y="10"/>
                      </a:lnTo>
                      <a:lnTo>
                        <a:pt x="1" y="10"/>
                      </a:lnTo>
                      <a:lnTo>
                        <a:pt x="1" y="11"/>
                      </a:lnTo>
                      <a:lnTo>
                        <a:pt x="1" y="12"/>
                      </a:lnTo>
                      <a:lnTo>
                        <a:pt x="2" y="13"/>
                      </a:lnTo>
                      <a:lnTo>
                        <a:pt x="2" y="14"/>
                      </a:lnTo>
                      <a:lnTo>
                        <a:pt x="3" y="14"/>
                      </a:lnTo>
                      <a:lnTo>
                        <a:pt x="5" y="15"/>
                      </a:lnTo>
                      <a:lnTo>
                        <a:pt x="6" y="15"/>
                      </a:lnTo>
                      <a:lnTo>
                        <a:pt x="7" y="15"/>
                      </a:lnTo>
                      <a:lnTo>
                        <a:pt x="8" y="15"/>
                      </a:lnTo>
                      <a:lnTo>
                        <a:pt x="9" y="14"/>
                      </a:lnTo>
                      <a:lnTo>
                        <a:pt x="10" y="13"/>
                      </a:lnTo>
                      <a:lnTo>
                        <a:pt x="11" y="13"/>
                      </a:lnTo>
                      <a:lnTo>
                        <a:pt x="12" y="11"/>
                      </a:lnTo>
                      <a:lnTo>
                        <a:pt x="12" y="10"/>
                      </a:lnTo>
                      <a:lnTo>
                        <a:pt x="12" y="9"/>
                      </a:lnTo>
                      <a:lnTo>
                        <a:pt x="12"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55" name="Freeform 436"/>
                <p:cNvSpPr>
                  <a:spLocks/>
                </p:cNvSpPr>
                <p:nvPr/>
              </p:nvSpPr>
              <p:spPr bwMode="auto">
                <a:xfrm>
                  <a:off x="868" y="1616"/>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12" y="8"/>
                      </a:moveTo>
                      <a:lnTo>
                        <a:pt x="12" y="7"/>
                      </a:lnTo>
                      <a:lnTo>
                        <a:pt x="12" y="5"/>
                      </a:lnTo>
                      <a:lnTo>
                        <a:pt x="12" y="4"/>
                      </a:lnTo>
                      <a:lnTo>
                        <a:pt x="11" y="3"/>
                      </a:lnTo>
                      <a:lnTo>
                        <a:pt x="10" y="2"/>
                      </a:lnTo>
                      <a:lnTo>
                        <a:pt x="9" y="1"/>
                      </a:lnTo>
                      <a:lnTo>
                        <a:pt x="8" y="1"/>
                      </a:lnTo>
                      <a:lnTo>
                        <a:pt x="7" y="1"/>
                      </a:lnTo>
                      <a:lnTo>
                        <a:pt x="6" y="0"/>
                      </a:lnTo>
                      <a:lnTo>
                        <a:pt x="5" y="1"/>
                      </a:lnTo>
                      <a:lnTo>
                        <a:pt x="3" y="1"/>
                      </a:lnTo>
                      <a:lnTo>
                        <a:pt x="2" y="2"/>
                      </a:lnTo>
                      <a:lnTo>
                        <a:pt x="2" y="3"/>
                      </a:lnTo>
                      <a:lnTo>
                        <a:pt x="1" y="4"/>
                      </a:lnTo>
                      <a:lnTo>
                        <a:pt x="0" y="5"/>
                      </a:lnTo>
                      <a:lnTo>
                        <a:pt x="0" y="8"/>
                      </a:lnTo>
                      <a:lnTo>
                        <a:pt x="0" y="9"/>
                      </a:lnTo>
                      <a:lnTo>
                        <a:pt x="0" y="10"/>
                      </a:lnTo>
                      <a:lnTo>
                        <a:pt x="0" y="11"/>
                      </a:lnTo>
                      <a:lnTo>
                        <a:pt x="1" y="11"/>
                      </a:lnTo>
                      <a:lnTo>
                        <a:pt x="1" y="12"/>
                      </a:lnTo>
                      <a:lnTo>
                        <a:pt x="2" y="12"/>
                      </a:lnTo>
                      <a:lnTo>
                        <a:pt x="2" y="13"/>
                      </a:lnTo>
                      <a:lnTo>
                        <a:pt x="2" y="14"/>
                      </a:lnTo>
                      <a:lnTo>
                        <a:pt x="3" y="14"/>
                      </a:lnTo>
                      <a:lnTo>
                        <a:pt x="4" y="15"/>
                      </a:lnTo>
                      <a:lnTo>
                        <a:pt x="5" y="15"/>
                      </a:lnTo>
                      <a:lnTo>
                        <a:pt x="6" y="15"/>
                      </a:lnTo>
                      <a:lnTo>
                        <a:pt x="7" y="15"/>
                      </a:lnTo>
                      <a:lnTo>
                        <a:pt x="8" y="15"/>
                      </a:lnTo>
                      <a:lnTo>
                        <a:pt x="9" y="14"/>
                      </a:lnTo>
                      <a:lnTo>
                        <a:pt x="10" y="14"/>
                      </a:lnTo>
                      <a:lnTo>
                        <a:pt x="11" y="13"/>
                      </a:lnTo>
                      <a:lnTo>
                        <a:pt x="12" y="12"/>
                      </a:lnTo>
                      <a:lnTo>
                        <a:pt x="12" y="10"/>
                      </a:lnTo>
                      <a:lnTo>
                        <a:pt x="12" y="9"/>
                      </a:lnTo>
                      <a:lnTo>
                        <a:pt x="12"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56" name="Freeform 437"/>
                <p:cNvSpPr>
                  <a:spLocks/>
                </p:cNvSpPr>
                <p:nvPr/>
              </p:nvSpPr>
              <p:spPr bwMode="auto">
                <a:xfrm>
                  <a:off x="865" y="1616"/>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7" y="15"/>
                      </a:moveTo>
                      <a:lnTo>
                        <a:pt x="8" y="15"/>
                      </a:lnTo>
                      <a:lnTo>
                        <a:pt x="9" y="14"/>
                      </a:lnTo>
                      <a:lnTo>
                        <a:pt x="10" y="14"/>
                      </a:lnTo>
                      <a:lnTo>
                        <a:pt x="11" y="13"/>
                      </a:lnTo>
                      <a:lnTo>
                        <a:pt x="12" y="12"/>
                      </a:lnTo>
                      <a:lnTo>
                        <a:pt x="12" y="10"/>
                      </a:lnTo>
                      <a:lnTo>
                        <a:pt x="12" y="9"/>
                      </a:lnTo>
                      <a:lnTo>
                        <a:pt x="12" y="8"/>
                      </a:lnTo>
                      <a:lnTo>
                        <a:pt x="12" y="7"/>
                      </a:lnTo>
                      <a:lnTo>
                        <a:pt x="12" y="5"/>
                      </a:lnTo>
                      <a:lnTo>
                        <a:pt x="12" y="4"/>
                      </a:lnTo>
                      <a:lnTo>
                        <a:pt x="11" y="3"/>
                      </a:lnTo>
                      <a:lnTo>
                        <a:pt x="10" y="2"/>
                      </a:lnTo>
                      <a:lnTo>
                        <a:pt x="9" y="1"/>
                      </a:lnTo>
                      <a:lnTo>
                        <a:pt x="8" y="1"/>
                      </a:lnTo>
                      <a:lnTo>
                        <a:pt x="7" y="1"/>
                      </a:lnTo>
                      <a:lnTo>
                        <a:pt x="6" y="0"/>
                      </a:lnTo>
                      <a:lnTo>
                        <a:pt x="5" y="1"/>
                      </a:lnTo>
                      <a:lnTo>
                        <a:pt x="3" y="1"/>
                      </a:lnTo>
                      <a:lnTo>
                        <a:pt x="2" y="2"/>
                      </a:lnTo>
                      <a:lnTo>
                        <a:pt x="2" y="3"/>
                      </a:lnTo>
                      <a:lnTo>
                        <a:pt x="1" y="4"/>
                      </a:lnTo>
                      <a:lnTo>
                        <a:pt x="0" y="5"/>
                      </a:lnTo>
                      <a:lnTo>
                        <a:pt x="0" y="8"/>
                      </a:lnTo>
                      <a:lnTo>
                        <a:pt x="0" y="9"/>
                      </a:lnTo>
                      <a:lnTo>
                        <a:pt x="0" y="10"/>
                      </a:lnTo>
                      <a:lnTo>
                        <a:pt x="0" y="11"/>
                      </a:lnTo>
                      <a:lnTo>
                        <a:pt x="1" y="11"/>
                      </a:lnTo>
                      <a:lnTo>
                        <a:pt x="1" y="12"/>
                      </a:lnTo>
                      <a:lnTo>
                        <a:pt x="2" y="12"/>
                      </a:lnTo>
                      <a:lnTo>
                        <a:pt x="2" y="13"/>
                      </a:lnTo>
                      <a:lnTo>
                        <a:pt x="2" y="14"/>
                      </a:lnTo>
                      <a:lnTo>
                        <a:pt x="3" y="14"/>
                      </a:lnTo>
                      <a:lnTo>
                        <a:pt x="4" y="15"/>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57" name="Freeform 438"/>
                <p:cNvSpPr>
                  <a:spLocks/>
                </p:cNvSpPr>
                <p:nvPr/>
              </p:nvSpPr>
              <p:spPr bwMode="auto">
                <a:xfrm>
                  <a:off x="789" y="1618"/>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10" y="2"/>
                      </a:moveTo>
                      <a:lnTo>
                        <a:pt x="10" y="2"/>
                      </a:lnTo>
                      <a:lnTo>
                        <a:pt x="9" y="1"/>
                      </a:lnTo>
                      <a:lnTo>
                        <a:pt x="8" y="1"/>
                      </a:lnTo>
                      <a:lnTo>
                        <a:pt x="7" y="0"/>
                      </a:lnTo>
                      <a:lnTo>
                        <a:pt x="6" y="0"/>
                      </a:lnTo>
                      <a:lnTo>
                        <a:pt x="4" y="1"/>
                      </a:lnTo>
                      <a:lnTo>
                        <a:pt x="3" y="1"/>
                      </a:lnTo>
                      <a:lnTo>
                        <a:pt x="2" y="2"/>
                      </a:lnTo>
                      <a:lnTo>
                        <a:pt x="2" y="3"/>
                      </a:lnTo>
                      <a:lnTo>
                        <a:pt x="1" y="4"/>
                      </a:lnTo>
                      <a:lnTo>
                        <a:pt x="0" y="6"/>
                      </a:lnTo>
                      <a:lnTo>
                        <a:pt x="0" y="7"/>
                      </a:lnTo>
                      <a:lnTo>
                        <a:pt x="0" y="9"/>
                      </a:lnTo>
                      <a:lnTo>
                        <a:pt x="0" y="10"/>
                      </a:lnTo>
                      <a:lnTo>
                        <a:pt x="0" y="11"/>
                      </a:lnTo>
                      <a:lnTo>
                        <a:pt x="1" y="11"/>
                      </a:lnTo>
                      <a:lnTo>
                        <a:pt x="1" y="12"/>
                      </a:lnTo>
                      <a:lnTo>
                        <a:pt x="2" y="12"/>
                      </a:lnTo>
                      <a:lnTo>
                        <a:pt x="2" y="13"/>
                      </a:lnTo>
                      <a:lnTo>
                        <a:pt x="2" y="14"/>
                      </a:lnTo>
                      <a:lnTo>
                        <a:pt x="3" y="14"/>
                      </a:lnTo>
                      <a:lnTo>
                        <a:pt x="4" y="14"/>
                      </a:lnTo>
                      <a:lnTo>
                        <a:pt x="4" y="15"/>
                      </a:lnTo>
                      <a:lnTo>
                        <a:pt x="5" y="15"/>
                      </a:lnTo>
                      <a:lnTo>
                        <a:pt x="6" y="15"/>
                      </a:lnTo>
                      <a:lnTo>
                        <a:pt x="7" y="15"/>
                      </a:lnTo>
                      <a:lnTo>
                        <a:pt x="8" y="15"/>
                      </a:lnTo>
                      <a:lnTo>
                        <a:pt x="9" y="14"/>
                      </a:lnTo>
                      <a:lnTo>
                        <a:pt x="10" y="13"/>
                      </a:lnTo>
                      <a:lnTo>
                        <a:pt x="11" y="12"/>
                      </a:lnTo>
                      <a:lnTo>
                        <a:pt x="12" y="11"/>
                      </a:lnTo>
                      <a:lnTo>
                        <a:pt x="12" y="10"/>
                      </a:lnTo>
                      <a:lnTo>
                        <a:pt x="12" y="9"/>
                      </a:lnTo>
                      <a:lnTo>
                        <a:pt x="12" y="7"/>
                      </a:lnTo>
                      <a:lnTo>
                        <a:pt x="12" y="6"/>
                      </a:lnTo>
                      <a:lnTo>
                        <a:pt x="12" y="4"/>
                      </a:lnTo>
                      <a:lnTo>
                        <a:pt x="11" y="3"/>
                      </a:lnTo>
                      <a:lnTo>
                        <a:pt x="10"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58" name="Freeform 439"/>
                <p:cNvSpPr>
                  <a:spLocks/>
                </p:cNvSpPr>
                <p:nvPr/>
              </p:nvSpPr>
              <p:spPr bwMode="auto">
                <a:xfrm>
                  <a:off x="796" y="1618"/>
                  <a:ext cx="2"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11" y="1"/>
                      </a:moveTo>
                      <a:lnTo>
                        <a:pt x="10" y="1"/>
                      </a:lnTo>
                      <a:lnTo>
                        <a:pt x="9" y="1"/>
                      </a:lnTo>
                      <a:lnTo>
                        <a:pt x="9" y="0"/>
                      </a:lnTo>
                      <a:lnTo>
                        <a:pt x="8" y="0"/>
                      </a:lnTo>
                      <a:lnTo>
                        <a:pt x="7" y="0"/>
                      </a:lnTo>
                      <a:lnTo>
                        <a:pt x="6" y="0"/>
                      </a:lnTo>
                      <a:lnTo>
                        <a:pt x="5" y="0"/>
                      </a:lnTo>
                      <a:lnTo>
                        <a:pt x="4" y="0"/>
                      </a:lnTo>
                      <a:lnTo>
                        <a:pt x="3" y="1"/>
                      </a:lnTo>
                      <a:lnTo>
                        <a:pt x="2" y="2"/>
                      </a:lnTo>
                      <a:lnTo>
                        <a:pt x="1" y="3"/>
                      </a:lnTo>
                      <a:lnTo>
                        <a:pt x="0" y="5"/>
                      </a:lnTo>
                      <a:lnTo>
                        <a:pt x="0" y="6"/>
                      </a:lnTo>
                      <a:lnTo>
                        <a:pt x="0" y="8"/>
                      </a:lnTo>
                      <a:lnTo>
                        <a:pt x="0" y="9"/>
                      </a:lnTo>
                      <a:lnTo>
                        <a:pt x="1" y="9"/>
                      </a:lnTo>
                      <a:lnTo>
                        <a:pt x="1" y="10"/>
                      </a:lnTo>
                      <a:lnTo>
                        <a:pt x="1" y="11"/>
                      </a:lnTo>
                      <a:lnTo>
                        <a:pt x="2" y="12"/>
                      </a:lnTo>
                      <a:lnTo>
                        <a:pt x="3" y="13"/>
                      </a:lnTo>
                      <a:lnTo>
                        <a:pt x="4" y="13"/>
                      </a:lnTo>
                      <a:lnTo>
                        <a:pt x="4" y="14"/>
                      </a:lnTo>
                      <a:lnTo>
                        <a:pt x="5" y="14"/>
                      </a:lnTo>
                      <a:lnTo>
                        <a:pt x="6" y="14"/>
                      </a:lnTo>
                      <a:lnTo>
                        <a:pt x="7" y="14"/>
                      </a:lnTo>
                      <a:lnTo>
                        <a:pt x="9" y="14"/>
                      </a:lnTo>
                      <a:lnTo>
                        <a:pt x="10" y="13"/>
                      </a:lnTo>
                      <a:lnTo>
                        <a:pt x="11" y="12"/>
                      </a:lnTo>
                      <a:lnTo>
                        <a:pt x="12" y="11"/>
                      </a:lnTo>
                      <a:lnTo>
                        <a:pt x="12" y="10"/>
                      </a:lnTo>
                      <a:lnTo>
                        <a:pt x="13" y="8"/>
                      </a:lnTo>
                      <a:lnTo>
                        <a:pt x="13" y="7"/>
                      </a:lnTo>
                      <a:lnTo>
                        <a:pt x="12" y="6"/>
                      </a:lnTo>
                      <a:lnTo>
                        <a:pt x="12" y="5"/>
                      </a:lnTo>
                      <a:lnTo>
                        <a:pt x="12" y="3"/>
                      </a:lnTo>
                      <a:lnTo>
                        <a:pt x="11" y="2"/>
                      </a:lnTo>
                      <a:lnTo>
                        <a:pt x="11" y="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59" name="Freeform 440"/>
                <p:cNvSpPr>
                  <a:spLocks/>
                </p:cNvSpPr>
                <p:nvPr/>
              </p:nvSpPr>
              <p:spPr bwMode="auto">
                <a:xfrm>
                  <a:off x="793" y="1618"/>
                  <a:ext cx="1"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11" y="1"/>
                      </a:moveTo>
                      <a:lnTo>
                        <a:pt x="10" y="1"/>
                      </a:lnTo>
                      <a:lnTo>
                        <a:pt x="9" y="1"/>
                      </a:lnTo>
                      <a:lnTo>
                        <a:pt x="9" y="0"/>
                      </a:lnTo>
                      <a:lnTo>
                        <a:pt x="8" y="0"/>
                      </a:lnTo>
                      <a:lnTo>
                        <a:pt x="7" y="0"/>
                      </a:lnTo>
                      <a:lnTo>
                        <a:pt x="6" y="0"/>
                      </a:lnTo>
                      <a:lnTo>
                        <a:pt x="5" y="0"/>
                      </a:lnTo>
                      <a:lnTo>
                        <a:pt x="4" y="0"/>
                      </a:lnTo>
                      <a:lnTo>
                        <a:pt x="3" y="1"/>
                      </a:lnTo>
                      <a:lnTo>
                        <a:pt x="2" y="2"/>
                      </a:lnTo>
                      <a:lnTo>
                        <a:pt x="1" y="3"/>
                      </a:lnTo>
                      <a:lnTo>
                        <a:pt x="0" y="5"/>
                      </a:lnTo>
                      <a:lnTo>
                        <a:pt x="0" y="6"/>
                      </a:lnTo>
                      <a:lnTo>
                        <a:pt x="0" y="8"/>
                      </a:lnTo>
                      <a:lnTo>
                        <a:pt x="0" y="9"/>
                      </a:lnTo>
                      <a:lnTo>
                        <a:pt x="1" y="9"/>
                      </a:lnTo>
                      <a:lnTo>
                        <a:pt x="1" y="10"/>
                      </a:lnTo>
                      <a:lnTo>
                        <a:pt x="1" y="11"/>
                      </a:lnTo>
                      <a:lnTo>
                        <a:pt x="2" y="12"/>
                      </a:lnTo>
                      <a:lnTo>
                        <a:pt x="3" y="13"/>
                      </a:lnTo>
                      <a:lnTo>
                        <a:pt x="4" y="13"/>
                      </a:lnTo>
                      <a:lnTo>
                        <a:pt x="4" y="14"/>
                      </a:lnTo>
                      <a:lnTo>
                        <a:pt x="5" y="14"/>
                      </a:lnTo>
                      <a:lnTo>
                        <a:pt x="6" y="14"/>
                      </a:lnTo>
                      <a:lnTo>
                        <a:pt x="7" y="14"/>
                      </a:lnTo>
                      <a:lnTo>
                        <a:pt x="9" y="14"/>
                      </a:lnTo>
                      <a:lnTo>
                        <a:pt x="11" y="13"/>
                      </a:lnTo>
                      <a:lnTo>
                        <a:pt x="11" y="12"/>
                      </a:lnTo>
                      <a:lnTo>
                        <a:pt x="12" y="11"/>
                      </a:lnTo>
                      <a:lnTo>
                        <a:pt x="12" y="10"/>
                      </a:lnTo>
                      <a:lnTo>
                        <a:pt x="13" y="8"/>
                      </a:lnTo>
                      <a:lnTo>
                        <a:pt x="13" y="7"/>
                      </a:lnTo>
                      <a:lnTo>
                        <a:pt x="12" y="6"/>
                      </a:lnTo>
                      <a:lnTo>
                        <a:pt x="12" y="5"/>
                      </a:lnTo>
                      <a:lnTo>
                        <a:pt x="12" y="3"/>
                      </a:lnTo>
                      <a:lnTo>
                        <a:pt x="11" y="2"/>
                      </a:lnTo>
                      <a:lnTo>
                        <a:pt x="11" y="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60" name="Freeform 441"/>
                <p:cNvSpPr>
                  <a:spLocks/>
                </p:cNvSpPr>
                <p:nvPr/>
              </p:nvSpPr>
              <p:spPr bwMode="auto">
                <a:xfrm>
                  <a:off x="799" y="1618"/>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0" y="9"/>
                      </a:moveTo>
                      <a:lnTo>
                        <a:pt x="0" y="9"/>
                      </a:lnTo>
                      <a:lnTo>
                        <a:pt x="0" y="10"/>
                      </a:lnTo>
                      <a:lnTo>
                        <a:pt x="1" y="11"/>
                      </a:lnTo>
                      <a:lnTo>
                        <a:pt x="2" y="12"/>
                      </a:lnTo>
                      <a:lnTo>
                        <a:pt x="2" y="13"/>
                      </a:lnTo>
                      <a:lnTo>
                        <a:pt x="4" y="14"/>
                      </a:lnTo>
                      <a:lnTo>
                        <a:pt x="5" y="15"/>
                      </a:lnTo>
                      <a:lnTo>
                        <a:pt x="6" y="15"/>
                      </a:lnTo>
                      <a:lnTo>
                        <a:pt x="7" y="15"/>
                      </a:lnTo>
                      <a:lnTo>
                        <a:pt x="8" y="15"/>
                      </a:lnTo>
                      <a:lnTo>
                        <a:pt x="9" y="14"/>
                      </a:lnTo>
                      <a:lnTo>
                        <a:pt x="10" y="13"/>
                      </a:lnTo>
                      <a:lnTo>
                        <a:pt x="11" y="12"/>
                      </a:lnTo>
                      <a:lnTo>
                        <a:pt x="11" y="11"/>
                      </a:lnTo>
                      <a:lnTo>
                        <a:pt x="12" y="10"/>
                      </a:lnTo>
                      <a:lnTo>
                        <a:pt x="12" y="9"/>
                      </a:lnTo>
                      <a:lnTo>
                        <a:pt x="12" y="7"/>
                      </a:lnTo>
                      <a:lnTo>
                        <a:pt x="12" y="6"/>
                      </a:lnTo>
                      <a:lnTo>
                        <a:pt x="12" y="4"/>
                      </a:lnTo>
                      <a:lnTo>
                        <a:pt x="11" y="3"/>
                      </a:lnTo>
                      <a:lnTo>
                        <a:pt x="11" y="2"/>
                      </a:lnTo>
                      <a:lnTo>
                        <a:pt x="10" y="2"/>
                      </a:lnTo>
                      <a:lnTo>
                        <a:pt x="10" y="1"/>
                      </a:lnTo>
                      <a:lnTo>
                        <a:pt x="9" y="1"/>
                      </a:lnTo>
                      <a:lnTo>
                        <a:pt x="8" y="0"/>
                      </a:lnTo>
                      <a:lnTo>
                        <a:pt x="7" y="0"/>
                      </a:lnTo>
                      <a:lnTo>
                        <a:pt x="6" y="0"/>
                      </a:lnTo>
                      <a:lnTo>
                        <a:pt x="4" y="0"/>
                      </a:lnTo>
                      <a:lnTo>
                        <a:pt x="4" y="1"/>
                      </a:lnTo>
                      <a:lnTo>
                        <a:pt x="2" y="2"/>
                      </a:lnTo>
                      <a:lnTo>
                        <a:pt x="1" y="4"/>
                      </a:lnTo>
                      <a:lnTo>
                        <a:pt x="0" y="6"/>
                      </a:lnTo>
                      <a:lnTo>
                        <a:pt x="0" y="7"/>
                      </a:lnTo>
                      <a:lnTo>
                        <a:pt x="0" y="9"/>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61" name="Freeform 442"/>
                <p:cNvSpPr>
                  <a:spLocks/>
                </p:cNvSpPr>
                <p:nvPr/>
              </p:nvSpPr>
              <p:spPr bwMode="auto">
                <a:xfrm>
                  <a:off x="806" y="1618"/>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
                    <a:gd name="T142" fmla="*/ 0 h 15"/>
                    <a:gd name="T143" fmla="*/ 12 w 12"/>
                    <a:gd name="T144" fmla="*/ 15 h 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 h="15">
                      <a:moveTo>
                        <a:pt x="0" y="9"/>
                      </a:moveTo>
                      <a:lnTo>
                        <a:pt x="0" y="9"/>
                      </a:lnTo>
                      <a:lnTo>
                        <a:pt x="1" y="10"/>
                      </a:lnTo>
                      <a:lnTo>
                        <a:pt x="1" y="11"/>
                      </a:lnTo>
                      <a:lnTo>
                        <a:pt x="2" y="12"/>
                      </a:lnTo>
                      <a:lnTo>
                        <a:pt x="2" y="13"/>
                      </a:lnTo>
                      <a:lnTo>
                        <a:pt x="2" y="14"/>
                      </a:lnTo>
                      <a:lnTo>
                        <a:pt x="4" y="14"/>
                      </a:lnTo>
                      <a:lnTo>
                        <a:pt x="4" y="15"/>
                      </a:lnTo>
                      <a:lnTo>
                        <a:pt x="6" y="15"/>
                      </a:lnTo>
                      <a:lnTo>
                        <a:pt x="7" y="15"/>
                      </a:lnTo>
                      <a:lnTo>
                        <a:pt x="8" y="15"/>
                      </a:lnTo>
                      <a:lnTo>
                        <a:pt x="9" y="14"/>
                      </a:lnTo>
                      <a:lnTo>
                        <a:pt x="10" y="13"/>
                      </a:lnTo>
                      <a:lnTo>
                        <a:pt x="11" y="12"/>
                      </a:lnTo>
                      <a:lnTo>
                        <a:pt x="12" y="11"/>
                      </a:lnTo>
                      <a:lnTo>
                        <a:pt x="12" y="10"/>
                      </a:lnTo>
                      <a:lnTo>
                        <a:pt x="12" y="9"/>
                      </a:lnTo>
                      <a:lnTo>
                        <a:pt x="12" y="7"/>
                      </a:lnTo>
                      <a:lnTo>
                        <a:pt x="12" y="6"/>
                      </a:lnTo>
                      <a:lnTo>
                        <a:pt x="12" y="4"/>
                      </a:lnTo>
                      <a:lnTo>
                        <a:pt x="11" y="3"/>
                      </a:lnTo>
                      <a:lnTo>
                        <a:pt x="11" y="2"/>
                      </a:lnTo>
                      <a:lnTo>
                        <a:pt x="10" y="2"/>
                      </a:lnTo>
                      <a:lnTo>
                        <a:pt x="10" y="1"/>
                      </a:lnTo>
                      <a:lnTo>
                        <a:pt x="9" y="1"/>
                      </a:lnTo>
                      <a:lnTo>
                        <a:pt x="8" y="1"/>
                      </a:lnTo>
                      <a:lnTo>
                        <a:pt x="7" y="0"/>
                      </a:lnTo>
                      <a:lnTo>
                        <a:pt x="6" y="0"/>
                      </a:lnTo>
                      <a:lnTo>
                        <a:pt x="4" y="1"/>
                      </a:lnTo>
                      <a:lnTo>
                        <a:pt x="2" y="2"/>
                      </a:lnTo>
                      <a:lnTo>
                        <a:pt x="2" y="3"/>
                      </a:lnTo>
                      <a:lnTo>
                        <a:pt x="1" y="4"/>
                      </a:lnTo>
                      <a:lnTo>
                        <a:pt x="1" y="6"/>
                      </a:lnTo>
                      <a:lnTo>
                        <a:pt x="0" y="7"/>
                      </a:lnTo>
                      <a:lnTo>
                        <a:pt x="0" y="9"/>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62" name="Freeform 443"/>
                <p:cNvSpPr>
                  <a:spLocks/>
                </p:cNvSpPr>
                <p:nvPr/>
              </p:nvSpPr>
              <p:spPr bwMode="auto">
                <a:xfrm>
                  <a:off x="803" y="1618"/>
                  <a:ext cx="1"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
                    <a:gd name="T142" fmla="*/ 0 h 15"/>
                    <a:gd name="T143" fmla="*/ 13 w 13"/>
                    <a:gd name="T144" fmla="*/ 15 h 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 h="15">
                      <a:moveTo>
                        <a:pt x="0" y="9"/>
                      </a:moveTo>
                      <a:lnTo>
                        <a:pt x="0" y="9"/>
                      </a:lnTo>
                      <a:lnTo>
                        <a:pt x="1" y="10"/>
                      </a:lnTo>
                      <a:lnTo>
                        <a:pt x="1" y="11"/>
                      </a:lnTo>
                      <a:lnTo>
                        <a:pt x="2" y="12"/>
                      </a:lnTo>
                      <a:lnTo>
                        <a:pt x="2" y="13"/>
                      </a:lnTo>
                      <a:lnTo>
                        <a:pt x="3" y="14"/>
                      </a:lnTo>
                      <a:lnTo>
                        <a:pt x="4" y="14"/>
                      </a:lnTo>
                      <a:lnTo>
                        <a:pt x="4" y="15"/>
                      </a:lnTo>
                      <a:lnTo>
                        <a:pt x="6" y="15"/>
                      </a:lnTo>
                      <a:lnTo>
                        <a:pt x="7" y="15"/>
                      </a:lnTo>
                      <a:lnTo>
                        <a:pt x="8" y="15"/>
                      </a:lnTo>
                      <a:lnTo>
                        <a:pt x="9" y="14"/>
                      </a:lnTo>
                      <a:lnTo>
                        <a:pt x="10" y="13"/>
                      </a:lnTo>
                      <a:lnTo>
                        <a:pt x="11" y="12"/>
                      </a:lnTo>
                      <a:lnTo>
                        <a:pt x="12" y="11"/>
                      </a:lnTo>
                      <a:lnTo>
                        <a:pt x="12" y="10"/>
                      </a:lnTo>
                      <a:lnTo>
                        <a:pt x="13" y="9"/>
                      </a:lnTo>
                      <a:lnTo>
                        <a:pt x="13" y="7"/>
                      </a:lnTo>
                      <a:lnTo>
                        <a:pt x="12" y="6"/>
                      </a:lnTo>
                      <a:lnTo>
                        <a:pt x="12" y="4"/>
                      </a:lnTo>
                      <a:lnTo>
                        <a:pt x="11" y="3"/>
                      </a:lnTo>
                      <a:lnTo>
                        <a:pt x="11" y="2"/>
                      </a:lnTo>
                      <a:lnTo>
                        <a:pt x="10" y="2"/>
                      </a:lnTo>
                      <a:lnTo>
                        <a:pt x="10" y="1"/>
                      </a:lnTo>
                      <a:lnTo>
                        <a:pt x="9" y="1"/>
                      </a:lnTo>
                      <a:lnTo>
                        <a:pt x="8" y="1"/>
                      </a:lnTo>
                      <a:lnTo>
                        <a:pt x="8" y="0"/>
                      </a:lnTo>
                      <a:lnTo>
                        <a:pt x="6" y="0"/>
                      </a:lnTo>
                      <a:lnTo>
                        <a:pt x="4" y="1"/>
                      </a:lnTo>
                      <a:lnTo>
                        <a:pt x="3" y="2"/>
                      </a:lnTo>
                      <a:lnTo>
                        <a:pt x="2" y="3"/>
                      </a:lnTo>
                      <a:lnTo>
                        <a:pt x="1" y="4"/>
                      </a:lnTo>
                      <a:lnTo>
                        <a:pt x="1" y="6"/>
                      </a:lnTo>
                      <a:lnTo>
                        <a:pt x="0" y="7"/>
                      </a:lnTo>
                      <a:lnTo>
                        <a:pt x="0" y="9"/>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63" name="Freeform 444"/>
                <p:cNvSpPr>
                  <a:spLocks/>
                </p:cNvSpPr>
                <p:nvPr/>
              </p:nvSpPr>
              <p:spPr bwMode="auto">
                <a:xfrm>
                  <a:off x="810" y="1618"/>
                  <a:ext cx="1" cy="2"/>
                </a:xfrm>
                <a:custGeom>
                  <a:avLst/>
                  <a:gdLst>
                    <a:gd name="T0" fmla="*/ 0 w 8"/>
                    <a:gd name="T1" fmla="*/ 0 h 15"/>
                    <a:gd name="T2" fmla="*/ 0 w 8"/>
                    <a:gd name="T3" fmla="*/ 0 h 15"/>
                    <a:gd name="T4" fmla="*/ 0 w 8"/>
                    <a:gd name="T5" fmla="*/ 0 h 15"/>
                    <a:gd name="T6" fmla="*/ 0 w 8"/>
                    <a:gd name="T7" fmla="*/ 0 h 15"/>
                    <a:gd name="T8" fmla="*/ 0 w 8"/>
                    <a:gd name="T9" fmla="*/ 0 h 15"/>
                    <a:gd name="T10" fmla="*/ 0 w 8"/>
                    <a:gd name="T11" fmla="*/ 0 h 15"/>
                    <a:gd name="T12" fmla="*/ 0 w 8"/>
                    <a:gd name="T13" fmla="*/ 0 h 15"/>
                    <a:gd name="T14" fmla="*/ 0 w 8"/>
                    <a:gd name="T15" fmla="*/ 0 h 15"/>
                    <a:gd name="T16" fmla="*/ 0 w 8"/>
                    <a:gd name="T17" fmla="*/ 0 h 15"/>
                    <a:gd name="T18" fmla="*/ 0 w 8"/>
                    <a:gd name="T19" fmla="*/ 0 h 15"/>
                    <a:gd name="T20" fmla="*/ 0 w 8"/>
                    <a:gd name="T21" fmla="*/ 0 h 15"/>
                    <a:gd name="T22" fmla="*/ 0 w 8"/>
                    <a:gd name="T23" fmla="*/ 0 h 15"/>
                    <a:gd name="T24" fmla="*/ 0 w 8"/>
                    <a:gd name="T25" fmla="*/ 0 h 15"/>
                    <a:gd name="T26" fmla="*/ 0 w 8"/>
                    <a:gd name="T27" fmla="*/ 0 h 15"/>
                    <a:gd name="T28" fmla="*/ 0 w 8"/>
                    <a:gd name="T29" fmla="*/ 0 h 15"/>
                    <a:gd name="T30" fmla="*/ 0 w 8"/>
                    <a:gd name="T31" fmla="*/ 0 h 15"/>
                    <a:gd name="T32" fmla="*/ 0 w 8"/>
                    <a:gd name="T33" fmla="*/ 0 h 15"/>
                    <a:gd name="T34" fmla="*/ 0 w 8"/>
                    <a:gd name="T35" fmla="*/ 0 h 15"/>
                    <a:gd name="T36" fmla="*/ 0 w 8"/>
                    <a:gd name="T37" fmla="*/ 0 h 15"/>
                    <a:gd name="T38" fmla="*/ 0 w 8"/>
                    <a:gd name="T39" fmla="*/ 0 h 15"/>
                    <a:gd name="T40" fmla="*/ 0 w 8"/>
                    <a:gd name="T41" fmla="*/ 0 h 15"/>
                    <a:gd name="T42" fmla="*/ 0 w 8"/>
                    <a:gd name="T43" fmla="*/ 0 h 15"/>
                    <a:gd name="T44" fmla="*/ 0 w 8"/>
                    <a:gd name="T45" fmla="*/ 0 h 15"/>
                    <a:gd name="T46" fmla="*/ 0 w 8"/>
                    <a:gd name="T47" fmla="*/ 0 h 15"/>
                    <a:gd name="T48" fmla="*/ 0 w 8"/>
                    <a:gd name="T49" fmla="*/ 0 h 15"/>
                    <a:gd name="T50" fmla="*/ 0 w 8"/>
                    <a:gd name="T51" fmla="*/ 0 h 15"/>
                    <a:gd name="T52" fmla="*/ 0 w 8"/>
                    <a:gd name="T53" fmla="*/ 0 h 15"/>
                    <a:gd name="T54" fmla="*/ 0 w 8"/>
                    <a:gd name="T55" fmla="*/ 0 h 15"/>
                    <a:gd name="T56" fmla="*/ 0 w 8"/>
                    <a:gd name="T57" fmla="*/ 0 h 15"/>
                    <a:gd name="T58" fmla="*/ 0 w 8"/>
                    <a:gd name="T59" fmla="*/ 0 h 15"/>
                    <a:gd name="T60" fmla="*/ 0 w 8"/>
                    <a:gd name="T61" fmla="*/ 0 h 15"/>
                    <a:gd name="T62" fmla="*/ 0 w 8"/>
                    <a:gd name="T63" fmla="*/ 0 h 15"/>
                    <a:gd name="T64" fmla="*/ 0 w 8"/>
                    <a:gd name="T65" fmla="*/ 0 h 15"/>
                    <a:gd name="T66" fmla="*/ 0 w 8"/>
                    <a:gd name="T67" fmla="*/ 0 h 15"/>
                    <a:gd name="T68" fmla="*/ 0 w 8"/>
                    <a:gd name="T69" fmla="*/ 0 h 15"/>
                    <a:gd name="T70" fmla="*/ 0 w 8"/>
                    <a:gd name="T71" fmla="*/ 0 h 15"/>
                    <a:gd name="T72" fmla="*/ 0 w 8"/>
                    <a:gd name="T73" fmla="*/ 0 h 15"/>
                    <a:gd name="T74" fmla="*/ 0 w 8"/>
                    <a:gd name="T75" fmla="*/ 0 h 15"/>
                    <a:gd name="T76" fmla="*/ 0 w 8"/>
                    <a:gd name="T77" fmla="*/ 0 h 15"/>
                    <a:gd name="T78" fmla="*/ 0 w 8"/>
                    <a:gd name="T79" fmla="*/ 0 h 15"/>
                    <a:gd name="T80" fmla="*/ 0 w 8"/>
                    <a:gd name="T81" fmla="*/ 0 h 15"/>
                    <a:gd name="T82" fmla="*/ 0 w 8"/>
                    <a:gd name="T83" fmla="*/ 0 h 15"/>
                    <a:gd name="T84" fmla="*/ 0 w 8"/>
                    <a:gd name="T85" fmla="*/ 0 h 15"/>
                    <a:gd name="T86" fmla="*/ 0 w 8"/>
                    <a:gd name="T87" fmla="*/ 0 h 15"/>
                    <a:gd name="T88" fmla="*/ 0 w 8"/>
                    <a:gd name="T89" fmla="*/ 0 h 15"/>
                    <a:gd name="T90" fmla="*/ 0 w 8"/>
                    <a:gd name="T91" fmla="*/ 0 h 15"/>
                    <a:gd name="T92" fmla="*/ 0 w 8"/>
                    <a:gd name="T93" fmla="*/ 0 h 15"/>
                    <a:gd name="T94" fmla="*/ 0 w 8"/>
                    <a:gd name="T95" fmla="*/ 0 h 15"/>
                    <a:gd name="T96" fmla="*/ 0 w 8"/>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15"/>
                    <a:gd name="T149" fmla="*/ 8 w 8"/>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15">
                      <a:moveTo>
                        <a:pt x="5" y="15"/>
                      </a:moveTo>
                      <a:lnTo>
                        <a:pt x="6" y="14"/>
                      </a:lnTo>
                      <a:lnTo>
                        <a:pt x="6" y="13"/>
                      </a:lnTo>
                      <a:lnTo>
                        <a:pt x="7" y="12"/>
                      </a:lnTo>
                      <a:lnTo>
                        <a:pt x="8" y="11"/>
                      </a:lnTo>
                      <a:lnTo>
                        <a:pt x="8" y="10"/>
                      </a:lnTo>
                      <a:lnTo>
                        <a:pt x="8" y="8"/>
                      </a:lnTo>
                      <a:lnTo>
                        <a:pt x="8" y="7"/>
                      </a:lnTo>
                      <a:lnTo>
                        <a:pt x="8" y="6"/>
                      </a:lnTo>
                      <a:lnTo>
                        <a:pt x="8" y="5"/>
                      </a:lnTo>
                      <a:lnTo>
                        <a:pt x="7" y="3"/>
                      </a:lnTo>
                      <a:lnTo>
                        <a:pt x="7" y="2"/>
                      </a:lnTo>
                      <a:lnTo>
                        <a:pt x="6" y="2"/>
                      </a:lnTo>
                      <a:lnTo>
                        <a:pt x="6" y="1"/>
                      </a:lnTo>
                      <a:lnTo>
                        <a:pt x="6" y="0"/>
                      </a:lnTo>
                      <a:lnTo>
                        <a:pt x="5" y="0"/>
                      </a:lnTo>
                      <a:lnTo>
                        <a:pt x="3" y="1"/>
                      </a:lnTo>
                      <a:lnTo>
                        <a:pt x="2" y="1"/>
                      </a:lnTo>
                      <a:lnTo>
                        <a:pt x="1" y="2"/>
                      </a:lnTo>
                      <a:lnTo>
                        <a:pt x="1" y="3"/>
                      </a:lnTo>
                      <a:lnTo>
                        <a:pt x="0" y="6"/>
                      </a:lnTo>
                      <a:lnTo>
                        <a:pt x="0" y="7"/>
                      </a:lnTo>
                      <a:lnTo>
                        <a:pt x="0" y="8"/>
                      </a:lnTo>
                      <a:lnTo>
                        <a:pt x="0" y="9"/>
                      </a:lnTo>
                      <a:lnTo>
                        <a:pt x="0" y="10"/>
                      </a:lnTo>
                      <a:lnTo>
                        <a:pt x="1" y="10"/>
                      </a:lnTo>
                      <a:lnTo>
                        <a:pt x="1" y="11"/>
                      </a:lnTo>
                      <a:lnTo>
                        <a:pt x="1" y="12"/>
                      </a:lnTo>
                      <a:lnTo>
                        <a:pt x="2" y="12"/>
                      </a:lnTo>
                      <a:lnTo>
                        <a:pt x="2" y="13"/>
                      </a:lnTo>
                      <a:lnTo>
                        <a:pt x="3" y="13"/>
                      </a:lnTo>
                      <a:lnTo>
                        <a:pt x="3" y="14"/>
                      </a:lnTo>
                      <a:lnTo>
                        <a:pt x="4" y="14"/>
                      </a:lnTo>
                      <a:lnTo>
                        <a:pt x="5" y="14"/>
                      </a:lnTo>
                      <a:lnTo>
                        <a:pt x="5"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64" name="Freeform 445"/>
                <p:cNvSpPr>
                  <a:spLocks/>
                </p:cNvSpPr>
                <p:nvPr/>
              </p:nvSpPr>
              <p:spPr bwMode="auto">
                <a:xfrm>
                  <a:off x="815" y="1618"/>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
                    <a:gd name="T142" fmla="*/ 0 h 15"/>
                    <a:gd name="T143" fmla="*/ 12 w 12"/>
                    <a:gd name="T144" fmla="*/ 15 h 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 h="15">
                      <a:moveTo>
                        <a:pt x="0" y="8"/>
                      </a:moveTo>
                      <a:lnTo>
                        <a:pt x="0" y="9"/>
                      </a:lnTo>
                      <a:lnTo>
                        <a:pt x="0" y="10"/>
                      </a:lnTo>
                      <a:lnTo>
                        <a:pt x="0" y="11"/>
                      </a:lnTo>
                      <a:lnTo>
                        <a:pt x="1" y="11"/>
                      </a:lnTo>
                      <a:lnTo>
                        <a:pt x="1" y="12"/>
                      </a:lnTo>
                      <a:lnTo>
                        <a:pt x="2" y="13"/>
                      </a:lnTo>
                      <a:lnTo>
                        <a:pt x="3" y="14"/>
                      </a:lnTo>
                      <a:lnTo>
                        <a:pt x="5" y="15"/>
                      </a:lnTo>
                      <a:lnTo>
                        <a:pt x="6" y="15"/>
                      </a:lnTo>
                      <a:lnTo>
                        <a:pt x="7" y="15"/>
                      </a:lnTo>
                      <a:lnTo>
                        <a:pt x="8" y="15"/>
                      </a:lnTo>
                      <a:lnTo>
                        <a:pt x="9" y="14"/>
                      </a:lnTo>
                      <a:lnTo>
                        <a:pt x="10" y="13"/>
                      </a:lnTo>
                      <a:lnTo>
                        <a:pt x="11" y="12"/>
                      </a:lnTo>
                      <a:lnTo>
                        <a:pt x="11" y="11"/>
                      </a:lnTo>
                      <a:lnTo>
                        <a:pt x="12" y="10"/>
                      </a:lnTo>
                      <a:lnTo>
                        <a:pt x="12" y="9"/>
                      </a:lnTo>
                      <a:lnTo>
                        <a:pt x="12" y="8"/>
                      </a:lnTo>
                      <a:lnTo>
                        <a:pt x="12" y="7"/>
                      </a:lnTo>
                      <a:lnTo>
                        <a:pt x="12" y="6"/>
                      </a:lnTo>
                      <a:lnTo>
                        <a:pt x="12" y="5"/>
                      </a:lnTo>
                      <a:lnTo>
                        <a:pt x="11" y="5"/>
                      </a:lnTo>
                      <a:lnTo>
                        <a:pt x="11" y="3"/>
                      </a:lnTo>
                      <a:lnTo>
                        <a:pt x="10" y="2"/>
                      </a:lnTo>
                      <a:lnTo>
                        <a:pt x="9" y="1"/>
                      </a:lnTo>
                      <a:lnTo>
                        <a:pt x="8" y="1"/>
                      </a:lnTo>
                      <a:lnTo>
                        <a:pt x="7" y="0"/>
                      </a:lnTo>
                      <a:lnTo>
                        <a:pt x="6" y="0"/>
                      </a:lnTo>
                      <a:lnTo>
                        <a:pt x="5" y="0"/>
                      </a:lnTo>
                      <a:lnTo>
                        <a:pt x="4" y="1"/>
                      </a:lnTo>
                      <a:lnTo>
                        <a:pt x="3" y="1"/>
                      </a:lnTo>
                      <a:lnTo>
                        <a:pt x="2" y="2"/>
                      </a:lnTo>
                      <a:lnTo>
                        <a:pt x="1" y="3"/>
                      </a:lnTo>
                      <a:lnTo>
                        <a:pt x="1" y="5"/>
                      </a:lnTo>
                      <a:lnTo>
                        <a:pt x="0" y="6"/>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65" name="Freeform 446"/>
                <p:cNvSpPr>
                  <a:spLocks/>
                </p:cNvSpPr>
                <p:nvPr/>
              </p:nvSpPr>
              <p:spPr bwMode="auto">
                <a:xfrm>
                  <a:off x="812" y="1618"/>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
                    <a:gd name="T142" fmla="*/ 0 h 15"/>
                    <a:gd name="T143" fmla="*/ 12 w 12"/>
                    <a:gd name="T144" fmla="*/ 15 h 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 h="15">
                      <a:moveTo>
                        <a:pt x="1" y="8"/>
                      </a:moveTo>
                      <a:lnTo>
                        <a:pt x="1" y="9"/>
                      </a:lnTo>
                      <a:lnTo>
                        <a:pt x="1" y="10"/>
                      </a:lnTo>
                      <a:lnTo>
                        <a:pt x="1" y="11"/>
                      </a:lnTo>
                      <a:lnTo>
                        <a:pt x="1" y="12"/>
                      </a:lnTo>
                      <a:lnTo>
                        <a:pt x="2" y="13"/>
                      </a:lnTo>
                      <a:lnTo>
                        <a:pt x="3" y="14"/>
                      </a:lnTo>
                      <a:lnTo>
                        <a:pt x="4" y="14"/>
                      </a:lnTo>
                      <a:lnTo>
                        <a:pt x="5" y="15"/>
                      </a:lnTo>
                      <a:lnTo>
                        <a:pt x="6" y="15"/>
                      </a:lnTo>
                      <a:lnTo>
                        <a:pt x="7" y="15"/>
                      </a:lnTo>
                      <a:lnTo>
                        <a:pt x="8" y="15"/>
                      </a:lnTo>
                      <a:lnTo>
                        <a:pt x="9" y="14"/>
                      </a:lnTo>
                      <a:lnTo>
                        <a:pt x="10" y="13"/>
                      </a:lnTo>
                      <a:lnTo>
                        <a:pt x="11" y="12"/>
                      </a:lnTo>
                      <a:lnTo>
                        <a:pt x="11" y="11"/>
                      </a:lnTo>
                      <a:lnTo>
                        <a:pt x="12" y="10"/>
                      </a:lnTo>
                      <a:lnTo>
                        <a:pt x="12" y="9"/>
                      </a:lnTo>
                      <a:lnTo>
                        <a:pt x="12" y="8"/>
                      </a:lnTo>
                      <a:lnTo>
                        <a:pt x="12" y="7"/>
                      </a:lnTo>
                      <a:lnTo>
                        <a:pt x="12" y="6"/>
                      </a:lnTo>
                      <a:lnTo>
                        <a:pt x="12" y="5"/>
                      </a:lnTo>
                      <a:lnTo>
                        <a:pt x="11" y="5"/>
                      </a:lnTo>
                      <a:lnTo>
                        <a:pt x="11" y="3"/>
                      </a:lnTo>
                      <a:lnTo>
                        <a:pt x="10" y="2"/>
                      </a:lnTo>
                      <a:lnTo>
                        <a:pt x="9" y="1"/>
                      </a:lnTo>
                      <a:lnTo>
                        <a:pt x="8" y="1"/>
                      </a:lnTo>
                      <a:lnTo>
                        <a:pt x="7" y="0"/>
                      </a:lnTo>
                      <a:lnTo>
                        <a:pt x="6" y="0"/>
                      </a:lnTo>
                      <a:lnTo>
                        <a:pt x="5" y="0"/>
                      </a:lnTo>
                      <a:lnTo>
                        <a:pt x="4" y="1"/>
                      </a:lnTo>
                      <a:lnTo>
                        <a:pt x="3" y="1"/>
                      </a:lnTo>
                      <a:lnTo>
                        <a:pt x="2" y="2"/>
                      </a:lnTo>
                      <a:lnTo>
                        <a:pt x="1" y="3"/>
                      </a:lnTo>
                      <a:lnTo>
                        <a:pt x="1" y="5"/>
                      </a:lnTo>
                      <a:lnTo>
                        <a:pt x="1" y="6"/>
                      </a:lnTo>
                      <a:lnTo>
                        <a:pt x="0" y="8"/>
                      </a:lnTo>
                      <a:lnTo>
                        <a:pt x="1"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66" name="Freeform 447"/>
                <p:cNvSpPr>
                  <a:spLocks/>
                </p:cNvSpPr>
                <p:nvPr/>
              </p:nvSpPr>
              <p:spPr bwMode="auto">
                <a:xfrm>
                  <a:off x="819" y="1618"/>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0" y="8"/>
                      </a:moveTo>
                      <a:lnTo>
                        <a:pt x="0" y="8"/>
                      </a:lnTo>
                      <a:lnTo>
                        <a:pt x="0" y="9"/>
                      </a:lnTo>
                      <a:lnTo>
                        <a:pt x="0" y="10"/>
                      </a:lnTo>
                      <a:lnTo>
                        <a:pt x="1" y="11"/>
                      </a:lnTo>
                      <a:lnTo>
                        <a:pt x="2" y="12"/>
                      </a:lnTo>
                      <a:lnTo>
                        <a:pt x="2" y="13"/>
                      </a:lnTo>
                      <a:lnTo>
                        <a:pt x="3" y="13"/>
                      </a:lnTo>
                      <a:lnTo>
                        <a:pt x="3" y="14"/>
                      </a:lnTo>
                      <a:lnTo>
                        <a:pt x="4" y="14"/>
                      </a:lnTo>
                      <a:lnTo>
                        <a:pt x="5" y="14"/>
                      </a:lnTo>
                      <a:lnTo>
                        <a:pt x="6" y="14"/>
                      </a:lnTo>
                      <a:lnTo>
                        <a:pt x="7" y="14"/>
                      </a:lnTo>
                      <a:lnTo>
                        <a:pt x="8" y="14"/>
                      </a:lnTo>
                      <a:lnTo>
                        <a:pt x="9" y="14"/>
                      </a:lnTo>
                      <a:lnTo>
                        <a:pt x="10" y="13"/>
                      </a:lnTo>
                      <a:lnTo>
                        <a:pt x="10" y="12"/>
                      </a:lnTo>
                      <a:lnTo>
                        <a:pt x="12" y="11"/>
                      </a:lnTo>
                      <a:lnTo>
                        <a:pt x="12" y="10"/>
                      </a:lnTo>
                      <a:lnTo>
                        <a:pt x="12" y="8"/>
                      </a:lnTo>
                      <a:lnTo>
                        <a:pt x="12" y="7"/>
                      </a:lnTo>
                      <a:lnTo>
                        <a:pt x="12" y="6"/>
                      </a:lnTo>
                      <a:lnTo>
                        <a:pt x="12" y="5"/>
                      </a:lnTo>
                      <a:lnTo>
                        <a:pt x="11" y="3"/>
                      </a:lnTo>
                      <a:lnTo>
                        <a:pt x="11" y="2"/>
                      </a:lnTo>
                      <a:lnTo>
                        <a:pt x="10" y="2"/>
                      </a:lnTo>
                      <a:lnTo>
                        <a:pt x="10" y="1"/>
                      </a:lnTo>
                      <a:lnTo>
                        <a:pt x="9" y="1"/>
                      </a:lnTo>
                      <a:lnTo>
                        <a:pt x="8" y="0"/>
                      </a:lnTo>
                      <a:lnTo>
                        <a:pt x="7" y="0"/>
                      </a:lnTo>
                      <a:lnTo>
                        <a:pt x="6" y="0"/>
                      </a:lnTo>
                      <a:lnTo>
                        <a:pt x="5" y="0"/>
                      </a:lnTo>
                      <a:lnTo>
                        <a:pt x="4" y="0"/>
                      </a:lnTo>
                      <a:lnTo>
                        <a:pt x="3" y="0"/>
                      </a:lnTo>
                      <a:lnTo>
                        <a:pt x="2" y="1"/>
                      </a:lnTo>
                      <a:lnTo>
                        <a:pt x="2" y="2"/>
                      </a:lnTo>
                      <a:lnTo>
                        <a:pt x="0" y="3"/>
                      </a:lnTo>
                      <a:lnTo>
                        <a:pt x="0" y="5"/>
                      </a:lnTo>
                      <a:lnTo>
                        <a:pt x="0" y="6"/>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grpSp>
          <p:grpSp>
            <p:nvGrpSpPr>
              <p:cNvPr id="47" name="Group 448"/>
              <p:cNvGrpSpPr>
                <a:grpSpLocks/>
              </p:cNvGrpSpPr>
              <p:nvPr/>
            </p:nvGrpSpPr>
            <p:grpSpPr bwMode="auto">
              <a:xfrm>
                <a:off x="706" y="1588"/>
                <a:ext cx="176" cy="37"/>
                <a:chOff x="706" y="1588"/>
                <a:chExt cx="176" cy="37"/>
              </a:xfrm>
            </p:grpSpPr>
            <p:sp>
              <p:nvSpPr>
                <p:cNvPr id="267" name="Freeform 449"/>
                <p:cNvSpPr>
                  <a:spLocks/>
                </p:cNvSpPr>
                <p:nvPr/>
              </p:nvSpPr>
              <p:spPr bwMode="auto">
                <a:xfrm>
                  <a:off x="826" y="1618"/>
                  <a:ext cx="1"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0" y="8"/>
                      </a:moveTo>
                      <a:lnTo>
                        <a:pt x="0" y="9"/>
                      </a:lnTo>
                      <a:lnTo>
                        <a:pt x="0" y="10"/>
                      </a:lnTo>
                      <a:lnTo>
                        <a:pt x="1" y="10"/>
                      </a:lnTo>
                      <a:lnTo>
                        <a:pt x="1" y="11"/>
                      </a:lnTo>
                      <a:lnTo>
                        <a:pt x="1" y="12"/>
                      </a:lnTo>
                      <a:lnTo>
                        <a:pt x="2" y="12"/>
                      </a:lnTo>
                      <a:lnTo>
                        <a:pt x="2" y="13"/>
                      </a:lnTo>
                      <a:lnTo>
                        <a:pt x="3" y="13"/>
                      </a:lnTo>
                      <a:lnTo>
                        <a:pt x="3" y="14"/>
                      </a:lnTo>
                      <a:lnTo>
                        <a:pt x="5" y="14"/>
                      </a:lnTo>
                      <a:lnTo>
                        <a:pt x="5" y="15"/>
                      </a:lnTo>
                      <a:lnTo>
                        <a:pt x="6" y="15"/>
                      </a:lnTo>
                      <a:lnTo>
                        <a:pt x="7" y="15"/>
                      </a:lnTo>
                      <a:lnTo>
                        <a:pt x="8" y="14"/>
                      </a:lnTo>
                      <a:lnTo>
                        <a:pt x="9" y="14"/>
                      </a:lnTo>
                      <a:lnTo>
                        <a:pt x="10" y="13"/>
                      </a:lnTo>
                      <a:lnTo>
                        <a:pt x="10" y="12"/>
                      </a:lnTo>
                      <a:lnTo>
                        <a:pt x="12" y="11"/>
                      </a:lnTo>
                      <a:lnTo>
                        <a:pt x="12" y="10"/>
                      </a:lnTo>
                      <a:lnTo>
                        <a:pt x="12" y="8"/>
                      </a:lnTo>
                      <a:lnTo>
                        <a:pt x="12" y="7"/>
                      </a:lnTo>
                      <a:lnTo>
                        <a:pt x="12" y="6"/>
                      </a:lnTo>
                      <a:lnTo>
                        <a:pt x="12" y="5"/>
                      </a:lnTo>
                      <a:lnTo>
                        <a:pt x="11" y="3"/>
                      </a:lnTo>
                      <a:lnTo>
                        <a:pt x="10" y="2"/>
                      </a:lnTo>
                      <a:lnTo>
                        <a:pt x="10" y="1"/>
                      </a:lnTo>
                      <a:lnTo>
                        <a:pt x="9" y="1"/>
                      </a:lnTo>
                      <a:lnTo>
                        <a:pt x="8" y="0"/>
                      </a:lnTo>
                      <a:lnTo>
                        <a:pt x="7" y="0"/>
                      </a:lnTo>
                      <a:lnTo>
                        <a:pt x="6" y="0"/>
                      </a:lnTo>
                      <a:lnTo>
                        <a:pt x="5" y="0"/>
                      </a:lnTo>
                      <a:lnTo>
                        <a:pt x="3" y="1"/>
                      </a:lnTo>
                      <a:lnTo>
                        <a:pt x="2" y="1"/>
                      </a:lnTo>
                      <a:lnTo>
                        <a:pt x="1" y="2"/>
                      </a:lnTo>
                      <a:lnTo>
                        <a:pt x="1" y="3"/>
                      </a:lnTo>
                      <a:lnTo>
                        <a:pt x="0" y="6"/>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68" name="Freeform 450"/>
                <p:cNvSpPr>
                  <a:spLocks/>
                </p:cNvSpPr>
                <p:nvPr/>
              </p:nvSpPr>
              <p:spPr bwMode="auto">
                <a:xfrm>
                  <a:off x="822" y="1618"/>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0" y="8"/>
                      </a:moveTo>
                      <a:lnTo>
                        <a:pt x="0" y="9"/>
                      </a:lnTo>
                      <a:lnTo>
                        <a:pt x="0" y="10"/>
                      </a:lnTo>
                      <a:lnTo>
                        <a:pt x="1" y="10"/>
                      </a:lnTo>
                      <a:lnTo>
                        <a:pt x="1" y="11"/>
                      </a:lnTo>
                      <a:lnTo>
                        <a:pt x="1" y="12"/>
                      </a:lnTo>
                      <a:lnTo>
                        <a:pt x="2" y="12"/>
                      </a:lnTo>
                      <a:lnTo>
                        <a:pt x="2" y="13"/>
                      </a:lnTo>
                      <a:lnTo>
                        <a:pt x="3" y="13"/>
                      </a:lnTo>
                      <a:lnTo>
                        <a:pt x="3" y="14"/>
                      </a:lnTo>
                      <a:lnTo>
                        <a:pt x="4" y="14"/>
                      </a:lnTo>
                      <a:lnTo>
                        <a:pt x="5" y="14"/>
                      </a:lnTo>
                      <a:lnTo>
                        <a:pt x="5" y="15"/>
                      </a:lnTo>
                      <a:lnTo>
                        <a:pt x="6" y="15"/>
                      </a:lnTo>
                      <a:lnTo>
                        <a:pt x="7" y="15"/>
                      </a:lnTo>
                      <a:lnTo>
                        <a:pt x="8" y="14"/>
                      </a:lnTo>
                      <a:lnTo>
                        <a:pt x="9" y="14"/>
                      </a:lnTo>
                      <a:lnTo>
                        <a:pt x="10" y="13"/>
                      </a:lnTo>
                      <a:lnTo>
                        <a:pt x="11" y="12"/>
                      </a:lnTo>
                      <a:lnTo>
                        <a:pt x="12" y="11"/>
                      </a:lnTo>
                      <a:lnTo>
                        <a:pt x="12" y="10"/>
                      </a:lnTo>
                      <a:lnTo>
                        <a:pt x="12" y="8"/>
                      </a:lnTo>
                      <a:lnTo>
                        <a:pt x="12" y="7"/>
                      </a:lnTo>
                      <a:lnTo>
                        <a:pt x="12" y="6"/>
                      </a:lnTo>
                      <a:lnTo>
                        <a:pt x="12" y="5"/>
                      </a:lnTo>
                      <a:lnTo>
                        <a:pt x="11" y="3"/>
                      </a:lnTo>
                      <a:lnTo>
                        <a:pt x="11" y="2"/>
                      </a:lnTo>
                      <a:lnTo>
                        <a:pt x="10" y="2"/>
                      </a:lnTo>
                      <a:lnTo>
                        <a:pt x="10" y="1"/>
                      </a:lnTo>
                      <a:lnTo>
                        <a:pt x="9" y="1"/>
                      </a:lnTo>
                      <a:lnTo>
                        <a:pt x="8" y="0"/>
                      </a:lnTo>
                      <a:lnTo>
                        <a:pt x="7" y="0"/>
                      </a:lnTo>
                      <a:lnTo>
                        <a:pt x="6" y="0"/>
                      </a:lnTo>
                      <a:lnTo>
                        <a:pt x="5" y="0"/>
                      </a:lnTo>
                      <a:lnTo>
                        <a:pt x="3" y="1"/>
                      </a:lnTo>
                      <a:lnTo>
                        <a:pt x="2" y="1"/>
                      </a:lnTo>
                      <a:lnTo>
                        <a:pt x="1" y="2"/>
                      </a:lnTo>
                      <a:lnTo>
                        <a:pt x="1" y="3"/>
                      </a:lnTo>
                      <a:lnTo>
                        <a:pt x="0" y="6"/>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69" name="Freeform 451"/>
                <p:cNvSpPr>
                  <a:spLocks/>
                </p:cNvSpPr>
                <p:nvPr/>
              </p:nvSpPr>
              <p:spPr bwMode="auto">
                <a:xfrm>
                  <a:off x="829" y="1618"/>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 y="8"/>
                      </a:moveTo>
                      <a:lnTo>
                        <a:pt x="1" y="9"/>
                      </a:lnTo>
                      <a:lnTo>
                        <a:pt x="1" y="10"/>
                      </a:lnTo>
                      <a:lnTo>
                        <a:pt x="1" y="11"/>
                      </a:lnTo>
                      <a:lnTo>
                        <a:pt x="1" y="12"/>
                      </a:lnTo>
                      <a:lnTo>
                        <a:pt x="2" y="12"/>
                      </a:lnTo>
                      <a:lnTo>
                        <a:pt x="2" y="13"/>
                      </a:lnTo>
                      <a:lnTo>
                        <a:pt x="3" y="14"/>
                      </a:lnTo>
                      <a:lnTo>
                        <a:pt x="4" y="14"/>
                      </a:lnTo>
                      <a:lnTo>
                        <a:pt x="5" y="14"/>
                      </a:lnTo>
                      <a:lnTo>
                        <a:pt x="6" y="15"/>
                      </a:lnTo>
                      <a:lnTo>
                        <a:pt x="7" y="14"/>
                      </a:lnTo>
                      <a:lnTo>
                        <a:pt x="8" y="14"/>
                      </a:lnTo>
                      <a:lnTo>
                        <a:pt x="9" y="14"/>
                      </a:lnTo>
                      <a:lnTo>
                        <a:pt x="11" y="13"/>
                      </a:lnTo>
                      <a:lnTo>
                        <a:pt x="11" y="11"/>
                      </a:lnTo>
                      <a:lnTo>
                        <a:pt x="12" y="10"/>
                      </a:lnTo>
                      <a:lnTo>
                        <a:pt x="12" y="9"/>
                      </a:lnTo>
                      <a:lnTo>
                        <a:pt x="12" y="7"/>
                      </a:lnTo>
                      <a:lnTo>
                        <a:pt x="12" y="6"/>
                      </a:lnTo>
                      <a:lnTo>
                        <a:pt x="12" y="5"/>
                      </a:lnTo>
                      <a:lnTo>
                        <a:pt x="11" y="4"/>
                      </a:lnTo>
                      <a:lnTo>
                        <a:pt x="11" y="3"/>
                      </a:lnTo>
                      <a:lnTo>
                        <a:pt x="10" y="3"/>
                      </a:lnTo>
                      <a:lnTo>
                        <a:pt x="9" y="1"/>
                      </a:lnTo>
                      <a:lnTo>
                        <a:pt x="8" y="1"/>
                      </a:lnTo>
                      <a:lnTo>
                        <a:pt x="7" y="0"/>
                      </a:lnTo>
                      <a:lnTo>
                        <a:pt x="6" y="0"/>
                      </a:lnTo>
                      <a:lnTo>
                        <a:pt x="5" y="0"/>
                      </a:lnTo>
                      <a:lnTo>
                        <a:pt x="3" y="1"/>
                      </a:lnTo>
                      <a:lnTo>
                        <a:pt x="2" y="3"/>
                      </a:lnTo>
                      <a:lnTo>
                        <a:pt x="1" y="4"/>
                      </a:lnTo>
                      <a:lnTo>
                        <a:pt x="1" y="6"/>
                      </a:lnTo>
                      <a:lnTo>
                        <a:pt x="0" y="7"/>
                      </a:lnTo>
                      <a:lnTo>
                        <a:pt x="1"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70" name="Freeform 452"/>
                <p:cNvSpPr>
                  <a:spLocks/>
                </p:cNvSpPr>
                <p:nvPr/>
              </p:nvSpPr>
              <p:spPr bwMode="auto">
                <a:xfrm>
                  <a:off x="835" y="1618"/>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1" y="9"/>
                      </a:moveTo>
                      <a:lnTo>
                        <a:pt x="1" y="9"/>
                      </a:lnTo>
                      <a:lnTo>
                        <a:pt x="1" y="10"/>
                      </a:lnTo>
                      <a:lnTo>
                        <a:pt x="1" y="11"/>
                      </a:lnTo>
                      <a:lnTo>
                        <a:pt x="1" y="12"/>
                      </a:lnTo>
                      <a:lnTo>
                        <a:pt x="2" y="12"/>
                      </a:lnTo>
                      <a:lnTo>
                        <a:pt x="2" y="13"/>
                      </a:lnTo>
                      <a:lnTo>
                        <a:pt x="3" y="14"/>
                      </a:lnTo>
                      <a:lnTo>
                        <a:pt x="4" y="14"/>
                      </a:lnTo>
                      <a:lnTo>
                        <a:pt x="4" y="15"/>
                      </a:lnTo>
                      <a:lnTo>
                        <a:pt x="6" y="15"/>
                      </a:lnTo>
                      <a:lnTo>
                        <a:pt x="7" y="15"/>
                      </a:lnTo>
                      <a:lnTo>
                        <a:pt x="8" y="15"/>
                      </a:lnTo>
                      <a:lnTo>
                        <a:pt x="9" y="14"/>
                      </a:lnTo>
                      <a:lnTo>
                        <a:pt x="10" y="14"/>
                      </a:lnTo>
                      <a:lnTo>
                        <a:pt x="11" y="13"/>
                      </a:lnTo>
                      <a:lnTo>
                        <a:pt x="12" y="12"/>
                      </a:lnTo>
                      <a:lnTo>
                        <a:pt x="12" y="10"/>
                      </a:lnTo>
                      <a:lnTo>
                        <a:pt x="13" y="9"/>
                      </a:lnTo>
                      <a:lnTo>
                        <a:pt x="13" y="8"/>
                      </a:lnTo>
                      <a:lnTo>
                        <a:pt x="13" y="7"/>
                      </a:lnTo>
                      <a:lnTo>
                        <a:pt x="13" y="6"/>
                      </a:lnTo>
                      <a:lnTo>
                        <a:pt x="12" y="6"/>
                      </a:lnTo>
                      <a:lnTo>
                        <a:pt x="12" y="5"/>
                      </a:lnTo>
                      <a:lnTo>
                        <a:pt x="12" y="4"/>
                      </a:lnTo>
                      <a:lnTo>
                        <a:pt x="11" y="4"/>
                      </a:lnTo>
                      <a:lnTo>
                        <a:pt x="11" y="3"/>
                      </a:lnTo>
                      <a:lnTo>
                        <a:pt x="10" y="3"/>
                      </a:lnTo>
                      <a:lnTo>
                        <a:pt x="9" y="1"/>
                      </a:lnTo>
                      <a:lnTo>
                        <a:pt x="8" y="1"/>
                      </a:lnTo>
                      <a:lnTo>
                        <a:pt x="7" y="1"/>
                      </a:lnTo>
                      <a:lnTo>
                        <a:pt x="6" y="0"/>
                      </a:lnTo>
                      <a:lnTo>
                        <a:pt x="4" y="1"/>
                      </a:lnTo>
                      <a:lnTo>
                        <a:pt x="3" y="3"/>
                      </a:lnTo>
                      <a:lnTo>
                        <a:pt x="2" y="4"/>
                      </a:lnTo>
                      <a:lnTo>
                        <a:pt x="1" y="5"/>
                      </a:lnTo>
                      <a:lnTo>
                        <a:pt x="1" y="6"/>
                      </a:lnTo>
                      <a:lnTo>
                        <a:pt x="0" y="7"/>
                      </a:lnTo>
                      <a:lnTo>
                        <a:pt x="1" y="9"/>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71" name="Freeform 453"/>
                <p:cNvSpPr>
                  <a:spLocks/>
                </p:cNvSpPr>
                <p:nvPr/>
              </p:nvSpPr>
              <p:spPr bwMode="auto">
                <a:xfrm>
                  <a:off x="832" y="1618"/>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1" y="9"/>
                      </a:moveTo>
                      <a:lnTo>
                        <a:pt x="1" y="9"/>
                      </a:lnTo>
                      <a:lnTo>
                        <a:pt x="1" y="10"/>
                      </a:lnTo>
                      <a:lnTo>
                        <a:pt x="1" y="11"/>
                      </a:lnTo>
                      <a:lnTo>
                        <a:pt x="1" y="12"/>
                      </a:lnTo>
                      <a:lnTo>
                        <a:pt x="2" y="12"/>
                      </a:lnTo>
                      <a:lnTo>
                        <a:pt x="2" y="13"/>
                      </a:lnTo>
                      <a:lnTo>
                        <a:pt x="3" y="14"/>
                      </a:lnTo>
                      <a:lnTo>
                        <a:pt x="4" y="14"/>
                      </a:lnTo>
                      <a:lnTo>
                        <a:pt x="4" y="15"/>
                      </a:lnTo>
                      <a:lnTo>
                        <a:pt x="6" y="15"/>
                      </a:lnTo>
                      <a:lnTo>
                        <a:pt x="7" y="15"/>
                      </a:lnTo>
                      <a:lnTo>
                        <a:pt x="8" y="15"/>
                      </a:lnTo>
                      <a:lnTo>
                        <a:pt x="9" y="14"/>
                      </a:lnTo>
                      <a:lnTo>
                        <a:pt x="10" y="14"/>
                      </a:lnTo>
                      <a:lnTo>
                        <a:pt x="11" y="13"/>
                      </a:lnTo>
                      <a:lnTo>
                        <a:pt x="12" y="12"/>
                      </a:lnTo>
                      <a:lnTo>
                        <a:pt x="12" y="10"/>
                      </a:lnTo>
                      <a:lnTo>
                        <a:pt x="13" y="9"/>
                      </a:lnTo>
                      <a:lnTo>
                        <a:pt x="13" y="8"/>
                      </a:lnTo>
                      <a:lnTo>
                        <a:pt x="13" y="7"/>
                      </a:lnTo>
                      <a:lnTo>
                        <a:pt x="13" y="6"/>
                      </a:lnTo>
                      <a:lnTo>
                        <a:pt x="12" y="6"/>
                      </a:lnTo>
                      <a:lnTo>
                        <a:pt x="12" y="5"/>
                      </a:lnTo>
                      <a:lnTo>
                        <a:pt x="12" y="4"/>
                      </a:lnTo>
                      <a:lnTo>
                        <a:pt x="11" y="4"/>
                      </a:lnTo>
                      <a:lnTo>
                        <a:pt x="11" y="3"/>
                      </a:lnTo>
                      <a:lnTo>
                        <a:pt x="10" y="3"/>
                      </a:lnTo>
                      <a:lnTo>
                        <a:pt x="9" y="1"/>
                      </a:lnTo>
                      <a:lnTo>
                        <a:pt x="8" y="1"/>
                      </a:lnTo>
                      <a:lnTo>
                        <a:pt x="6" y="0"/>
                      </a:lnTo>
                      <a:lnTo>
                        <a:pt x="4" y="1"/>
                      </a:lnTo>
                      <a:lnTo>
                        <a:pt x="3" y="3"/>
                      </a:lnTo>
                      <a:lnTo>
                        <a:pt x="2" y="4"/>
                      </a:lnTo>
                      <a:lnTo>
                        <a:pt x="1" y="5"/>
                      </a:lnTo>
                      <a:lnTo>
                        <a:pt x="1" y="6"/>
                      </a:lnTo>
                      <a:lnTo>
                        <a:pt x="0" y="7"/>
                      </a:lnTo>
                      <a:lnTo>
                        <a:pt x="1" y="9"/>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72" name="Freeform 454"/>
                <p:cNvSpPr>
                  <a:spLocks/>
                </p:cNvSpPr>
                <p:nvPr/>
              </p:nvSpPr>
              <p:spPr bwMode="auto">
                <a:xfrm>
                  <a:off x="839" y="1618"/>
                  <a:ext cx="2" cy="2"/>
                </a:xfrm>
                <a:custGeom>
                  <a:avLst/>
                  <a:gdLst>
                    <a:gd name="T0" fmla="*/ 0 w 11"/>
                    <a:gd name="T1" fmla="*/ 0 h 14"/>
                    <a:gd name="T2" fmla="*/ 0 w 11"/>
                    <a:gd name="T3" fmla="*/ 0 h 14"/>
                    <a:gd name="T4" fmla="*/ 0 w 11"/>
                    <a:gd name="T5" fmla="*/ 0 h 14"/>
                    <a:gd name="T6" fmla="*/ 0 w 11"/>
                    <a:gd name="T7" fmla="*/ 0 h 14"/>
                    <a:gd name="T8" fmla="*/ 0 w 11"/>
                    <a:gd name="T9" fmla="*/ 0 h 14"/>
                    <a:gd name="T10" fmla="*/ 0 w 11"/>
                    <a:gd name="T11" fmla="*/ 0 h 14"/>
                    <a:gd name="T12" fmla="*/ 0 w 11"/>
                    <a:gd name="T13" fmla="*/ 0 h 14"/>
                    <a:gd name="T14" fmla="*/ 0 w 11"/>
                    <a:gd name="T15" fmla="*/ 0 h 14"/>
                    <a:gd name="T16" fmla="*/ 0 w 11"/>
                    <a:gd name="T17" fmla="*/ 0 h 14"/>
                    <a:gd name="T18" fmla="*/ 0 w 11"/>
                    <a:gd name="T19" fmla="*/ 0 h 14"/>
                    <a:gd name="T20" fmla="*/ 0 w 11"/>
                    <a:gd name="T21" fmla="*/ 0 h 14"/>
                    <a:gd name="T22" fmla="*/ 0 w 11"/>
                    <a:gd name="T23" fmla="*/ 0 h 14"/>
                    <a:gd name="T24" fmla="*/ 0 w 11"/>
                    <a:gd name="T25" fmla="*/ 0 h 14"/>
                    <a:gd name="T26" fmla="*/ 0 w 11"/>
                    <a:gd name="T27" fmla="*/ 0 h 14"/>
                    <a:gd name="T28" fmla="*/ 0 w 11"/>
                    <a:gd name="T29" fmla="*/ 0 h 14"/>
                    <a:gd name="T30" fmla="*/ 0 w 11"/>
                    <a:gd name="T31" fmla="*/ 0 h 14"/>
                    <a:gd name="T32" fmla="*/ 0 w 11"/>
                    <a:gd name="T33" fmla="*/ 0 h 14"/>
                    <a:gd name="T34" fmla="*/ 0 w 11"/>
                    <a:gd name="T35" fmla="*/ 0 h 14"/>
                    <a:gd name="T36" fmla="*/ 0 w 11"/>
                    <a:gd name="T37" fmla="*/ 0 h 14"/>
                    <a:gd name="T38" fmla="*/ 0 w 11"/>
                    <a:gd name="T39" fmla="*/ 0 h 14"/>
                    <a:gd name="T40" fmla="*/ 0 w 11"/>
                    <a:gd name="T41" fmla="*/ 0 h 14"/>
                    <a:gd name="T42" fmla="*/ 0 w 11"/>
                    <a:gd name="T43" fmla="*/ 0 h 14"/>
                    <a:gd name="T44" fmla="*/ 0 w 11"/>
                    <a:gd name="T45" fmla="*/ 0 h 14"/>
                    <a:gd name="T46" fmla="*/ 0 w 11"/>
                    <a:gd name="T47" fmla="*/ 0 h 14"/>
                    <a:gd name="T48" fmla="*/ 0 w 11"/>
                    <a:gd name="T49" fmla="*/ 0 h 14"/>
                    <a:gd name="T50" fmla="*/ 0 w 11"/>
                    <a:gd name="T51" fmla="*/ 0 h 14"/>
                    <a:gd name="T52" fmla="*/ 0 w 11"/>
                    <a:gd name="T53" fmla="*/ 0 h 14"/>
                    <a:gd name="T54" fmla="*/ 0 w 11"/>
                    <a:gd name="T55" fmla="*/ 0 h 14"/>
                    <a:gd name="T56" fmla="*/ 0 w 11"/>
                    <a:gd name="T57" fmla="*/ 0 h 14"/>
                    <a:gd name="T58" fmla="*/ 0 w 11"/>
                    <a:gd name="T59" fmla="*/ 0 h 14"/>
                    <a:gd name="T60" fmla="*/ 0 w 11"/>
                    <a:gd name="T61" fmla="*/ 0 h 14"/>
                    <a:gd name="T62" fmla="*/ 0 w 11"/>
                    <a:gd name="T63" fmla="*/ 0 h 14"/>
                    <a:gd name="T64" fmla="*/ 0 w 11"/>
                    <a:gd name="T65" fmla="*/ 0 h 14"/>
                    <a:gd name="T66" fmla="*/ 0 w 11"/>
                    <a:gd name="T67" fmla="*/ 0 h 14"/>
                    <a:gd name="T68" fmla="*/ 0 w 11"/>
                    <a:gd name="T69" fmla="*/ 0 h 14"/>
                    <a:gd name="T70" fmla="*/ 0 w 11"/>
                    <a:gd name="T71" fmla="*/ 0 h 14"/>
                    <a:gd name="T72" fmla="*/ 0 w 11"/>
                    <a:gd name="T73" fmla="*/ 0 h 14"/>
                    <a:gd name="T74" fmla="*/ 0 w 11"/>
                    <a:gd name="T75" fmla="*/ 0 h 14"/>
                    <a:gd name="T76" fmla="*/ 0 w 11"/>
                    <a:gd name="T77" fmla="*/ 0 h 14"/>
                    <a:gd name="T78" fmla="*/ 0 w 11"/>
                    <a:gd name="T79" fmla="*/ 0 h 14"/>
                    <a:gd name="T80" fmla="*/ 0 w 11"/>
                    <a:gd name="T81" fmla="*/ 0 h 14"/>
                    <a:gd name="T82" fmla="*/ 0 w 11"/>
                    <a:gd name="T83" fmla="*/ 0 h 14"/>
                    <a:gd name="T84" fmla="*/ 0 w 11"/>
                    <a:gd name="T85" fmla="*/ 0 h 14"/>
                    <a:gd name="T86" fmla="*/ 0 w 11"/>
                    <a:gd name="T87" fmla="*/ 0 h 14"/>
                    <a:gd name="T88" fmla="*/ 0 w 11"/>
                    <a:gd name="T89" fmla="*/ 0 h 14"/>
                    <a:gd name="T90" fmla="*/ 0 w 11"/>
                    <a:gd name="T91" fmla="*/ 0 h 14"/>
                    <a:gd name="T92" fmla="*/ 0 w 11"/>
                    <a:gd name="T93" fmla="*/ 0 h 14"/>
                    <a:gd name="T94" fmla="*/ 0 w 11"/>
                    <a:gd name="T95" fmla="*/ 0 h 14"/>
                    <a:gd name="T96" fmla="*/ 0 w 11"/>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4"/>
                    <a:gd name="T149" fmla="*/ 11 w 11"/>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4">
                      <a:moveTo>
                        <a:pt x="0" y="8"/>
                      </a:moveTo>
                      <a:lnTo>
                        <a:pt x="0" y="9"/>
                      </a:lnTo>
                      <a:lnTo>
                        <a:pt x="0" y="10"/>
                      </a:lnTo>
                      <a:lnTo>
                        <a:pt x="0" y="11"/>
                      </a:lnTo>
                      <a:lnTo>
                        <a:pt x="0" y="12"/>
                      </a:lnTo>
                      <a:lnTo>
                        <a:pt x="1" y="12"/>
                      </a:lnTo>
                      <a:lnTo>
                        <a:pt x="1" y="13"/>
                      </a:lnTo>
                      <a:lnTo>
                        <a:pt x="2" y="13"/>
                      </a:lnTo>
                      <a:lnTo>
                        <a:pt x="2" y="14"/>
                      </a:lnTo>
                      <a:lnTo>
                        <a:pt x="3" y="14"/>
                      </a:lnTo>
                      <a:lnTo>
                        <a:pt x="4" y="14"/>
                      </a:lnTo>
                      <a:lnTo>
                        <a:pt x="5" y="14"/>
                      </a:lnTo>
                      <a:lnTo>
                        <a:pt x="6" y="14"/>
                      </a:lnTo>
                      <a:lnTo>
                        <a:pt x="7" y="14"/>
                      </a:lnTo>
                      <a:lnTo>
                        <a:pt x="8" y="14"/>
                      </a:lnTo>
                      <a:lnTo>
                        <a:pt x="10" y="13"/>
                      </a:lnTo>
                      <a:lnTo>
                        <a:pt x="10" y="12"/>
                      </a:lnTo>
                      <a:lnTo>
                        <a:pt x="11" y="11"/>
                      </a:lnTo>
                      <a:lnTo>
                        <a:pt x="11" y="10"/>
                      </a:lnTo>
                      <a:lnTo>
                        <a:pt x="11" y="8"/>
                      </a:lnTo>
                      <a:lnTo>
                        <a:pt x="11" y="7"/>
                      </a:lnTo>
                      <a:lnTo>
                        <a:pt x="11" y="6"/>
                      </a:lnTo>
                      <a:lnTo>
                        <a:pt x="11" y="4"/>
                      </a:lnTo>
                      <a:lnTo>
                        <a:pt x="10" y="4"/>
                      </a:lnTo>
                      <a:lnTo>
                        <a:pt x="10" y="3"/>
                      </a:lnTo>
                      <a:lnTo>
                        <a:pt x="9" y="1"/>
                      </a:lnTo>
                      <a:lnTo>
                        <a:pt x="8" y="1"/>
                      </a:lnTo>
                      <a:lnTo>
                        <a:pt x="8" y="0"/>
                      </a:lnTo>
                      <a:lnTo>
                        <a:pt x="7" y="0"/>
                      </a:lnTo>
                      <a:lnTo>
                        <a:pt x="6" y="0"/>
                      </a:lnTo>
                      <a:lnTo>
                        <a:pt x="5" y="0"/>
                      </a:lnTo>
                      <a:lnTo>
                        <a:pt x="4" y="0"/>
                      </a:lnTo>
                      <a:lnTo>
                        <a:pt x="2" y="1"/>
                      </a:lnTo>
                      <a:lnTo>
                        <a:pt x="1" y="1"/>
                      </a:lnTo>
                      <a:lnTo>
                        <a:pt x="1" y="3"/>
                      </a:lnTo>
                      <a:lnTo>
                        <a:pt x="0" y="4"/>
                      </a:lnTo>
                      <a:lnTo>
                        <a:pt x="0" y="6"/>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73" name="Freeform 455"/>
                <p:cNvSpPr>
                  <a:spLocks/>
                </p:cNvSpPr>
                <p:nvPr/>
              </p:nvSpPr>
              <p:spPr bwMode="auto">
                <a:xfrm>
                  <a:off x="846" y="1618"/>
                  <a:ext cx="1"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0" y="8"/>
                      </a:moveTo>
                      <a:lnTo>
                        <a:pt x="0" y="9"/>
                      </a:lnTo>
                      <a:lnTo>
                        <a:pt x="0" y="10"/>
                      </a:lnTo>
                      <a:lnTo>
                        <a:pt x="0" y="11"/>
                      </a:lnTo>
                      <a:lnTo>
                        <a:pt x="1" y="12"/>
                      </a:lnTo>
                      <a:lnTo>
                        <a:pt x="1" y="13"/>
                      </a:lnTo>
                      <a:lnTo>
                        <a:pt x="2" y="14"/>
                      </a:lnTo>
                      <a:lnTo>
                        <a:pt x="3" y="14"/>
                      </a:lnTo>
                      <a:lnTo>
                        <a:pt x="4" y="14"/>
                      </a:lnTo>
                      <a:lnTo>
                        <a:pt x="5" y="14"/>
                      </a:lnTo>
                      <a:lnTo>
                        <a:pt x="5" y="15"/>
                      </a:lnTo>
                      <a:lnTo>
                        <a:pt x="7" y="14"/>
                      </a:lnTo>
                      <a:lnTo>
                        <a:pt x="9" y="14"/>
                      </a:lnTo>
                      <a:lnTo>
                        <a:pt x="10" y="13"/>
                      </a:lnTo>
                      <a:lnTo>
                        <a:pt x="11" y="11"/>
                      </a:lnTo>
                      <a:lnTo>
                        <a:pt x="12" y="10"/>
                      </a:lnTo>
                      <a:lnTo>
                        <a:pt x="12" y="9"/>
                      </a:lnTo>
                      <a:lnTo>
                        <a:pt x="12" y="7"/>
                      </a:lnTo>
                      <a:lnTo>
                        <a:pt x="12" y="6"/>
                      </a:lnTo>
                      <a:lnTo>
                        <a:pt x="11" y="5"/>
                      </a:lnTo>
                      <a:lnTo>
                        <a:pt x="11" y="4"/>
                      </a:lnTo>
                      <a:lnTo>
                        <a:pt x="10" y="4"/>
                      </a:lnTo>
                      <a:lnTo>
                        <a:pt x="10" y="3"/>
                      </a:lnTo>
                      <a:lnTo>
                        <a:pt x="9" y="3"/>
                      </a:lnTo>
                      <a:lnTo>
                        <a:pt x="9" y="1"/>
                      </a:lnTo>
                      <a:lnTo>
                        <a:pt x="8" y="1"/>
                      </a:lnTo>
                      <a:lnTo>
                        <a:pt x="7" y="0"/>
                      </a:lnTo>
                      <a:lnTo>
                        <a:pt x="5" y="0"/>
                      </a:lnTo>
                      <a:lnTo>
                        <a:pt x="4" y="0"/>
                      </a:lnTo>
                      <a:lnTo>
                        <a:pt x="3" y="1"/>
                      </a:lnTo>
                      <a:lnTo>
                        <a:pt x="2" y="3"/>
                      </a:lnTo>
                      <a:lnTo>
                        <a:pt x="1" y="4"/>
                      </a:lnTo>
                      <a:lnTo>
                        <a:pt x="0" y="4"/>
                      </a:lnTo>
                      <a:lnTo>
                        <a:pt x="0" y="6"/>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74" name="Freeform 456"/>
                <p:cNvSpPr>
                  <a:spLocks/>
                </p:cNvSpPr>
                <p:nvPr/>
              </p:nvSpPr>
              <p:spPr bwMode="auto">
                <a:xfrm>
                  <a:off x="842" y="1618"/>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0" y="8"/>
                      </a:moveTo>
                      <a:lnTo>
                        <a:pt x="0" y="9"/>
                      </a:lnTo>
                      <a:lnTo>
                        <a:pt x="0" y="10"/>
                      </a:lnTo>
                      <a:lnTo>
                        <a:pt x="0" y="11"/>
                      </a:lnTo>
                      <a:lnTo>
                        <a:pt x="1" y="12"/>
                      </a:lnTo>
                      <a:lnTo>
                        <a:pt x="1" y="13"/>
                      </a:lnTo>
                      <a:lnTo>
                        <a:pt x="2" y="14"/>
                      </a:lnTo>
                      <a:lnTo>
                        <a:pt x="3" y="14"/>
                      </a:lnTo>
                      <a:lnTo>
                        <a:pt x="4" y="14"/>
                      </a:lnTo>
                      <a:lnTo>
                        <a:pt x="5" y="14"/>
                      </a:lnTo>
                      <a:lnTo>
                        <a:pt x="5" y="15"/>
                      </a:lnTo>
                      <a:lnTo>
                        <a:pt x="7" y="14"/>
                      </a:lnTo>
                      <a:lnTo>
                        <a:pt x="9" y="14"/>
                      </a:lnTo>
                      <a:lnTo>
                        <a:pt x="10" y="13"/>
                      </a:lnTo>
                      <a:lnTo>
                        <a:pt x="11" y="11"/>
                      </a:lnTo>
                      <a:lnTo>
                        <a:pt x="12" y="10"/>
                      </a:lnTo>
                      <a:lnTo>
                        <a:pt x="12" y="9"/>
                      </a:lnTo>
                      <a:lnTo>
                        <a:pt x="12" y="7"/>
                      </a:lnTo>
                      <a:lnTo>
                        <a:pt x="12" y="6"/>
                      </a:lnTo>
                      <a:lnTo>
                        <a:pt x="11" y="6"/>
                      </a:lnTo>
                      <a:lnTo>
                        <a:pt x="11" y="5"/>
                      </a:lnTo>
                      <a:lnTo>
                        <a:pt x="11" y="4"/>
                      </a:lnTo>
                      <a:lnTo>
                        <a:pt x="10" y="4"/>
                      </a:lnTo>
                      <a:lnTo>
                        <a:pt x="10" y="3"/>
                      </a:lnTo>
                      <a:lnTo>
                        <a:pt x="9" y="3"/>
                      </a:lnTo>
                      <a:lnTo>
                        <a:pt x="9" y="1"/>
                      </a:lnTo>
                      <a:lnTo>
                        <a:pt x="8" y="1"/>
                      </a:lnTo>
                      <a:lnTo>
                        <a:pt x="7" y="0"/>
                      </a:lnTo>
                      <a:lnTo>
                        <a:pt x="5" y="0"/>
                      </a:lnTo>
                      <a:lnTo>
                        <a:pt x="4" y="0"/>
                      </a:lnTo>
                      <a:lnTo>
                        <a:pt x="3" y="1"/>
                      </a:lnTo>
                      <a:lnTo>
                        <a:pt x="2" y="3"/>
                      </a:lnTo>
                      <a:lnTo>
                        <a:pt x="1" y="4"/>
                      </a:lnTo>
                      <a:lnTo>
                        <a:pt x="0" y="4"/>
                      </a:lnTo>
                      <a:lnTo>
                        <a:pt x="0" y="6"/>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75" name="Freeform 457"/>
                <p:cNvSpPr>
                  <a:spLocks/>
                </p:cNvSpPr>
                <p:nvPr/>
              </p:nvSpPr>
              <p:spPr bwMode="auto">
                <a:xfrm>
                  <a:off x="849" y="1618"/>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7" y="15"/>
                      </a:moveTo>
                      <a:lnTo>
                        <a:pt x="8" y="14"/>
                      </a:lnTo>
                      <a:lnTo>
                        <a:pt x="10" y="13"/>
                      </a:lnTo>
                      <a:lnTo>
                        <a:pt x="12" y="12"/>
                      </a:lnTo>
                      <a:lnTo>
                        <a:pt x="12" y="11"/>
                      </a:lnTo>
                      <a:lnTo>
                        <a:pt x="12" y="10"/>
                      </a:lnTo>
                      <a:lnTo>
                        <a:pt x="13" y="8"/>
                      </a:lnTo>
                      <a:lnTo>
                        <a:pt x="13" y="7"/>
                      </a:lnTo>
                      <a:lnTo>
                        <a:pt x="13" y="6"/>
                      </a:lnTo>
                      <a:lnTo>
                        <a:pt x="12" y="6"/>
                      </a:lnTo>
                      <a:lnTo>
                        <a:pt x="12" y="5"/>
                      </a:lnTo>
                      <a:lnTo>
                        <a:pt x="12" y="4"/>
                      </a:lnTo>
                      <a:lnTo>
                        <a:pt x="12" y="3"/>
                      </a:lnTo>
                      <a:lnTo>
                        <a:pt x="11" y="3"/>
                      </a:lnTo>
                      <a:lnTo>
                        <a:pt x="10" y="2"/>
                      </a:lnTo>
                      <a:lnTo>
                        <a:pt x="9" y="2"/>
                      </a:lnTo>
                      <a:lnTo>
                        <a:pt x="8" y="0"/>
                      </a:lnTo>
                      <a:lnTo>
                        <a:pt x="7" y="0"/>
                      </a:lnTo>
                      <a:lnTo>
                        <a:pt x="6" y="0"/>
                      </a:lnTo>
                      <a:lnTo>
                        <a:pt x="5" y="0"/>
                      </a:lnTo>
                      <a:lnTo>
                        <a:pt x="4" y="2"/>
                      </a:lnTo>
                      <a:lnTo>
                        <a:pt x="3" y="2"/>
                      </a:lnTo>
                      <a:lnTo>
                        <a:pt x="2" y="3"/>
                      </a:lnTo>
                      <a:lnTo>
                        <a:pt x="2" y="5"/>
                      </a:lnTo>
                      <a:lnTo>
                        <a:pt x="1" y="5"/>
                      </a:lnTo>
                      <a:lnTo>
                        <a:pt x="0" y="7"/>
                      </a:lnTo>
                      <a:lnTo>
                        <a:pt x="0" y="8"/>
                      </a:lnTo>
                      <a:lnTo>
                        <a:pt x="0" y="9"/>
                      </a:lnTo>
                      <a:lnTo>
                        <a:pt x="1" y="10"/>
                      </a:lnTo>
                      <a:lnTo>
                        <a:pt x="1" y="11"/>
                      </a:lnTo>
                      <a:lnTo>
                        <a:pt x="2" y="11"/>
                      </a:lnTo>
                      <a:lnTo>
                        <a:pt x="2" y="12"/>
                      </a:lnTo>
                      <a:lnTo>
                        <a:pt x="2" y="13"/>
                      </a:lnTo>
                      <a:lnTo>
                        <a:pt x="3" y="13"/>
                      </a:lnTo>
                      <a:lnTo>
                        <a:pt x="4" y="13"/>
                      </a:lnTo>
                      <a:lnTo>
                        <a:pt x="4" y="14"/>
                      </a:lnTo>
                      <a:lnTo>
                        <a:pt x="5" y="14"/>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76" name="Freeform 458"/>
                <p:cNvSpPr>
                  <a:spLocks/>
                </p:cNvSpPr>
                <p:nvPr/>
              </p:nvSpPr>
              <p:spPr bwMode="auto">
                <a:xfrm>
                  <a:off x="856" y="1618"/>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5"/>
                    <a:gd name="T146" fmla="*/ 13 w 13"/>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5">
                      <a:moveTo>
                        <a:pt x="0" y="8"/>
                      </a:moveTo>
                      <a:lnTo>
                        <a:pt x="0" y="9"/>
                      </a:lnTo>
                      <a:lnTo>
                        <a:pt x="0" y="10"/>
                      </a:lnTo>
                      <a:lnTo>
                        <a:pt x="1" y="11"/>
                      </a:lnTo>
                      <a:lnTo>
                        <a:pt x="2" y="11"/>
                      </a:lnTo>
                      <a:lnTo>
                        <a:pt x="2" y="12"/>
                      </a:lnTo>
                      <a:lnTo>
                        <a:pt x="2" y="13"/>
                      </a:lnTo>
                      <a:lnTo>
                        <a:pt x="3" y="13"/>
                      </a:lnTo>
                      <a:lnTo>
                        <a:pt x="4" y="13"/>
                      </a:lnTo>
                      <a:lnTo>
                        <a:pt x="4" y="14"/>
                      </a:lnTo>
                      <a:lnTo>
                        <a:pt x="5" y="15"/>
                      </a:lnTo>
                      <a:lnTo>
                        <a:pt x="6" y="15"/>
                      </a:lnTo>
                      <a:lnTo>
                        <a:pt x="7" y="15"/>
                      </a:lnTo>
                      <a:lnTo>
                        <a:pt x="8" y="15"/>
                      </a:lnTo>
                      <a:lnTo>
                        <a:pt x="10" y="14"/>
                      </a:lnTo>
                      <a:lnTo>
                        <a:pt x="10" y="13"/>
                      </a:lnTo>
                      <a:lnTo>
                        <a:pt x="11" y="12"/>
                      </a:lnTo>
                      <a:lnTo>
                        <a:pt x="12" y="11"/>
                      </a:lnTo>
                      <a:lnTo>
                        <a:pt x="12" y="10"/>
                      </a:lnTo>
                      <a:lnTo>
                        <a:pt x="12" y="9"/>
                      </a:lnTo>
                      <a:lnTo>
                        <a:pt x="13" y="7"/>
                      </a:lnTo>
                      <a:lnTo>
                        <a:pt x="12" y="7"/>
                      </a:lnTo>
                      <a:lnTo>
                        <a:pt x="12" y="6"/>
                      </a:lnTo>
                      <a:lnTo>
                        <a:pt x="12" y="5"/>
                      </a:lnTo>
                      <a:lnTo>
                        <a:pt x="12" y="4"/>
                      </a:lnTo>
                      <a:lnTo>
                        <a:pt x="11" y="3"/>
                      </a:lnTo>
                      <a:lnTo>
                        <a:pt x="10" y="3"/>
                      </a:lnTo>
                      <a:lnTo>
                        <a:pt x="10" y="2"/>
                      </a:lnTo>
                      <a:lnTo>
                        <a:pt x="9" y="2"/>
                      </a:lnTo>
                      <a:lnTo>
                        <a:pt x="8" y="0"/>
                      </a:lnTo>
                      <a:lnTo>
                        <a:pt x="7" y="0"/>
                      </a:lnTo>
                      <a:lnTo>
                        <a:pt x="6" y="0"/>
                      </a:lnTo>
                      <a:lnTo>
                        <a:pt x="5" y="0"/>
                      </a:lnTo>
                      <a:lnTo>
                        <a:pt x="4" y="2"/>
                      </a:lnTo>
                      <a:lnTo>
                        <a:pt x="3" y="3"/>
                      </a:lnTo>
                      <a:lnTo>
                        <a:pt x="2" y="3"/>
                      </a:lnTo>
                      <a:lnTo>
                        <a:pt x="1" y="5"/>
                      </a:lnTo>
                      <a:lnTo>
                        <a:pt x="0" y="6"/>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77" name="Freeform 459"/>
                <p:cNvSpPr>
                  <a:spLocks/>
                </p:cNvSpPr>
                <p:nvPr/>
              </p:nvSpPr>
              <p:spPr bwMode="auto">
                <a:xfrm>
                  <a:off x="853" y="1618"/>
                  <a:ext cx="1"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0" y="8"/>
                      </a:moveTo>
                      <a:lnTo>
                        <a:pt x="0" y="9"/>
                      </a:lnTo>
                      <a:lnTo>
                        <a:pt x="0" y="10"/>
                      </a:lnTo>
                      <a:lnTo>
                        <a:pt x="0" y="11"/>
                      </a:lnTo>
                      <a:lnTo>
                        <a:pt x="1" y="11"/>
                      </a:lnTo>
                      <a:lnTo>
                        <a:pt x="1" y="12"/>
                      </a:lnTo>
                      <a:lnTo>
                        <a:pt x="2" y="13"/>
                      </a:lnTo>
                      <a:lnTo>
                        <a:pt x="3" y="13"/>
                      </a:lnTo>
                      <a:lnTo>
                        <a:pt x="3" y="14"/>
                      </a:lnTo>
                      <a:lnTo>
                        <a:pt x="4" y="15"/>
                      </a:lnTo>
                      <a:lnTo>
                        <a:pt x="5" y="15"/>
                      </a:lnTo>
                      <a:lnTo>
                        <a:pt x="6" y="15"/>
                      </a:lnTo>
                      <a:lnTo>
                        <a:pt x="8" y="15"/>
                      </a:lnTo>
                      <a:lnTo>
                        <a:pt x="9" y="14"/>
                      </a:lnTo>
                      <a:lnTo>
                        <a:pt x="10" y="13"/>
                      </a:lnTo>
                      <a:lnTo>
                        <a:pt x="10" y="12"/>
                      </a:lnTo>
                      <a:lnTo>
                        <a:pt x="11" y="11"/>
                      </a:lnTo>
                      <a:lnTo>
                        <a:pt x="11" y="10"/>
                      </a:lnTo>
                      <a:lnTo>
                        <a:pt x="11" y="9"/>
                      </a:lnTo>
                      <a:lnTo>
                        <a:pt x="12" y="7"/>
                      </a:lnTo>
                      <a:lnTo>
                        <a:pt x="11" y="7"/>
                      </a:lnTo>
                      <a:lnTo>
                        <a:pt x="11" y="6"/>
                      </a:lnTo>
                      <a:lnTo>
                        <a:pt x="11" y="5"/>
                      </a:lnTo>
                      <a:lnTo>
                        <a:pt x="11" y="4"/>
                      </a:lnTo>
                      <a:lnTo>
                        <a:pt x="10" y="3"/>
                      </a:lnTo>
                      <a:lnTo>
                        <a:pt x="9" y="3"/>
                      </a:lnTo>
                      <a:lnTo>
                        <a:pt x="9" y="2"/>
                      </a:lnTo>
                      <a:lnTo>
                        <a:pt x="8" y="2"/>
                      </a:lnTo>
                      <a:lnTo>
                        <a:pt x="7" y="0"/>
                      </a:lnTo>
                      <a:lnTo>
                        <a:pt x="6" y="0"/>
                      </a:lnTo>
                      <a:lnTo>
                        <a:pt x="5" y="0"/>
                      </a:lnTo>
                      <a:lnTo>
                        <a:pt x="4" y="0"/>
                      </a:lnTo>
                      <a:lnTo>
                        <a:pt x="3" y="2"/>
                      </a:lnTo>
                      <a:lnTo>
                        <a:pt x="2" y="3"/>
                      </a:lnTo>
                      <a:lnTo>
                        <a:pt x="1" y="3"/>
                      </a:lnTo>
                      <a:lnTo>
                        <a:pt x="1" y="5"/>
                      </a:lnTo>
                      <a:lnTo>
                        <a:pt x="0" y="6"/>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78" name="Freeform 460"/>
                <p:cNvSpPr>
                  <a:spLocks/>
                </p:cNvSpPr>
                <p:nvPr/>
              </p:nvSpPr>
              <p:spPr bwMode="auto">
                <a:xfrm>
                  <a:off x="859" y="1618"/>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0" y="9"/>
                      </a:moveTo>
                      <a:lnTo>
                        <a:pt x="0" y="9"/>
                      </a:lnTo>
                      <a:lnTo>
                        <a:pt x="1" y="10"/>
                      </a:lnTo>
                      <a:lnTo>
                        <a:pt x="1" y="11"/>
                      </a:lnTo>
                      <a:lnTo>
                        <a:pt x="1" y="12"/>
                      </a:lnTo>
                      <a:lnTo>
                        <a:pt x="2" y="13"/>
                      </a:lnTo>
                      <a:lnTo>
                        <a:pt x="3" y="14"/>
                      </a:lnTo>
                      <a:lnTo>
                        <a:pt x="4" y="14"/>
                      </a:lnTo>
                      <a:lnTo>
                        <a:pt x="5" y="15"/>
                      </a:lnTo>
                      <a:lnTo>
                        <a:pt x="6" y="15"/>
                      </a:lnTo>
                      <a:lnTo>
                        <a:pt x="7" y="15"/>
                      </a:lnTo>
                      <a:lnTo>
                        <a:pt x="8" y="15"/>
                      </a:lnTo>
                      <a:lnTo>
                        <a:pt x="9" y="14"/>
                      </a:lnTo>
                      <a:lnTo>
                        <a:pt x="10" y="14"/>
                      </a:lnTo>
                      <a:lnTo>
                        <a:pt x="11" y="13"/>
                      </a:lnTo>
                      <a:lnTo>
                        <a:pt x="12" y="12"/>
                      </a:lnTo>
                      <a:lnTo>
                        <a:pt x="12" y="10"/>
                      </a:lnTo>
                      <a:lnTo>
                        <a:pt x="13" y="9"/>
                      </a:lnTo>
                      <a:lnTo>
                        <a:pt x="13" y="8"/>
                      </a:lnTo>
                      <a:lnTo>
                        <a:pt x="13" y="7"/>
                      </a:lnTo>
                      <a:lnTo>
                        <a:pt x="12" y="6"/>
                      </a:lnTo>
                      <a:lnTo>
                        <a:pt x="12" y="5"/>
                      </a:lnTo>
                      <a:lnTo>
                        <a:pt x="11" y="4"/>
                      </a:lnTo>
                      <a:lnTo>
                        <a:pt x="11" y="3"/>
                      </a:lnTo>
                      <a:lnTo>
                        <a:pt x="10" y="3"/>
                      </a:lnTo>
                      <a:lnTo>
                        <a:pt x="9" y="3"/>
                      </a:lnTo>
                      <a:lnTo>
                        <a:pt x="9" y="1"/>
                      </a:lnTo>
                      <a:lnTo>
                        <a:pt x="8" y="1"/>
                      </a:lnTo>
                      <a:lnTo>
                        <a:pt x="7" y="1"/>
                      </a:lnTo>
                      <a:lnTo>
                        <a:pt x="7" y="0"/>
                      </a:lnTo>
                      <a:lnTo>
                        <a:pt x="6" y="0"/>
                      </a:lnTo>
                      <a:lnTo>
                        <a:pt x="5" y="1"/>
                      </a:lnTo>
                      <a:lnTo>
                        <a:pt x="4" y="1"/>
                      </a:lnTo>
                      <a:lnTo>
                        <a:pt x="3" y="3"/>
                      </a:lnTo>
                      <a:lnTo>
                        <a:pt x="2" y="4"/>
                      </a:lnTo>
                      <a:lnTo>
                        <a:pt x="1" y="5"/>
                      </a:lnTo>
                      <a:lnTo>
                        <a:pt x="1" y="6"/>
                      </a:lnTo>
                      <a:lnTo>
                        <a:pt x="0" y="7"/>
                      </a:lnTo>
                      <a:lnTo>
                        <a:pt x="0" y="9"/>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79" name="Freeform 461"/>
                <p:cNvSpPr>
                  <a:spLocks/>
                </p:cNvSpPr>
                <p:nvPr/>
              </p:nvSpPr>
              <p:spPr bwMode="auto">
                <a:xfrm>
                  <a:off x="866" y="1618"/>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0" y="8"/>
                      </a:moveTo>
                      <a:lnTo>
                        <a:pt x="0" y="9"/>
                      </a:lnTo>
                      <a:lnTo>
                        <a:pt x="0" y="10"/>
                      </a:lnTo>
                      <a:lnTo>
                        <a:pt x="0" y="11"/>
                      </a:lnTo>
                      <a:lnTo>
                        <a:pt x="1" y="11"/>
                      </a:lnTo>
                      <a:lnTo>
                        <a:pt x="1" y="12"/>
                      </a:lnTo>
                      <a:lnTo>
                        <a:pt x="1" y="13"/>
                      </a:lnTo>
                      <a:lnTo>
                        <a:pt x="2" y="13"/>
                      </a:lnTo>
                      <a:lnTo>
                        <a:pt x="3" y="13"/>
                      </a:lnTo>
                      <a:lnTo>
                        <a:pt x="3" y="14"/>
                      </a:lnTo>
                      <a:lnTo>
                        <a:pt x="4" y="14"/>
                      </a:lnTo>
                      <a:lnTo>
                        <a:pt x="5" y="15"/>
                      </a:lnTo>
                      <a:lnTo>
                        <a:pt x="6" y="15"/>
                      </a:lnTo>
                      <a:lnTo>
                        <a:pt x="7" y="14"/>
                      </a:lnTo>
                      <a:lnTo>
                        <a:pt x="9" y="13"/>
                      </a:lnTo>
                      <a:lnTo>
                        <a:pt x="10" y="13"/>
                      </a:lnTo>
                      <a:lnTo>
                        <a:pt x="11" y="12"/>
                      </a:lnTo>
                      <a:lnTo>
                        <a:pt x="11" y="11"/>
                      </a:lnTo>
                      <a:lnTo>
                        <a:pt x="11" y="10"/>
                      </a:lnTo>
                      <a:lnTo>
                        <a:pt x="12" y="8"/>
                      </a:lnTo>
                      <a:lnTo>
                        <a:pt x="12" y="7"/>
                      </a:lnTo>
                      <a:lnTo>
                        <a:pt x="12" y="6"/>
                      </a:lnTo>
                      <a:lnTo>
                        <a:pt x="11" y="6"/>
                      </a:lnTo>
                      <a:lnTo>
                        <a:pt x="11" y="5"/>
                      </a:lnTo>
                      <a:lnTo>
                        <a:pt x="11" y="4"/>
                      </a:lnTo>
                      <a:lnTo>
                        <a:pt x="11" y="3"/>
                      </a:lnTo>
                      <a:lnTo>
                        <a:pt x="10" y="3"/>
                      </a:lnTo>
                      <a:lnTo>
                        <a:pt x="10" y="2"/>
                      </a:lnTo>
                      <a:lnTo>
                        <a:pt x="9" y="2"/>
                      </a:lnTo>
                      <a:lnTo>
                        <a:pt x="8" y="2"/>
                      </a:lnTo>
                      <a:lnTo>
                        <a:pt x="8" y="0"/>
                      </a:lnTo>
                      <a:lnTo>
                        <a:pt x="7" y="0"/>
                      </a:lnTo>
                      <a:lnTo>
                        <a:pt x="6" y="0"/>
                      </a:lnTo>
                      <a:lnTo>
                        <a:pt x="5" y="0"/>
                      </a:lnTo>
                      <a:lnTo>
                        <a:pt x="4" y="0"/>
                      </a:lnTo>
                      <a:lnTo>
                        <a:pt x="3" y="2"/>
                      </a:lnTo>
                      <a:lnTo>
                        <a:pt x="2" y="2"/>
                      </a:lnTo>
                      <a:lnTo>
                        <a:pt x="1" y="3"/>
                      </a:lnTo>
                      <a:lnTo>
                        <a:pt x="0" y="5"/>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80" name="Freeform 462"/>
                <p:cNvSpPr>
                  <a:spLocks/>
                </p:cNvSpPr>
                <p:nvPr/>
              </p:nvSpPr>
              <p:spPr bwMode="auto">
                <a:xfrm>
                  <a:off x="863" y="1618"/>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0" y="8"/>
                      </a:moveTo>
                      <a:lnTo>
                        <a:pt x="0" y="9"/>
                      </a:lnTo>
                      <a:lnTo>
                        <a:pt x="0" y="10"/>
                      </a:lnTo>
                      <a:lnTo>
                        <a:pt x="0" y="11"/>
                      </a:lnTo>
                      <a:lnTo>
                        <a:pt x="1" y="11"/>
                      </a:lnTo>
                      <a:lnTo>
                        <a:pt x="1" y="12"/>
                      </a:lnTo>
                      <a:lnTo>
                        <a:pt x="2" y="13"/>
                      </a:lnTo>
                      <a:lnTo>
                        <a:pt x="3" y="13"/>
                      </a:lnTo>
                      <a:lnTo>
                        <a:pt x="3" y="14"/>
                      </a:lnTo>
                      <a:lnTo>
                        <a:pt x="4" y="14"/>
                      </a:lnTo>
                      <a:lnTo>
                        <a:pt x="5" y="15"/>
                      </a:lnTo>
                      <a:lnTo>
                        <a:pt x="6" y="15"/>
                      </a:lnTo>
                      <a:lnTo>
                        <a:pt x="7" y="14"/>
                      </a:lnTo>
                      <a:lnTo>
                        <a:pt x="9" y="13"/>
                      </a:lnTo>
                      <a:lnTo>
                        <a:pt x="10" y="13"/>
                      </a:lnTo>
                      <a:lnTo>
                        <a:pt x="11" y="12"/>
                      </a:lnTo>
                      <a:lnTo>
                        <a:pt x="11" y="11"/>
                      </a:lnTo>
                      <a:lnTo>
                        <a:pt x="12" y="10"/>
                      </a:lnTo>
                      <a:lnTo>
                        <a:pt x="12" y="8"/>
                      </a:lnTo>
                      <a:lnTo>
                        <a:pt x="12" y="7"/>
                      </a:lnTo>
                      <a:lnTo>
                        <a:pt x="12" y="6"/>
                      </a:lnTo>
                      <a:lnTo>
                        <a:pt x="12" y="5"/>
                      </a:lnTo>
                      <a:lnTo>
                        <a:pt x="11" y="5"/>
                      </a:lnTo>
                      <a:lnTo>
                        <a:pt x="11" y="4"/>
                      </a:lnTo>
                      <a:lnTo>
                        <a:pt x="11" y="3"/>
                      </a:lnTo>
                      <a:lnTo>
                        <a:pt x="10" y="3"/>
                      </a:lnTo>
                      <a:lnTo>
                        <a:pt x="10" y="2"/>
                      </a:lnTo>
                      <a:lnTo>
                        <a:pt x="9" y="2"/>
                      </a:lnTo>
                      <a:lnTo>
                        <a:pt x="8" y="2"/>
                      </a:lnTo>
                      <a:lnTo>
                        <a:pt x="8" y="0"/>
                      </a:lnTo>
                      <a:lnTo>
                        <a:pt x="7" y="0"/>
                      </a:lnTo>
                      <a:lnTo>
                        <a:pt x="6" y="0"/>
                      </a:lnTo>
                      <a:lnTo>
                        <a:pt x="5" y="0"/>
                      </a:lnTo>
                      <a:lnTo>
                        <a:pt x="4" y="0"/>
                      </a:lnTo>
                      <a:lnTo>
                        <a:pt x="3" y="2"/>
                      </a:lnTo>
                      <a:lnTo>
                        <a:pt x="2" y="2"/>
                      </a:lnTo>
                      <a:lnTo>
                        <a:pt x="1" y="3"/>
                      </a:lnTo>
                      <a:lnTo>
                        <a:pt x="0" y="5"/>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81" name="Freeform 463"/>
                <p:cNvSpPr>
                  <a:spLocks/>
                </p:cNvSpPr>
                <p:nvPr/>
              </p:nvSpPr>
              <p:spPr bwMode="auto">
                <a:xfrm>
                  <a:off x="716" y="1620"/>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6" y="0"/>
                      </a:moveTo>
                      <a:lnTo>
                        <a:pt x="4" y="0"/>
                      </a:lnTo>
                      <a:lnTo>
                        <a:pt x="3" y="0"/>
                      </a:lnTo>
                      <a:lnTo>
                        <a:pt x="2" y="1"/>
                      </a:lnTo>
                      <a:lnTo>
                        <a:pt x="1" y="2"/>
                      </a:lnTo>
                      <a:lnTo>
                        <a:pt x="1" y="4"/>
                      </a:lnTo>
                      <a:lnTo>
                        <a:pt x="1" y="5"/>
                      </a:lnTo>
                      <a:lnTo>
                        <a:pt x="0" y="7"/>
                      </a:lnTo>
                      <a:lnTo>
                        <a:pt x="0" y="8"/>
                      </a:lnTo>
                      <a:lnTo>
                        <a:pt x="0" y="9"/>
                      </a:lnTo>
                      <a:lnTo>
                        <a:pt x="1" y="9"/>
                      </a:lnTo>
                      <a:lnTo>
                        <a:pt x="1" y="10"/>
                      </a:lnTo>
                      <a:lnTo>
                        <a:pt x="1" y="11"/>
                      </a:lnTo>
                      <a:lnTo>
                        <a:pt x="1" y="12"/>
                      </a:lnTo>
                      <a:lnTo>
                        <a:pt x="2" y="12"/>
                      </a:lnTo>
                      <a:lnTo>
                        <a:pt x="2" y="13"/>
                      </a:lnTo>
                      <a:lnTo>
                        <a:pt x="3" y="13"/>
                      </a:lnTo>
                      <a:lnTo>
                        <a:pt x="4" y="14"/>
                      </a:lnTo>
                      <a:lnTo>
                        <a:pt x="5" y="14"/>
                      </a:lnTo>
                      <a:lnTo>
                        <a:pt x="6" y="14"/>
                      </a:lnTo>
                      <a:lnTo>
                        <a:pt x="7" y="14"/>
                      </a:lnTo>
                      <a:lnTo>
                        <a:pt x="8" y="14"/>
                      </a:lnTo>
                      <a:lnTo>
                        <a:pt x="9" y="13"/>
                      </a:lnTo>
                      <a:lnTo>
                        <a:pt x="10" y="13"/>
                      </a:lnTo>
                      <a:lnTo>
                        <a:pt x="11" y="12"/>
                      </a:lnTo>
                      <a:lnTo>
                        <a:pt x="11" y="11"/>
                      </a:lnTo>
                      <a:lnTo>
                        <a:pt x="12" y="9"/>
                      </a:lnTo>
                      <a:lnTo>
                        <a:pt x="12" y="7"/>
                      </a:lnTo>
                      <a:lnTo>
                        <a:pt x="12" y="6"/>
                      </a:lnTo>
                      <a:lnTo>
                        <a:pt x="12" y="5"/>
                      </a:lnTo>
                      <a:lnTo>
                        <a:pt x="11" y="5"/>
                      </a:lnTo>
                      <a:lnTo>
                        <a:pt x="11" y="4"/>
                      </a:lnTo>
                      <a:lnTo>
                        <a:pt x="11" y="2"/>
                      </a:lnTo>
                      <a:lnTo>
                        <a:pt x="11" y="1"/>
                      </a:lnTo>
                      <a:lnTo>
                        <a:pt x="10" y="1"/>
                      </a:lnTo>
                      <a:lnTo>
                        <a:pt x="9" y="1"/>
                      </a:lnTo>
                      <a:lnTo>
                        <a:pt x="9" y="0"/>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82" name="Freeform 464"/>
                <p:cNvSpPr>
                  <a:spLocks/>
                </p:cNvSpPr>
                <p:nvPr/>
              </p:nvSpPr>
              <p:spPr bwMode="auto">
                <a:xfrm>
                  <a:off x="713" y="1620"/>
                  <a:ext cx="2"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13" y="7"/>
                      </a:moveTo>
                      <a:lnTo>
                        <a:pt x="12" y="6"/>
                      </a:lnTo>
                      <a:lnTo>
                        <a:pt x="12" y="5"/>
                      </a:lnTo>
                      <a:lnTo>
                        <a:pt x="11" y="5"/>
                      </a:lnTo>
                      <a:lnTo>
                        <a:pt x="11" y="4"/>
                      </a:lnTo>
                      <a:lnTo>
                        <a:pt x="11" y="2"/>
                      </a:lnTo>
                      <a:lnTo>
                        <a:pt x="11" y="1"/>
                      </a:lnTo>
                      <a:lnTo>
                        <a:pt x="10" y="1"/>
                      </a:lnTo>
                      <a:lnTo>
                        <a:pt x="9" y="1"/>
                      </a:lnTo>
                      <a:lnTo>
                        <a:pt x="9" y="0"/>
                      </a:lnTo>
                      <a:lnTo>
                        <a:pt x="8" y="0"/>
                      </a:lnTo>
                      <a:lnTo>
                        <a:pt x="7" y="0"/>
                      </a:lnTo>
                      <a:lnTo>
                        <a:pt x="6" y="0"/>
                      </a:lnTo>
                      <a:lnTo>
                        <a:pt x="4" y="0"/>
                      </a:lnTo>
                      <a:lnTo>
                        <a:pt x="3" y="0"/>
                      </a:lnTo>
                      <a:lnTo>
                        <a:pt x="3" y="1"/>
                      </a:lnTo>
                      <a:lnTo>
                        <a:pt x="1" y="2"/>
                      </a:lnTo>
                      <a:lnTo>
                        <a:pt x="1" y="4"/>
                      </a:lnTo>
                      <a:lnTo>
                        <a:pt x="1" y="5"/>
                      </a:lnTo>
                      <a:lnTo>
                        <a:pt x="0" y="7"/>
                      </a:lnTo>
                      <a:lnTo>
                        <a:pt x="0" y="8"/>
                      </a:lnTo>
                      <a:lnTo>
                        <a:pt x="0" y="9"/>
                      </a:lnTo>
                      <a:lnTo>
                        <a:pt x="1" y="9"/>
                      </a:lnTo>
                      <a:lnTo>
                        <a:pt x="1" y="10"/>
                      </a:lnTo>
                      <a:lnTo>
                        <a:pt x="1" y="11"/>
                      </a:lnTo>
                      <a:lnTo>
                        <a:pt x="1" y="12"/>
                      </a:lnTo>
                      <a:lnTo>
                        <a:pt x="2" y="12"/>
                      </a:lnTo>
                      <a:lnTo>
                        <a:pt x="3" y="13"/>
                      </a:lnTo>
                      <a:lnTo>
                        <a:pt x="4" y="14"/>
                      </a:lnTo>
                      <a:lnTo>
                        <a:pt x="5" y="14"/>
                      </a:lnTo>
                      <a:lnTo>
                        <a:pt x="6" y="14"/>
                      </a:lnTo>
                      <a:lnTo>
                        <a:pt x="7" y="14"/>
                      </a:lnTo>
                      <a:lnTo>
                        <a:pt x="8" y="14"/>
                      </a:lnTo>
                      <a:lnTo>
                        <a:pt x="9" y="13"/>
                      </a:lnTo>
                      <a:lnTo>
                        <a:pt x="10" y="13"/>
                      </a:lnTo>
                      <a:lnTo>
                        <a:pt x="11" y="12"/>
                      </a:lnTo>
                      <a:lnTo>
                        <a:pt x="11" y="11"/>
                      </a:lnTo>
                      <a:lnTo>
                        <a:pt x="12" y="9"/>
                      </a:lnTo>
                      <a:lnTo>
                        <a:pt x="13"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83" name="Freeform 465"/>
                <p:cNvSpPr>
                  <a:spLocks/>
                </p:cNvSpPr>
                <p:nvPr/>
              </p:nvSpPr>
              <p:spPr bwMode="auto">
                <a:xfrm>
                  <a:off x="871" y="1616"/>
                  <a:ext cx="2"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w 14"/>
                    <a:gd name="T27" fmla="*/ 0 h 15"/>
                    <a:gd name="T28" fmla="*/ 0 w 14"/>
                    <a:gd name="T29" fmla="*/ 0 h 15"/>
                    <a:gd name="T30" fmla="*/ 0 w 14"/>
                    <a:gd name="T31" fmla="*/ 0 h 15"/>
                    <a:gd name="T32" fmla="*/ 0 w 14"/>
                    <a:gd name="T33" fmla="*/ 0 h 15"/>
                    <a:gd name="T34" fmla="*/ 0 w 14"/>
                    <a:gd name="T35" fmla="*/ 0 h 15"/>
                    <a:gd name="T36" fmla="*/ 0 w 14"/>
                    <a:gd name="T37" fmla="*/ 0 h 15"/>
                    <a:gd name="T38" fmla="*/ 0 w 14"/>
                    <a:gd name="T39" fmla="*/ 0 h 15"/>
                    <a:gd name="T40" fmla="*/ 0 w 14"/>
                    <a:gd name="T41" fmla="*/ 0 h 15"/>
                    <a:gd name="T42" fmla="*/ 0 w 14"/>
                    <a:gd name="T43" fmla="*/ 0 h 15"/>
                    <a:gd name="T44" fmla="*/ 0 w 14"/>
                    <a:gd name="T45" fmla="*/ 0 h 15"/>
                    <a:gd name="T46" fmla="*/ 0 w 14"/>
                    <a:gd name="T47" fmla="*/ 0 h 15"/>
                    <a:gd name="T48" fmla="*/ 0 w 14"/>
                    <a:gd name="T49" fmla="*/ 0 h 15"/>
                    <a:gd name="T50" fmla="*/ 0 w 14"/>
                    <a:gd name="T51" fmla="*/ 0 h 15"/>
                    <a:gd name="T52" fmla="*/ 0 w 14"/>
                    <a:gd name="T53" fmla="*/ 0 h 15"/>
                    <a:gd name="T54" fmla="*/ 0 w 14"/>
                    <a:gd name="T55" fmla="*/ 0 h 15"/>
                    <a:gd name="T56" fmla="*/ 0 w 14"/>
                    <a:gd name="T57" fmla="*/ 0 h 15"/>
                    <a:gd name="T58" fmla="*/ 0 w 14"/>
                    <a:gd name="T59" fmla="*/ 0 h 15"/>
                    <a:gd name="T60" fmla="*/ 0 w 14"/>
                    <a:gd name="T61" fmla="*/ 0 h 15"/>
                    <a:gd name="T62" fmla="*/ 0 w 14"/>
                    <a:gd name="T63" fmla="*/ 0 h 15"/>
                    <a:gd name="T64" fmla="*/ 0 w 14"/>
                    <a:gd name="T65" fmla="*/ 0 h 15"/>
                    <a:gd name="T66" fmla="*/ 0 w 14"/>
                    <a:gd name="T67" fmla="*/ 0 h 15"/>
                    <a:gd name="T68" fmla="*/ 0 w 14"/>
                    <a:gd name="T69" fmla="*/ 0 h 15"/>
                    <a:gd name="T70" fmla="*/ 0 w 14"/>
                    <a:gd name="T71" fmla="*/ 0 h 15"/>
                    <a:gd name="T72" fmla="*/ 0 w 14"/>
                    <a:gd name="T73" fmla="*/ 0 h 15"/>
                    <a:gd name="T74" fmla="*/ 0 w 14"/>
                    <a:gd name="T75" fmla="*/ 0 h 15"/>
                    <a:gd name="T76" fmla="*/ 0 w 14"/>
                    <a:gd name="T77" fmla="*/ 0 h 15"/>
                    <a:gd name="T78" fmla="*/ 0 w 14"/>
                    <a:gd name="T79" fmla="*/ 0 h 15"/>
                    <a:gd name="T80" fmla="*/ 0 w 14"/>
                    <a:gd name="T81" fmla="*/ 0 h 15"/>
                    <a:gd name="T82" fmla="*/ 0 w 14"/>
                    <a:gd name="T83" fmla="*/ 0 h 15"/>
                    <a:gd name="T84" fmla="*/ 0 w 14"/>
                    <a:gd name="T85" fmla="*/ 0 h 15"/>
                    <a:gd name="T86" fmla="*/ 0 w 14"/>
                    <a:gd name="T87" fmla="*/ 0 h 15"/>
                    <a:gd name="T88" fmla="*/ 0 w 14"/>
                    <a:gd name="T89" fmla="*/ 0 h 15"/>
                    <a:gd name="T90" fmla="*/ 0 w 14"/>
                    <a:gd name="T91" fmla="*/ 0 h 15"/>
                    <a:gd name="T92" fmla="*/ 0 w 14"/>
                    <a:gd name="T93" fmla="*/ 0 h 15"/>
                    <a:gd name="T94" fmla="*/ 0 w 14"/>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5"/>
                    <a:gd name="T146" fmla="*/ 14 w 14"/>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5">
                      <a:moveTo>
                        <a:pt x="8" y="15"/>
                      </a:moveTo>
                      <a:lnTo>
                        <a:pt x="9" y="14"/>
                      </a:lnTo>
                      <a:lnTo>
                        <a:pt x="10" y="14"/>
                      </a:lnTo>
                      <a:lnTo>
                        <a:pt x="11" y="13"/>
                      </a:lnTo>
                      <a:lnTo>
                        <a:pt x="12" y="12"/>
                      </a:lnTo>
                      <a:lnTo>
                        <a:pt x="13" y="11"/>
                      </a:lnTo>
                      <a:lnTo>
                        <a:pt x="13" y="10"/>
                      </a:lnTo>
                      <a:lnTo>
                        <a:pt x="13" y="9"/>
                      </a:lnTo>
                      <a:lnTo>
                        <a:pt x="14" y="6"/>
                      </a:lnTo>
                      <a:lnTo>
                        <a:pt x="13" y="6"/>
                      </a:lnTo>
                      <a:lnTo>
                        <a:pt x="13" y="5"/>
                      </a:lnTo>
                      <a:lnTo>
                        <a:pt x="13" y="4"/>
                      </a:lnTo>
                      <a:lnTo>
                        <a:pt x="12" y="3"/>
                      </a:lnTo>
                      <a:lnTo>
                        <a:pt x="12" y="2"/>
                      </a:lnTo>
                      <a:lnTo>
                        <a:pt x="11" y="1"/>
                      </a:lnTo>
                      <a:lnTo>
                        <a:pt x="10" y="1"/>
                      </a:lnTo>
                      <a:lnTo>
                        <a:pt x="10" y="0"/>
                      </a:lnTo>
                      <a:lnTo>
                        <a:pt x="9" y="0"/>
                      </a:lnTo>
                      <a:lnTo>
                        <a:pt x="8" y="0"/>
                      </a:lnTo>
                      <a:lnTo>
                        <a:pt x="7" y="0"/>
                      </a:lnTo>
                      <a:lnTo>
                        <a:pt x="6" y="0"/>
                      </a:lnTo>
                      <a:lnTo>
                        <a:pt x="4" y="1"/>
                      </a:lnTo>
                      <a:lnTo>
                        <a:pt x="3" y="1"/>
                      </a:lnTo>
                      <a:lnTo>
                        <a:pt x="2" y="2"/>
                      </a:lnTo>
                      <a:lnTo>
                        <a:pt x="1" y="3"/>
                      </a:lnTo>
                      <a:lnTo>
                        <a:pt x="0" y="5"/>
                      </a:lnTo>
                      <a:lnTo>
                        <a:pt x="0" y="6"/>
                      </a:lnTo>
                      <a:lnTo>
                        <a:pt x="0" y="8"/>
                      </a:lnTo>
                      <a:lnTo>
                        <a:pt x="0" y="9"/>
                      </a:lnTo>
                      <a:lnTo>
                        <a:pt x="0" y="10"/>
                      </a:lnTo>
                      <a:lnTo>
                        <a:pt x="1" y="10"/>
                      </a:lnTo>
                      <a:lnTo>
                        <a:pt x="1" y="11"/>
                      </a:lnTo>
                      <a:lnTo>
                        <a:pt x="2" y="12"/>
                      </a:lnTo>
                      <a:lnTo>
                        <a:pt x="2" y="13"/>
                      </a:lnTo>
                      <a:lnTo>
                        <a:pt x="3" y="13"/>
                      </a:lnTo>
                      <a:lnTo>
                        <a:pt x="3" y="14"/>
                      </a:lnTo>
                      <a:lnTo>
                        <a:pt x="4" y="14"/>
                      </a:lnTo>
                      <a:lnTo>
                        <a:pt x="6" y="14"/>
                      </a:lnTo>
                      <a:lnTo>
                        <a:pt x="6" y="15"/>
                      </a:lnTo>
                      <a:lnTo>
                        <a:pt x="7" y="15"/>
                      </a:lnTo>
                      <a:lnTo>
                        <a:pt x="8"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84" name="Freeform 466"/>
                <p:cNvSpPr>
                  <a:spLocks/>
                </p:cNvSpPr>
                <p:nvPr/>
              </p:nvSpPr>
              <p:spPr bwMode="auto">
                <a:xfrm>
                  <a:off x="878" y="1616"/>
                  <a:ext cx="1" cy="1"/>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w 11"/>
                    <a:gd name="T13" fmla="*/ 0 h 15"/>
                    <a:gd name="T14" fmla="*/ 0 w 11"/>
                    <a:gd name="T15" fmla="*/ 0 h 15"/>
                    <a:gd name="T16" fmla="*/ 0 w 11"/>
                    <a:gd name="T17" fmla="*/ 0 h 15"/>
                    <a:gd name="T18" fmla="*/ 0 w 11"/>
                    <a:gd name="T19" fmla="*/ 0 h 15"/>
                    <a:gd name="T20" fmla="*/ 0 w 11"/>
                    <a:gd name="T21" fmla="*/ 0 h 15"/>
                    <a:gd name="T22" fmla="*/ 0 w 11"/>
                    <a:gd name="T23" fmla="*/ 0 h 15"/>
                    <a:gd name="T24" fmla="*/ 0 w 11"/>
                    <a:gd name="T25" fmla="*/ 0 h 15"/>
                    <a:gd name="T26" fmla="*/ 0 w 11"/>
                    <a:gd name="T27" fmla="*/ 0 h 15"/>
                    <a:gd name="T28" fmla="*/ 0 w 11"/>
                    <a:gd name="T29" fmla="*/ 0 h 15"/>
                    <a:gd name="T30" fmla="*/ 0 w 11"/>
                    <a:gd name="T31" fmla="*/ 0 h 15"/>
                    <a:gd name="T32" fmla="*/ 0 w 11"/>
                    <a:gd name="T33" fmla="*/ 0 h 15"/>
                    <a:gd name="T34" fmla="*/ 0 w 11"/>
                    <a:gd name="T35" fmla="*/ 0 h 15"/>
                    <a:gd name="T36" fmla="*/ 0 w 11"/>
                    <a:gd name="T37" fmla="*/ 0 h 15"/>
                    <a:gd name="T38" fmla="*/ 0 w 11"/>
                    <a:gd name="T39" fmla="*/ 0 h 15"/>
                    <a:gd name="T40" fmla="*/ 0 w 11"/>
                    <a:gd name="T41" fmla="*/ 0 h 15"/>
                    <a:gd name="T42" fmla="*/ 0 w 11"/>
                    <a:gd name="T43" fmla="*/ 0 h 15"/>
                    <a:gd name="T44" fmla="*/ 0 w 11"/>
                    <a:gd name="T45" fmla="*/ 0 h 15"/>
                    <a:gd name="T46" fmla="*/ 0 w 11"/>
                    <a:gd name="T47" fmla="*/ 0 h 15"/>
                    <a:gd name="T48" fmla="*/ 0 w 11"/>
                    <a:gd name="T49" fmla="*/ 0 h 15"/>
                    <a:gd name="T50" fmla="*/ 0 w 11"/>
                    <a:gd name="T51" fmla="*/ 0 h 15"/>
                    <a:gd name="T52" fmla="*/ 0 w 11"/>
                    <a:gd name="T53" fmla="*/ 0 h 15"/>
                    <a:gd name="T54" fmla="*/ 0 w 11"/>
                    <a:gd name="T55" fmla="*/ 0 h 15"/>
                    <a:gd name="T56" fmla="*/ 0 w 11"/>
                    <a:gd name="T57" fmla="*/ 0 h 15"/>
                    <a:gd name="T58" fmla="*/ 0 w 11"/>
                    <a:gd name="T59" fmla="*/ 0 h 15"/>
                    <a:gd name="T60" fmla="*/ 0 w 11"/>
                    <a:gd name="T61" fmla="*/ 0 h 15"/>
                    <a:gd name="T62" fmla="*/ 0 w 11"/>
                    <a:gd name="T63" fmla="*/ 0 h 15"/>
                    <a:gd name="T64" fmla="*/ 0 w 11"/>
                    <a:gd name="T65" fmla="*/ 0 h 15"/>
                    <a:gd name="T66" fmla="*/ 0 w 11"/>
                    <a:gd name="T67" fmla="*/ 0 h 15"/>
                    <a:gd name="T68" fmla="*/ 0 w 11"/>
                    <a:gd name="T69" fmla="*/ 0 h 15"/>
                    <a:gd name="T70" fmla="*/ 0 w 11"/>
                    <a:gd name="T71" fmla="*/ 0 h 15"/>
                    <a:gd name="T72" fmla="*/ 0 w 11"/>
                    <a:gd name="T73" fmla="*/ 0 h 15"/>
                    <a:gd name="T74" fmla="*/ 0 w 11"/>
                    <a:gd name="T75" fmla="*/ 0 h 15"/>
                    <a:gd name="T76" fmla="*/ 0 w 11"/>
                    <a:gd name="T77" fmla="*/ 0 h 15"/>
                    <a:gd name="T78" fmla="*/ 0 w 11"/>
                    <a:gd name="T79" fmla="*/ 0 h 15"/>
                    <a:gd name="T80" fmla="*/ 0 w 11"/>
                    <a:gd name="T81" fmla="*/ 0 h 15"/>
                    <a:gd name="T82" fmla="*/ 0 w 11"/>
                    <a:gd name="T83" fmla="*/ 0 h 15"/>
                    <a:gd name="T84" fmla="*/ 0 w 11"/>
                    <a:gd name="T85" fmla="*/ 0 h 15"/>
                    <a:gd name="T86" fmla="*/ 0 w 11"/>
                    <a:gd name="T87" fmla="*/ 0 h 15"/>
                    <a:gd name="T88" fmla="*/ 0 w 11"/>
                    <a:gd name="T89" fmla="*/ 0 h 15"/>
                    <a:gd name="T90" fmla="*/ 0 w 11"/>
                    <a:gd name="T91" fmla="*/ 0 h 15"/>
                    <a:gd name="T92" fmla="*/ 0 w 11"/>
                    <a:gd name="T93" fmla="*/ 0 h 15"/>
                    <a:gd name="T94" fmla="*/ 0 w 11"/>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15"/>
                    <a:gd name="T146" fmla="*/ 11 w 11"/>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15">
                      <a:moveTo>
                        <a:pt x="6" y="15"/>
                      </a:moveTo>
                      <a:lnTo>
                        <a:pt x="7" y="15"/>
                      </a:lnTo>
                      <a:lnTo>
                        <a:pt x="9" y="14"/>
                      </a:lnTo>
                      <a:lnTo>
                        <a:pt x="10" y="13"/>
                      </a:lnTo>
                      <a:lnTo>
                        <a:pt x="10" y="12"/>
                      </a:lnTo>
                      <a:lnTo>
                        <a:pt x="11" y="11"/>
                      </a:lnTo>
                      <a:lnTo>
                        <a:pt x="11" y="10"/>
                      </a:lnTo>
                      <a:lnTo>
                        <a:pt x="11" y="9"/>
                      </a:lnTo>
                      <a:lnTo>
                        <a:pt x="11" y="6"/>
                      </a:lnTo>
                      <a:lnTo>
                        <a:pt x="11" y="5"/>
                      </a:lnTo>
                      <a:lnTo>
                        <a:pt x="11" y="4"/>
                      </a:lnTo>
                      <a:lnTo>
                        <a:pt x="11" y="3"/>
                      </a:lnTo>
                      <a:lnTo>
                        <a:pt x="10" y="3"/>
                      </a:lnTo>
                      <a:lnTo>
                        <a:pt x="10" y="2"/>
                      </a:lnTo>
                      <a:lnTo>
                        <a:pt x="9" y="2"/>
                      </a:lnTo>
                      <a:lnTo>
                        <a:pt x="9" y="1"/>
                      </a:lnTo>
                      <a:lnTo>
                        <a:pt x="8" y="1"/>
                      </a:lnTo>
                      <a:lnTo>
                        <a:pt x="7" y="0"/>
                      </a:lnTo>
                      <a:lnTo>
                        <a:pt x="6" y="0"/>
                      </a:lnTo>
                      <a:lnTo>
                        <a:pt x="5" y="0"/>
                      </a:lnTo>
                      <a:lnTo>
                        <a:pt x="4" y="0"/>
                      </a:lnTo>
                      <a:lnTo>
                        <a:pt x="3" y="1"/>
                      </a:lnTo>
                      <a:lnTo>
                        <a:pt x="1" y="2"/>
                      </a:lnTo>
                      <a:lnTo>
                        <a:pt x="1" y="3"/>
                      </a:lnTo>
                      <a:lnTo>
                        <a:pt x="0" y="4"/>
                      </a:lnTo>
                      <a:lnTo>
                        <a:pt x="0" y="5"/>
                      </a:lnTo>
                      <a:lnTo>
                        <a:pt x="0" y="6"/>
                      </a:lnTo>
                      <a:lnTo>
                        <a:pt x="0" y="9"/>
                      </a:lnTo>
                      <a:lnTo>
                        <a:pt x="0" y="10"/>
                      </a:lnTo>
                      <a:lnTo>
                        <a:pt x="0" y="11"/>
                      </a:lnTo>
                      <a:lnTo>
                        <a:pt x="1" y="11"/>
                      </a:lnTo>
                      <a:lnTo>
                        <a:pt x="1" y="12"/>
                      </a:lnTo>
                      <a:lnTo>
                        <a:pt x="1" y="13"/>
                      </a:lnTo>
                      <a:lnTo>
                        <a:pt x="2" y="14"/>
                      </a:lnTo>
                      <a:lnTo>
                        <a:pt x="3" y="14"/>
                      </a:lnTo>
                      <a:lnTo>
                        <a:pt x="4" y="15"/>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85" name="Freeform 467"/>
                <p:cNvSpPr>
                  <a:spLocks/>
                </p:cNvSpPr>
                <p:nvPr/>
              </p:nvSpPr>
              <p:spPr bwMode="auto">
                <a:xfrm>
                  <a:off x="875" y="1616"/>
                  <a:ext cx="1" cy="1"/>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w 11"/>
                    <a:gd name="T13" fmla="*/ 0 h 15"/>
                    <a:gd name="T14" fmla="*/ 0 w 11"/>
                    <a:gd name="T15" fmla="*/ 0 h 15"/>
                    <a:gd name="T16" fmla="*/ 0 w 11"/>
                    <a:gd name="T17" fmla="*/ 0 h 15"/>
                    <a:gd name="T18" fmla="*/ 0 w 11"/>
                    <a:gd name="T19" fmla="*/ 0 h 15"/>
                    <a:gd name="T20" fmla="*/ 0 w 11"/>
                    <a:gd name="T21" fmla="*/ 0 h 15"/>
                    <a:gd name="T22" fmla="*/ 0 w 11"/>
                    <a:gd name="T23" fmla="*/ 0 h 15"/>
                    <a:gd name="T24" fmla="*/ 0 w 11"/>
                    <a:gd name="T25" fmla="*/ 0 h 15"/>
                    <a:gd name="T26" fmla="*/ 0 w 11"/>
                    <a:gd name="T27" fmla="*/ 0 h 15"/>
                    <a:gd name="T28" fmla="*/ 0 w 11"/>
                    <a:gd name="T29" fmla="*/ 0 h 15"/>
                    <a:gd name="T30" fmla="*/ 0 w 11"/>
                    <a:gd name="T31" fmla="*/ 0 h 15"/>
                    <a:gd name="T32" fmla="*/ 0 w 11"/>
                    <a:gd name="T33" fmla="*/ 0 h 15"/>
                    <a:gd name="T34" fmla="*/ 0 w 11"/>
                    <a:gd name="T35" fmla="*/ 0 h 15"/>
                    <a:gd name="T36" fmla="*/ 0 w 11"/>
                    <a:gd name="T37" fmla="*/ 0 h 15"/>
                    <a:gd name="T38" fmla="*/ 0 w 11"/>
                    <a:gd name="T39" fmla="*/ 0 h 15"/>
                    <a:gd name="T40" fmla="*/ 0 w 11"/>
                    <a:gd name="T41" fmla="*/ 0 h 15"/>
                    <a:gd name="T42" fmla="*/ 0 w 11"/>
                    <a:gd name="T43" fmla="*/ 0 h 15"/>
                    <a:gd name="T44" fmla="*/ 0 w 11"/>
                    <a:gd name="T45" fmla="*/ 0 h 15"/>
                    <a:gd name="T46" fmla="*/ 0 w 11"/>
                    <a:gd name="T47" fmla="*/ 0 h 15"/>
                    <a:gd name="T48" fmla="*/ 0 w 11"/>
                    <a:gd name="T49" fmla="*/ 0 h 15"/>
                    <a:gd name="T50" fmla="*/ 0 w 11"/>
                    <a:gd name="T51" fmla="*/ 0 h 15"/>
                    <a:gd name="T52" fmla="*/ 0 w 11"/>
                    <a:gd name="T53" fmla="*/ 0 h 15"/>
                    <a:gd name="T54" fmla="*/ 0 w 11"/>
                    <a:gd name="T55" fmla="*/ 0 h 15"/>
                    <a:gd name="T56" fmla="*/ 0 w 11"/>
                    <a:gd name="T57" fmla="*/ 0 h 15"/>
                    <a:gd name="T58" fmla="*/ 0 w 11"/>
                    <a:gd name="T59" fmla="*/ 0 h 15"/>
                    <a:gd name="T60" fmla="*/ 0 w 11"/>
                    <a:gd name="T61" fmla="*/ 0 h 15"/>
                    <a:gd name="T62" fmla="*/ 0 w 11"/>
                    <a:gd name="T63" fmla="*/ 0 h 15"/>
                    <a:gd name="T64" fmla="*/ 0 w 11"/>
                    <a:gd name="T65" fmla="*/ 0 h 15"/>
                    <a:gd name="T66" fmla="*/ 0 w 11"/>
                    <a:gd name="T67" fmla="*/ 0 h 15"/>
                    <a:gd name="T68" fmla="*/ 0 w 11"/>
                    <a:gd name="T69" fmla="*/ 0 h 15"/>
                    <a:gd name="T70" fmla="*/ 0 w 11"/>
                    <a:gd name="T71" fmla="*/ 0 h 15"/>
                    <a:gd name="T72" fmla="*/ 0 w 11"/>
                    <a:gd name="T73" fmla="*/ 0 h 15"/>
                    <a:gd name="T74" fmla="*/ 0 w 11"/>
                    <a:gd name="T75" fmla="*/ 0 h 15"/>
                    <a:gd name="T76" fmla="*/ 0 w 11"/>
                    <a:gd name="T77" fmla="*/ 0 h 15"/>
                    <a:gd name="T78" fmla="*/ 0 w 11"/>
                    <a:gd name="T79" fmla="*/ 0 h 15"/>
                    <a:gd name="T80" fmla="*/ 0 w 11"/>
                    <a:gd name="T81" fmla="*/ 0 h 15"/>
                    <a:gd name="T82" fmla="*/ 0 w 11"/>
                    <a:gd name="T83" fmla="*/ 0 h 15"/>
                    <a:gd name="T84" fmla="*/ 0 w 11"/>
                    <a:gd name="T85" fmla="*/ 0 h 15"/>
                    <a:gd name="T86" fmla="*/ 0 w 11"/>
                    <a:gd name="T87" fmla="*/ 0 h 15"/>
                    <a:gd name="T88" fmla="*/ 0 w 11"/>
                    <a:gd name="T89" fmla="*/ 0 h 15"/>
                    <a:gd name="T90" fmla="*/ 0 w 11"/>
                    <a:gd name="T91" fmla="*/ 0 h 15"/>
                    <a:gd name="T92" fmla="*/ 0 w 11"/>
                    <a:gd name="T93" fmla="*/ 0 h 15"/>
                    <a:gd name="T94" fmla="*/ 0 w 11"/>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15"/>
                    <a:gd name="T146" fmla="*/ 11 w 11"/>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15">
                      <a:moveTo>
                        <a:pt x="6" y="15"/>
                      </a:moveTo>
                      <a:lnTo>
                        <a:pt x="7" y="15"/>
                      </a:lnTo>
                      <a:lnTo>
                        <a:pt x="8" y="14"/>
                      </a:lnTo>
                      <a:lnTo>
                        <a:pt x="9" y="13"/>
                      </a:lnTo>
                      <a:lnTo>
                        <a:pt x="9" y="12"/>
                      </a:lnTo>
                      <a:lnTo>
                        <a:pt x="10" y="11"/>
                      </a:lnTo>
                      <a:lnTo>
                        <a:pt x="11" y="10"/>
                      </a:lnTo>
                      <a:lnTo>
                        <a:pt x="11" y="9"/>
                      </a:lnTo>
                      <a:lnTo>
                        <a:pt x="11" y="6"/>
                      </a:lnTo>
                      <a:lnTo>
                        <a:pt x="10" y="5"/>
                      </a:lnTo>
                      <a:lnTo>
                        <a:pt x="10" y="4"/>
                      </a:lnTo>
                      <a:lnTo>
                        <a:pt x="10" y="3"/>
                      </a:lnTo>
                      <a:lnTo>
                        <a:pt x="9" y="3"/>
                      </a:lnTo>
                      <a:lnTo>
                        <a:pt x="9" y="2"/>
                      </a:lnTo>
                      <a:lnTo>
                        <a:pt x="8" y="2"/>
                      </a:lnTo>
                      <a:lnTo>
                        <a:pt x="8" y="1"/>
                      </a:lnTo>
                      <a:lnTo>
                        <a:pt x="7" y="1"/>
                      </a:lnTo>
                      <a:lnTo>
                        <a:pt x="7" y="0"/>
                      </a:lnTo>
                      <a:lnTo>
                        <a:pt x="6" y="0"/>
                      </a:lnTo>
                      <a:lnTo>
                        <a:pt x="5" y="0"/>
                      </a:lnTo>
                      <a:lnTo>
                        <a:pt x="4" y="0"/>
                      </a:lnTo>
                      <a:lnTo>
                        <a:pt x="3" y="1"/>
                      </a:lnTo>
                      <a:lnTo>
                        <a:pt x="1" y="2"/>
                      </a:lnTo>
                      <a:lnTo>
                        <a:pt x="1" y="3"/>
                      </a:lnTo>
                      <a:lnTo>
                        <a:pt x="0" y="4"/>
                      </a:lnTo>
                      <a:lnTo>
                        <a:pt x="0" y="5"/>
                      </a:lnTo>
                      <a:lnTo>
                        <a:pt x="0" y="6"/>
                      </a:lnTo>
                      <a:lnTo>
                        <a:pt x="0" y="9"/>
                      </a:lnTo>
                      <a:lnTo>
                        <a:pt x="0" y="10"/>
                      </a:lnTo>
                      <a:lnTo>
                        <a:pt x="0" y="11"/>
                      </a:lnTo>
                      <a:lnTo>
                        <a:pt x="1" y="11"/>
                      </a:lnTo>
                      <a:lnTo>
                        <a:pt x="1" y="12"/>
                      </a:lnTo>
                      <a:lnTo>
                        <a:pt x="1" y="13"/>
                      </a:lnTo>
                      <a:lnTo>
                        <a:pt x="2" y="14"/>
                      </a:lnTo>
                      <a:lnTo>
                        <a:pt x="3" y="14"/>
                      </a:lnTo>
                      <a:lnTo>
                        <a:pt x="4" y="15"/>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86" name="Freeform 468"/>
                <p:cNvSpPr>
                  <a:spLocks/>
                </p:cNvSpPr>
                <p:nvPr/>
              </p:nvSpPr>
              <p:spPr bwMode="auto">
                <a:xfrm>
                  <a:off x="869" y="1623"/>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5" y="0"/>
                      </a:moveTo>
                      <a:lnTo>
                        <a:pt x="4" y="0"/>
                      </a:lnTo>
                      <a:lnTo>
                        <a:pt x="3" y="1"/>
                      </a:lnTo>
                      <a:lnTo>
                        <a:pt x="2" y="1"/>
                      </a:lnTo>
                      <a:lnTo>
                        <a:pt x="1" y="2"/>
                      </a:lnTo>
                      <a:lnTo>
                        <a:pt x="1" y="3"/>
                      </a:lnTo>
                      <a:lnTo>
                        <a:pt x="0" y="5"/>
                      </a:lnTo>
                      <a:lnTo>
                        <a:pt x="0" y="6"/>
                      </a:lnTo>
                      <a:lnTo>
                        <a:pt x="0" y="7"/>
                      </a:lnTo>
                      <a:lnTo>
                        <a:pt x="0" y="8"/>
                      </a:lnTo>
                      <a:lnTo>
                        <a:pt x="0" y="9"/>
                      </a:lnTo>
                      <a:lnTo>
                        <a:pt x="0" y="10"/>
                      </a:lnTo>
                      <a:lnTo>
                        <a:pt x="1" y="10"/>
                      </a:lnTo>
                      <a:lnTo>
                        <a:pt x="1" y="11"/>
                      </a:lnTo>
                      <a:lnTo>
                        <a:pt x="2" y="12"/>
                      </a:lnTo>
                      <a:lnTo>
                        <a:pt x="3" y="13"/>
                      </a:lnTo>
                      <a:lnTo>
                        <a:pt x="4" y="13"/>
                      </a:lnTo>
                      <a:lnTo>
                        <a:pt x="5" y="13"/>
                      </a:lnTo>
                      <a:lnTo>
                        <a:pt x="6" y="13"/>
                      </a:lnTo>
                      <a:lnTo>
                        <a:pt x="8" y="13"/>
                      </a:lnTo>
                      <a:lnTo>
                        <a:pt x="9" y="13"/>
                      </a:lnTo>
                      <a:lnTo>
                        <a:pt x="10" y="12"/>
                      </a:lnTo>
                      <a:lnTo>
                        <a:pt x="11" y="11"/>
                      </a:lnTo>
                      <a:lnTo>
                        <a:pt x="11" y="10"/>
                      </a:lnTo>
                      <a:lnTo>
                        <a:pt x="11" y="9"/>
                      </a:lnTo>
                      <a:lnTo>
                        <a:pt x="11" y="7"/>
                      </a:lnTo>
                      <a:lnTo>
                        <a:pt x="12" y="6"/>
                      </a:lnTo>
                      <a:lnTo>
                        <a:pt x="11" y="5"/>
                      </a:lnTo>
                      <a:lnTo>
                        <a:pt x="11" y="3"/>
                      </a:lnTo>
                      <a:lnTo>
                        <a:pt x="10" y="2"/>
                      </a:lnTo>
                      <a:lnTo>
                        <a:pt x="10" y="1"/>
                      </a:lnTo>
                      <a:lnTo>
                        <a:pt x="9" y="1"/>
                      </a:lnTo>
                      <a:lnTo>
                        <a:pt x="8" y="1"/>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87" name="Freeform 469"/>
                <p:cNvSpPr>
                  <a:spLocks/>
                </p:cNvSpPr>
                <p:nvPr/>
              </p:nvSpPr>
              <p:spPr bwMode="auto">
                <a:xfrm>
                  <a:off x="875" y="1623"/>
                  <a:ext cx="2" cy="1"/>
                </a:xfrm>
                <a:custGeom>
                  <a:avLst/>
                  <a:gdLst>
                    <a:gd name="T0" fmla="*/ 0 w 11"/>
                    <a:gd name="T1" fmla="*/ 0 h 13"/>
                    <a:gd name="T2" fmla="*/ 0 w 11"/>
                    <a:gd name="T3" fmla="*/ 0 h 13"/>
                    <a:gd name="T4" fmla="*/ 0 w 11"/>
                    <a:gd name="T5" fmla="*/ 0 h 13"/>
                    <a:gd name="T6" fmla="*/ 0 w 11"/>
                    <a:gd name="T7" fmla="*/ 0 h 13"/>
                    <a:gd name="T8" fmla="*/ 0 w 11"/>
                    <a:gd name="T9" fmla="*/ 0 h 13"/>
                    <a:gd name="T10" fmla="*/ 0 w 11"/>
                    <a:gd name="T11" fmla="*/ 0 h 13"/>
                    <a:gd name="T12" fmla="*/ 0 w 11"/>
                    <a:gd name="T13" fmla="*/ 0 h 13"/>
                    <a:gd name="T14" fmla="*/ 0 w 11"/>
                    <a:gd name="T15" fmla="*/ 0 h 13"/>
                    <a:gd name="T16" fmla="*/ 0 w 11"/>
                    <a:gd name="T17" fmla="*/ 0 h 13"/>
                    <a:gd name="T18" fmla="*/ 0 w 11"/>
                    <a:gd name="T19" fmla="*/ 0 h 13"/>
                    <a:gd name="T20" fmla="*/ 0 w 11"/>
                    <a:gd name="T21" fmla="*/ 0 h 13"/>
                    <a:gd name="T22" fmla="*/ 0 w 11"/>
                    <a:gd name="T23" fmla="*/ 0 h 13"/>
                    <a:gd name="T24" fmla="*/ 0 w 11"/>
                    <a:gd name="T25" fmla="*/ 0 h 13"/>
                    <a:gd name="T26" fmla="*/ 0 w 11"/>
                    <a:gd name="T27" fmla="*/ 0 h 13"/>
                    <a:gd name="T28" fmla="*/ 0 w 11"/>
                    <a:gd name="T29" fmla="*/ 0 h 13"/>
                    <a:gd name="T30" fmla="*/ 0 w 11"/>
                    <a:gd name="T31" fmla="*/ 0 h 13"/>
                    <a:gd name="T32" fmla="*/ 0 w 11"/>
                    <a:gd name="T33" fmla="*/ 0 h 13"/>
                    <a:gd name="T34" fmla="*/ 0 w 11"/>
                    <a:gd name="T35" fmla="*/ 0 h 13"/>
                    <a:gd name="T36" fmla="*/ 0 w 11"/>
                    <a:gd name="T37" fmla="*/ 0 h 13"/>
                    <a:gd name="T38" fmla="*/ 0 w 11"/>
                    <a:gd name="T39" fmla="*/ 0 h 13"/>
                    <a:gd name="T40" fmla="*/ 0 w 11"/>
                    <a:gd name="T41" fmla="*/ 0 h 13"/>
                    <a:gd name="T42" fmla="*/ 0 w 11"/>
                    <a:gd name="T43" fmla="*/ 0 h 13"/>
                    <a:gd name="T44" fmla="*/ 0 w 11"/>
                    <a:gd name="T45" fmla="*/ 0 h 13"/>
                    <a:gd name="T46" fmla="*/ 0 w 11"/>
                    <a:gd name="T47" fmla="*/ 0 h 13"/>
                    <a:gd name="T48" fmla="*/ 0 w 11"/>
                    <a:gd name="T49" fmla="*/ 0 h 13"/>
                    <a:gd name="T50" fmla="*/ 0 w 11"/>
                    <a:gd name="T51" fmla="*/ 0 h 13"/>
                    <a:gd name="T52" fmla="*/ 0 w 11"/>
                    <a:gd name="T53" fmla="*/ 0 h 13"/>
                    <a:gd name="T54" fmla="*/ 0 w 11"/>
                    <a:gd name="T55" fmla="*/ 0 h 13"/>
                    <a:gd name="T56" fmla="*/ 0 w 11"/>
                    <a:gd name="T57" fmla="*/ 0 h 13"/>
                    <a:gd name="T58" fmla="*/ 0 w 11"/>
                    <a:gd name="T59" fmla="*/ 0 h 13"/>
                    <a:gd name="T60" fmla="*/ 0 w 11"/>
                    <a:gd name="T61" fmla="*/ 0 h 13"/>
                    <a:gd name="T62" fmla="*/ 0 w 11"/>
                    <a:gd name="T63" fmla="*/ 0 h 13"/>
                    <a:gd name="T64" fmla="*/ 0 w 11"/>
                    <a:gd name="T65" fmla="*/ 0 h 13"/>
                    <a:gd name="T66" fmla="*/ 0 w 11"/>
                    <a:gd name="T67" fmla="*/ 0 h 13"/>
                    <a:gd name="T68" fmla="*/ 0 w 11"/>
                    <a:gd name="T69" fmla="*/ 0 h 13"/>
                    <a:gd name="T70" fmla="*/ 0 w 11"/>
                    <a:gd name="T71" fmla="*/ 0 h 13"/>
                    <a:gd name="T72" fmla="*/ 0 w 11"/>
                    <a:gd name="T73" fmla="*/ 0 h 13"/>
                    <a:gd name="T74" fmla="*/ 0 w 11"/>
                    <a:gd name="T75" fmla="*/ 0 h 13"/>
                    <a:gd name="T76" fmla="*/ 0 w 11"/>
                    <a:gd name="T77" fmla="*/ 0 h 13"/>
                    <a:gd name="T78" fmla="*/ 0 w 11"/>
                    <a:gd name="T79" fmla="*/ 0 h 13"/>
                    <a:gd name="T80" fmla="*/ 0 w 11"/>
                    <a:gd name="T81" fmla="*/ 0 h 13"/>
                    <a:gd name="T82" fmla="*/ 0 w 11"/>
                    <a:gd name="T83" fmla="*/ 0 h 13"/>
                    <a:gd name="T84" fmla="*/ 0 w 11"/>
                    <a:gd name="T85" fmla="*/ 0 h 13"/>
                    <a:gd name="T86" fmla="*/ 0 w 11"/>
                    <a:gd name="T87" fmla="*/ 0 h 13"/>
                    <a:gd name="T88" fmla="*/ 0 w 11"/>
                    <a:gd name="T89" fmla="*/ 0 h 13"/>
                    <a:gd name="T90" fmla="*/ 0 w 11"/>
                    <a:gd name="T91" fmla="*/ 0 h 13"/>
                    <a:gd name="T92" fmla="*/ 0 w 11"/>
                    <a:gd name="T93" fmla="*/ 0 h 13"/>
                    <a:gd name="T94" fmla="*/ 0 w 11"/>
                    <a:gd name="T95" fmla="*/ 0 h 13"/>
                    <a:gd name="T96" fmla="*/ 0 w 11"/>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3"/>
                    <a:gd name="T149" fmla="*/ 11 w 11"/>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3">
                      <a:moveTo>
                        <a:pt x="5" y="0"/>
                      </a:moveTo>
                      <a:lnTo>
                        <a:pt x="3" y="1"/>
                      </a:lnTo>
                      <a:lnTo>
                        <a:pt x="2" y="1"/>
                      </a:lnTo>
                      <a:lnTo>
                        <a:pt x="1" y="3"/>
                      </a:lnTo>
                      <a:lnTo>
                        <a:pt x="0" y="3"/>
                      </a:lnTo>
                      <a:lnTo>
                        <a:pt x="0" y="5"/>
                      </a:lnTo>
                      <a:lnTo>
                        <a:pt x="0" y="6"/>
                      </a:lnTo>
                      <a:lnTo>
                        <a:pt x="0" y="7"/>
                      </a:lnTo>
                      <a:lnTo>
                        <a:pt x="0" y="8"/>
                      </a:lnTo>
                      <a:lnTo>
                        <a:pt x="0" y="9"/>
                      </a:lnTo>
                      <a:lnTo>
                        <a:pt x="0" y="10"/>
                      </a:lnTo>
                      <a:lnTo>
                        <a:pt x="1" y="10"/>
                      </a:lnTo>
                      <a:lnTo>
                        <a:pt x="1" y="11"/>
                      </a:lnTo>
                      <a:lnTo>
                        <a:pt x="2" y="11"/>
                      </a:lnTo>
                      <a:lnTo>
                        <a:pt x="2" y="13"/>
                      </a:lnTo>
                      <a:lnTo>
                        <a:pt x="3" y="13"/>
                      </a:lnTo>
                      <a:lnTo>
                        <a:pt x="4" y="13"/>
                      </a:lnTo>
                      <a:lnTo>
                        <a:pt x="5" y="13"/>
                      </a:lnTo>
                      <a:lnTo>
                        <a:pt x="6" y="13"/>
                      </a:lnTo>
                      <a:lnTo>
                        <a:pt x="7" y="13"/>
                      </a:lnTo>
                      <a:lnTo>
                        <a:pt x="8" y="13"/>
                      </a:lnTo>
                      <a:lnTo>
                        <a:pt x="9" y="12"/>
                      </a:lnTo>
                      <a:lnTo>
                        <a:pt x="10" y="11"/>
                      </a:lnTo>
                      <a:lnTo>
                        <a:pt x="10" y="10"/>
                      </a:lnTo>
                      <a:lnTo>
                        <a:pt x="11" y="9"/>
                      </a:lnTo>
                      <a:lnTo>
                        <a:pt x="11" y="8"/>
                      </a:lnTo>
                      <a:lnTo>
                        <a:pt x="11" y="6"/>
                      </a:lnTo>
                      <a:lnTo>
                        <a:pt x="11" y="5"/>
                      </a:lnTo>
                      <a:lnTo>
                        <a:pt x="10" y="4"/>
                      </a:lnTo>
                      <a:lnTo>
                        <a:pt x="10" y="3"/>
                      </a:lnTo>
                      <a:lnTo>
                        <a:pt x="9" y="3"/>
                      </a:lnTo>
                      <a:lnTo>
                        <a:pt x="9" y="2"/>
                      </a:lnTo>
                      <a:lnTo>
                        <a:pt x="9" y="1"/>
                      </a:lnTo>
                      <a:lnTo>
                        <a:pt x="8" y="1"/>
                      </a:lnTo>
                      <a:lnTo>
                        <a:pt x="7" y="1"/>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88" name="Freeform 470"/>
                <p:cNvSpPr>
                  <a:spLocks/>
                </p:cNvSpPr>
                <p:nvPr/>
              </p:nvSpPr>
              <p:spPr bwMode="auto">
                <a:xfrm>
                  <a:off x="872" y="1623"/>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6" y="0"/>
                      </a:moveTo>
                      <a:lnTo>
                        <a:pt x="4" y="1"/>
                      </a:lnTo>
                      <a:lnTo>
                        <a:pt x="3" y="1"/>
                      </a:lnTo>
                      <a:lnTo>
                        <a:pt x="2" y="1"/>
                      </a:lnTo>
                      <a:lnTo>
                        <a:pt x="2" y="3"/>
                      </a:lnTo>
                      <a:lnTo>
                        <a:pt x="0" y="3"/>
                      </a:lnTo>
                      <a:lnTo>
                        <a:pt x="0" y="5"/>
                      </a:lnTo>
                      <a:lnTo>
                        <a:pt x="0" y="6"/>
                      </a:lnTo>
                      <a:lnTo>
                        <a:pt x="0" y="7"/>
                      </a:lnTo>
                      <a:lnTo>
                        <a:pt x="0" y="8"/>
                      </a:lnTo>
                      <a:lnTo>
                        <a:pt x="0" y="9"/>
                      </a:lnTo>
                      <a:lnTo>
                        <a:pt x="0" y="10"/>
                      </a:lnTo>
                      <a:lnTo>
                        <a:pt x="1" y="10"/>
                      </a:lnTo>
                      <a:lnTo>
                        <a:pt x="1" y="11"/>
                      </a:lnTo>
                      <a:lnTo>
                        <a:pt x="2" y="11"/>
                      </a:lnTo>
                      <a:lnTo>
                        <a:pt x="2" y="13"/>
                      </a:lnTo>
                      <a:lnTo>
                        <a:pt x="3" y="13"/>
                      </a:lnTo>
                      <a:lnTo>
                        <a:pt x="4" y="13"/>
                      </a:lnTo>
                      <a:lnTo>
                        <a:pt x="5" y="13"/>
                      </a:lnTo>
                      <a:lnTo>
                        <a:pt x="6" y="13"/>
                      </a:lnTo>
                      <a:lnTo>
                        <a:pt x="7" y="13"/>
                      </a:lnTo>
                      <a:lnTo>
                        <a:pt x="8" y="13"/>
                      </a:lnTo>
                      <a:lnTo>
                        <a:pt x="9" y="13"/>
                      </a:lnTo>
                      <a:lnTo>
                        <a:pt x="10" y="12"/>
                      </a:lnTo>
                      <a:lnTo>
                        <a:pt x="10" y="11"/>
                      </a:lnTo>
                      <a:lnTo>
                        <a:pt x="12" y="10"/>
                      </a:lnTo>
                      <a:lnTo>
                        <a:pt x="12" y="9"/>
                      </a:lnTo>
                      <a:lnTo>
                        <a:pt x="12" y="8"/>
                      </a:lnTo>
                      <a:lnTo>
                        <a:pt x="12" y="6"/>
                      </a:lnTo>
                      <a:lnTo>
                        <a:pt x="12" y="5"/>
                      </a:lnTo>
                      <a:lnTo>
                        <a:pt x="12" y="4"/>
                      </a:lnTo>
                      <a:lnTo>
                        <a:pt x="12" y="3"/>
                      </a:lnTo>
                      <a:lnTo>
                        <a:pt x="11" y="3"/>
                      </a:lnTo>
                      <a:lnTo>
                        <a:pt x="10" y="3"/>
                      </a:lnTo>
                      <a:lnTo>
                        <a:pt x="10" y="2"/>
                      </a:lnTo>
                      <a:lnTo>
                        <a:pt x="10" y="1"/>
                      </a:lnTo>
                      <a:lnTo>
                        <a:pt x="9" y="1"/>
                      </a:lnTo>
                      <a:lnTo>
                        <a:pt x="8" y="1"/>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89" name="Freeform 471"/>
                <p:cNvSpPr>
                  <a:spLocks/>
                </p:cNvSpPr>
                <p:nvPr/>
              </p:nvSpPr>
              <p:spPr bwMode="auto">
                <a:xfrm>
                  <a:off x="879" y="1623"/>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5" y="0"/>
                      </a:moveTo>
                      <a:lnTo>
                        <a:pt x="5" y="0"/>
                      </a:lnTo>
                      <a:lnTo>
                        <a:pt x="3" y="0"/>
                      </a:lnTo>
                      <a:lnTo>
                        <a:pt x="2" y="1"/>
                      </a:lnTo>
                      <a:lnTo>
                        <a:pt x="1" y="2"/>
                      </a:lnTo>
                      <a:lnTo>
                        <a:pt x="1" y="3"/>
                      </a:lnTo>
                      <a:lnTo>
                        <a:pt x="0" y="5"/>
                      </a:lnTo>
                      <a:lnTo>
                        <a:pt x="0" y="7"/>
                      </a:lnTo>
                      <a:lnTo>
                        <a:pt x="0" y="8"/>
                      </a:lnTo>
                      <a:lnTo>
                        <a:pt x="0" y="9"/>
                      </a:lnTo>
                      <a:lnTo>
                        <a:pt x="1" y="9"/>
                      </a:lnTo>
                      <a:lnTo>
                        <a:pt x="1" y="10"/>
                      </a:lnTo>
                      <a:lnTo>
                        <a:pt x="1" y="11"/>
                      </a:lnTo>
                      <a:lnTo>
                        <a:pt x="2" y="11"/>
                      </a:lnTo>
                      <a:lnTo>
                        <a:pt x="3" y="12"/>
                      </a:lnTo>
                      <a:lnTo>
                        <a:pt x="3" y="13"/>
                      </a:lnTo>
                      <a:lnTo>
                        <a:pt x="5" y="13"/>
                      </a:lnTo>
                      <a:lnTo>
                        <a:pt x="6" y="13"/>
                      </a:lnTo>
                      <a:lnTo>
                        <a:pt x="8" y="13"/>
                      </a:lnTo>
                      <a:lnTo>
                        <a:pt x="10" y="11"/>
                      </a:lnTo>
                      <a:lnTo>
                        <a:pt x="11" y="10"/>
                      </a:lnTo>
                      <a:lnTo>
                        <a:pt x="12" y="9"/>
                      </a:lnTo>
                      <a:lnTo>
                        <a:pt x="12" y="7"/>
                      </a:lnTo>
                      <a:lnTo>
                        <a:pt x="12" y="6"/>
                      </a:lnTo>
                      <a:lnTo>
                        <a:pt x="12" y="5"/>
                      </a:lnTo>
                      <a:lnTo>
                        <a:pt x="12" y="4"/>
                      </a:lnTo>
                      <a:lnTo>
                        <a:pt x="11" y="3"/>
                      </a:lnTo>
                      <a:lnTo>
                        <a:pt x="10" y="2"/>
                      </a:lnTo>
                      <a:lnTo>
                        <a:pt x="10" y="1"/>
                      </a:lnTo>
                      <a:lnTo>
                        <a:pt x="9" y="1"/>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90" name="Freeform 472"/>
                <p:cNvSpPr>
                  <a:spLocks/>
                </p:cNvSpPr>
                <p:nvPr/>
              </p:nvSpPr>
              <p:spPr bwMode="auto">
                <a:xfrm>
                  <a:off x="869" y="1618"/>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6" y="0"/>
                      </a:moveTo>
                      <a:lnTo>
                        <a:pt x="5" y="0"/>
                      </a:lnTo>
                      <a:lnTo>
                        <a:pt x="3" y="1"/>
                      </a:lnTo>
                      <a:lnTo>
                        <a:pt x="2" y="3"/>
                      </a:lnTo>
                      <a:lnTo>
                        <a:pt x="2" y="4"/>
                      </a:lnTo>
                      <a:lnTo>
                        <a:pt x="1" y="4"/>
                      </a:lnTo>
                      <a:lnTo>
                        <a:pt x="0" y="6"/>
                      </a:lnTo>
                      <a:lnTo>
                        <a:pt x="0" y="7"/>
                      </a:lnTo>
                      <a:lnTo>
                        <a:pt x="0" y="8"/>
                      </a:lnTo>
                      <a:lnTo>
                        <a:pt x="0" y="9"/>
                      </a:lnTo>
                      <a:lnTo>
                        <a:pt x="0" y="10"/>
                      </a:lnTo>
                      <a:lnTo>
                        <a:pt x="1" y="10"/>
                      </a:lnTo>
                      <a:lnTo>
                        <a:pt x="1" y="11"/>
                      </a:lnTo>
                      <a:lnTo>
                        <a:pt x="2" y="12"/>
                      </a:lnTo>
                      <a:lnTo>
                        <a:pt x="2" y="13"/>
                      </a:lnTo>
                      <a:lnTo>
                        <a:pt x="3" y="14"/>
                      </a:lnTo>
                      <a:lnTo>
                        <a:pt x="4" y="14"/>
                      </a:lnTo>
                      <a:lnTo>
                        <a:pt x="5" y="14"/>
                      </a:lnTo>
                      <a:lnTo>
                        <a:pt x="6" y="15"/>
                      </a:lnTo>
                      <a:lnTo>
                        <a:pt x="7" y="14"/>
                      </a:lnTo>
                      <a:lnTo>
                        <a:pt x="8" y="14"/>
                      </a:lnTo>
                      <a:lnTo>
                        <a:pt x="10" y="14"/>
                      </a:lnTo>
                      <a:lnTo>
                        <a:pt x="10" y="13"/>
                      </a:lnTo>
                      <a:lnTo>
                        <a:pt x="11" y="13"/>
                      </a:lnTo>
                      <a:lnTo>
                        <a:pt x="12" y="11"/>
                      </a:lnTo>
                      <a:lnTo>
                        <a:pt x="12" y="10"/>
                      </a:lnTo>
                      <a:lnTo>
                        <a:pt x="12" y="9"/>
                      </a:lnTo>
                      <a:lnTo>
                        <a:pt x="12" y="7"/>
                      </a:lnTo>
                      <a:lnTo>
                        <a:pt x="12" y="6"/>
                      </a:lnTo>
                      <a:lnTo>
                        <a:pt x="12" y="5"/>
                      </a:lnTo>
                      <a:lnTo>
                        <a:pt x="12" y="4"/>
                      </a:lnTo>
                      <a:lnTo>
                        <a:pt x="11" y="4"/>
                      </a:lnTo>
                      <a:lnTo>
                        <a:pt x="10" y="3"/>
                      </a:lnTo>
                      <a:lnTo>
                        <a:pt x="10" y="1"/>
                      </a:lnTo>
                      <a:lnTo>
                        <a:pt x="9" y="1"/>
                      </a:lnTo>
                      <a:lnTo>
                        <a:pt x="8" y="1"/>
                      </a:lnTo>
                      <a:lnTo>
                        <a:pt x="8" y="0"/>
                      </a:lnTo>
                      <a:lnTo>
                        <a:pt x="7" y="0"/>
                      </a:lnTo>
                      <a:lnTo>
                        <a:pt x="6"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91" name="Freeform 473"/>
                <p:cNvSpPr>
                  <a:spLocks/>
                </p:cNvSpPr>
                <p:nvPr/>
              </p:nvSpPr>
              <p:spPr bwMode="auto">
                <a:xfrm>
                  <a:off x="876" y="1618"/>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6" y="15"/>
                      </a:moveTo>
                      <a:lnTo>
                        <a:pt x="7" y="15"/>
                      </a:lnTo>
                      <a:lnTo>
                        <a:pt x="8" y="14"/>
                      </a:lnTo>
                      <a:lnTo>
                        <a:pt x="9" y="14"/>
                      </a:lnTo>
                      <a:lnTo>
                        <a:pt x="10" y="13"/>
                      </a:lnTo>
                      <a:lnTo>
                        <a:pt x="11" y="12"/>
                      </a:lnTo>
                      <a:lnTo>
                        <a:pt x="11" y="10"/>
                      </a:lnTo>
                      <a:lnTo>
                        <a:pt x="12" y="9"/>
                      </a:lnTo>
                      <a:lnTo>
                        <a:pt x="12" y="8"/>
                      </a:lnTo>
                      <a:lnTo>
                        <a:pt x="12" y="7"/>
                      </a:lnTo>
                      <a:lnTo>
                        <a:pt x="12" y="6"/>
                      </a:lnTo>
                      <a:lnTo>
                        <a:pt x="11" y="6"/>
                      </a:lnTo>
                      <a:lnTo>
                        <a:pt x="11" y="5"/>
                      </a:lnTo>
                      <a:lnTo>
                        <a:pt x="11" y="4"/>
                      </a:lnTo>
                      <a:lnTo>
                        <a:pt x="10" y="4"/>
                      </a:lnTo>
                      <a:lnTo>
                        <a:pt x="10" y="3"/>
                      </a:lnTo>
                      <a:lnTo>
                        <a:pt x="9" y="3"/>
                      </a:lnTo>
                      <a:lnTo>
                        <a:pt x="8" y="1"/>
                      </a:lnTo>
                      <a:lnTo>
                        <a:pt x="7" y="1"/>
                      </a:lnTo>
                      <a:lnTo>
                        <a:pt x="6" y="1"/>
                      </a:lnTo>
                      <a:lnTo>
                        <a:pt x="6" y="0"/>
                      </a:lnTo>
                      <a:lnTo>
                        <a:pt x="5" y="0"/>
                      </a:lnTo>
                      <a:lnTo>
                        <a:pt x="4" y="1"/>
                      </a:lnTo>
                      <a:lnTo>
                        <a:pt x="3" y="1"/>
                      </a:lnTo>
                      <a:lnTo>
                        <a:pt x="2" y="3"/>
                      </a:lnTo>
                      <a:lnTo>
                        <a:pt x="1" y="4"/>
                      </a:lnTo>
                      <a:lnTo>
                        <a:pt x="0" y="5"/>
                      </a:lnTo>
                      <a:lnTo>
                        <a:pt x="0" y="6"/>
                      </a:lnTo>
                      <a:lnTo>
                        <a:pt x="0" y="7"/>
                      </a:lnTo>
                      <a:lnTo>
                        <a:pt x="0" y="9"/>
                      </a:lnTo>
                      <a:lnTo>
                        <a:pt x="0" y="10"/>
                      </a:lnTo>
                      <a:lnTo>
                        <a:pt x="0" y="11"/>
                      </a:lnTo>
                      <a:lnTo>
                        <a:pt x="0" y="12"/>
                      </a:lnTo>
                      <a:lnTo>
                        <a:pt x="1" y="12"/>
                      </a:lnTo>
                      <a:lnTo>
                        <a:pt x="1" y="13"/>
                      </a:lnTo>
                      <a:lnTo>
                        <a:pt x="2" y="14"/>
                      </a:lnTo>
                      <a:lnTo>
                        <a:pt x="3" y="14"/>
                      </a:lnTo>
                      <a:lnTo>
                        <a:pt x="4"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92" name="Freeform 474"/>
                <p:cNvSpPr>
                  <a:spLocks/>
                </p:cNvSpPr>
                <p:nvPr/>
              </p:nvSpPr>
              <p:spPr bwMode="auto">
                <a:xfrm>
                  <a:off x="873" y="1618"/>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6" y="15"/>
                      </a:moveTo>
                      <a:lnTo>
                        <a:pt x="8" y="15"/>
                      </a:lnTo>
                      <a:lnTo>
                        <a:pt x="8" y="14"/>
                      </a:lnTo>
                      <a:lnTo>
                        <a:pt x="9" y="14"/>
                      </a:lnTo>
                      <a:lnTo>
                        <a:pt x="10" y="13"/>
                      </a:lnTo>
                      <a:lnTo>
                        <a:pt x="11" y="12"/>
                      </a:lnTo>
                      <a:lnTo>
                        <a:pt x="11" y="10"/>
                      </a:lnTo>
                      <a:lnTo>
                        <a:pt x="12" y="9"/>
                      </a:lnTo>
                      <a:lnTo>
                        <a:pt x="12" y="8"/>
                      </a:lnTo>
                      <a:lnTo>
                        <a:pt x="12" y="7"/>
                      </a:lnTo>
                      <a:lnTo>
                        <a:pt x="12" y="6"/>
                      </a:lnTo>
                      <a:lnTo>
                        <a:pt x="11" y="6"/>
                      </a:lnTo>
                      <a:lnTo>
                        <a:pt x="11" y="5"/>
                      </a:lnTo>
                      <a:lnTo>
                        <a:pt x="11" y="4"/>
                      </a:lnTo>
                      <a:lnTo>
                        <a:pt x="10" y="4"/>
                      </a:lnTo>
                      <a:lnTo>
                        <a:pt x="10" y="3"/>
                      </a:lnTo>
                      <a:lnTo>
                        <a:pt x="9" y="3"/>
                      </a:lnTo>
                      <a:lnTo>
                        <a:pt x="8" y="1"/>
                      </a:lnTo>
                      <a:lnTo>
                        <a:pt x="7" y="1"/>
                      </a:lnTo>
                      <a:lnTo>
                        <a:pt x="6" y="1"/>
                      </a:lnTo>
                      <a:lnTo>
                        <a:pt x="6" y="0"/>
                      </a:lnTo>
                      <a:lnTo>
                        <a:pt x="5" y="0"/>
                      </a:lnTo>
                      <a:lnTo>
                        <a:pt x="4" y="1"/>
                      </a:lnTo>
                      <a:lnTo>
                        <a:pt x="3" y="1"/>
                      </a:lnTo>
                      <a:lnTo>
                        <a:pt x="2" y="3"/>
                      </a:lnTo>
                      <a:lnTo>
                        <a:pt x="1" y="4"/>
                      </a:lnTo>
                      <a:lnTo>
                        <a:pt x="0" y="5"/>
                      </a:lnTo>
                      <a:lnTo>
                        <a:pt x="0" y="6"/>
                      </a:lnTo>
                      <a:lnTo>
                        <a:pt x="0" y="7"/>
                      </a:lnTo>
                      <a:lnTo>
                        <a:pt x="0" y="9"/>
                      </a:lnTo>
                      <a:lnTo>
                        <a:pt x="0" y="10"/>
                      </a:lnTo>
                      <a:lnTo>
                        <a:pt x="0" y="11"/>
                      </a:lnTo>
                      <a:lnTo>
                        <a:pt x="0" y="12"/>
                      </a:lnTo>
                      <a:lnTo>
                        <a:pt x="1" y="12"/>
                      </a:lnTo>
                      <a:lnTo>
                        <a:pt x="1" y="13"/>
                      </a:lnTo>
                      <a:lnTo>
                        <a:pt x="2" y="14"/>
                      </a:lnTo>
                      <a:lnTo>
                        <a:pt x="3" y="14"/>
                      </a:lnTo>
                      <a:lnTo>
                        <a:pt x="4"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93" name="Freeform 475"/>
                <p:cNvSpPr>
                  <a:spLocks/>
                </p:cNvSpPr>
                <p:nvPr/>
              </p:nvSpPr>
              <p:spPr bwMode="auto">
                <a:xfrm>
                  <a:off x="879" y="1618"/>
                  <a:ext cx="2"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5" y="0"/>
                      </a:moveTo>
                      <a:lnTo>
                        <a:pt x="5" y="0"/>
                      </a:lnTo>
                      <a:lnTo>
                        <a:pt x="3" y="1"/>
                      </a:lnTo>
                      <a:lnTo>
                        <a:pt x="2" y="1"/>
                      </a:lnTo>
                      <a:lnTo>
                        <a:pt x="2" y="3"/>
                      </a:lnTo>
                      <a:lnTo>
                        <a:pt x="2" y="4"/>
                      </a:lnTo>
                      <a:lnTo>
                        <a:pt x="0" y="6"/>
                      </a:lnTo>
                      <a:lnTo>
                        <a:pt x="0" y="7"/>
                      </a:lnTo>
                      <a:lnTo>
                        <a:pt x="0" y="8"/>
                      </a:lnTo>
                      <a:lnTo>
                        <a:pt x="0" y="9"/>
                      </a:lnTo>
                      <a:lnTo>
                        <a:pt x="1" y="10"/>
                      </a:lnTo>
                      <a:lnTo>
                        <a:pt x="1" y="11"/>
                      </a:lnTo>
                      <a:lnTo>
                        <a:pt x="2" y="11"/>
                      </a:lnTo>
                      <a:lnTo>
                        <a:pt x="2" y="12"/>
                      </a:lnTo>
                      <a:lnTo>
                        <a:pt x="2" y="13"/>
                      </a:lnTo>
                      <a:lnTo>
                        <a:pt x="3" y="13"/>
                      </a:lnTo>
                      <a:lnTo>
                        <a:pt x="3" y="14"/>
                      </a:lnTo>
                      <a:lnTo>
                        <a:pt x="4" y="14"/>
                      </a:lnTo>
                      <a:lnTo>
                        <a:pt x="5" y="14"/>
                      </a:lnTo>
                      <a:lnTo>
                        <a:pt x="6" y="14"/>
                      </a:lnTo>
                      <a:lnTo>
                        <a:pt x="7" y="14"/>
                      </a:lnTo>
                      <a:lnTo>
                        <a:pt x="8" y="14"/>
                      </a:lnTo>
                      <a:lnTo>
                        <a:pt x="9" y="14"/>
                      </a:lnTo>
                      <a:lnTo>
                        <a:pt x="10" y="13"/>
                      </a:lnTo>
                      <a:lnTo>
                        <a:pt x="11" y="12"/>
                      </a:lnTo>
                      <a:lnTo>
                        <a:pt x="12" y="11"/>
                      </a:lnTo>
                      <a:lnTo>
                        <a:pt x="12" y="10"/>
                      </a:lnTo>
                      <a:lnTo>
                        <a:pt x="12" y="8"/>
                      </a:lnTo>
                      <a:lnTo>
                        <a:pt x="13" y="7"/>
                      </a:lnTo>
                      <a:lnTo>
                        <a:pt x="12" y="6"/>
                      </a:lnTo>
                      <a:lnTo>
                        <a:pt x="12" y="4"/>
                      </a:lnTo>
                      <a:lnTo>
                        <a:pt x="11" y="4"/>
                      </a:lnTo>
                      <a:lnTo>
                        <a:pt x="11" y="3"/>
                      </a:lnTo>
                      <a:lnTo>
                        <a:pt x="10" y="3"/>
                      </a:lnTo>
                      <a:lnTo>
                        <a:pt x="10" y="1"/>
                      </a:lnTo>
                      <a:lnTo>
                        <a:pt x="9" y="1"/>
                      </a:lnTo>
                      <a:lnTo>
                        <a:pt x="9" y="0"/>
                      </a:lnTo>
                      <a:lnTo>
                        <a:pt x="8" y="0"/>
                      </a:lnTo>
                      <a:lnTo>
                        <a:pt x="7"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94" name="Freeform 476"/>
                <p:cNvSpPr>
                  <a:spLocks/>
                </p:cNvSpPr>
                <p:nvPr/>
              </p:nvSpPr>
              <p:spPr bwMode="auto">
                <a:xfrm>
                  <a:off x="870" y="1614"/>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10" y="2"/>
                      </a:moveTo>
                      <a:lnTo>
                        <a:pt x="10" y="1"/>
                      </a:lnTo>
                      <a:lnTo>
                        <a:pt x="9" y="1"/>
                      </a:lnTo>
                      <a:lnTo>
                        <a:pt x="8" y="1"/>
                      </a:lnTo>
                      <a:lnTo>
                        <a:pt x="8" y="0"/>
                      </a:lnTo>
                      <a:lnTo>
                        <a:pt x="6" y="0"/>
                      </a:lnTo>
                      <a:lnTo>
                        <a:pt x="4" y="0"/>
                      </a:lnTo>
                      <a:lnTo>
                        <a:pt x="3" y="1"/>
                      </a:lnTo>
                      <a:lnTo>
                        <a:pt x="2" y="1"/>
                      </a:lnTo>
                      <a:lnTo>
                        <a:pt x="1" y="2"/>
                      </a:lnTo>
                      <a:lnTo>
                        <a:pt x="0" y="3"/>
                      </a:lnTo>
                      <a:lnTo>
                        <a:pt x="0" y="5"/>
                      </a:lnTo>
                      <a:lnTo>
                        <a:pt x="0" y="6"/>
                      </a:lnTo>
                      <a:lnTo>
                        <a:pt x="0" y="7"/>
                      </a:lnTo>
                      <a:lnTo>
                        <a:pt x="0" y="8"/>
                      </a:lnTo>
                      <a:lnTo>
                        <a:pt x="0" y="9"/>
                      </a:lnTo>
                      <a:lnTo>
                        <a:pt x="0" y="11"/>
                      </a:lnTo>
                      <a:lnTo>
                        <a:pt x="1" y="11"/>
                      </a:lnTo>
                      <a:lnTo>
                        <a:pt x="1" y="12"/>
                      </a:lnTo>
                      <a:lnTo>
                        <a:pt x="2" y="13"/>
                      </a:lnTo>
                      <a:lnTo>
                        <a:pt x="3" y="14"/>
                      </a:lnTo>
                      <a:lnTo>
                        <a:pt x="4" y="14"/>
                      </a:lnTo>
                      <a:lnTo>
                        <a:pt x="5" y="15"/>
                      </a:lnTo>
                      <a:lnTo>
                        <a:pt x="6" y="15"/>
                      </a:lnTo>
                      <a:lnTo>
                        <a:pt x="8" y="14"/>
                      </a:lnTo>
                      <a:lnTo>
                        <a:pt x="9" y="14"/>
                      </a:lnTo>
                      <a:lnTo>
                        <a:pt x="10" y="13"/>
                      </a:lnTo>
                      <a:lnTo>
                        <a:pt x="10" y="12"/>
                      </a:lnTo>
                      <a:lnTo>
                        <a:pt x="11" y="11"/>
                      </a:lnTo>
                      <a:lnTo>
                        <a:pt x="12" y="9"/>
                      </a:lnTo>
                      <a:lnTo>
                        <a:pt x="12" y="7"/>
                      </a:lnTo>
                      <a:lnTo>
                        <a:pt x="12" y="6"/>
                      </a:lnTo>
                      <a:lnTo>
                        <a:pt x="12" y="5"/>
                      </a:lnTo>
                      <a:lnTo>
                        <a:pt x="11" y="5"/>
                      </a:lnTo>
                      <a:lnTo>
                        <a:pt x="11" y="4"/>
                      </a:lnTo>
                      <a:lnTo>
                        <a:pt x="11"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95" name="Freeform 477"/>
                <p:cNvSpPr>
                  <a:spLocks/>
                </p:cNvSpPr>
                <p:nvPr/>
              </p:nvSpPr>
              <p:spPr bwMode="auto">
                <a:xfrm>
                  <a:off x="876" y="1614"/>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0" y="2"/>
                      </a:moveTo>
                      <a:lnTo>
                        <a:pt x="10" y="2"/>
                      </a:lnTo>
                      <a:lnTo>
                        <a:pt x="9" y="1"/>
                      </a:lnTo>
                      <a:lnTo>
                        <a:pt x="8" y="1"/>
                      </a:lnTo>
                      <a:lnTo>
                        <a:pt x="8" y="0"/>
                      </a:lnTo>
                      <a:lnTo>
                        <a:pt x="7" y="0"/>
                      </a:lnTo>
                      <a:lnTo>
                        <a:pt x="6" y="0"/>
                      </a:lnTo>
                      <a:lnTo>
                        <a:pt x="5" y="0"/>
                      </a:lnTo>
                      <a:lnTo>
                        <a:pt x="3" y="1"/>
                      </a:lnTo>
                      <a:lnTo>
                        <a:pt x="2" y="2"/>
                      </a:lnTo>
                      <a:lnTo>
                        <a:pt x="2" y="3"/>
                      </a:lnTo>
                      <a:lnTo>
                        <a:pt x="1" y="4"/>
                      </a:lnTo>
                      <a:lnTo>
                        <a:pt x="0" y="5"/>
                      </a:lnTo>
                      <a:lnTo>
                        <a:pt x="0" y="6"/>
                      </a:lnTo>
                      <a:lnTo>
                        <a:pt x="0" y="7"/>
                      </a:lnTo>
                      <a:lnTo>
                        <a:pt x="0" y="8"/>
                      </a:lnTo>
                      <a:lnTo>
                        <a:pt x="0" y="9"/>
                      </a:lnTo>
                      <a:lnTo>
                        <a:pt x="1" y="9"/>
                      </a:lnTo>
                      <a:lnTo>
                        <a:pt x="1" y="11"/>
                      </a:lnTo>
                      <a:lnTo>
                        <a:pt x="1" y="12"/>
                      </a:lnTo>
                      <a:lnTo>
                        <a:pt x="2" y="12"/>
                      </a:lnTo>
                      <a:lnTo>
                        <a:pt x="2" y="13"/>
                      </a:lnTo>
                      <a:lnTo>
                        <a:pt x="3" y="14"/>
                      </a:lnTo>
                      <a:lnTo>
                        <a:pt x="5" y="15"/>
                      </a:lnTo>
                      <a:lnTo>
                        <a:pt x="6" y="15"/>
                      </a:lnTo>
                      <a:lnTo>
                        <a:pt x="7" y="15"/>
                      </a:lnTo>
                      <a:lnTo>
                        <a:pt x="8" y="15"/>
                      </a:lnTo>
                      <a:lnTo>
                        <a:pt x="9" y="14"/>
                      </a:lnTo>
                      <a:lnTo>
                        <a:pt x="10" y="13"/>
                      </a:lnTo>
                      <a:lnTo>
                        <a:pt x="11" y="12"/>
                      </a:lnTo>
                      <a:lnTo>
                        <a:pt x="12" y="11"/>
                      </a:lnTo>
                      <a:lnTo>
                        <a:pt x="12" y="9"/>
                      </a:lnTo>
                      <a:lnTo>
                        <a:pt x="12" y="8"/>
                      </a:lnTo>
                      <a:lnTo>
                        <a:pt x="12" y="7"/>
                      </a:lnTo>
                      <a:lnTo>
                        <a:pt x="12" y="6"/>
                      </a:lnTo>
                      <a:lnTo>
                        <a:pt x="12" y="5"/>
                      </a:lnTo>
                      <a:lnTo>
                        <a:pt x="12" y="4"/>
                      </a:lnTo>
                      <a:lnTo>
                        <a:pt x="11" y="4"/>
                      </a:lnTo>
                      <a:lnTo>
                        <a:pt x="11"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96" name="Freeform 478"/>
                <p:cNvSpPr>
                  <a:spLocks/>
                </p:cNvSpPr>
                <p:nvPr/>
              </p:nvSpPr>
              <p:spPr bwMode="auto">
                <a:xfrm>
                  <a:off x="873" y="1614"/>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10" y="2"/>
                      </a:moveTo>
                      <a:lnTo>
                        <a:pt x="10" y="2"/>
                      </a:lnTo>
                      <a:lnTo>
                        <a:pt x="9" y="1"/>
                      </a:lnTo>
                      <a:lnTo>
                        <a:pt x="8" y="1"/>
                      </a:lnTo>
                      <a:lnTo>
                        <a:pt x="8" y="0"/>
                      </a:lnTo>
                      <a:lnTo>
                        <a:pt x="7" y="0"/>
                      </a:lnTo>
                      <a:lnTo>
                        <a:pt x="5" y="0"/>
                      </a:lnTo>
                      <a:lnTo>
                        <a:pt x="3" y="1"/>
                      </a:lnTo>
                      <a:lnTo>
                        <a:pt x="2" y="2"/>
                      </a:lnTo>
                      <a:lnTo>
                        <a:pt x="2" y="3"/>
                      </a:lnTo>
                      <a:lnTo>
                        <a:pt x="1" y="4"/>
                      </a:lnTo>
                      <a:lnTo>
                        <a:pt x="0" y="5"/>
                      </a:lnTo>
                      <a:lnTo>
                        <a:pt x="0" y="6"/>
                      </a:lnTo>
                      <a:lnTo>
                        <a:pt x="0" y="7"/>
                      </a:lnTo>
                      <a:lnTo>
                        <a:pt x="0" y="8"/>
                      </a:lnTo>
                      <a:lnTo>
                        <a:pt x="0" y="9"/>
                      </a:lnTo>
                      <a:lnTo>
                        <a:pt x="1" y="9"/>
                      </a:lnTo>
                      <a:lnTo>
                        <a:pt x="1" y="11"/>
                      </a:lnTo>
                      <a:lnTo>
                        <a:pt x="1" y="12"/>
                      </a:lnTo>
                      <a:lnTo>
                        <a:pt x="2" y="12"/>
                      </a:lnTo>
                      <a:lnTo>
                        <a:pt x="2" y="13"/>
                      </a:lnTo>
                      <a:lnTo>
                        <a:pt x="3" y="14"/>
                      </a:lnTo>
                      <a:lnTo>
                        <a:pt x="5" y="15"/>
                      </a:lnTo>
                      <a:lnTo>
                        <a:pt x="6" y="15"/>
                      </a:lnTo>
                      <a:lnTo>
                        <a:pt x="7" y="15"/>
                      </a:lnTo>
                      <a:lnTo>
                        <a:pt x="8" y="15"/>
                      </a:lnTo>
                      <a:lnTo>
                        <a:pt x="9" y="14"/>
                      </a:lnTo>
                      <a:lnTo>
                        <a:pt x="10" y="13"/>
                      </a:lnTo>
                      <a:lnTo>
                        <a:pt x="11" y="12"/>
                      </a:lnTo>
                      <a:lnTo>
                        <a:pt x="12" y="11"/>
                      </a:lnTo>
                      <a:lnTo>
                        <a:pt x="12" y="9"/>
                      </a:lnTo>
                      <a:lnTo>
                        <a:pt x="12" y="8"/>
                      </a:lnTo>
                      <a:lnTo>
                        <a:pt x="12" y="7"/>
                      </a:lnTo>
                      <a:lnTo>
                        <a:pt x="12" y="6"/>
                      </a:lnTo>
                      <a:lnTo>
                        <a:pt x="12" y="5"/>
                      </a:lnTo>
                      <a:lnTo>
                        <a:pt x="12" y="4"/>
                      </a:lnTo>
                      <a:lnTo>
                        <a:pt x="11" y="4"/>
                      </a:lnTo>
                      <a:lnTo>
                        <a:pt x="11" y="3"/>
                      </a:lnTo>
                      <a:lnTo>
                        <a:pt x="10" y="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97" name="Freeform 479"/>
                <p:cNvSpPr>
                  <a:spLocks/>
                </p:cNvSpPr>
                <p:nvPr/>
              </p:nvSpPr>
              <p:spPr bwMode="auto">
                <a:xfrm>
                  <a:off x="880" y="1614"/>
                  <a:ext cx="1"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5" y="0"/>
                      </a:moveTo>
                      <a:lnTo>
                        <a:pt x="4" y="0"/>
                      </a:lnTo>
                      <a:lnTo>
                        <a:pt x="3" y="0"/>
                      </a:lnTo>
                      <a:lnTo>
                        <a:pt x="2" y="1"/>
                      </a:lnTo>
                      <a:lnTo>
                        <a:pt x="1" y="2"/>
                      </a:lnTo>
                      <a:lnTo>
                        <a:pt x="0" y="3"/>
                      </a:lnTo>
                      <a:lnTo>
                        <a:pt x="0" y="4"/>
                      </a:lnTo>
                      <a:lnTo>
                        <a:pt x="0" y="5"/>
                      </a:lnTo>
                      <a:lnTo>
                        <a:pt x="0" y="7"/>
                      </a:lnTo>
                      <a:lnTo>
                        <a:pt x="0" y="8"/>
                      </a:lnTo>
                      <a:lnTo>
                        <a:pt x="0" y="9"/>
                      </a:lnTo>
                      <a:lnTo>
                        <a:pt x="1" y="11"/>
                      </a:lnTo>
                      <a:lnTo>
                        <a:pt x="2" y="12"/>
                      </a:lnTo>
                      <a:lnTo>
                        <a:pt x="2" y="13"/>
                      </a:lnTo>
                      <a:lnTo>
                        <a:pt x="3" y="13"/>
                      </a:lnTo>
                      <a:lnTo>
                        <a:pt x="3" y="14"/>
                      </a:lnTo>
                      <a:lnTo>
                        <a:pt x="4" y="14"/>
                      </a:lnTo>
                      <a:lnTo>
                        <a:pt x="5" y="14"/>
                      </a:lnTo>
                      <a:lnTo>
                        <a:pt x="7" y="14"/>
                      </a:lnTo>
                      <a:lnTo>
                        <a:pt x="9" y="14"/>
                      </a:lnTo>
                      <a:lnTo>
                        <a:pt x="10" y="13"/>
                      </a:lnTo>
                      <a:lnTo>
                        <a:pt x="11" y="12"/>
                      </a:lnTo>
                      <a:lnTo>
                        <a:pt x="11" y="11"/>
                      </a:lnTo>
                      <a:lnTo>
                        <a:pt x="12" y="9"/>
                      </a:lnTo>
                      <a:lnTo>
                        <a:pt x="12" y="7"/>
                      </a:lnTo>
                      <a:lnTo>
                        <a:pt x="12" y="6"/>
                      </a:lnTo>
                      <a:lnTo>
                        <a:pt x="12" y="5"/>
                      </a:lnTo>
                      <a:lnTo>
                        <a:pt x="12" y="4"/>
                      </a:lnTo>
                      <a:lnTo>
                        <a:pt x="11" y="4"/>
                      </a:lnTo>
                      <a:lnTo>
                        <a:pt x="11" y="3"/>
                      </a:lnTo>
                      <a:lnTo>
                        <a:pt x="11" y="2"/>
                      </a:lnTo>
                      <a:lnTo>
                        <a:pt x="10" y="2"/>
                      </a:lnTo>
                      <a:lnTo>
                        <a:pt x="10" y="1"/>
                      </a:lnTo>
                      <a:lnTo>
                        <a:pt x="9" y="1"/>
                      </a:lnTo>
                      <a:lnTo>
                        <a:pt x="8" y="0"/>
                      </a:lnTo>
                      <a:lnTo>
                        <a:pt x="7" y="0"/>
                      </a:lnTo>
                      <a:lnTo>
                        <a:pt x="6" y="0"/>
                      </a:lnTo>
                      <a:lnTo>
                        <a:pt x="5"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98" name="Freeform 480"/>
                <p:cNvSpPr>
                  <a:spLocks/>
                </p:cNvSpPr>
                <p:nvPr/>
              </p:nvSpPr>
              <p:spPr bwMode="auto">
                <a:xfrm>
                  <a:off x="711" y="1609"/>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8" y="15"/>
                      </a:moveTo>
                      <a:lnTo>
                        <a:pt x="9" y="15"/>
                      </a:lnTo>
                      <a:lnTo>
                        <a:pt x="10" y="14"/>
                      </a:lnTo>
                      <a:lnTo>
                        <a:pt x="11" y="13"/>
                      </a:lnTo>
                      <a:lnTo>
                        <a:pt x="13" y="11"/>
                      </a:lnTo>
                      <a:lnTo>
                        <a:pt x="13" y="10"/>
                      </a:lnTo>
                      <a:lnTo>
                        <a:pt x="13" y="9"/>
                      </a:lnTo>
                      <a:lnTo>
                        <a:pt x="13" y="8"/>
                      </a:lnTo>
                      <a:lnTo>
                        <a:pt x="13" y="7"/>
                      </a:lnTo>
                      <a:lnTo>
                        <a:pt x="13" y="6"/>
                      </a:lnTo>
                      <a:lnTo>
                        <a:pt x="13" y="5"/>
                      </a:lnTo>
                      <a:lnTo>
                        <a:pt x="12" y="4"/>
                      </a:lnTo>
                      <a:lnTo>
                        <a:pt x="11" y="4"/>
                      </a:lnTo>
                      <a:lnTo>
                        <a:pt x="11" y="3"/>
                      </a:lnTo>
                      <a:lnTo>
                        <a:pt x="10" y="1"/>
                      </a:lnTo>
                      <a:lnTo>
                        <a:pt x="9" y="1"/>
                      </a:lnTo>
                      <a:lnTo>
                        <a:pt x="8" y="0"/>
                      </a:lnTo>
                      <a:lnTo>
                        <a:pt x="7" y="0"/>
                      </a:lnTo>
                      <a:lnTo>
                        <a:pt x="4" y="1"/>
                      </a:lnTo>
                      <a:lnTo>
                        <a:pt x="2" y="3"/>
                      </a:lnTo>
                      <a:lnTo>
                        <a:pt x="2" y="4"/>
                      </a:lnTo>
                      <a:lnTo>
                        <a:pt x="0" y="5"/>
                      </a:lnTo>
                      <a:lnTo>
                        <a:pt x="0" y="6"/>
                      </a:lnTo>
                      <a:lnTo>
                        <a:pt x="0" y="8"/>
                      </a:lnTo>
                      <a:lnTo>
                        <a:pt x="0" y="10"/>
                      </a:lnTo>
                      <a:lnTo>
                        <a:pt x="0" y="11"/>
                      </a:lnTo>
                      <a:lnTo>
                        <a:pt x="1" y="12"/>
                      </a:lnTo>
                      <a:lnTo>
                        <a:pt x="2" y="12"/>
                      </a:lnTo>
                      <a:lnTo>
                        <a:pt x="2" y="13"/>
                      </a:lnTo>
                      <a:lnTo>
                        <a:pt x="3" y="14"/>
                      </a:lnTo>
                      <a:lnTo>
                        <a:pt x="4" y="14"/>
                      </a:lnTo>
                      <a:lnTo>
                        <a:pt x="4" y="15"/>
                      </a:lnTo>
                      <a:lnTo>
                        <a:pt x="5" y="15"/>
                      </a:lnTo>
                      <a:lnTo>
                        <a:pt x="7" y="15"/>
                      </a:lnTo>
                      <a:lnTo>
                        <a:pt x="8"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99" name="Freeform 481"/>
                <p:cNvSpPr>
                  <a:spLocks/>
                </p:cNvSpPr>
                <p:nvPr/>
              </p:nvSpPr>
              <p:spPr bwMode="auto">
                <a:xfrm>
                  <a:off x="717" y="1611"/>
                  <a:ext cx="1"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7" y="13"/>
                      </a:moveTo>
                      <a:lnTo>
                        <a:pt x="8" y="13"/>
                      </a:lnTo>
                      <a:lnTo>
                        <a:pt x="9" y="13"/>
                      </a:lnTo>
                      <a:lnTo>
                        <a:pt x="10" y="13"/>
                      </a:lnTo>
                      <a:lnTo>
                        <a:pt x="11" y="11"/>
                      </a:lnTo>
                      <a:lnTo>
                        <a:pt x="12" y="10"/>
                      </a:lnTo>
                      <a:lnTo>
                        <a:pt x="12" y="9"/>
                      </a:lnTo>
                      <a:lnTo>
                        <a:pt x="13" y="8"/>
                      </a:lnTo>
                      <a:lnTo>
                        <a:pt x="13" y="6"/>
                      </a:lnTo>
                      <a:lnTo>
                        <a:pt x="12" y="6"/>
                      </a:lnTo>
                      <a:lnTo>
                        <a:pt x="12" y="5"/>
                      </a:lnTo>
                      <a:lnTo>
                        <a:pt x="12" y="4"/>
                      </a:lnTo>
                      <a:lnTo>
                        <a:pt x="11" y="3"/>
                      </a:lnTo>
                      <a:lnTo>
                        <a:pt x="11" y="2"/>
                      </a:lnTo>
                      <a:lnTo>
                        <a:pt x="10" y="1"/>
                      </a:lnTo>
                      <a:lnTo>
                        <a:pt x="9" y="1"/>
                      </a:lnTo>
                      <a:lnTo>
                        <a:pt x="8" y="1"/>
                      </a:lnTo>
                      <a:lnTo>
                        <a:pt x="7" y="0"/>
                      </a:lnTo>
                      <a:lnTo>
                        <a:pt x="6" y="0"/>
                      </a:lnTo>
                      <a:lnTo>
                        <a:pt x="5" y="1"/>
                      </a:lnTo>
                      <a:lnTo>
                        <a:pt x="4" y="1"/>
                      </a:lnTo>
                      <a:lnTo>
                        <a:pt x="3" y="1"/>
                      </a:lnTo>
                      <a:lnTo>
                        <a:pt x="2" y="3"/>
                      </a:lnTo>
                      <a:lnTo>
                        <a:pt x="1" y="3"/>
                      </a:lnTo>
                      <a:lnTo>
                        <a:pt x="1" y="5"/>
                      </a:lnTo>
                      <a:lnTo>
                        <a:pt x="0" y="6"/>
                      </a:lnTo>
                      <a:lnTo>
                        <a:pt x="0" y="7"/>
                      </a:lnTo>
                      <a:lnTo>
                        <a:pt x="0" y="8"/>
                      </a:lnTo>
                      <a:lnTo>
                        <a:pt x="0" y="9"/>
                      </a:lnTo>
                      <a:lnTo>
                        <a:pt x="1" y="9"/>
                      </a:lnTo>
                      <a:lnTo>
                        <a:pt x="1" y="10"/>
                      </a:lnTo>
                      <a:lnTo>
                        <a:pt x="1" y="11"/>
                      </a:lnTo>
                      <a:lnTo>
                        <a:pt x="2" y="11"/>
                      </a:lnTo>
                      <a:lnTo>
                        <a:pt x="2" y="12"/>
                      </a:lnTo>
                      <a:lnTo>
                        <a:pt x="3" y="13"/>
                      </a:lnTo>
                      <a:lnTo>
                        <a:pt x="4" y="13"/>
                      </a:lnTo>
                      <a:lnTo>
                        <a:pt x="5" y="13"/>
                      </a:lnTo>
                      <a:lnTo>
                        <a:pt x="6" y="13"/>
                      </a:lnTo>
                      <a:lnTo>
                        <a:pt x="6" y="14"/>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00" name="Freeform 482"/>
                <p:cNvSpPr>
                  <a:spLocks/>
                </p:cNvSpPr>
                <p:nvPr/>
              </p:nvSpPr>
              <p:spPr bwMode="auto">
                <a:xfrm>
                  <a:off x="714" y="1611"/>
                  <a:ext cx="1" cy="2"/>
                </a:xfrm>
                <a:custGeom>
                  <a:avLst/>
                  <a:gdLst>
                    <a:gd name="T0" fmla="*/ 0 w 11"/>
                    <a:gd name="T1" fmla="*/ 0 h 14"/>
                    <a:gd name="T2" fmla="*/ 0 w 11"/>
                    <a:gd name="T3" fmla="*/ 0 h 14"/>
                    <a:gd name="T4" fmla="*/ 0 w 11"/>
                    <a:gd name="T5" fmla="*/ 0 h 14"/>
                    <a:gd name="T6" fmla="*/ 0 w 11"/>
                    <a:gd name="T7" fmla="*/ 0 h 14"/>
                    <a:gd name="T8" fmla="*/ 0 w 11"/>
                    <a:gd name="T9" fmla="*/ 0 h 14"/>
                    <a:gd name="T10" fmla="*/ 0 w 11"/>
                    <a:gd name="T11" fmla="*/ 0 h 14"/>
                    <a:gd name="T12" fmla="*/ 0 w 11"/>
                    <a:gd name="T13" fmla="*/ 0 h 14"/>
                    <a:gd name="T14" fmla="*/ 0 w 11"/>
                    <a:gd name="T15" fmla="*/ 0 h 14"/>
                    <a:gd name="T16" fmla="*/ 0 w 11"/>
                    <a:gd name="T17" fmla="*/ 0 h 14"/>
                    <a:gd name="T18" fmla="*/ 0 w 11"/>
                    <a:gd name="T19" fmla="*/ 0 h 14"/>
                    <a:gd name="T20" fmla="*/ 0 w 11"/>
                    <a:gd name="T21" fmla="*/ 0 h 14"/>
                    <a:gd name="T22" fmla="*/ 0 w 11"/>
                    <a:gd name="T23" fmla="*/ 0 h 14"/>
                    <a:gd name="T24" fmla="*/ 0 w 11"/>
                    <a:gd name="T25" fmla="*/ 0 h 14"/>
                    <a:gd name="T26" fmla="*/ 0 w 11"/>
                    <a:gd name="T27" fmla="*/ 0 h 14"/>
                    <a:gd name="T28" fmla="*/ 0 w 11"/>
                    <a:gd name="T29" fmla="*/ 0 h 14"/>
                    <a:gd name="T30" fmla="*/ 0 w 11"/>
                    <a:gd name="T31" fmla="*/ 0 h 14"/>
                    <a:gd name="T32" fmla="*/ 0 w 11"/>
                    <a:gd name="T33" fmla="*/ 0 h 14"/>
                    <a:gd name="T34" fmla="*/ 0 w 11"/>
                    <a:gd name="T35" fmla="*/ 0 h 14"/>
                    <a:gd name="T36" fmla="*/ 0 w 11"/>
                    <a:gd name="T37" fmla="*/ 0 h 14"/>
                    <a:gd name="T38" fmla="*/ 0 w 11"/>
                    <a:gd name="T39" fmla="*/ 0 h 14"/>
                    <a:gd name="T40" fmla="*/ 0 w 11"/>
                    <a:gd name="T41" fmla="*/ 0 h 14"/>
                    <a:gd name="T42" fmla="*/ 0 w 11"/>
                    <a:gd name="T43" fmla="*/ 0 h 14"/>
                    <a:gd name="T44" fmla="*/ 0 w 11"/>
                    <a:gd name="T45" fmla="*/ 0 h 14"/>
                    <a:gd name="T46" fmla="*/ 0 w 11"/>
                    <a:gd name="T47" fmla="*/ 0 h 14"/>
                    <a:gd name="T48" fmla="*/ 0 w 11"/>
                    <a:gd name="T49" fmla="*/ 0 h 14"/>
                    <a:gd name="T50" fmla="*/ 0 w 11"/>
                    <a:gd name="T51" fmla="*/ 0 h 14"/>
                    <a:gd name="T52" fmla="*/ 0 w 11"/>
                    <a:gd name="T53" fmla="*/ 0 h 14"/>
                    <a:gd name="T54" fmla="*/ 0 w 11"/>
                    <a:gd name="T55" fmla="*/ 0 h 14"/>
                    <a:gd name="T56" fmla="*/ 0 w 11"/>
                    <a:gd name="T57" fmla="*/ 0 h 14"/>
                    <a:gd name="T58" fmla="*/ 0 w 11"/>
                    <a:gd name="T59" fmla="*/ 0 h 14"/>
                    <a:gd name="T60" fmla="*/ 0 w 11"/>
                    <a:gd name="T61" fmla="*/ 0 h 14"/>
                    <a:gd name="T62" fmla="*/ 0 w 11"/>
                    <a:gd name="T63" fmla="*/ 0 h 14"/>
                    <a:gd name="T64" fmla="*/ 0 w 11"/>
                    <a:gd name="T65" fmla="*/ 0 h 14"/>
                    <a:gd name="T66" fmla="*/ 0 w 11"/>
                    <a:gd name="T67" fmla="*/ 0 h 14"/>
                    <a:gd name="T68" fmla="*/ 0 w 11"/>
                    <a:gd name="T69" fmla="*/ 0 h 14"/>
                    <a:gd name="T70" fmla="*/ 0 w 11"/>
                    <a:gd name="T71" fmla="*/ 0 h 14"/>
                    <a:gd name="T72" fmla="*/ 0 w 11"/>
                    <a:gd name="T73" fmla="*/ 0 h 14"/>
                    <a:gd name="T74" fmla="*/ 0 w 11"/>
                    <a:gd name="T75" fmla="*/ 0 h 14"/>
                    <a:gd name="T76" fmla="*/ 0 w 11"/>
                    <a:gd name="T77" fmla="*/ 0 h 14"/>
                    <a:gd name="T78" fmla="*/ 0 w 11"/>
                    <a:gd name="T79" fmla="*/ 0 h 14"/>
                    <a:gd name="T80" fmla="*/ 0 w 11"/>
                    <a:gd name="T81" fmla="*/ 0 h 14"/>
                    <a:gd name="T82" fmla="*/ 0 w 11"/>
                    <a:gd name="T83" fmla="*/ 0 h 14"/>
                    <a:gd name="T84" fmla="*/ 0 w 11"/>
                    <a:gd name="T85" fmla="*/ 0 h 14"/>
                    <a:gd name="T86" fmla="*/ 0 w 11"/>
                    <a:gd name="T87" fmla="*/ 0 h 14"/>
                    <a:gd name="T88" fmla="*/ 0 w 11"/>
                    <a:gd name="T89" fmla="*/ 0 h 14"/>
                    <a:gd name="T90" fmla="*/ 0 w 11"/>
                    <a:gd name="T91" fmla="*/ 0 h 14"/>
                    <a:gd name="T92" fmla="*/ 0 w 11"/>
                    <a:gd name="T93" fmla="*/ 0 h 14"/>
                    <a:gd name="T94" fmla="*/ 0 w 11"/>
                    <a:gd name="T95" fmla="*/ 0 h 14"/>
                    <a:gd name="T96" fmla="*/ 0 w 11"/>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4"/>
                    <a:gd name="T149" fmla="*/ 11 w 11"/>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4">
                      <a:moveTo>
                        <a:pt x="6" y="13"/>
                      </a:moveTo>
                      <a:lnTo>
                        <a:pt x="7" y="13"/>
                      </a:lnTo>
                      <a:lnTo>
                        <a:pt x="8" y="13"/>
                      </a:lnTo>
                      <a:lnTo>
                        <a:pt x="10" y="13"/>
                      </a:lnTo>
                      <a:lnTo>
                        <a:pt x="10" y="11"/>
                      </a:lnTo>
                      <a:lnTo>
                        <a:pt x="11" y="10"/>
                      </a:lnTo>
                      <a:lnTo>
                        <a:pt x="11" y="9"/>
                      </a:lnTo>
                      <a:lnTo>
                        <a:pt x="11" y="8"/>
                      </a:lnTo>
                      <a:lnTo>
                        <a:pt x="11" y="6"/>
                      </a:lnTo>
                      <a:lnTo>
                        <a:pt x="11" y="5"/>
                      </a:lnTo>
                      <a:lnTo>
                        <a:pt x="11" y="4"/>
                      </a:lnTo>
                      <a:lnTo>
                        <a:pt x="10" y="3"/>
                      </a:lnTo>
                      <a:lnTo>
                        <a:pt x="10" y="2"/>
                      </a:lnTo>
                      <a:lnTo>
                        <a:pt x="9" y="1"/>
                      </a:lnTo>
                      <a:lnTo>
                        <a:pt x="8" y="1"/>
                      </a:lnTo>
                      <a:lnTo>
                        <a:pt x="7" y="1"/>
                      </a:lnTo>
                      <a:lnTo>
                        <a:pt x="6" y="0"/>
                      </a:lnTo>
                      <a:lnTo>
                        <a:pt x="5" y="0"/>
                      </a:lnTo>
                      <a:lnTo>
                        <a:pt x="4" y="1"/>
                      </a:lnTo>
                      <a:lnTo>
                        <a:pt x="3" y="1"/>
                      </a:lnTo>
                      <a:lnTo>
                        <a:pt x="2" y="1"/>
                      </a:lnTo>
                      <a:lnTo>
                        <a:pt x="1" y="3"/>
                      </a:lnTo>
                      <a:lnTo>
                        <a:pt x="0" y="3"/>
                      </a:lnTo>
                      <a:lnTo>
                        <a:pt x="0" y="5"/>
                      </a:lnTo>
                      <a:lnTo>
                        <a:pt x="0" y="6"/>
                      </a:lnTo>
                      <a:lnTo>
                        <a:pt x="0" y="7"/>
                      </a:lnTo>
                      <a:lnTo>
                        <a:pt x="0" y="8"/>
                      </a:lnTo>
                      <a:lnTo>
                        <a:pt x="0" y="9"/>
                      </a:lnTo>
                      <a:lnTo>
                        <a:pt x="0" y="10"/>
                      </a:lnTo>
                      <a:lnTo>
                        <a:pt x="0" y="11"/>
                      </a:lnTo>
                      <a:lnTo>
                        <a:pt x="1" y="11"/>
                      </a:lnTo>
                      <a:lnTo>
                        <a:pt x="1" y="12"/>
                      </a:lnTo>
                      <a:lnTo>
                        <a:pt x="2" y="13"/>
                      </a:lnTo>
                      <a:lnTo>
                        <a:pt x="3" y="13"/>
                      </a:lnTo>
                      <a:lnTo>
                        <a:pt x="4" y="13"/>
                      </a:lnTo>
                      <a:lnTo>
                        <a:pt x="5" y="13"/>
                      </a:lnTo>
                      <a:lnTo>
                        <a:pt x="5" y="14"/>
                      </a:lnTo>
                      <a:lnTo>
                        <a:pt x="6"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01" name="Freeform 483"/>
                <p:cNvSpPr>
                  <a:spLocks/>
                </p:cNvSpPr>
                <p:nvPr/>
              </p:nvSpPr>
              <p:spPr bwMode="auto">
                <a:xfrm>
                  <a:off x="720" y="1611"/>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7" y="14"/>
                      </a:moveTo>
                      <a:lnTo>
                        <a:pt x="8" y="14"/>
                      </a:lnTo>
                      <a:lnTo>
                        <a:pt x="9" y="14"/>
                      </a:lnTo>
                      <a:lnTo>
                        <a:pt x="10" y="12"/>
                      </a:lnTo>
                      <a:lnTo>
                        <a:pt x="11" y="12"/>
                      </a:lnTo>
                      <a:lnTo>
                        <a:pt x="11" y="10"/>
                      </a:lnTo>
                      <a:lnTo>
                        <a:pt x="12" y="10"/>
                      </a:lnTo>
                      <a:lnTo>
                        <a:pt x="12" y="8"/>
                      </a:lnTo>
                      <a:lnTo>
                        <a:pt x="12" y="7"/>
                      </a:lnTo>
                      <a:lnTo>
                        <a:pt x="12" y="6"/>
                      </a:lnTo>
                      <a:lnTo>
                        <a:pt x="12" y="5"/>
                      </a:lnTo>
                      <a:lnTo>
                        <a:pt x="12" y="4"/>
                      </a:lnTo>
                      <a:lnTo>
                        <a:pt x="11" y="4"/>
                      </a:lnTo>
                      <a:lnTo>
                        <a:pt x="11" y="3"/>
                      </a:lnTo>
                      <a:lnTo>
                        <a:pt x="11" y="2"/>
                      </a:lnTo>
                      <a:lnTo>
                        <a:pt x="10" y="2"/>
                      </a:lnTo>
                      <a:lnTo>
                        <a:pt x="9" y="2"/>
                      </a:lnTo>
                      <a:lnTo>
                        <a:pt x="9" y="1"/>
                      </a:lnTo>
                      <a:lnTo>
                        <a:pt x="8" y="1"/>
                      </a:lnTo>
                      <a:lnTo>
                        <a:pt x="7" y="0"/>
                      </a:lnTo>
                      <a:lnTo>
                        <a:pt x="6" y="0"/>
                      </a:lnTo>
                      <a:lnTo>
                        <a:pt x="4" y="0"/>
                      </a:lnTo>
                      <a:lnTo>
                        <a:pt x="4" y="2"/>
                      </a:lnTo>
                      <a:lnTo>
                        <a:pt x="2" y="2"/>
                      </a:lnTo>
                      <a:lnTo>
                        <a:pt x="2" y="3"/>
                      </a:lnTo>
                      <a:lnTo>
                        <a:pt x="1" y="4"/>
                      </a:lnTo>
                      <a:lnTo>
                        <a:pt x="1" y="5"/>
                      </a:lnTo>
                      <a:lnTo>
                        <a:pt x="0" y="6"/>
                      </a:lnTo>
                      <a:lnTo>
                        <a:pt x="0" y="8"/>
                      </a:lnTo>
                      <a:lnTo>
                        <a:pt x="0" y="9"/>
                      </a:lnTo>
                      <a:lnTo>
                        <a:pt x="1" y="9"/>
                      </a:lnTo>
                      <a:lnTo>
                        <a:pt x="1" y="10"/>
                      </a:lnTo>
                      <a:lnTo>
                        <a:pt x="2" y="11"/>
                      </a:lnTo>
                      <a:lnTo>
                        <a:pt x="2" y="12"/>
                      </a:lnTo>
                      <a:lnTo>
                        <a:pt x="4" y="13"/>
                      </a:lnTo>
                      <a:lnTo>
                        <a:pt x="4" y="14"/>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02" name="Freeform 484"/>
                <p:cNvSpPr>
                  <a:spLocks/>
                </p:cNvSpPr>
                <p:nvPr/>
              </p:nvSpPr>
              <p:spPr bwMode="auto">
                <a:xfrm>
                  <a:off x="727" y="1611"/>
                  <a:ext cx="2"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7" y="14"/>
                      </a:moveTo>
                      <a:lnTo>
                        <a:pt x="8" y="14"/>
                      </a:lnTo>
                      <a:lnTo>
                        <a:pt x="9" y="14"/>
                      </a:lnTo>
                      <a:lnTo>
                        <a:pt x="10" y="13"/>
                      </a:lnTo>
                      <a:lnTo>
                        <a:pt x="11" y="12"/>
                      </a:lnTo>
                      <a:lnTo>
                        <a:pt x="12" y="11"/>
                      </a:lnTo>
                      <a:lnTo>
                        <a:pt x="12" y="10"/>
                      </a:lnTo>
                      <a:lnTo>
                        <a:pt x="13" y="9"/>
                      </a:lnTo>
                      <a:lnTo>
                        <a:pt x="13" y="7"/>
                      </a:lnTo>
                      <a:lnTo>
                        <a:pt x="13" y="6"/>
                      </a:lnTo>
                      <a:lnTo>
                        <a:pt x="12" y="6"/>
                      </a:lnTo>
                      <a:lnTo>
                        <a:pt x="12" y="5"/>
                      </a:lnTo>
                      <a:lnTo>
                        <a:pt x="12" y="4"/>
                      </a:lnTo>
                      <a:lnTo>
                        <a:pt x="11" y="4"/>
                      </a:lnTo>
                      <a:lnTo>
                        <a:pt x="11" y="3"/>
                      </a:lnTo>
                      <a:lnTo>
                        <a:pt x="11" y="2"/>
                      </a:lnTo>
                      <a:lnTo>
                        <a:pt x="10" y="2"/>
                      </a:lnTo>
                      <a:lnTo>
                        <a:pt x="9" y="2"/>
                      </a:lnTo>
                      <a:lnTo>
                        <a:pt x="8" y="1"/>
                      </a:lnTo>
                      <a:lnTo>
                        <a:pt x="7" y="1"/>
                      </a:lnTo>
                      <a:lnTo>
                        <a:pt x="6" y="0"/>
                      </a:lnTo>
                      <a:lnTo>
                        <a:pt x="4" y="1"/>
                      </a:lnTo>
                      <a:lnTo>
                        <a:pt x="4" y="2"/>
                      </a:lnTo>
                      <a:lnTo>
                        <a:pt x="3" y="2"/>
                      </a:lnTo>
                      <a:lnTo>
                        <a:pt x="2" y="3"/>
                      </a:lnTo>
                      <a:lnTo>
                        <a:pt x="1" y="4"/>
                      </a:lnTo>
                      <a:lnTo>
                        <a:pt x="1" y="5"/>
                      </a:lnTo>
                      <a:lnTo>
                        <a:pt x="0" y="7"/>
                      </a:lnTo>
                      <a:lnTo>
                        <a:pt x="0" y="8"/>
                      </a:lnTo>
                      <a:lnTo>
                        <a:pt x="0" y="9"/>
                      </a:lnTo>
                      <a:lnTo>
                        <a:pt x="1" y="10"/>
                      </a:lnTo>
                      <a:lnTo>
                        <a:pt x="1" y="11"/>
                      </a:lnTo>
                      <a:lnTo>
                        <a:pt x="2" y="12"/>
                      </a:lnTo>
                      <a:lnTo>
                        <a:pt x="3" y="13"/>
                      </a:lnTo>
                      <a:lnTo>
                        <a:pt x="4"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03" name="Freeform 485"/>
                <p:cNvSpPr>
                  <a:spLocks/>
                </p:cNvSpPr>
                <p:nvPr/>
              </p:nvSpPr>
              <p:spPr bwMode="auto">
                <a:xfrm>
                  <a:off x="723" y="1611"/>
                  <a:ext cx="2"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7" y="14"/>
                      </a:moveTo>
                      <a:lnTo>
                        <a:pt x="8" y="14"/>
                      </a:lnTo>
                      <a:lnTo>
                        <a:pt x="9" y="14"/>
                      </a:lnTo>
                      <a:lnTo>
                        <a:pt x="10" y="13"/>
                      </a:lnTo>
                      <a:lnTo>
                        <a:pt x="11" y="12"/>
                      </a:lnTo>
                      <a:lnTo>
                        <a:pt x="12" y="11"/>
                      </a:lnTo>
                      <a:lnTo>
                        <a:pt x="12" y="10"/>
                      </a:lnTo>
                      <a:lnTo>
                        <a:pt x="13" y="9"/>
                      </a:lnTo>
                      <a:lnTo>
                        <a:pt x="13" y="7"/>
                      </a:lnTo>
                      <a:lnTo>
                        <a:pt x="13" y="6"/>
                      </a:lnTo>
                      <a:lnTo>
                        <a:pt x="12" y="6"/>
                      </a:lnTo>
                      <a:lnTo>
                        <a:pt x="12" y="5"/>
                      </a:lnTo>
                      <a:lnTo>
                        <a:pt x="12" y="4"/>
                      </a:lnTo>
                      <a:lnTo>
                        <a:pt x="11" y="4"/>
                      </a:lnTo>
                      <a:lnTo>
                        <a:pt x="11" y="3"/>
                      </a:lnTo>
                      <a:lnTo>
                        <a:pt x="11" y="2"/>
                      </a:lnTo>
                      <a:lnTo>
                        <a:pt x="10" y="2"/>
                      </a:lnTo>
                      <a:lnTo>
                        <a:pt x="9" y="2"/>
                      </a:lnTo>
                      <a:lnTo>
                        <a:pt x="8" y="1"/>
                      </a:lnTo>
                      <a:lnTo>
                        <a:pt x="6" y="0"/>
                      </a:lnTo>
                      <a:lnTo>
                        <a:pt x="5" y="1"/>
                      </a:lnTo>
                      <a:lnTo>
                        <a:pt x="4" y="2"/>
                      </a:lnTo>
                      <a:lnTo>
                        <a:pt x="3" y="2"/>
                      </a:lnTo>
                      <a:lnTo>
                        <a:pt x="2" y="3"/>
                      </a:lnTo>
                      <a:lnTo>
                        <a:pt x="1" y="4"/>
                      </a:lnTo>
                      <a:lnTo>
                        <a:pt x="1" y="5"/>
                      </a:lnTo>
                      <a:lnTo>
                        <a:pt x="0" y="7"/>
                      </a:lnTo>
                      <a:lnTo>
                        <a:pt x="0" y="8"/>
                      </a:lnTo>
                      <a:lnTo>
                        <a:pt x="0" y="9"/>
                      </a:lnTo>
                      <a:lnTo>
                        <a:pt x="1" y="10"/>
                      </a:lnTo>
                      <a:lnTo>
                        <a:pt x="1" y="11"/>
                      </a:lnTo>
                      <a:lnTo>
                        <a:pt x="2" y="12"/>
                      </a:lnTo>
                      <a:lnTo>
                        <a:pt x="3" y="13"/>
                      </a:lnTo>
                      <a:lnTo>
                        <a:pt x="4" y="14"/>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04" name="Freeform 486"/>
                <p:cNvSpPr>
                  <a:spLocks/>
                </p:cNvSpPr>
                <p:nvPr/>
              </p:nvSpPr>
              <p:spPr bwMode="auto">
                <a:xfrm>
                  <a:off x="730" y="1611"/>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7" y="13"/>
                      </a:moveTo>
                      <a:lnTo>
                        <a:pt x="8" y="13"/>
                      </a:lnTo>
                      <a:lnTo>
                        <a:pt x="9" y="12"/>
                      </a:lnTo>
                      <a:lnTo>
                        <a:pt x="10" y="12"/>
                      </a:lnTo>
                      <a:lnTo>
                        <a:pt x="11" y="10"/>
                      </a:lnTo>
                      <a:lnTo>
                        <a:pt x="12" y="10"/>
                      </a:lnTo>
                      <a:lnTo>
                        <a:pt x="12" y="8"/>
                      </a:lnTo>
                      <a:lnTo>
                        <a:pt x="12" y="7"/>
                      </a:lnTo>
                      <a:lnTo>
                        <a:pt x="12" y="6"/>
                      </a:lnTo>
                      <a:lnTo>
                        <a:pt x="12" y="5"/>
                      </a:lnTo>
                      <a:lnTo>
                        <a:pt x="12" y="4"/>
                      </a:lnTo>
                      <a:lnTo>
                        <a:pt x="12" y="3"/>
                      </a:lnTo>
                      <a:lnTo>
                        <a:pt x="12" y="2"/>
                      </a:lnTo>
                      <a:lnTo>
                        <a:pt x="11" y="2"/>
                      </a:lnTo>
                      <a:lnTo>
                        <a:pt x="10" y="2"/>
                      </a:lnTo>
                      <a:lnTo>
                        <a:pt x="10" y="1"/>
                      </a:lnTo>
                      <a:lnTo>
                        <a:pt x="10" y="0"/>
                      </a:lnTo>
                      <a:lnTo>
                        <a:pt x="9" y="0"/>
                      </a:lnTo>
                      <a:lnTo>
                        <a:pt x="8" y="0"/>
                      </a:lnTo>
                      <a:lnTo>
                        <a:pt x="7" y="0"/>
                      </a:lnTo>
                      <a:lnTo>
                        <a:pt x="6" y="0"/>
                      </a:lnTo>
                      <a:lnTo>
                        <a:pt x="5" y="0"/>
                      </a:lnTo>
                      <a:lnTo>
                        <a:pt x="3" y="0"/>
                      </a:lnTo>
                      <a:lnTo>
                        <a:pt x="2" y="1"/>
                      </a:lnTo>
                      <a:lnTo>
                        <a:pt x="2" y="2"/>
                      </a:lnTo>
                      <a:lnTo>
                        <a:pt x="1" y="3"/>
                      </a:lnTo>
                      <a:lnTo>
                        <a:pt x="0" y="4"/>
                      </a:lnTo>
                      <a:lnTo>
                        <a:pt x="0" y="6"/>
                      </a:lnTo>
                      <a:lnTo>
                        <a:pt x="0" y="7"/>
                      </a:lnTo>
                      <a:lnTo>
                        <a:pt x="0" y="8"/>
                      </a:lnTo>
                      <a:lnTo>
                        <a:pt x="1" y="9"/>
                      </a:lnTo>
                      <a:lnTo>
                        <a:pt x="1" y="10"/>
                      </a:lnTo>
                      <a:lnTo>
                        <a:pt x="2" y="10"/>
                      </a:lnTo>
                      <a:lnTo>
                        <a:pt x="2" y="11"/>
                      </a:lnTo>
                      <a:lnTo>
                        <a:pt x="3" y="12"/>
                      </a:lnTo>
                      <a:lnTo>
                        <a:pt x="4" y="12"/>
                      </a:lnTo>
                      <a:lnTo>
                        <a:pt x="5" y="13"/>
                      </a:lnTo>
                      <a:lnTo>
                        <a:pt x="6"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05" name="Freeform 487"/>
                <p:cNvSpPr>
                  <a:spLocks/>
                </p:cNvSpPr>
                <p:nvPr/>
              </p:nvSpPr>
              <p:spPr bwMode="auto">
                <a:xfrm>
                  <a:off x="737" y="1611"/>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6" y="13"/>
                      </a:moveTo>
                      <a:lnTo>
                        <a:pt x="7" y="13"/>
                      </a:lnTo>
                      <a:lnTo>
                        <a:pt x="8" y="12"/>
                      </a:lnTo>
                      <a:lnTo>
                        <a:pt x="10" y="12"/>
                      </a:lnTo>
                      <a:lnTo>
                        <a:pt x="10" y="11"/>
                      </a:lnTo>
                      <a:lnTo>
                        <a:pt x="11" y="10"/>
                      </a:lnTo>
                      <a:lnTo>
                        <a:pt x="12" y="8"/>
                      </a:lnTo>
                      <a:lnTo>
                        <a:pt x="12" y="7"/>
                      </a:lnTo>
                      <a:lnTo>
                        <a:pt x="12" y="6"/>
                      </a:lnTo>
                      <a:lnTo>
                        <a:pt x="12" y="5"/>
                      </a:lnTo>
                      <a:lnTo>
                        <a:pt x="11" y="4"/>
                      </a:lnTo>
                      <a:lnTo>
                        <a:pt x="11" y="3"/>
                      </a:lnTo>
                      <a:lnTo>
                        <a:pt x="11" y="2"/>
                      </a:lnTo>
                      <a:lnTo>
                        <a:pt x="10" y="2"/>
                      </a:lnTo>
                      <a:lnTo>
                        <a:pt x="9" y="1"/>
                      </a:lnTo>
                      <a:lnTo>
                        <a:pt x="8" y="0"/>
                      </a:lnTo>
                      <a:lnTo>
                        <a:pt x="7" y="0"/>
                      </a:lnTo>
                      <a:lnTo>
                        <a:pt x="6" y="0"/>
                      </a:lnTo>
                      <a:lnTo>
                        <a:pt x="5" y="0"/>
                      </a:lnTo>
                      <a:lnTo>
                        <a:pt x="4" y="0"/>
                      </a:lnTo>
                      <a:lnTo>
                        <a:pt x="2" y="0"/>
                      </a:lnTo>
                      <a:lnTo>
                        <a:pt x="2" y="2"/>
                      </a:lnTo>
                      <a:lnTo>
                        <a:pt x="1" y="2"/>
                      </a:lnTo>
                      <a:lnTo>
                        <a:pt x="0" y="3"/>
                      </a:lnTo>
                      <a:lnTo>
                        <a:pt x="0" y="4"/>
                      </a:lnTo>
                      <a:lnTo>
                        <a:pt x="0" y="6"/>
                      </a:lnTo>
                      <a:lnTo>
                        <a:pt x="0" y="7"/>
                      </a:lnTo>
                      <a:lnTo>
                        <a:pt x="0" y="8"/>
                      </a:lnTo>
                      <a:lnTo>
                        <a:pt x="0" y="9"/>
                      </a:lnTo>
                      <a:lnTo>
                        <a:pt x="0" y="10"/>
                      </a:lnTo>
                      <a:lnTo>
                        <a:pt x="1" y="10"/>
                      </a:lnTo>
                      <a:lnTo>
                        <a:pt x="2" y="12"/>
                      </a:lnTo>
                      <a:lnTo>
                        <a:pt x="3" y="13"/>
                      </a:lnTo>
                      <a:lnTo>
                        <a:pt x="4" y="13"/>
                      </a:lnTo>
                      <a:lnTo>
                        <a:pt x="5" y="13"/>
                      </a:lnTo>
                      <a:lnTo>
                        <a:pt x="6"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06" name="Freeform 488"/>
                <p:cNvSpPr>
                  <a:spLocks/>
                </p:cNvSpPr>
                <p:nvPr/>
              </p:nvSpPr>
              <p:spPr bwMode="auto">
                <a:xfrm>
                  <a:off x="734" y="1611"/>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6" y="13"/>
                      </a:moveTo>
                      <a:lnTo>
                        <a:pt x="8" y="13"/>
                      </a:lnTo>
                      <a:lnTo>
                        <a:pt x="8" y="12"/>
                      </a:lnTo>
                      <a:lnTo>
                        <a:pt x="10" y="12"/>
                      </a:lnTo>
                      <a:lnTo>
                        <a:pt x="10" y="11"/>
                      </a:lnTo>
                      <a:lnTo>
                        <a:pt x="11" y="10"/>
                      </a:lnTo>
                      <a:lnTo>
                        <a:pt x="12" y="8"/>
                      </a:lnTo>
                      <a:lnTo>
                        <a:pt x="12" y="7"/>
                      </a:lnTo>
                      <a:lnTo>
                        <a:pt x="12" y="6"/>
                      </a:lnTo>
                      <a:lnTo>
                        <a:pt x="12" y="5"/>
                      </a:lnTo>
                      <a:lnTo>
                        <a:pt x="11" y="4"/>
                      </a:lnTo>
                      <a:lnTo>
                        <a:pt x="11" y="3"/>
                      </a:lnTo>
                      <a:lnTo>
                        <a:pt x="11" y="2"/>
                      </a:lnTo>
                      <a:lnTo>
                        <a:pt x="10" y="2"/>
                      </a:lnTo>
                      <a:lnTo>
                        <a:pt x="9" y="1"/>
                      </a:lnTo>
                      <a:lnTo>
                        <a:pt x="8" y="0"/>
                      </a:lnTo>
                      <a:lnTo>
                        <a:pt x="7" y="0"/>
                      </a:lnTo>
                      <a:lnTo>
                        <a:pt x="6" y="0"/>
                      </a:lnTo>
                      <a:lnTo>
                        <a:pt x="5" y="0"/>
                      </a:lnTo>
                      <a:lnTo>
                        <a:pt x="4" y="0"/>
                      </a:lnTo>
                      <a:lnTo>
                        <a:pt x="3" y="0"/>
                      </a:lnTo>
                      <a:lnTo>
                        <a:pt x="2" y="2"/>
                      </a:lnTo>
                      <a:lnTo>
                        <a:pt x="1" y="2"/>
                      </a:lnTo>
                      <a:lnTo>
                        <a:pt x="0" y="3"/>
                      </a:lnTo>
                      <a:lnTo>
                        <a:pt x="0" y="4"/>
                      </a:lnTo>
                      <a:lnTo>
                        <a:pt x="0" y="6"/>
                      </a:lnTo>
                      <a:lnTo>
                        <a:pt x="0" y="7"/>
                      </a:lnTo>
                      <a:lnTo>
                        <a:pt x="0" y="8"/>
                      </a:lnTo>
                      <a:lnTo>
                        <a:pt x="0" y="9"/>
                      </a:lnTo>
                      <a:lnTo>
                        <a:pt x="0" y="10"/>
                      </a:lnTo>
                      <a:lnTo>
                        <a:pt x="1" y="10"/>
                      </a:lnTo>
                      <a:lnTo>
                        <a:pt x="1" y="12"/>
                      </a:lnTo>
                      <a:lnTo>
                        <a:pt x="2" y="12"/>
                      </a:lnTo>
                      <a:lnTo>
                        <a:pt x="3" y="12"/>
                      </a:lnTo>
                      <a:lnTo>
                        <a:pt x="3" y="13"/>
                      </a:lnTo>
                      <a:lnTo>
                        <a:pt x="4" y="13"/>
                      </a:lnTo>
                      <a:lnTo>
                        <a:pt x="5" y="13"/>
                      </a:lnTo>
                      <a:lnTo>
                        <a:pt x="6"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07" name="Freeform 489"/>
                <p:cNvSpPr>
                  <a:spLocks/>
                </p:cNvSpPr>
                <p:nvPr/>
              </p:nvSpPr>
              <p:spPr bwMode="auto">
                <a:xfrm>
                  <a:off x="741" y="1611"/>
                  <a:ext cx="1"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7" y="13"/>
                      </a:moveTo>
                      <a:lnTo>
                        <a:pt x="8" y="13"/>
                      </a:lnTo>
                      <a:lnTo>
                        <a:pt x="10" y="13"/>
                      </a:lnTo>
                      <a:lnTo>
                        <a:pt x="11" y="11"/>
                      </a:lnTo>
                      <a:lnTo>
                        <a:pt x="12" y="10"/>
                      </a:lnTo>
                      <a:lnTo>
                        <a:pt x="12" y="9"/>
                      </a:lnTo>
                      <a:lnTo>
                        <a:pt x="12" y="8"/>
                      </a:lnTo>
                      <a:lnTo>
                        <a:pt x="13" y="6"/>
                      </a:lnTo>
                      <a:lnTo>
                        <a:pt x="12" y="6"/>
                      </a:lnTo>
                      <a:lnTo>
                        <a:pt x="12" y="5"/>
                      </a:lnTo>
                      <a:lnTo>
                        <a:pt x="12" y="4"/>
                      </a:lnTo>
                      <a:lnTo>
                        <a:pt x="12" y="3"/>
                      </a:lnTo>
                      <a:lnTo>
                        <a:pt x="11" y="3"/>
                      </a:lnTo>
                      <a:lnTo>
                        <a:pt x="11" y="2"/>
                      </a:lnTo>
                      <a:lnTo>
                        <a:pt x="10" y="1"/>
                      </a:lnTo>
                      <a:lnTo>
                        <a:pt x="9" y="1"/>
                      </a:lnTo>
                      <a:lnTo>
                        <a:pt x="8" y="1"/>
                      </a:lnTo>
                      <a:lnTo>
                        <a:pt x="7" y="0"/>
                      </a:lnTo>
                      <a:lnTo>
                        <a:pt x="6" y="0"/>
                      </a:lnTo>
                      <a:lnTo>
                        <a:pt x="5" y="1"/>
                      </a:lnTo>
                      <a:lnTo>
                        <a:pt x="4" y="1"/>
                      </a:lnTo>
                      <a:lnTo>
                        <a:pt x="3" y="1"/>
                      </a:lnTo>
                      <a:lnTo>
                        <a:pt x="2" y="3"/>
                      </a:lnTo>
                      <a:lnTo>
                        <a:pt x="1" y="3"/>
                      </a:lnTo>
                      <a:lnTo>
                        <a:pt x="0" y="5"/>
                      </a:lnTo>
                      <a:lnTo>
                        <a:pt x="0" y="6"/>
                      </a:lnTo>
                      <a:lnTo>
                        <a:pt x="0" y="7"/>
                      </a:lnTo>
                      <a:lnTo>
                        <a:pt x="0" y="8"/>
                      </a:lnTo>
                      <a:lnTo>
                        <a:pt x="0" y="9"/>
                      </a:lnTo>
                      <a:lnTo>
                        <a:pt x="1" y="9"/>
                      </a:lnTo>
                      <a:lnTo>
                        <a:pt x="1" y="10"/>
                      </a:lnTo>
                      <a:lnTo>
                        <a:pt x="2" y="11"/>
                      </a:lnTo>
                      <a:lnTo>
                        <a:pt x="2" y="12"/>
                      </a:lnTo>
                      <a:lnTo>
                        <a:pt x="3" y="13"/>
                      </a:lnTo>
                      <a:lnTo>
                        <a:pt x="4" y="13"/>
                      </a:lnTo>
                      <a:lnTo>
                        <a:pt x="5" y="13"/>
                      </a:lnTo>
                      <a:lnTo>
                        <a:pt x="6" y="13"/>
                      </a:lnTo>
                      <a:lnTo>
                        <a:pt x="6" y="14"/>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08" name="Freeform 490"/>
                <p:cNvSpPr>
                  <a:spLocks/>
                </p:cNvSpPr>
                <p:nvPr/>
              </p:nvSpPr>
              <p:spPr bwMode="auto">
                <a:xfrm>
                  <a:off x="747" y="1611"/>
                  <a:ext cx="2" cy="2"/>
                </a:xfrm>
                <a:custGeom>
                  <a:avLst/>
                  <a:gdLst>
                    <a:gd name="T0" fmla="*/ 0 w 11"/>
                    <a:gd name="T1" fmla="*/ 0 h 13"/>
                    <a:gd name="T2" fmla="*/ 0 w 11"/>
                    <a:gd name="T3" fmla="*/ 0 h 13"/>
                    <a:gd name="T4" fmla="*/ 0 w 11"/>
                    <a:gd name="T5" fmla="*/ 0 h 13"/>
                    <a:gd name="T6" fmla="*/ 0 w 11"/>
                    <a:gd name="T7" fmla="*/ 0 h 13"/>
                    <a:gd name="T8" fmla="*/ 0 w 11"/>
                    <a:gd name="T9" fmla="*/ 0 h 13"/>
                    <a:gd name="T10" fmla="*/ 0 w 11"/>
                    <a:gd name="T11" fmla="*/ 0 h 13"/>
                    <a:gd name="T12" fmla="*/ 0 w 11"/>
                    <a:gd name="T13" fmla="*/ 0 h 13"/>
                    <a:gd name="T14" fmla="*/ 0 w 11"/>
                    <a:gd name="T15" fmla="*/ 0 h 13"/>
                    <a:gd name="T16" fmla="*/ 0 w 11"/>
                    <a:gd name="T17" fmla="*/ 0 h 13"/>
                    <a:gd name="T18" fmla="*/ 0 w 11"/>
                    <a:gd name="T19" fmla="*/ 0 h 13"/>
                    <a:gd name="T20" fmla="*/ 0 w 11"/>
                    <a:gd name="T21" fmla="*/ 0 h 13"/>
                    <a:gd name="T22" fmla="*/ 0 w 11"/>
                    <a:gd name="T23" fmla="*/ 0 h 13"/>
                    <a:gd name="T24" fmla="*/ 0 w 11"/>
                    <a:gd name="T25" fmla="*/ 0 h 13"/>
                    <a:gd name="T26" fmla="*/ 0 w 11"/>
                    <a:gd name="T27" fmla="*/ 0 h 13"/>
                    <a:gd name="T28" fmla="*/ 0 w 11"/>
                    <a:gd name="T29" fmla="*/ 0 h 13"/>
                    <a:gd name="T30" fmla="*/ 0 w 11"/>
                    <a:gd name="T31" fmla="*/ 0 h 13"/>
                    <a:gd name="T32" fmla="*/ 0 w 11"/>
                    <a:gd name="T33" fmla="*/ 0 h 13"/>
                    <a:gd name="T34" fmla="*/ 0 w 11"/>
                    <a:gd name="T35" fmla="*/ 0 h 13"/>
                    <a:gd name="T36" fmla="*/ 0 w 11"/>
                    <a:gd name="T37" fmla="*/ 0 h 13"/>
                    <a:gd name="T38" fmla="*/ 0 w 11"/>
                    <a:gd name="T39" fmla="*/ 0 h 13"/>
                    <a:gd name="T40" fmla="*/ 0 w 11"/>
                    <a:gd name="T41" fmla="*/ 0 h 13"/>
                    <a:gd name="T42" fmla="*/ 0 w 11"/>
                    <a:gd name="T43" fmla="*/ 0 h 13"/>
                    <a:gd name="T44" fmla="*/ 0 w 11"/>
                    <a:gd name="T45" fmla="*/ 0 h 13"/>
                    <a:gd name="T46" fmla="*/ 0 w 11"/>
                    <a:gd name="T47" fmla="*/ 0 h 13"/>
                    <a:gd name="T48" fmla="*/ 0 w 11"/>
                    <a:gd name="T49" fmla="*/ 0 h 13"/>
                    <a:gd name="T50" fmla="*/ 0 w 11"/>
                    <a:gd name="T51" fmla="*/ 0 h 13"/>
                    <a:gd name="T52" fmla="*/ 0 w 11"/>
                    <a:gd name="T53" fmla="*/ 0 h 13"/>
                    <a:gd name="T54" fmla="*/ 0 w 11"/>
                    <a:gd name="T55" fmla="*/ 0 h 13"/>
                    <a:gd name="T56" fmla="*/ 0 w 11"/>
                    <a:gd name="T57" fmla="*/ 0 h 13"/>
                    <a:gd name="T58" fmla="*/ 0 w 11"/>
                    <a:gd name="T59" fmla="*/ 0 h 13"/>
                    <a:gd name="T60" fmla="*/ 0 w 11"/>
                    <a:gd name="T61" fmla="*/ 0 h 13"/>
                    <a:gd name="T62" fmla="*/ 0 w 11"/>
                    <a:gd name="T63" fmla="*/ 0 h 13"/>
                    <a:gd name="T64" fmla="*/ 0 w 11"/>
                    <a:gd name="T65" fmla="*/ 0 h 13"/>
                    <a:gd name="T66" fmla="*/ 0 w 11"/>
                    <a:gd name="T67" fmla="*/ 0 h 13"/>
                    <a:gd name="T68" fmla="*/ 0 w 11"/>
                    <a:gd name="T69" fmla="*/ 0 h 13"/>
                    <a:gd name="T70" fmla="*/ 0 w 11"/>
                    <a:gd name="T71" fmla="*/ 0 h 13"/>
                    <a:gd name="T72" fmla="*/ 0 w 11"/>
                    <a:gd name="T73" fmla="*/ 0 h 13"/>
                    <a:gd name="T74" fmla="*/ 0 w 11"/>
                    <a:gd name="T75" fmla="*/ 0 h 13"/>
                    <a:gd name="T76" fmla="*/ 0 w 11"/>
                    <a:gd name="T77" fmla="*/ 0 h 13"/>
                    <a:gd name="T78" fmla="*/ 0 w 11"/>
                    <a:gd name="T79" fmla="*/ 0 h 13"/>
                    <a:gd name="T80" fmla="*/ 0 w 11"/>
                    <a:gd name="T81" fmla="*/ 0 h 13"/>
                    <a:gd name="T82" fmla="*/ 0 w 11"/>
                    <a:gd name="T83" fmla="*/ 0 h 13"/>
                    <a:gd name="T84" fmla="*/ 0 w 11"/>
                    <a:gd name="T85" fmla="*/ 0 h 13"/>
                    <a:gd name="T86" fmla="*/ 0 w 11"/>
                    <a:gd name="T87" fmla="*/ 0 h 13"/>
                    <a:gd name="T88" fmla="*/ 0 w 11"/>
                    <a:gd name="T89" fmla="*/ 0 h 13"/>
                    <a:gd name="T90" fmla="*/ 0 w 11"/>
                    <a:gd name="T91" fmla="*/ 0 h 13"/>
                    <a:gd name="T92" fmla="*/ 0 w 11"/>
                    <a:gd name="T93" fmla="*/ 0 h 13"/>
                    <a:gd name="T94" fmla="*/ 0 w 11"/>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13"/>
                    <a:gd name="T146" fmla="*/ 11 w 11"/>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13">
                      <a:moveTo>
                        <a:pt x="6" y="13"/>
                      </a:moveTo>
                      <a:lnTo>
                        <a:pt x="7" y="13"/>
                      </a:lnTo>
                      <a:lnTo>
                        <a:pt x="9" y="12"/>
                      </a:lnTo>
                      <a:lnTo>
                        <a:pt x="10" y="12"/>
                      </a:lnTo>
                      <a:lnTo>
                        <a:pt x="10" y="10"/>
                      </a:lnTo>
                      <a:lnTo>
                        <a:pt x="11" y="10"/>
                      </a:lnTo>
                      <a:lnTo>
                        <a:pt x="11" y="8"/>
                      </a:lnTo>
                      <a:lnTo>
                        <a:pt x="11" y="7"/>
                      </a:lnTo>
                      <a:lnTo>
                        <a:pt x="11" y="6"/>
                      </a:lnTo>
                      <a:lnTo>
                        <a:pt x="11" y="5"/>
                      </a:lnTo>
                      <a:lnTo>
                        <a:pt x="11" y="4"/>
                      </a:lnTo>
                      <a:lnTo>
                        <a:pt x="11" y="3"/>
                      </a:lnTo>
                      <a:lnTo>
                        <a:pt x="11" y="2"/>
                      </a:lnTo>
                      <a:lnTo>
                        <a:pt x="10" y="2"/>
                      </a:lnTo>
                      <a:lnTo>
                        <a:pt x="9" y="1"/>
                      </a:lnTo>
                      <a:lnTo>
                        <a:pt x="9" y="0"/>
                      </a:lnTo>
                      <a:lnTo>
                        <a:pt x="8" y="0"/>
                      </a:lnTo>
                      <a:lnTo>
                        <a:pt x="7" y="0"/>
                      </a:lnTo>
                      <a:lnTo>
                        <a:pt x="6" y="0"/>
                      </a:lnTo>
                      <a:lnTo>
                        <a:pt x="5" y="0"/>
                      </a:lnTo>
                      <a:lnTo>
                        <a:pt x="4" y="0"/>
                      </a:lnTo>
                      <a:lnTo>
                        <a:pt x="3" y="0"/>
                      </a:lnTo>
                      <a:lnTo>
                        <a:pt x="1" y="1"/>
                      </a:lnTo>
                      <a:lnTo>
                        <a:pt x="1" y="2"/>
                      </a:lnTo>
                      <a:lnTo>
                        <a:pt x="0" y="3"/>
                      </a:lnTo>
                      <a:lnTo>
                        <a:pt x="0" y="4"/>
                      </a:lnTo>
                      <a:lnTo>
                        <a:pt x="0" y="6"/>
                      </a:lnTo>
                      <a:lnTo>
                        <a:pt x="0" y="7"/>
                      </a:lnTo>
                      <a:lnTo>
                        <a:pt x="0" y="8"/>
                      </a:lnTo>
                      <a:lnTo>
                        <a:pt x="0" y="9"/>
                      </a:lnTo>
                      <a:lnTo>
                        <a:pt x="1" y="10"/>
                      </a:lnTo>
                      <a:lnTo>
                        <a:pt x="1" y="11"/>
                      </a:lnTo>
                      <a:lnTo>
                        <a:pt x="2" y="12"/>
                      </a:lnTo>
                      <a:lnTo>
                        <a:pt x="3" y="12"/>
                      </a:lnTo>
                      <a:lnTo>
                        <a:pt x="4" y="13"/>
                      </a:lnTo>
                      <a:lnTo>
                        <a:pt x="5" y="13"/>
                      </a:lnTo>
                      <a:lnTo>
                        <a:pt x="6"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09" name="Freeform 491"/>
                <p:cNvSpPr>
                  <a:spLocks/>
                </p:cNvSpPr>
                <p:nvPr/>
              </p:nvSpPr>
              <p:spPr bwMode="auto">
                <a:xfrm>
                  <a:off x="744" y="1611"/>
                  <a:ext cx="2" cy="2"/>
                </a:xfrm>
                <a:custGeom>
                  <a:avLst/>
                  <a:gdLst>
                    <a:gd name="T0" fmla="*/ 0 w 11"/>
                    <a:gd name="T1" fmla="*/ 0 h 13"/>
                    <a:gd name="T2" fmla="*/ 0 w 11"/>
                    <a:gd name="T3" fmla="*/ 0 h 13"/>
                    <a:gd name="T4" fmla="*/ 0 w 11"/>
                    <a:gd name="T5" fmla="*/ 0 h 13"/>
                    <a:gd name="T6" fmla="*/ 0 w 11"/>
                    <a:gd name="T7" fmla="*/ 0 h 13"/>
                    <a:gd name="T8" fmla="*/ 0 w 11"/>
                    <a:gd name="T9" fmla="*/ 0 h 13"/>
                    <a:gd name="T10" fmla="*/ 0 w 11"/>
                    <a:gd name="T11" fmla="*/ 0 h 13"/>
                    <a:gd name="T12" fmla="*/ 0 w 11"/>
                    <a:gd name="T13" fmla="*/ 0 h 13"/>
                    <a:gd name="T14" fmla="*/ 0 w 11"/>
                    <a:gd name="T15" fmla="*/ 0 h 13"/>
                    <a:gd name="T16" fmla="*/ 0 w 11"/>
                    <a:gd name="T17" fmla="*/ 0 h 13"/>
                    <a:gd name="T18" fmla="*/ 0 w 11"/>
                    <a:gd name="T19" fmla="*/ 0 h 13"/>
                    <a:gd name="T20" fmla="*/ 0 w 11"/>
                    <a:gd name="T21" fmla="*/ 0 h 13"/>
                    <a:gd name="T22" fmla="*/ 0 w 11"/>
                    <a:gd name="T23" fmla="*/ 0 h 13"/>
                    <a:gd name="T24" fmla="*/ 0 w 11"/>
                    <a:gd name="T25" fmla="*/ 0 h 13"/>
                    <a:gd name="T26" fmla="*/ 0 w 11"/>
                    <a:gd name="T27" fmla="*/ 0 h 13"/>
                    <a:gd name="T28" fmla="*/ 0 w 11"/>
                    <a:gd name="T29" fmla="*/ 0 h 13"/>
                    <a:gd name="T30" fmla="*/ 0 w 11"/>
                    <a:gd name="T31" fmla="*/ 0 h 13"/>
                    <a:gd name="T32" fmla="*/ 0 w 11"/>
                    <a:gd name="T33" fmla="*/ 0 h 13"/>
                    <a:gd name="T34" fmla="*/ 0 w 11"/>
                    <a:gd name="T35" fmla="*/ 0 h 13"/>
                    <a:gd name="T36" fmla="*/ 0 w 11"/>
                    <a:gd name="T37" fmla="*/ 0 h 13"/>
                    <a:gd name="T38" fmla="*/ 0 w 11"/>
                    <a:gd name="T39" fmla="*/ 0 h 13"/>
                    <a:gd name="T40" fmla="*/ 0 w 11"/>
                    <a:gd name="T41" fmla="*/ 0 h 13"/>
                    <a:gd name="T42" fmla="*/ 0 w 11"/>
                    <a:gd name="T43" fmla="*/ 0 h 13"/>
                    <a:gd name="T44" fmla="*/ 0 w 11"/>
                    <a:gd name="T45" fmla="*/ 0 h 13"/>
                    <a:gd name="T46" fmla="*/ 0 w 11"/>
                    <a:gd name="T47" fmla="*/ 0 h 13"/>
                    <a:gd name="T48" fmla="*/ 0 w 11"/>
                    <a:gd name="T49" fmla="*/ 0 h 13"/>
                    <a:gd name="T50" fmla="*/ 0 w 11"/>
                    <a:gd name="T51" fmla="*/ 0 h 13"/>
                    <a:gd name="T52" fmla="*/ 0 w 11"/>
                    <a:gd name="T53" fmla="*/ 0 h 13"/>
                    <a:gd name="T54" fmla="*/ 0 w 11"/>
                    <a:gd name="T55" fmla="*/ 0 h 13"/>
                    <a:gd name="T56" fmla="*/ 0 w 11"/>
                    <a:gd name="T57" fmla="*/ 0 h 13"/>
                    <a:gd name="T58" fmla="*/ 0 w 11"/>
                    <a:gd name="T59" fmla="*/ 0 h 13"/>
                    <a:gd name="T60" fmla="*/ 0 w 11"/>
                    <a:gd name="T61" fmla="*/ 0 h 13"/>
                    <a:gd name="T62" fmla="*/ 0 w 11"/>
                    <a:gd name="T63" fmla="*/ 0 h 13"/>
                    <a:gd name="T64" fmla="*/ 0 w 11"/>
                    <a:gd name="T65" fmla="*/ 0 h 13"/>
                    <a:gd name="T66" fmla="*/ 0 w 11"/>
                    <a:gd name="T67" fmla="*/ 0 h 13"/>
                    <a:gd name="T68" fmla="*/ 0 w 11"/>
                    <a:gd name="T69" fmla="*/ 0 h 13"/>
                    <a:gd name="T70" fmla="*/ 0 w 11"/>
                    <a:gd name="T71" fmla="*/ 0 h 13"/>
                    <a:gd name="T72" fmla="*/ 0 w 11"/>
                    <a:gd name="T73" fmla="*/ 0 h 13"/>
                    <a:gd name="T74" fmla="*/ 0 w 11"/>
                    <a:gd name="T75" fmla="*/ 0 h 13"/>
                    <a:gd name="T76" fmla="*/ 0 w 11"/>
                    <a:gd name="T77" fmla="*/ 0 h 13"/>
                    <a:gd name="T78" fmla="*/ 0 w 11"/>
                    <a:gd name="T79" fmla="*/ 0 h 13"/>
                    <a:gd name="T80" fmla="*/ 0 w 11"/>
                    <a:gd name="T81" fmla="*/ 0 h 13"/>
                    <a:gd name="T82" fmla="*/ 0 w 11"/>
                    <a:gd name="T83" fmla="*/ 0 h 13"/>
                    <a:gd name="T84" fmla="*/ 0 w 11"/>
                    <a:gd name="T85" fmla="*/ 0 h 13"/>
                    <a:gd name="T86" fmla="*/ 0 w 11"/>
                    <a:gd name="T87" fmla="*/ 0 h 13"/>
                    <a:gd name="T88" fmla="*/ 0 w 11"/>
                    <a:gd name="T89" fmla="*/ 0 h 13"/>
                    <a:gd name="T90" fmla="*/ 0 w 11"/>
                    <a:gd name="T91" fmla="*/ 0 h 13"/>
                    <a:gd name="T92" fmla="*/ 0 w 11"/>
                    <a:gd name="T93" fmla="*/ 0 h 13"/>
                    <a:gd name="T94" fmla="*/ 0 w 11"/>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13"/>
                    <a:gd name="T146" fmla="*/ 11 w 11"/>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13">
                      <a:moveTo>
                        <a:pt x="5" y="13"/>
                      </a:moveTo>
                      <a:lnTo>
                        <a:pt x="7" y="13"/>
                      </a:lnTo>
                      <a:lnTo>
                        <a:pt x="8" y="12"/>
                      </a:lnTo>
                      <a:lnTo>
                        <a:pt x="9" y="12"/>
                      </a:lnTo>
                      <a:lnTo>
                        <a:pt x="9" y="10"/>
                      </a:lnTo>
                      <a:lnTo>
                        <a:pt x="10" y="10"/>
                      </a:lnTo>
                      <a:lnTo>
                        <a:pt x="11" y="8"/>
                      </a:lnTo>
                      <a:lnTo>
                        <a:pt x="11" y="7"/>
                      </a:lnTo>
                      <a:lnTo>
                        <a:pt x="11" y="6"/>
                      </a:lnTo>
                      <a:lnTo>
                        <a:pt x="11" y="5"/>
                      </a:lnTo>
                      <a:lnTo>
                        <a:pt x="11" y="4"/>
                      </a:lnTo>
                      <a:lnTo>
                        <a:pt x="10" y="4"/>
                      </a:lnTo>
                      <a:lnTo>
                        <a:pt x="10" y="3"/>
                      </a:lnTo>
                      <a:lnTo>
                        <a:pt x="10" y="2"/>
                      </a:lnTo>
                      <a:lnTo>
                        <a:pt x="9" y="2"/>
                      </a:lnTo>
                      <a:lnTo>
                        <a:pt x="9" y="1"/>
                      </a:lnTo>
                      <a:lnTo>
                        <a:pt x="8" y="0"/>
                      </a:lnTo>
                      <a:lnTo>
                        <a:pt x="7" y="0"/>
                      </a:lnTo>
                      <a:lnTo>
                        <a:pt x="6" y="0"/>
                      </a:lnTo>
                      <a:lnTo>
                        <a:pt x="5" y="0"/>
                      </a:lnTo>
                      <a:lnTo>
                        <a:pt x="4" y="0"/>
                      </a:lnTo>
                      <a:lnTo>
                        <a:pt x="3" y="0"/>
                      </a:lnTo>
                      <a:lnTo>
                        <a:pt x="2" y="1"/>
                      </a:lnTo>
                      <a:lnTo>
                        <a:pt x="1" y="2"/>
                      </a:lnTo>
                      <a:lnTo>
                        <a:pt x="0" y="3"/>
                      </a:lnTo>
                      <a:lnTo>
                        <a:pt x="0" y="4"/>
                      </a:lnTo>
                      <a:lnTo>
                        <a:pt x="0" y="6"/>
                      </a:lnTo>
                      <a:lnTo>
                        <a:pt x="0" y="7"/>
                      </a:lnTo>
                      <a:lnTo>
                        <a:pt x="0" y="8"/>
                      </a:lnTo>
                      <a:lnTo>
                        <a:pt x="0" y="9"/>
                      </a:lnTo>
                      <a:lnTo>
                        <a:pt x="1" y="10"/>
                      </a:lnTo>
                      <a:lnTo>
                        <a:pt x="2" y="11"/>
                      </a:lnTo>
                      <a:lnTo>
                        <a:pt x="2" y="12"/>
                      </a:lnTo>
                      <a:lnTo>
                        <a:pt x="3" y="12"/>
                      </a:lnTo>
                      <a:lnTo>
                        <a:pt x="4" y="13"/>
                      </a:lnTo>
                      <a:lnTo>
                        <a:pt x="5"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10" name="Freeform 492"/>
                <p:cNvSpPr>
                  <a:spLocks/>
                </p:cNvSpPr>
                <p:nvPr/>
              </p:nvSpPr>
              <p:spPr bwMode="auto">
                <a:xfrm>
                  <a:off x="750" y="1611"/>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7" y="14"/>
                      </a:moveTo>
                      <a:lnTo>
                        <a:pt x="8" y="14"/>
                      </a:lnTo>
                      <a:lnTo>
                        <a:pt x="9" y="12"/>
                      </a:lnTo>
                      <a:lnTo>
                        <a:pt x="10" y="12"/>
                      </a:lnTo>
                      <a:lnTo>
                        <a:pt x="10" y="11"/>
                      </a:lnTo>
                      <a:lnTo>
                        <a:pt x="11" y="10"/>
                      </a:lnTo>
                      <a:lnTo>
                        <a:pt x="12" y="8"/>
                      </a:lnTo>
                      <a:lnTo>
                        <a:pt x="12" y="7"/>
                      </a:lnTo>
                      <a:lnTo>
                        <a:pt x="12" y="6"/>
                      </a:lnTo>
                      <a:lnTo>
                        <a:pt x="12" y="5"/>
                      </a:lnTo>
                      <a:lnTo>
                        <a:pt x="11" y="4"/>
                      </a:lnTo>
                      <a:lnTo>
                        <a:pt x="11" y="3"/>
                      </a:lnTo>
                      <a:lnTo>
                        <a:pt x="11" y="2"/>
                      </a:lnTo>
                      <a:lnTo>
                        <a:pt x="10" y="2"/>
                      </a:lnTo>
                      <a:lnTo>
                        <a:pt x="10" y="1"/>
                      </a:lnTo>
                      <a:lnTo>
                        <a:pt x="9" y="1"/>
                      </a:lnTo>
                      <a:lnTo>
                        <a:pt x="8" y="0"/>
                      </a:lnTo>
                      <a:lnTo>
                        <a:pt x="7" y="0"/>
                      </a:lnTo>
                      <a:lnTo>
                        <a:pt x="6" y="0"/>
                      </a:lnTo>
                      <a:lnTo>
                        <a:pt x="5" y="0"/>
                      </a:lnTo>
                      <a:lnTo>
                        <a:pt x="4" y="0"/>
                      </a:lnTo>
                      <a:lnTo>
                        <a:pt x="3" y="0"/>
                      </a:lnTo>
                      <a:lnTo>
                        <a:pt x="2" y="1"/>
                      </a:lnTo>
                      <a:lnTo>
                        <a:pt x="1" y="2"/>
                      </a:lnTo>
                      <a:lnTo>
                        <a:pt x="0" y="3"/>
                      </a:lnTo>
                      <a:lnTo>
                        <a:pt x="0" y="4"/>
                      </a:lnTo>
                      <a:lnTo>
                        <a:pt x="0" y="6"/>
                      </a:lnTo>
                      <a:lnTo>
                        <a:pt x="0" y="7"/>
                      </a:lnTo>
                      <a:lnTo>
                        <a:pt x="0" y="8"/>
                      </a:lnTo>
                      <a:lnTo>
                        <a:pt x="0" y="9"/>
                      </a:lnTo>
                      <a:lnTo>
                        <a:pt x="0" y="10"/>
                      </a:lnTo>
                      <a:lnTo>
                        <a:pt x="1" y="10"/>
                      </a:lnTo>
                      <a:lnTo>
                        <a:pt x="2" y="11"/>
                      </a:lnTo>
                      <a:lnTo>
                        <a:pt x="2" y="12"/>
                      </a:lnTo>
                      <a:lnTo>
                        <a:pt x="3" y="12"/>
                      </a:lnTo>
                      <a:lnTo>
                        <a:pt x="3" y="14"/>
                      </a:lnTo>
                      <a:lnTo>
                        <a:pt x="4" y="14"/>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11" name="Freeform 493"/>
                <p:cNvSpPr>
                  <a:spLocks/>
                </p:cNvSpPr>
                <p:nvPr/>
              </p:nvSpPr>
              <p:spPr bwMode="auto">
                <a:xfrm>
                  <a:off x="757" y="1611"/>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4"/>
                      </a:moveTo>
                      <a:lnTo>
                        <a:pt x="8" y="14"/>
                      </a:lnTo>
                      <a:lnTo>
                        <a:pt x="9" y="14"/>
                      </a:lnTo>
                      <a:lnTo>
                        <a:pt x="10" y="12"/>
                      </a:lnTo>
                      <a:lnTo>
                        <a:pt x="11" y="11"/>
                      </a:lnTo>
                      <a:lnTo>
                        <a:pt x="12" y="10"/>
                      </a:lnTo>
                      <a:lnTo>
                        <a:pt x="12" y="9"/>
                      </a:lnTo>
                      <a:lnTo>
                        <a:pt x="12" y="8"/>
                      </a:lnTo>
                      <a:lnTo>
                        <a:pt x="12" y="6"/>
                      </a:lnTo>
                      <a:lnTo>
                        <a:pt x="12" y="5"/>
                      </a:lnTo>
                      <a:lnTo>
                        <a:pt x="12" y="4"/>
                      </a:lnTo>
                      <a:lnTo>
                        <a:pt x="11" y="3"/>
                      </a:lnTo>
                      <a:lnTo>
                        <a:pt x="11" y="2"/>
                      </a:lnTo>
                      <a:lnTo>
                        <a:pt x="10" y="2"/>
                      </a:lnTo>
                      <a:lnTo>
                        <a:pt x="10" y="1"/>
                      </a:lnTo>
                      <a:lnTo>
                        <a:pt x="9" y="1"/>
                      </a:lnTo>
                      <a:lnTo>
                        <a:pt x="8" y="0"/>
                      </a:lnTo>
                      <a:lnTo>
                        <a:pt x="7" y="0"/>
                      </a:lnTo>
                      <a:lnTo>
                        <a:pt x="6" y="0"/>
                      </a:lnTo>
                      <a:lnTo>
                        <a:pt x="5" y="0"/>
                      </a:lnTo>
                      <a:lnTo>
                        <a:pt x="3" y="1"/>
                      </a:lnTo>
                      <a:lnTo>
                        <a:pt x="2" y="1"/>
                      </a:lnTo>
                      <a:lnTo>
                        <a:pt x="2" y="2"/>
                      </a:lnTo>
                      <a:lnTo>
                        <a:pt x="1" y="3"/>
                      </a:lnTo>
                      <a:lnTo>
                        <a:pt x="0" y="5"/>
                      </a:lnTo>
                      <a:lnTo>
                        <a:pt x="0" y="6"/>
                      </a:lnTo>
                      <a:lnTo>
                        <a:pt x="0" y="7"/>
                      </a:lnTo>
                      <a:lnTo>
                        <a:pt x="0" y="8"/>
                      </a:lnTo>
                      <a:lnTo>
                        <a:pt x="0" y="9"/>
                      </a:lnTo>
                      <a:lnTo>
                        <a:pt x="1" y="10"/>
                      </a:lnTo>
                      <a:lnTo>
                        <a:pt x="2" y="11"/>
                      </a:lnTo>
                      <a:lnTo>
                        <a:pt x="2" y="12"/>
                      </a:lnTo>
                      <a:lnTo>
                        <a:pt x="3" y="12"/>
                      </a:lnTo>
                      <a:lnTo>
                        <a:pt x="3" y="14"/>
                      </a:lnTo>
                      <a:lnTo>
                        <a:pt x="5" y="14"/>
                      </a:lnTo>
                      <a:lnTo>
                        <a:pt x="6" y="15"/>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12" name="Freeform 494"/>
                <p:cNvSpPr>
                  <a:spLocks/>
                </p:cNvSpPr>
                <p:nvPr/>
              </p:nvSpPr>
              <p:spPr bwMode="auto">
                <a:xfrm>
                  <a:off x="754" y="1611"/>
                  <a:ext cx="1"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4"/>
                      </a:moveTo>
                      <a:lnTo>
                        <a:pt x="8" y="14"/>
                      </a:lnTo>
                      <a:lnTo>
                        <a:pt x="9" y="14"/>
                      </a:lnTo>
                      <a:lnTo>
                        <a:pt x="10" y="12"/>
                      </a:lnTo>
                      <a:lnTo>
                        <a:pt x="11" y="11"/>
                      </a:lnTo>
                      <a:lnTo>
                        <a:pt x="12" y="10"/>
                      </a:lnTo>
                      <a:lnTo>
                        <a:pt x="12" y="9"/>
                      </a:lnTo>
                      <a:lnTo>
                        <a:pt x="12" y="8"/>
                      </a:lnTo>
                      <a:lnTo>
                        <a:pt x="12" y="6"/>
                      </a:lnTo>
                      <a:lnTo>
                        <a:pt x="12" y="5"/>
                      </a:lnTo>
                      <a:lnTo>
                        <a:pt x="12" y="4"/>
                      </a:lnTo>
                      <a:lnTo>
                        <a:pt x="11" y="3"/>
                      </a:lnTo>
                      <a:lnTo>
                        <a:pt x="11" y="2"/>
                      </a:lnTo>
                      <a:lnTo>
                        <a:pt x="10" y="2"/>
                      </a:lnTo>
                      <a:lnTo>
                        <a:pt x="10" y="1"/>
                      </a:lnTo>
                      <a:lnTo>
                        <a:pt x="9" y="1"/>
                      </a:lnTo>
                      <a:lnTo>
                        <a:pt x="9" y="0"/>
                      </a:lnTo>
                      <a:lnTo>
                        <a:pt x="7" y="0"/>
                      </a:lnTo>
                      <a:lnTo>
                        <a:pt x="6" y="0"/>
                      </a:lnTo>
                      <a:lnTo>
                        <a:pt x="5" y="0"/>
                      </a:lnTo>
                      <a:lnTo>
                        <a:pt x="3" y="1"/>
                      </a:lnTo>
                      <a:lnTo>
                        <a:pt x="2" y="1"/>
                      </a:lnTo>
                      <a:lnTo>
                        <a:pt x="1" y="2"/>
                      </a:lnTo>
                      <a:lnTo>
                        <a:pt x="1" y="3"/>
                      </a:lnTo>
                      <a:lnTo>
                        <a:pt x="0" y="5"/>
                      </a:lnTo>
                      <a:lnTo>
                        <a:pt x="0" y="6"/>
                      </a:lnTo>
                      <a:lnTo>
                        <a:pt x="0" y="7"/>
                      </a:lnTo>
                      <a:lnTo>
                        <a:pt x="0" y="8"/>
                      </a:lnTo>
                      <a:lnTo>
                        <a:pt x="0" y="9"/>
                      </a:lnTo>
                      <a:lnTo>
                        <a:pt x="1" y="10"/>
                      </a:lnTo>
                      <a:lnTo>
                        <a:pt x="1" y="11"/>
                      </a:lnTo>
                      <a:lnTo>
                        <a:pt x="2" y="12"/>
                      </a:lnTo>
                      <a:lnTo>
                        <a:pt x="3" y="12"/>
                      </a:lnTo>
                      <a:lnTo>
                        <a:pt x="3" y="14"/>
                      </a:lnTo>
                      <a:lnTo>
                        <a:pt x="4" y="14"/>
                      </a:lnTo>
                      <a:lnTo>
                        <a:pt x="5" y="14"/>
                      </a:lnTo>
                      <a:lnTo>
                        <a:pt x="6" y="15"/>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13" name="Freeform 495"/>
                <p:cNvSpPr>
                  <a:spLocks/>
                </p:cNvSpPr>
                <p:nvPr/>
              </p:nvSpPr>
              <p:spPr bwMode="auto">
                <a:xfrm>
                  <a:off x="760" y="1611"/>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7" y="14"/>
                      </a:moveTo>
                      <a:lnTo>
                        <a:pt x="8" y="14"/>
                      </a:lnTo>
                      <a:lnTo>
                        <a:pt x="9" y="12"/>
                      </a:lnTo>
                      <a:lnTo>
                        <a:pt x="10" y="11"/>
                      </a:lnTo>
                      <a:lnTo>
                        <a:pt x="11" y="10"/>
                      </a:lnTo>
                      <a:lnTo>
                        <a:pt x="12" y="10"/>
                      </a:lnTo>
                      <a:lnTo>
                        <a:pt x="12" y="8"/>
                      </a:lnTo>
                      <a:lnTo>
                        <a:pt x="12" y="7"/>
                      </a:lnTo>
                      <a:lnTo>
                        <a:pt x="12" y="6"/>
                      </a:lnTo>
                      <a:lnTo>
                        <a:pt x="12" y="5"/>
                      </a:lnTo>
                      <a:lnTo>
                        <a:pt x="12" y="4"/>
                      </a:lnTo>
                      <a:lnTo>
                        <a:pt x="12" y="3"/>
                      </a:lnTo>
                      <a:lnTo>
                        <a:pt x="11" y="2"/>
                      </a:lnTo>
                      <a:lnTo>
                        <a:pt x="10" y="2"/>
                      </a:lnTo>
                      <a:lnTo>
                        <a:pt x="10" y="1"/>
                      </a:lnTo>
                      <a:lnTo>
                        <a:pt x="9" y="0"/>
                      </a:lnTo>
                      <a:lnTo>
                        <a:pt x="8" y="0"/>
                      </a:lnTo>
                      <a:lnTo>
                        <a:pt x="7" y="0"/>
                      </a:lnTo>
                      <a:lnTo>
                        <a:pt x="6" y="0"/>
                      </a:lnTo>
                      <a:lnTo>
                        <a:pt x="4" y="0"/>
                      </a:lnTo>
                      <a:lnTo>
                        <a:pt x="3" y="0"/>
                      </a:lnTo>
                      <a:lnTo>
                        <a:pt x="2" y="1"/>
                      </a:lnTo>
                      <a:lnTo>
                        <a:pt x="2" y="2"/>
                      </a:lnTo>
                      <a:lnTo>
                        <a:pt x="1" y="3"/>
                      </a:lnTo>
                      <a:lnTo>
                        <a:pt x="0" y="4"/>
                      </a:lnTo>
                      <a:lnTo>
                        <a:pt x="0" y="5"/>
                      </a:lnTo>
                      <a:lnTo>
                        <a:pt x="0" y="6"/>
                      </a:lnTo>
                      <a:lnTo>
                        <a:pt x="0" y="7"/>
                      </a:lnTo>
                      <a:lnTo>
                        <a:pt x="0" y="8"/>
                      </a:lnTo>
                      <a:lnTo>
                        <a:pt x="0" y="9"/>
                      </a:lnTo>
                      <a:lnTo>
                        <a:pt x="1" y="10"/>
                      </a:lnTo>
                      <a:lnTo>
                        <a:pt x="2" y="10"/>
                      </a:lnTo>
                      <a:lnTo>
                        <a:pt x="2" y="11"/>
                      </a:lnTo>
                      <a:lnTo>
                        <a:pt x="2" y="12"/>
                      </a:lnTo>
                      <a:lnTo>
                        <a:pt x="3" y="12"/>
                      </a:lnTo>
                      <a:lnTo>
                        <a:pt x="4" y="12"/>
                      </a:lnTo>
                      <a:lnTo>
                        <a:pt x="4" y="14"/>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14" name="Freeform 496"/>
                <p:cNvSpPr>
                  <a:spLocks/>
                </p:cNvSpPr>
                <p:nvPr/>
              </p:nvSpPr>
              <p:spPr bwMode="auto">
                <a:xfrm>
                  <a:off x="767" y="1611"/>
                  <a:ext cx="2"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7" y="14"/>
                      </a:moveTo>
                      <a:lnTo>
                        <a:pt x="8" y="14"/>
                      </a:lnTo>
                      <a:lnTo>
                        <a:pt x="9" y="12"/>
                      </a:lnTo>
                      <a:lnTo>
                        <a:pt x="10" y="12"/>
                      </a:lnTo>
                      <a:lnTo>
                        <a:pt x="11" y="11"/>
                      </a:lnTo>
                      <a:lnTo>
                        <a:pt x="12" y="10"/>
                      </a:lnTo>
                      <a:lnTo>
                        <a:pt x="12" y="8"/>
                      </a:lnTo>
                      <a:lnTo>
                        <a:pt x="12" y="7"/>
                      </a:lnTo>
                      <a:lnTo>
                        <a:pt x="13" y="6"/>
                      </a:lnTo>
                      <a:lnTo>
                        <a:pt x="12" y="5"/>
                      </a:lnTo>
                      <a:lnTo>
                        <a:pt x="12" y="4"/>
                      </a:lnTo>
                      <a:lnTo>
                        <a:pt x="12" y="3"/>
                      </a:lnTo>
                      <a:lnTo>
                        <a:pt x="11" y="2"/>
                      </a:lnTo>
                      <a:lnTo>
                        <a:pt x="10" y="1"/>
                      </a:lnTo>
                      <a:lnTo>
                        <a:pt x="9" y="1"/>
                      </a:lnTo>
                      <a:lnTo>
                        <a:pt x="9" y="0"/>
                      </a:lnTo>
                      <a:lnTo>
                        <a:pt x="8" y="0"/>
                      </a:lnTo>
                      <a:lnTo>
                        <a:pt x="7" y="0"/>
                      </a:lnTo>
                      <a:lnTo>
                        <a:pt x="5" y="0"/>
                      </a:lnTo>
                      <a:lnTo>
                        <a:pt x="3" y="0"/>
                      </a:lnTo>
                      <a:lnTo>
                        <a:pt x="2" y="1"/>
                      </a:lnTo>
                      <a:lnTo>
                        <a:pt x="2" y="2"/>
                      </a:lnTo>
                      <a:lnTo>
                        <a:pt x="1" y="3"/>
                      </a:lnTo>
                      <a:lnTo>
                        <a:pt x="0" y="4"/>
                      </a:lnTo>
                      <a:lnTo>
                        <a:pt x="0" y="6"/>
                      </a:lnTo>
                      <a:lnTo>
                        <a:pt x="0" y="7"/>
                      </a:lnTo>
                      <a:lnTo>
                        <a:pt x="0" y="8"/>
                      </a:lnTo>
                      <a:lnTo>
                        <a:pt x="1" y="8"/>
                      </a:lnTo>
                      <a:lnTo>
                        <a:pt x="1" y="9"/>
                      </a:lnTo>
                      <a:lnTo>
                        <a:pt x="1" y="10"/>
                      </a:lnTo>
                      <a:lnTo>
                        <a:pt x="2" y="10"/>
                      </a:lnTo>
                      <a:lnTo>
                        <a:pt x="2" y="11"/>
                      </a:lnTo>
                      <a:lnTo>
                        <a:pt x="3" y="12"/>
                      </a:lnTo>
                      <a:lnTo>
                        <a:pt x="4" y="14"/>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15" name="Freeform 497"/>
                <p:cNvSpPr>
                  <a:spLocks/>
                </p:cNvSpPr>
                <p:nvPr/>
              </p:nvSpPr>
              <p:spPr bwMode="auto">
                <a:xfrm>
                  <a:off x="764" y="1611"/>
                  <a:ext cx="2" cy="2"/>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w 14"/>
                    <a:gd name="T27" fmla="*/ 0 h 14"/>
                    <a:gd name="T28" fmla="*/ 0 w 14"/>
                    <a:gd name="T29" fmla="*/ 0 h 14"/>
                    <a:gd name="T30" fmla="*/ 0 w 14"/>
                    <a:gd name="T31" fmla="*/ 0 h 14"/>
                    <a:gd name="T32" fmla="*/ 0 w 14"/>
                    <a:gd name="T33" fmla="*/ 0 h 14"/>
                    <a:gd name="T34" fmla="*/ 0 w 14"/>
                    <a:gd name="T35" fmla="*/ 0 h 14"/>
                    <a:gd name="T36" fmla="*/ 0 w 14"/>
                    <a:gd name="T37" fmla="*/ 0 h 14"/>
                    <a:gd name="T38" fmla="*/ 0 w 14"/>
                    <a:gd name="T39" fmla="*/ 0 h 14"/>
                    <a:gd name="T40" fmla="*/ 0 w 14"/>
                    <a:gd name="T41" fmla="*/ 0 h 14"/>
                    <a:gd name="T42" fmla="*/ 0 w 14"/>
                    <a:gd name="T43" fmla="*/ 0 h 14"/>
                    <a:gd name="T44" fmla="*/ 0 w 14"/>
                    <a:gd name="T45" fmla="*/ 0 h 14"/>
                    <a:gd name="T46" fmla="*/ 0 w 14"/>
                    <a:gd name="T47" fmla="*/ 0 h 14"/>
                    <a:gd name="T48" fmla="*/ 0 w 14"/>
                    <a:gd name="T49" fmla="*/ 0 h 14"/>
                    <a:gd name="T50" fmla="*/ 0 w 14"/>
                    <a:gd name="T51" fmla="*/ 0 h 14"/>
                    <a:gd name="T52" fmla="*/ 0 w 14"/>
                    <a:gd name="T53" fmla="*/ 0 h 14"/>
                    <a:gd name="T54" fmla="*/ 0 w 14"/>
                    <a:gd name="T55" fmla="*/ 0 h 14"/>
                    <a:gd name="T56" fmla="*/ 0 w 14"/>
                    <a:gd name="T57" fmla="*/ 0 h 14"/>
                    <a:gd name="T58" fmla="*/ 0 w 14"/>
                    <a:gd name="T59" fmla="*/ 0 h 14"/>
                    <a:gd name="T60" fmla="*/ 0 w 14"/>
                    <a:gd name="T61" fmla="*/ 0 h 14"/>
                    <a:gd name="T62" fmla="*/ 0 w 14"/>
                    <a:gd name="T63" fmla="*/ 0 h 14"/>
                    <a:gd name="T64" fmla="*/ 0 w 14"/>
                    <a:gd name="T65" fmla="*/ 0 h 14"/>
                    <a:gd name="T66" fmla="*/ 0 w 14"/>
                    <a:gd name="T67" fmla="*/ 0 h 14"/>
                    <a:gd name="T68" fmla="*/ 0 w 14"/>
                    <a:gd name="T69" fmla="*/ 0 h 14"/>
                    <a:gd name="T70" fmla="*/ 0 w 14"/>
                    <a:gd name="T71" fmla="*/ 0 h 14"/>
                    <a:gd name="T72" fmla="*/ 0 w 14"/>
                    <a:gd name="T73" fmla="*/ 0 h 14"/>
                    <a:gd name="T74" fmla="*/ 0 w 14"/>
                    <a:gd name="T75" fmla="*/ 0 h 14"/>
                    <a:gd name="T76" fmla="*/ 0 w 14"/>
                    <a:gd name="T77" fmla="*/ 0 h 14"/>
                    <a:gd name="T78" fmla="*/ 0 w 14"/>
                    <a:gd name="T79" fmla="*/ 0 h 14"/>
                    <a:gd name="T80" fmla="*/ 0 w 14"/>
                    <a:gd name="T81" fmla="*/ 0 h 14"/>
                    <a:gd name="T82" fmla="*/ 0 w 14"/>
                    <a:gd name="T83" fmla="*/ 0 h 14"/>
                    <a:gd name="T84" fmla="*/ 0 w 14"/>
                    <a:gd name="T85" fmla="*/ 0 h 14"/>
                    <a:gd name="T86" fmla="*/ 0 w 14"/>
                    <a:gd name="T87" fmla="*/ 0 h 14"/>
                    <a:gd name="T88" fmla="*/ 0 w 14"/>
                    <a:gd name="T89" fmla="*/ 0 h 14"/>
                    <a:gd name="T90" fmla="*/ 0 w 14"/>
                    <a:gd name="T91" fmla="*/ 0 h 14"/>
                    <a:gd name="T92" fmla="*/ 0 w 14"/>
                    <a:gd name="T93" fmla="*/ 0 h 14"/>
                    <a:gd name="T94" fmla="*/ 0 w 14"/>
                    <a:gd name="T95" fmla="*/ 0 h 14"/>
                    <a:gd name="T96" fmla="*/ 0 w 14"/>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
                    <a:gd name="T148" fmla="*/ 0 h 14"/>
                    <a:gd name="T149" fmla="*/ 14 w 14"/>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 h="14">
                      <a:moveTo>
                        <a:pt x="7" y="14"/>
                      </a:moveTo>
                      <a:lnTo>
                        <a:pt x="8" y="14"/>
                      </a:lnTo>
                      <a:lnTo>
                        <a:pt x="9" y="12"/>
                      </a:lnTo>
                      <a:lnTo>
                        <a:pt x="10" y="12"/>
                      </a:lnTo>
                      <a:lnTo>
                        <a:pt x="11" y="11"/>
                      </a:lnTo>
                      <a:lnTo>
                        <a:pt x="13" y="10"/>
                      </a:lnTo>
                      <a:lnTo>
                        <a:pt x="13" y="8"/>
                      </a:lnTo>
                      <a:lnTo>
                        <a:pt x="13" y="7"/>
                      </a:lnTo>
                      <a:lnTo>
                        <a:pt x="14" y="6"/>
                      </a:lnTo>
                      <a:lnTo>
                        <a:pt x="13" y="5"/>
                      </a:lnTo>
                      <a:lnTo>
                        <a:pt x="13" y="4"/>
                      </a:lnTo>
                      <a:lnTo>
                        <a:pt x="11" y="3"/>
                      </a:lnTo>
                      <a:lnTo>
                        <a:pt x="11" y="2"/>
                      </a:lnTo>
                      <a:lnTo>
                        <a:pt x="10" y="1"/>
                      </a:lnTo>
                      <a:lnTo>
                        <a:pt x="9" y="1"/>
                      </a:lnTo>
                      <a:lnTo>
                        <a:pt x="9" y="0"/>
                      </a:lnTo>
                      <a:lnTo>
                        <a:pt x="8" y="0"/>
                      </a:lnTo>
                      <a:lnTo>
                        <a:pt x="7" y="0"/>
                      </a:lnTo>
                      <a:lnTo>
                        <a:pt x="6" y="0"/>
                      </a:lnTo>
                      <a:lnTo>
                        <a:pt x="5" y="0"/>
                      </a:lnTo>
                      <a:lnTo>
                        <a:pt x="3" y="0"/>
                      </a:lnTo>
                      <a:lnTo>
                        <a:pt x="2" y="1"/>
                      </a:lnTo>
                      <a:lnTo>
                        <a:pt x="2" y="2"/>
                      </a:lnTo>
                      <a:lnTo>
                        <a:pt x="1" y="3"/>
                      </a:lnTo>
                      <a:lnTo>
                        <a:pt x="0" y="4"/>
                      </a:lnTo>
                      <a:lnTo>
                        <a:pt x="0" y="6"/>
                      </a:lnTo>
                      <a:lnTo>
                        <a:pt x="0" y="7"/>
                      </a:lnTo>
                      <a:lnTo>
                        <a:pt x="0" y="8"/>
                      </a:lnTo>
                      <a:lnTo>
                        <a:pt x="1" y="8"/>
                      </a:lnTo>
                      <a:lnTo>
                        <a:pt x="1" y="9"/>
                      </a:lnTo>
                      <a:lnTo>
                        <a:pt x="1" y="10"/>
                      </a:lnTo>
                      <a:lnTo>
                        <a:pt x="2" y="10"/>
                      </a:lnTo>
                      <a:lnTo>
                        <a:pt x="2" y="11"/>
                      </a:lnTo>
                      <a:lnTo>
                        <a:pt x="3" y="12"/>
                      </a:lnTo>
                      <a:lnTo>
                        <a:pt x="4" y="14"/>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16" name="Freeform 498"/>
                <p:cNvSpPr>
                  <a:spLocks/>
                </p:cNvSpPr>
                <p:nvPr/>
              </p:nvSpPr>
              <p:spPr bwMode="auto">
                <a:xfrm>
                  <a:off x="771" y="1611"/>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7" y="15"/>
                      </a:moveTo>
                      <a:lnTo>
                        <a:pt x="8" y="15"/>
                      </a:lnTo>
                      <a:lnTo>
                        <a:pt x="9" y="14"/>
                      </a:lnTo>
                      <a:lnTo>
                        <a:pt x="10" y="12"/>
                      </a:lnTo>
                      <a:lnTo>
                        <a:pt x="11" y="11"/>
                      </a:lnTo>
                      <a:lnTo>
                        <a:pt x="11" y="10"/>
                      </a:lnTo>
                      <a:lnTo>
                        <a:pt x="12" y="10"/>
                      </a:lnTo>
                      <a:lnTo>
                        <a:pt x="13" y="8"/>
                      </a:lnTo>
                      <a:lnTo>
                        <a:pt x="13" y="6"/>
                      </a:lnTo>
                      <a:lnTo>
                        <a:pt x="12" y="5"/>
                      </a:lnTo>
                      <a:lnTo>
                        <a:pt x="12" y="4"/>
                      </a:lnTo>
                      <a:lnTo>
                        <a:pt x="11" y="4"/>
                      </a:lnTo>
                      <a:lnTo>
                        <a:pt x="11" y="3"/>
                      </a:lnTo>
                      <a:lnTo>
                        <a:pt x="11" y="2"/>
                      </a:lnTo>
                      <a:lnTo>
                        <a:pt x="10" y="2"/>
                      </a:lnTo>
                      <a:lnTo>
                        <a:pt x="9" y="1"/>
                      </a:lnTo>
                      <a:lnTo>
                        <a:pt x="8" y="1"/>
                      </a:lnTo>
                      <a:lnTo>
                        <a:pt x="8" y="0"/>
                      </a:lnTo>
                      <a:lnTo>
                        <a:pt x="7" y="0"/>
                      </a:lnTo>
                      <a:lnTo>
                        <a:pt x="6" y="0"/>
                      </a:lnTo>
                      <a:lnTo>
                        <a:pt x="4" y="0"/>
                      </a:lnTo>
                      <a:lnTo>
                        <a:pt x="3" y="1"/>
                      </a:lnTo>
                      <a:lnTo>
                        <a:pt x="3" y="2"/>
                      </a:lnTo>
                      <a:lnTo>
                        <a:pt x="1" y="3"/>
                      </a:lnTo>
                      <a:lnTo>
                        <a:pt x="1" y="4"/>
                      </a:lnTo>
                      <a:lnTo>
                        <a:pt x="1" y="5"/>
                      </a:lnTo>
                      <a:lnTo>
                        <a:pt x="0" y="6"/>
                      </a:lnTo>
                      <a:lnTo>
                        <a:pt x="1" y="8"/>
                      </a:lnTo>
                      <a:lnTo>
                        <a:pt x="1" y="9"/>
                      </a:lnTo>
                      <a:lnTo>
                        <a:pt x="1" y="10"/>
                      </a:lnTo>
                      <a:lnTo>
                        <a:pt x="1" y="11"/>
                      </a:lnTo>
                      <a:lnTo>
                        <a:pt x="2" y="12"/>
                      </a:lnTo>
                      <a:lnTo>
                        <a:pt x="3" y="12"/>
                      </a:lnTo>
                      <a:lnTo>
                        <a:pt x="3" y="14"/>
                      </a:lnTo>
                      <a:lnTo>
                        <a:pt x="4" y="14"/>
                      </a:lnTo>
                      <a:lnTo>
                        <a:pt x="4" y="15"/>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17" name="Freeform 499"/>
                <p:cNvSpPr>
                  <a:spLocks/>
                </p:cNvSpPr>
                <p:nvPr/>
              </p:nvSpPr>
              <p:spPr bwMode="auto">
                <a:xfrm>
                  <a:off x="777" y="1611"/>
                  <a:ext cx="2" cy="2"/>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w 14"/>
                    <a:gd name="T27" fmla="*/ 0 h 15"/>
                    <a:gd name="T28" fmla="*/ 0 w 14"/>
                    <a:gd name="T29" fmla="*/ 0 h 15"/>
                    <a:gd name="T30" fmla="*/ 0 w 14"/>
                    <a:gd name="T31" fmla="*/ 0 h 15"/>
                    <a:gd name="T32" fmla="*/ 0 w 14"/>
                    <a:gd name="T33" fmla="*/ 0 h 15"/>
                    <a:gd name="T34" fmla="*/ 0 w 14"/>
                    <a:gd name="T35" fmla="*/ 0 h 15"/>
                    <a:gd name="T36" fmla="*/ 0 w 14"/>
                    <a:gd name="T37" fmla="*/ 0 h 15"/>
                    <a:gd name="T38" fmla="*/ 0 w 14"/>
                    <a:gd name="T39" fmla="*/ 0 h 15"/>
                    <a:gd name="T40" fmla="*/ 0 w 14"/>
                    <a:gd name="T41" fmla="*/ 0 h 15"/>
                    <a:gd name="T42" fmla="*/ 0 w 14"/>
                    <a:gd name="T43" fmla="*/ 0 h 15"/>
                    <a:gd name="T44" fmla="*/ 0 w 14"/>
                    <a:gd name="T45" fmla="*/ 0 h 15"/>
                    <a:gd name="T46" fmla="*/ 0 w 14"/>
                    <a:gd name="T47" fmla="*/ 0 h 15"/>
                    <a:gd name="T48" fmla="*/ 0 w 14"/>
                    <a:gd name="T49" fmla="*/ 0 h 15"/>
                    <a:gd name="T50" fmla="*/ 0 w 14"/>
                    <a:gd name="T51" fmla="*/ 0 h 15"/>
                    <a:gd name="T52" fmla="*/ 0 w 14"/>
                    <a:gd name="T53" fmla="*/ 0 h 15"/>
                    <a:gd name="T54" fmla="*/ 0 w 14"/>
                    <a:gd name="T55" fmla="*/ 0 h 15"/>
                    <a:gd name="T56" fmla="*/ 0 w 14"/>
                    <a:gd name="T57" fmla="*/ 0 h 15"/>
                    <a:gd name="T58" fmla="*/ 0 w 14"/>
                    <a:gd name="T59" fmla="*/ 0 h 15"/>
                    <a:gd name="T60" fmla="*/ 0 w 14"/>
                    <a:gd name="T61" fmla="*/ 0 h 15"/>
                    <a:gd name="T62" fmla="*/ 0 w 14"/>
                    <a:gd name="T63" fmla="*/ 0 h 15"/>
                    <a:gd name="T64" fmla="*/ 0 w 14"/>
                    <a:gd name="T65" fmla="*/ 0 h 15"/>
                    <a:gd name="T66" fmla="*/ 0 w 14"/>
                    <a:gd name="T67" fmla="*/ 0 h 15"/>
                    <a:gd name="T68" fmla="*/ 0 w 14"/>
                    <a:gd name="T69" fmla="*/ 0 h 15"/>
                    <a:gd name="T70" fmla="*/ 0 w 14"/>
                    <a:gd name="T71" fmla="*/ 0 h 15"/>
                    <a:gd name="T72" fmla="*/ 0 w 14"/>
                    <a:gd name="T73" fmla="*/ 0 h 15"/>
                    <a:gd name="T74" fmla="*/ 0 w 14"/>
                    <a:gd name="T75" fmla="*/ 0 h 15"/>
                    <a:gd name="T76" fmla="*/ 0 w 14"/>
                    <a:gd name="T77" fmla="*/ 0 h 15"/>
                    <a:gd name="T78" fmla="*/ 0 w 14"/>
                    <a:gd name="T79" fmla="*/ 0 h 15"/>
                    <a:gd name="T80" fmla="*/ 0 w 14"/>
                    <a:gd name="T81" fmla="*/ 0 h 15"/>
                    <a:gd name="T82" fmla="*/ 0 w 14"/>
                    <a:gd name="T83" fmla="*/ 0 h 15"/>
                    <a:gd name="T84" fmla="*/ 0 w 14"/>
                    <a:gd name="T85" fmla="*/ 0 h 15"/>
                    <a:gd name="T86" fmla="*/ 0 w 14"/>
                    <a:gd name="T87" fmla="*/ 0 h 15"/>
                    <a:gd name="T88" fmla="*/ 0 w 14"/>
                    <a:gd name="T89" fmla="*/ 0 h 15"/>
                    <a:gd name="T90" fmla="*/ 0 w 14"/>
                    <a:gd name="T91" fmla="*/ 0 h 15"/>
                    <a:gd name="T92" fmla="*/ 0 w 14"/>
                    <a:gd name="T93" fmla="*/ 0 h 15"/>
                    <a:gd name="T94" fmla="*/ 0 w 14"/>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5"/>
                    <a:gd name="T146" fmla="*/ 14 w 14"/>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5">
                      <a:moveTo>
                        <a:pt x="7" y="15"/>
                      </a:moveTo>
                      <a:lnTo>
                        <a:pt x="8" y="15"/>
                      </a:lnTo>
                      <a:lnTo>
                        <a:pt x="9" y="14"/>
                      </a:lnTo>
                      <a:lnTo>
                        <a:pt x="10" y="14"/>
                      </a:lnTo>
                      <a:lnTo>
                        <a:pt x="12" y="12"/>
                      </a:lnTo>
                      <a:lnTo>
                        <a:pt x="12" y="11"/>
                      </a:lnTo>
                      <a:lnTo>
                        <a:pt x="13" y="10"/>
                      </a:lnTo>
                      <a:lnTo>
                        <a:pt x="14" y="8"/>
                      </a:lnTo>
                      <a:lnTo>
                        <a:pt x="14" y="7"/>
                      </a:lnTo>
                      <a:lnTo>
                        <a:pt x="14" y="6"/>
                      </a:lnTo>
                      <a:lnTo>
                        <a:pt x="13" y="6"/>
                      </a:lnTo>
                      <a:lnTo>
                        <a:pt x="13" y="5"/>
                      </a:lnTo>
                      <a:lnTo>
                        <a:pt x="12" y="4"/>
                      </a:lnTo>
                      <a:lnTo>
                        <a:pt x="12" y="3"/>
                      </a:lnTo>
                      <a:lnTo>
                        <a:pt x="12" y="2"/>
                      </a:lnTo>
                      <a:lnTo>
                        <a:pt x="10" y="2"/>
                      </a:lnTo>
                      <a:lnTo>
                        <a:pt x="9" y="1"/>
                      </a:lnTo>
                      <a:lnTo>
                        <a:pt x="8" y="1"/>
                      </a:lnTo>
                      <a:lnTo>
                        <a:pt x="7" y="1"/>
                      </a:lnTo>
                      <a:lnTo>
                        <a:pt x="6" y="0"/>
                      </a:lnTo>
                      <a:lnTo>
                        <a:pt x="4" y="1"/>
                      </a:lnTo>
                      <a:lnTo>
                        <a:pt x="3" y="1"/>
                      </a:lnTo>
                      <a:lnTo>
                        <a:pt x="3" y="2"/>
                      </a:lnTo>
                      <a:lnTo>
                        <a:pt x="1" y="3"/>
                      </a:lnTo>
                      <a:lnTo>
                        <a:pt x="1" y="4"/>
                      </a:lnTo>
                      <a:lnTo>
                        <a:pt x="1" y="5"/>
                      </a:lnTo>
                      <a:lnTo>
                        <a:pt x="0" y="6"/>
                      </a:lnTo>
                      <a:lnTo>
                        <a:pt x="0" y="8"/>
                      </a:lnTo>
                      <a:lnTo>
                        <a:pt x="1" y="9"/>
                      </a:lnTo>
                      <a:lnTo>
                        <a:pt x="1" y="10"/>
                      </a:lnTo>
                      <a:lnTo>
                        <a:pt x="1" y="11"/>
                      </a:lnTo>
                      <a:lnTo>
                        <a:pt x="2" y="12"/>
                      </a:lnTo>
                      <a:lnTo>
                        <a:pt x="3" y="14"/>
                      </a:lnTo>
                      <a:lnTo>
                        <a:pt x="4" y="15"/>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18" name="Freeform 500"/>
                <p:cNvSpPr>
                  <a:spLocks/>
                </p:cNvSpPr>
                <p:nvPr/>
              </p:nvSpPr>
              <p:spPr bwMode="auto">
                <a:xfrm>
                  <a:off x="774" y="1611"/>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5"/>
                    <a:gd name="T146" fmla="*/ 13 w 13"/>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5">
                      <a:moveTo>
                        <a:pt x="7" y="15"/>
                      </a:moveTo>
                      <a:lnTo>
                        <a:pt x="8" y="15"/>
                      </a:lnTo>
                      <a:lnTo>
                        <a:pt x="9" y="14"/>
                      </a:lnTo>
                      <a:lnTo>
                        <a:pt x="10" y="14"/>
                      </a:lnTo>
                      <a:lnTo>
                        <a:pt x="11" y="12"/>
                      </a:lnTo>
                      <a:lnTo>
                        <a:pt x="12" y="11"/>
                      </a:lnTo>
                      <a:lnTo>
                        <a:pt x="12" y="10"/>
                      </a:lnTo>
                      <a:lnTo>
                        <a:pt x="13" y="8"/>
                      </a:lnTo>
                      <a:lnTo>
                        <a:pt x="13" y="7"/>
                      </a:lnTo>
                      <a:lnTo>
                        <a:pt x="13" y="6"/>
                      </a:lnTo>
                      <a:lnTo>
                        <a:pt x="12" y="6"/>
                      </a:lnTo>
                      <a:lnTo>
                        <a:pt x="12" y="5"/>
                      </a:lnTo>
                      <a:lnTo>
                        <a:pt x="12" y="4"/>
                      </a:lnTo>
                      <a:lnTo>
                        <a:pt x="11" y="3"/>
                      </a:lnTo>
                      <a:lnTo>
                        <a:pt x="11" y="2"/>
                      </a:lnTo>
                      <a:lnTo>
                        <a:pt x="10" y="2"/>
                      </a:lnTo>
                      <a:lnTo>
                        <a:pt x="9" y="1"/>
                      </a:lnTo>
                      <a:lnTo>
                        <a:pt x="8" y="1"/>
                      </a:lnTo>
                      <a:lnTo>
                        <a:pt x="7" y="1"/>
                      </a:lnTo>
                      <a:lnTo>
                        <a:pt x="6" y="0"/>
                      </a:lnTo>
                      <a:lnTo>
                        <a:pt x="5" y="1"/>
                      </a:lnTo>
                      <a:lnTo>
                        <a:pt x="3" y="1"/>
                      </a:lnTo>
                      <a:lnTo>
                        <a:pt x="3" y="2"/>
                      </a:lnTo>
                      <a:lnTo>
                        <a:pt x="2" y="3"/>
                      </a:lnTo>
                      <a:lnTo>
                        <a:pt x="1" y="4"/>
                      </a:lnTo>
                      <a:lnTo>
                        <a:pt x="1" y="5"/>
                      </a:lnTo>
                      <a:lnTo>
                        <a:pt x="0" y="6"/>
                      </a:lnTo>
                      <a:lnTo>
                        <a:pt x="0" y="8"/>
                      </a:lnTo>
                      <a:lnTo>
                        <a:pt x="1" y="9"/>
                      </a:lnTo>
                      <a:lnTo>
                        <a:pt x="1" y="10"/>
                      </a:lnTo>
                      <a:lnTo>
                        <a:pt x="1" y="11"/>
                      </a:lnTo>
                      <a:lnTo>
                        <a:pt x="2" y="11"/>
                      </a:lnTo>
                      <a:lnTo>
                        <a:pt x="2" y="12"/>
                      </a:lnTo>
                      <a:lnTo>
                        <a:pt x="3" y="14"/>
                      </a:lnTo>
                      <a:lnTo>
                        <a:pt x="4" y="15"/>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19" name="Freeform 501"/>
                <p:cNvSpPr>
                  <a:spLocks/>
                </p:cNvSpPr>
                <p:nvPr/>
              </p:nvSpPr>
              <p:spPr bwMode="auto">
                <a:xfrm>
                  <a:off x="781" y="1611"/>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7" y="14"/>
                      </a:moveTo>
                      <a:lnTo>
                        <a:pt x="8" y="14"/>
                      </a:lnTo>
                      <a:lnTo>
                        <a:pt x="10" y="14"/>
                      </a:lnTo>
                      <a:lnTo>
                        <a:pt x="10" y="12"/>
                      </a:lnTo>
                      <a:lnTo>
                        <a:pt x="11" y="11"/>
                      </a:lnTo>
                      <a:lnTo>
                        <a:pt x="12" y="10"/>
                      </a:lnTo>
                      <a:lnTo>
                        <a:pt x="12" y="9"/>
                      </a:lnTo>
                      <a:lnTo>
                        <a:pt x="12" y="8"/>
                      </a:lnTo>
                      <a:lnTo>
                        <a:pt x="12" y="6"/>
                      </a:lnTo>
                      <a:lnTo>
                        <a:pt x="12" y="5"/>
                      </a:lnTo>
                      <a:lnTo>
                        <a:pt x="12" y="4"/>
                      </a:lnTo>
                      <a:lnTo>
                        <a:pt x="11" y="3"/>
                      </a:lnTo>
                      <a:lnTo>
                        <a:pt x="11" y="2"/>
                      </a:lnTo>
                      <a:lnTo>
                        <a:pt x="10" y="2"/>
                      </a:lnTo>
                      <a:lnTo>
                        <a:pt x="10" y="1"/>
                      </a:lnTo>
                      <a:lnTo>
                        <a:pt x="9" y="1"/>
                      </a:lnTo>
                      <a:lnTo>
                        <a:pt x="8" y="0"/>
                      </a:lnTo>
                      <a:lnTo>
                        <a:pt x="7" y="0"/>
                      </a:lnTo>
                      <a:lnTo>
                        <a:pt x="6" y="0"/>
                      </a:lnTo>
                      <a:lnTo>
                        <a:pt x="5" y="0"/>
                      </a:lnTo>
                      <a:lnTo>
                        <a:pt x="3" y="1"/>
                      </a:lnTo>
                      <a:lnTo>
                        <a:pt x="2" y="1"/>
                      </a:lnTo>
                      <a:lnTo>
                        <a:pt x="1" y="2"/>
                      </a:lnTo>
                      <a:lnTo>
                        <a:pt x="1" y="3"/>
                      </a:lnTo>
                      <a:lnTo>
                        <a:pt x="0" y="5"/>
                      </a:lnTo>
                      <a:lnTo>
                        <a:pt x="0" y="6"/>
                      </a:lnTo>
                      <a:lnTo>
                        <a:pt x="0" y="7"/>
                      </a:lnTo>
                      <a:lnTo>
                        <a:pt x="0" y="8"/>
                      </a:lnTo>
                      <a:lnTo>
                        <a:pt x="0" y="9"/>
                      </a:lnTo>
                      <a:lnTo>
                        <a:pt x="1" y="10"/>
                      </a:lnTo>
                      <a:lnTo>
                        <a:pt x="2" y="11"/>
                      </a:lnTo>
                      <a:lnTo>
                        <a:pt x="2" y="12"/>
                      </a:lnTo>
                      <a:lnTo>
                        <a:pt x="3" y="12"/>
                      </a:lnTo>
                      <a:lnTo>
                        <a:pt x="3" y="14"/>
                      </a:lnTo>
                      <a:lnTo>
                        <a:pt x="4" y="14"/>
                      </a:lnTo>
                      <a:lnTo>
                        <a:pt x="5" y="14"/>
                      </a:lnTo>
                      <a:lnTo>
                        <a:pt x="6" y="14"/>
                      </a:lnTo>
                      <a:lnTo>
                        <a:pt x="6" y="15"/>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20" name="Freeform 502"/>
                <p:cNvSpPr>
                  <a:spLocks/>
                </p:cNvSpPr>
                <p:nvPr/>
              </p:nvSpPr>
              <p:spPr bwMode="auto">
                <a:xfrm>
                  <a:off x="787" y="1611"/>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7" y="15"/>
                      </a:moveTo>
                      <a:lnTo>
                        <a:pt x="8" y="15"/>
                      </a:lnTo>
                      <a:lnTo>
                        <a:pt x="9" y="14"/>
                      </a:lnTo>
                      <a:lnTo>
                        <a:pt x="10" y="12"/>
                      </a:lnTo>
                      <a:lnTo>
                        <a:pt x="11" y="11"/>
                      </a:lnTo>
                      <a:lnTo>
                        <a:pt x="12" y="10"/>
                      </a:lnTo>
                      <a:lnTo>
                        <a:pt x="13" y="8"/>
                      </a:lnTo>
                      <a:lnTo>
                        <a:pt x="13" y="6"/>
                      </a:lnTo>
                      <a:lnTo>
                        <a:pt x="13" y="5"/>
                      </a:lnTo>
                      <a:lnTo>
                        <a:pt x="12" y="5"/>
                      </a:lnTo>
                      <a:lnTo>
                        <a:pt x="12" y="4"/>
                      </a:lnTo>
                      <a:lnTo>
                        <a:pt x="12" y="3"/>
                      </a:lnTo>
                      <a:lnTo>
                        <a:pt x="11" y="3"/>
                      </a:lnTo>
                      <a:lnTo>
                        <a:pt x="11" y="2"/>
                      </a:lnTo>
                      <a:lnTo>
                        <a:pt x="10" y="2"/>
                      </a:lnTo>
                      <a:lnTo>
                        <a:pt x="10" y="1"/>
                      </a:lnTo>
                      <a:lnTo>
                        <a:pt x="9" y="1"/>
                      </a:lnTo>
                      <a:lnTo>
                        <a:pt x="8" y="1"/>
                      </a:lnTo>
                      <a:lnTo>
                        <a:pt x="8" y="0"/>
                      </a:lnTo>
                      <a:lnTo>
                        <a:pt x="7" y="0"/>
                      </a:lnTo>
                      <a:lnTo>
                        <a:pt x="6" y="0"/>
                      </a:lnTo>
                      <a:lnTo>
                        <a:pt x="5" y="0"/>
                      </a:lnTo>
                      <a:lnTo>
                        <a:pt x="3" y="1"/>
                      </a:lnTo>
                      <a:lnTo>
                        <a:pt x="3" y="2"/>
                      </a:lnTo>
                      <a:lnTo>
                        <a:pt x="2" y="3"/>
                      </a:lnTo>
                      <a:lnTo>
                        <a:pt x="1" y="4"/>
                      </a:lnTo>
                      <a:lnTo>
                        <a:pt x="1" y="5"/>
                      </a:lnTo>
                      <a:lnTo>
                        <a:pt x="0" y="6"/>
                      </a:lnTo>
                      <a:lnTo>
                        <a:pt x="1" y="8"/>
                      </a:lnTo>
                      <a:lnTo>
                        <a:pt x="1" y="9"/>
                      </a:lnTo>
                      <a:lnTo>
                        <a:pt x="1" y="10"/>
                      </a:lnTo>
                      <a:lnTo>
                        <a:pt x="2" y="11"/>
                      </a:lnTo>
                      <a:lnTo>
                        <a:pt x="2" y="12"/>
                      </a:lnTo>
                      <a:lnTo>
                        <a:pt x="3" y="12"/>
                      </a:lnTo>
                      <a:lnTo>
                        <a:pt x="3" y="14"/>
                      </a:lnTo>
                      <a:lnTo>
                        <a:pt x="4"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21" name="Freeform 503"/>
                <p:cNvSpPr>
                  <a:spLocks/>
                </p:cNvSpPr>
                <p:nvPr/>
              </p:nvSpPr>
              <p:spPr bwMode="auto">
                <a:xfrm>
                  <a:off x="784" y="1611"/>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7" y="15"/>
                      </a:moveTo>
                      <a:lnTo>
                        <a:pt x="8" y="15"/>
                      </a:lnTo>
                      <a:lnTo>
                        <a:pt x="9" y="14"/>
                      </a:lnTo>
                      <a:lnTo>
                        <a:pt x="10" y="12"/>
                      </a:lnTo>
                      <a:lnTo>
                        <a:pt x="11" y="11"/>
                      </a:lnTo>
                      <a:lnTo>
                        <a:pt x="12" y="10"/>
                      </a:lnTo>
                      <a:lnTo>
                        <a:pt x="13" y="8"/>
                      </a:lnTo>
                      <a:lnTo>
                        <a:pt x="13" y="6"/>
                      </a:lnTo>
                      <a:lnTo>
                        <a:pt x="13" y="5"/>
                      </a:lnTo>
                      <a:lnTo>
                        <a:pt x="12" y="5"/>
                      </a:lnTo>
                      <a:lnTo>
                        <a:pt x="12" y="4"/>
                      </a:lnTo>
                      <a:lnTo>
                        <a:pt x="12" y="3"/>
                      </a:lnTo>
                      <a:lnTo>
                        <a:pt x="11" y="3"/>
                      </a:lnTo>
                      <a:lnTo>
                        <a:pt x="11" y="2"/>
                      </a:lnTo>
                      <a:lnTo>
                        <a:pt x="10" y="2"/>
                      </a:lnTo>
                      <a:lnTo>
                        <a:pt x="10" y="1"/>
                      </a:lnTo>
                      <a:lnTo>
                        <a:pt x="9" y="1"/>
                      </a:lnTo>
                      <a:lnTo>
                        <a:pt x="8" y="1"/>
                      </a:lnTo>
                      <a:lnTo>
                        <a:pt x="8" y="0"/>
                      </a:lnTo>
                      <a:lnTo>
                        <a:pt x="7" y="0"/>
                      </a:lnTo>
                      <a:lnTo>
                        <a:pt x="6" y="0"/>
                      </a:lnTo>
                      <a:lnTo>
                        <a:pt x="5" y="0"/>
                      </a:lnTo>
                      <a:lnTo>
                        <a:pt x="3" y="1"/>
                      </a:lnTo>
                      <a:lnTo>
                        <a:pt x="3" y="2"/>
                      </a:lnTo>
                      <a:lnTo>
                        <a:pt x="2" y="3"/>
                      </a:lnTo>
                      <a:lnTo>
                        <a:pt x="1" y="4"/>
                      </a:lnTo>
                      <a:lnTo>
                        <a:pt x="1" y="5"/>
                      </a:lnTo>
                      <a:lnTo>
                        <a:pt x="0" y="6"/>
                      </a:lnTo>
                      <a:lnTo>
                        <a:pt x="1" y="8"/>
                      </a:lnTo>
                      <a:lnTo>
                        <a:pt x="1" y="9"/>
                      </a:lnTo>
                      <a:lnTo>
                        <a:pt x="1" y="10"/>
                      </a:lnTo>
                      <a:lnTo>
                        <a:pt x="2" y="11"/>
                      </a:lnTo>
                      <a:lnTo>
                        <a:pt x="2" y="12"/>
                      </a:lnTo>
                      <a:lnTo>
                        <a:pt x="3" y="12"/>
                      </a:lnTo>
                      <a:lnTo>
                        <a:pt x="3" y="14"/>
                      </a:lnTo>
                      <a:lnTo>
                        <a:pt x="4" y="14"/>
                      </a:lnTo>
                      <a:lnTo>
                        <a:pt x="5"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22" name="Freeform 504"/>
                <p:cNvSpPr>
                  <a:spLocks/>
                </p:cNvSpPr>
                <p:nvPr/>
              </p:nvSpPr>
              <p:spPr bwMode="auto">
                <a:xfrm>
                  <a:off x="715" y="1609"/>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0" y="8"/>
                      </a:moveTo>
                      <a:lnTo>
                        <a:pt x="0" y="10"/>
                      </a:lnTo>
                      <a:lnTo>
                        <a:pt x="0" y="11"/>
                      </a:lnTo>
                      <a:lnTo>
                        <a:pt x="1" y="12"/>
                      </a:lnTo>
                      <a:lnTo>
                        <a:pt x="2" y="12"/>
                      </a:lnTo>
                      <a:lnTo>
                        <a:pt x="2" y="13"/>
                      </a:lnTo>
                      <a:lnTo>
                        <a:pt x="3" y="14"/>
                      </a:lnTo>
                      <a:lnTo>
                        <a:pt x="4" y="15"/>
                      </a:lnTo>
                      <a:lnTo>
                        <a:pt x="5" y="15"/>
                      </a:lnTo>
                      <a:lnTo>
                        <a:pt x="6" y="15"/>
                      </a:lnTo>
                      <a:lnTo>
                        <a:pt x="7" y="15"/>
                      </a:lnTo>
                      <a:lnTo>
                        <a:pt x="8" y="15"/>
                      </a:lnTo>
                      <a:lnTo>
                        <a:pt x="9" y="14"/>
                      </a:lnTo>
                      <a:lnTo>
                        <a:pt x="10" y="13"/>
                      </a:lnTo>
                      <a:lnTo>
                        <a:pt x="12" y="11"/>
                      </a:lnTo>
                      <a:lnTo>
                        <a:pt x="12" y="10"/>
                      </a:lnTo>
                      <a:lnTo>
                        <a:pt x="12" y="9"/>
                      </a:lnTo>
                      <a:lnTo>
                        <a:pt x="12" y="8"/>
                      </a:lnTo>
                      <a:lnTo>
                        <a:pt x="12" y="7"/>
                      </a:lnTo>
                      <a:lnTo>
                        <a:pt x="12" y="6"/>
                      </a:lnTo>
                      <a:lnTo>
                        <a:pt x="12" y="5"/>
                      </a:lnTo>
                      <a:lnTo>
                        <a:pt x="11" y="4"/>
                      </a:lnTo>
                      <a:lnTo>
                        <a:pt x="10" y="4"/>
                      </a:lnTo>
                      <a:lnTo>
                        <a:pt x="10" y="3"/>
                      </a:lnTo>
                      <a:lnTo>
                        <a:pt x="9" y="1"/>
                      </a:lnTo>
                      <a:lnTo>
                        <a:pt x="8" y="1"/>
                      </a:lnTo>
                      <a:lnTo>
                        <a:pt x="7" y="0"/>
                      </a:lnTo>
                      <a:lnTo>
                        <a:pt x="6" y="0"/>
                      </a:lnTo>
                      <a:lnTo>
                        <a:pt x="4" y="1"/>
                      </a:lnTo>
                      <a:lnTo>
                        <a:pt x="3" y="1"/>
                      </a:lnTo>
                      <a:lnTo>
                        <a:pt x="2" y="3"/>
                      </a:lnTo>
                      <a:lnTo>
                        <a:pt x="2" y="4"/>
                      </a:lnTo>
                      <a:lnTo>
                        <a:pt x="0" y="5"/>
                      </a:lnTo>
                      <a:lnTo>
                        <a:pt x="0" y="6"/>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23" name="Freeform 505"/>
                <p:cNvSpPr>
                  <a:spLocks/>
                </p:cNvSpPr>
                <p:nvPr/>
              </p:nvSpPr>
              <p:spPr bwMode="auto">
                <a:xfrm>
                  <a:off x="718" y="1609"/>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1" y="12"/>
                      </a:moveTo>
                      <a:lnTo>
                        <a:pt x="2" y="12"/>
                      </a:lnTo>
                      <a:lnTo>
                        <a:pt x="2" y="13"/>
                      </a:lnTo>
                      <a:lnTo>
                        <a:pt x="3" y="13"/>
                      </a:lnTo>
                      <a:lnTo>
                        <a:pt x="4" y="13"/>
                      </a:lnTo>
                      <a:lnTo>
                        <a:pt x="4" y="14"/>
                      </a:lnTo>
                      <a:lnTo>
                        <a:pt x="5" y="14"/>
                      </a:lnTo>
                      <a:lnTo>
                        <a:pt x="6" y="14"/>
                      </a:lnTo>
                      <a:lnTo>
                        <a:pt x="7" y="14"/>
                      </a:lnTo>
                      <a:lnTo>
                        <a:pt x="8" y="14"/>
                      </a:lnTo>
                      <a:lnTo>
                        <a:pt x="9" y="13"/>
                      </a:lnTo>
                      <a:lnTo>
                        <a:pt x="10" y="13"/>
                      </a:lnTo>
                      <a:lnTo>
                        <a:pt x="11" y="12"/>
                      </a:lnTo>
                      <a:lnTo>
                        <a:pt x="11" y="11"/>
                      </a:lnTo>
                      <a:lnTo>
                        <a:pt x="12" y="10"/>
                      </a:lnTo>
                      <a:lnTo>
                        <a:pt x="12" y="8"/>
                      </a:lnTo>
                      <a:lnTo>
                        <a:pt x="12" y="7"/>
                      </a:lnTo>
                      <a:lnTo>
                        <a:pt x="12" y="6"/>
                      </a:lnTo>
                      <a:lnTo>
                        <a:pt x="12" y="5"/>
                      </a:lnTo>
                      <a:lnTo>
                        <a:pt x="11" y="5"/>
                      </a:lnTo>
                      <a:lnTo>
                        <a:pt x="11" y="4"/>
                      </a:lnTo>
                      <a:lnTo>
                        <a:pt x="10" y="3"/>
                      </a:lnTo>
                      <a:lnTo>
                        <a:pt x="10" y="1"/>
                      </a:lnTo>
                      <a:lnTo>
                        <a:pt x="9" y="1"/>
                      </a:lnTo>
                      <a:lnTo>
                        <a:pt x="9" y="0"/>
                      </a:lnTo>
                      <a:lnTo>
                        <a:pt x="8" y="0"/>
                      </a:lnTo>
                      <a:lnTo>
                        <a:pt x="7" y="0"/>
                      </a:lnTo>
                      <a:lnTo>
                        <a:pt x="6" y="0"/>
                      </a:lnTo>
                      <a:lnTo>
                        <a:pt x="5" y="0"/>
                      </a:lnTo>
                      <a:lnTo>
                        <a:pt x="4" y="0"/>
                      </a:lnTo>
                      <a:lnTo>
                        <a:pt x="3" y="1"/>
                      </a:lnTo>
                      <a:lnTo>
                        <a:pt x="2" y="1"/>
                      </a:lnTo>
                      <a:lnTo>
                        <a:pt x="1" y="3"/>
                      </a:lnTo>
                      <a:lnTo>
                        <a:pt x="1" y="4"/>
                      </a:lnTo>
                      <a:lnTo>
                        <a:pt x="0" y="5"/>
                      </a:lnTo>
                      <a:lnTo>
                        <a:pt x="0" y="7"/>
                      </a:lnTo>
                      <a:lnTo>
                        <a:pt x="0" y="8"/>
                      </a:lnTo>
                      <a:lnTo>
                        <a:pt x="0" y="9"/>
                      </a:lnTo>
                      <a:lnTo>
                        <a:pt x="0" y="10"/>
                      </a:lnTo>
                      <a:lnTo>
                        <a:pt x="1" y="10"/>
                      </a:lnTo>
                      <a:lnTo>
                        <a:pt x="1" y="11"/>
                      </a:lnTo>
                      <a:lnTo>
                        <a:pt x="1"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24" name="Freeform 506"/>
                <p:cNvSpPr>
                  <a:spLocks/>
                </p:cNvSpPr>
                <p:nvPr/>
              </p:nvSpPr>
              <p:spPr bwMode="auto">
                <a:xfrm>
                  <a:off x="725" y="1609"/>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0" y="8"/>
                      </a:moveTo>
                      <a:lnTo>
                        <a:pt x="0" y="9"/>
                      </a:lnTo>
                      <a:lnTo>
                        <a:pt x="0" y="10"/>
                      </a:lnTo>
                      <a:lnTo>
                        <a:pt x="1" y="11"/>
                      </a:lnTo>
                      <a:lnTo>
                        <a:pt x="1" y="12"/>
                      </a:lnTo>
                      <a:lnTo>
                        <a:pt x="2" y="13"/>
                      </a:lnTo>
                      <a:lnTo>
                        <a:pt x="3" y="13"/>
                      </a:lnTo>
                      <a:lnTo>
                        <a:pt x="4" y="14"/>
                      </a:lnTo>
                      <a:lnTo>
                        <a:pt x="5" y="15"/>
                      </a:lnTo>
                      <a:lnTo>
                        <a:pt x="7" y="15"/>
                      </a:lnTo>
                      <a:lnTo>
                        <a:pt x="8" y="15"/>
                      </a:lnTo>
                      <a:lnTo>
                        <a:pt x="9" y="14"/>
                      </a:lnTo>
                      <a:lnTo>
                        <a:pt x="10" y="13"/>
                      </a:lnTo>
                      <a:lnTo>
                        <a:pt x="11" y="13"/>
                      </a:lnTo>
                      <a:lnTo>
                        <a:pt x="12" y="12"/>
                      </a:lnTo>
                      <a:lnTo>
                        <a:pt x="12" y="11"/>
                      </a:lnTo>
                      <a:lnTo>
                        <a:pt x="13" y="10"/>
                      </a:lnTo>
                      <a:lnTo>
                        <a:pt x="13" y="8"/>
                      </a:lnTo>
                      <a:lnTo>
                        <a:pt x="13" y="7"/>
                      </a:lnTo>
                      <a:lnTo>
                        <a:pt x="13" y="6"/>
                      </a:lnTo>
                      <a:lnTo>
                        <a:pt x="12" y="5"/>
                      </a:lnTo>
                      <a:lnTo>
                        <a:pt x="12" y="4"/>
                      </a:lnTo>
                      <a:lnTo>
                        <a:pt x="11" y="3"/>
                      </a:lnTo>
                      <a:lnTo>
                        <a:pt x="11" y="1"/>
                      </a:lnTo>
                      <a:lnTo>
                        <a:pt x="10" y="1"/>
                      </a:lnTo>
                      <a:lnTo>
                        <a:pt x="9" y="0"/>
                      </a:lnTo>
                      <a:lnTo>
                        <a:pt x="8" y="0"/>
                      </a:lnTo>
                      <a:lnTo>
                        <a:pt x="7" y="0"/>
                      </a:lnTo>
                      <a:lnTo>
                        <a:pt x="4" y="0"/>
                      </a:lnTo>
                      <a:lnTo>
                        <a:pt x="3" y="1"/>
                      </a:lnTo>
                      <a:lnTo>
                        <a:pt x="2" y="3"/>
                      </a:lnTo>
                      <a:lnTo>
                        <a:pt x="1" y="3"/>
                      </a:lnTo>
                      <a:lnTo>
                        <a:pt x="1" y="5"/>
                      </a:lnTo>
                      <a:lnTo>
                        <a:pt x="0" y="6"/>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25" name="Freeform 507"/>
                <p:cNvSpPr>
                  <a:spLocks/>
                </p:cNvSpPr>
                <p:nvPr/>
              </p:nvSpPr>
              <p:spPr bwMode="auto">
                <a:xfrm>
                  <a:off x="722" y="1609"/>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0" y="8"/>
                      </a:moveTo>
                      <a:lnTo>
                        <a:pt x="0" y="9"/>
                      </a:lnTo>
                      <a:lnTo>
                        <a:pt x="1" y="10"/>
                      </a:lnTo>
                      <a:lnTo>
                        <a:pt x="1" y="11"/>
                      </a:lnTo>
                      <a:lnTo>
                        <a:pt x="1" y="12"/>
                      </a:lnTo>
                      <a:lnTo>
                        <a:pt x="2" y="13"/>
                      </a:lnTo>
                      <a:lnTo>
                        <a:pt x="3" y="13"/>
                      </a:lnTo>
                      <a:lnTo>
                        <a:pt x="4" y="14"/>
                      </a:lnTo>
                      <a:lnTo>
                        <a:pt x="5" y="15"/>
                      </a:lnTo>
                      <a:lnTo>
                        <a:pt x="6" y="15"/>
                      </a:lnTo>
                      <a:lnTo>
                        <a:pt x="7" y="15"/>
                      </a:lnTo>
                      <a:lnTo>
                        <a:pt x="8" y="14"/>
                      </a:lnTo>
                      <a:lnTo>
                        <a:pt x="9" y="13"/>
                      </a:lnTo>
                      <a:lnTo>
                        <a:pt x="10" y="13"/>
                      </a:lnTo>
                      <a:lnTo>
                        <a:pt x="11" y="12"/>
                      </a:lnTo>
                      <a:lnTo>
                        <a:pt x="11" y="11"/>
                      </a:lnTo>
                      <a:lnTo>
                        <a:pt x="12" y="10"/>
                      </a:lnTo>
                      <a:lnTo>
                        <a:pt x="12" y="8"/>
                      </a:lnTo>
                      <a:lnTo>
                        <a:pt x="12" y="7"/>
                      </a:lnTo>
                      <a:lnTo>
                        <a:pt x="12" y="6"/>
                      </a:lnTo>
                      <a:lnTo>
                        <a:pt x="11" y="5"/>
                      </a:lnTo>
                      <a:lnTo>
                        <a:pt x="11" y="4"/>
                      </a:lnTo>
                      <a:lnTo>
                        <a:pt x="11" y="3"/>
                      </a:lnTo>
                      <a:lnTo>
                        <a:pt x="10" y="1"/>
                      </a:lnTo>
                      <a:lnTo>
                        <a:pt x="9" y="1"/>
                      </a:lnTo>
                      <a:lnTo>
                        <a:pt x="8" y="0"/>
                      </a:lnTo>
                      <a:lnTo>
                        <a:pt x="7" y="0"/>
                      </a:lnTo>
                      <a:lnTo>
                        <a:pt x="6" y="0"/>
                      </a:lnTo>
                      <a:lnTo>
                        <a:pt x="4" y="0"/>
                      </a:lnTo>
                      <a:lnTo>
                        <a:pt x="3" y="1"/>
                      </a:lnTo>
                      <a:lnTo>
                        <a:pt x="2" y="3"/>
                      </a:lnTo>
                      <a:lnTo>
                        <a:pt x="1" y="3"/>
                      </a:lnTo>
                      <a:lnTo>
                        <a:pt x="1" y="5"/>
                      </a:lnTo>
                      <a:lnTo>
                        <a:pt x="1" y="6"/>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26" name="Freeform 508"/>
                <p:cNvSpPr>
                  <a:spLocks/>
                </p:cNvSpPr>
                <p:nvPr/>
              </p:nvSpPr>
              <p:spPr bwMode="auto">
                <a:xfrm>
                  <a:off x="729" y="1609"/>
                  <a:ext cx="1"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7" y="14"/>
                      </a:moveTo>
                      <a:lnTo>
                        <a:pt x="8" y="14"/>
                      </a:lnTo>
                      <a:lnTo>
                        <a:pt x="9" y="13"/>
                      </a:lnTo>
                      <a:lnTo>
                        <a:pt x="10" y="12"/>
                      </a:lnTo>
                      <a:lnTo>
                        <a:pt x="11" y="12"/>
                      </a:lnTo>
                      <a:lnTo>
                        <a:pt x="11" y="11"/>
                      </a:lnTo>
                      <a:lnTo>
                        <a:pt x="12" y="10"/>
                      </a:lnTo>
                      <a:lnTo>
                        <a:pt x="12" y="9"/>
                      </a:lnTo>
                      <a:lnTo>
                        <a:pt x="12" y="7"/>
                      </a:lnTo>
                      <a:lnTo>
                        <a:pt x="12" y="6"/>
                      </a:lnTo>
                      <a:lnTo>
                        <a:pt x="12" y="5"/>
                      </a:lnTo>
                      <a:lnTo>
                        <a:pt x="11" y="5"/>
                      </a:lnTo>
                      <a:lnTo>
                        <a:pt x="11" y="4"/>
                      </a:lnTo>
                      <a:lnTo>
                        <a:pt x="11" y="3"/>
                      </a:lnTo>
                      <a:lnTo>
                        <a:pt x="10" y="3"/>
                      </a:lnTo>
                      <a:lnTo>
                        <a:pt x="10" y="2"/>
                      </a:lnTo>
                      <a:lnTo>
                        <a:pt x="9" y="2"/>
                      </a:lnTo>
                      <a:lnTo>
                        <a:pt x="9" y="0"/>
                      </a:lnTo>
                      <a:lnTo>
                        <a:pt x="8" y="0"/>
                      </a:lnTo>
                      <a:lnTo>
                        <a:pt x="7" y="0"/>
                      </a:lnTo>
                      <a:lnTo>
                        <a:pt x="6" y="0"/>
                      </a:lnTo>
                      <a:lnTo>
                        <a:pt x="5" y="0"/>
                      </a:lnTo>
                      <a:lnTo>
                        <a:pt x="4" y="0"/>
                      </a:lnTo>
                      <a:lnTo>
                        <a:pt x="3" y="2"/>
                      </a:lnTo>
                      <a:lnTo>
                        <a:pt x="2" y="2"/>
                      </a:lnTo>
                      <a:lnTo>
                        <a:pt x="1" y="3"/>
                      </a:lnTo>
                      <a:lnTo>
                        <a:pt x="1" y="4"/>
                      </a:lnTo>
                      <a:lnTo>
                        <a:pt x="0" y="5"/>
                      </a:lnTo>
                      <a:lnTo>
                        <a:pt x="0" y="7"/>
                      </a:lnTo>
                      <a:lnTo>
                        <a:pt x="0" y="8"/>
                      </a:lnTo>
                      <a:lnTo>
                        <a:pt x="0" y="9"/>
                      </a:lnTo>
                      <a:lnTo>
                        <a:pt x="0" y="10"/>
                      </a:lnTo>
                      <a:lnTo>
                        <a:pt x="1" y="10"/>
                      </a:lnTo>
                      <a:lnTo>
                        <a:pt x="1" y="11"/>
                      </a:lnTo>
                      <a:lnTo>
                        <a:pt x="1" y="12"/>
                      </a:lnTo>
                      <a:lnTo>
                        <a:pt x="3" y="12"/>
                      </a:lnTo>
                      <a:lnTo>
                        <a:pt x="3" y="13"/>
                      </a:lnTo>
                      <a:lnTo>
                        <a:pt x="3" y="14"/>
                      </a:lnTo>
                      <a:lnTo>
                        <a:pt x="4" y="14"/>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27" name="Freeform 509"/>
                <p:cNvSpPr>
                  <a:spLocks/>
                </p:cNvSpPr>
                <p:nvPr/>
              </p:nvSpPr>
              <p:spPr bwMode="auto">
                <a:xfrm>
                  <a:off x="735" y="1609"/>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0" y="9"/>
                      </a:moveTo>
                      <a:lnTo>
                        <a:pt x="0" y="9"/>
                      </a:lnTo>
                      <a:lnTo>
                        <a:pt x="0" y="10"/>
                      </a:lnTo>
                      <a:lnTo>
                        <a:pt x="1" y="11"/>
                      </a:lnTo>
                      <a:lnTo>
                        <a:pt x="1" y="12"/>
                      </a:lnTo>
                      <a:lnTo>
                        <a:pt x="2" y="12"/>
                      </a:lnTo>
                      <a:lnTo>
                        <a:pt x="3" y="13"/>
                      </a:lnTo>
                      <a:lnTo>
                        <a:pt x="3" y="14"/>
                      </a:lnTo>
                      <a:lnTo>
                        <a:pt x="4" y="14"/>
                      </a:lnTo>
                      <a:lnTo>
                        <a:pt x="5" y="14"/>
                      </a:lnTo>
                      <a:lnTo>
                        <a:pt x="6" y="14"/>
                      </a:lnTo>
                      <a:lnTo>
                        <a:pt x="7" y="14"/>
                      </a:lnTo>
                      <a:lnTo>
                        <a:pt x="8" y="14"/>
                      </a:lnTo>
                      <a:lnTo>
                        <a:pt x="9" y="14"/>
                      </a:lnTo>
                      <a:lnTo>
                        <a:pt x="10" y="13"/>
                      </a:lnTo>
                      <a:lnTo>
                        <a:pt x="11" y="12"/>
                      </a:lnTo>
                      <a:lnTo>
                        <a:pt x="12" y="11"/>
                      </a:lnTo>
                      <a:lnTo>
                        <a:pt x="12" y="10"/>
                      </a:lnTo>
                      <a:lnTo>
                        <a:pt x="12" y="9"/>
                      </a:lnTo>
                      <a:lnTo>
                        <a:pt x="12" y="7"/>
                      </a:lnTo>
                      <a:lnTo>
                        <a:pt x="12" y="6"/>
                      </a:lnTo>
                      <a:lnTo>
                        <a:pt x="12" y="5"/>
                      </a:lnTo>
                      <a:lnTo>
                        <a:pt x="11" y="4"/>
                      </a:lnTo>
                      <a:lnTo>
                        <a:pt x="11" y="3"/>
                      </a:lnTo>
                      <a:lnTo>
                        <a:pt x="10" y="3"/>
                      </a:lnTo>
                      <a:lnTo>
                        <a:pt x="10" y="2"/>
                      </a:lnTo>
                      <a:lnTo>
                        <a:pt x="9" y="2"/>
                      </a:lnTo>
                      <a:lnTo>
                        <a:pt x="8" y="0"/>
                      </a:lnTo>
                      <a:lnTo>
                        <a:pt x="7" y="0"/>
                      </a:lnTo>
                      <a:lnTo>
                        <a:pt x="6" y="0"/>
                      </a:lnTo>
                      <a:lnTo>
                        <a:pt x="5" y="0"/>
                      </a:lnTo>
                      <a:lnTo>
                        <a:pt x="3" y="2"/>
                      </a:lnTo>
                      <a:lnTo>
                        <a:pt x="2" y="3"/>
                      </a:lnTo>
                      <a:lnTo>
                        <a:pt x="1" y="5"/>
                      </a:lnTo>
                      <a:lnTo>
                        <a:pt x="0" y="6"/>
                      </a:lnTo>
                      <a:lnTo>
                        <a:pt x="0" y="7"/>
                      </a:lnTo>
                      <a:lnTo>
                        <a:pt x="0" y="9"/>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28" name="Freeform 510"/>
                <p:cNvSpPr>
                  <a:spLocks/>
                </p:cNvSpPr>
                <p:nvPr/>
              </p:nvSpPr>
              <p:spPr bwMode="auto">
                <a:xfrm>
                  <a:off x="732" y="1609"/>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0" y="9"/>
                      </a:moveTo>
                      <a:lnTo>
                        <a:pt x="0" y="9"/>
                      </a:lnTo>
                      <a:lnTo>
                        <a:pt x="0" y="10"/>
                      </a:lnTo>
                      <a:lnTo>
                        <a:pt x="1" y="11"/>
                      </a:lnTo>
                      <a:lnTo>
                        <a:pt x="2" y="12"/>
                      </a:lnTo>
                      <a:lnTo>
                        <a:pt x="3" y="13"/>
                      </a:lnTo>
                      <a:lnTo>
                        <a:pt x="3" y="14"/>
                      </a:lnTo>
                      <a:lnTo>
                        <a:pt x="4" y="14"/>
                      </a:lnTo>
                      <a:lnTo>
                        <a:pt x="5" y="14"/>
                      </a:lnTo>
                      <a:lnTo>
                        <a:pt x="6" y="14"/>
                      </a:lnTo>
                      <a:lnTo>
                        <a:pt x="7" y="14"/>
                      </a:lnTo>
                      <a:lnTo>
                        <a:pt x="8" y="14"/>
                      </a:lnTo>
                      <a:lnTo>
                        <a:pt x="9" y="14"/>
                      </a:lnTo>
                      <a:lnTo>
                        <a:pt x="10" y="13"/>
                      </a:lnTo>
                      <a:lnTo>
                        <a:pt x="11" y="12"/>
                      </a:lnTo>
                      <a:lnTo>
                        <a:pt x="12" y="11"/>
                      </a:lnTo>
                      <a:lnTo>
                        <a:pt x="12" y="10"/>
                      </a:lnTo>
                      <a:lnTo>
                        <a:pt x="12" y="9"/>
                      </a:lnTo>
                      <a:lnTo>
                        <a:pt x="12" y="7"/>
                      </a:lnTo>
                      <a:lnTo>
                        <a:pt x="12" y="6"/>
                      </a:lnTo>
                      <a:lnTo>
                        <a:pt x="12" y="5"/>
                      </a:lnTo>
                      <a:lnTo>
                        <a:pt x="12" y="4"/>
                      </a:lnTo>
                      <a:lnTo>
                        <a:pt x="11" y="3"/>
                      </a:lnTo>
                      <a:lnTo>
                        <a:pt x="10" y="3"/>
                      </a:lnTo>
                      <a:lnTo>
                        <a:pt x="10" y="2"/>
                      </a:lnTo>
                      <a:lnTo>
                        <a:pt x="9" y="2"/>
                      </a:lnTo>
                      <a:lnTo>
                        <a:pt x="8" y="0"/>
                      </a:lnTo>
                      <a:lnTo>
                        <a:pt x="7" y="0"/>
                      </a:lnTo>
                      <a:lnTo>
                        <a:pt x="6" y="0"/>
                      </a:lnTo>
                      <a:lnTo>
                        <a:pt x="5" y="0"/>
                      </a:lnTo>
                      <a:lnTo>
                        <a:pt x="3" y="2"/>
                      </a:lnTo>
                      <a:lnTo>
                        <a:pt x="2" y="3"/>
                      </a:lnTo>
                      <a:lnTo>
                        <a:pt x="1" y="5"/>
                      </a:lnTo>
                      <a:lnTo>
                        <a:pt x="0" y="6"/>
                      </a:lnTo>
                      <a:lnTo>
                        <a:pt x="0" y="7"/>
                      </a:lnTo>
                      <a:lnTo>
                        <a:pt x="0" y="9"/>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29" name="Freeform 511"/>
                <p:cNvSpPr>
                  <a:spLocks/>
                </p:cNvSpPr>
                <p:nvPr/>
              </p:nvSpPr>
              <p:spPr bwMode="auto">
                <a:xfrm>
                  <a:off x="739" y="1609"/>
                  <a:ext cx="2"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w 14"/>
                    <a:gd name="T27" fmla="*/ 0 h 15"/>
                    <a:gd name="T28" fmla="*/ 0 w 14"/>
                    <a:gd name="T29" fmla="*/ 0 h 15"/>
                    <a:gd name="T30" fmla="*/ 0 w 14"/>
                    <a:gd name="T31" fmla="*/ 0 h 15"/>
                    <a:gd name="T32" fmla="*/ 0 w 14"/>
                    <a:gd name="T33" fmla="*/ 0 h 15"/>
                    <a:gd name="T34" fmla="*/ 0 w 14"/>
                    <a:gd name="T35" fmla="*/ 0 h 15"/>
                    <a:gd name="T36" fmla="*/ 0 w 14"/>
                    <a:gd name="T37" fmla="*/ 0 h 15"/>
                    <a:gd name="T38" fmla="*/ 0 w 14"/>
                    <a:gd name="T39" fmla="*/ 0 h 15"/>
                    <a:gd name="T40" fmla="*/ 0 w 14"/>
                    <a:gd name="T41" fmla="*/ 0 h 15"/>
                    <a:gd name="T42" fmla="*/ 0 w 14"/>
                    <a:gd name="T43" fmla="*/ 0 h 15"/>
                    <a:gd name="T44" fmla="*/ 0 w 14"/>
                    <a:gd name="T45" fmla="*/ 0 h 15"/>
                    <a:gd name="T46" fmla="*/ 0 w 14"/>
                    <a:gd name="T47" fmla="*/ 0 h 15"/>
                    <a:gd name="T48" fmla="*/ 0 w 14"/>
                    <a:gd name="T49" fmla="*/ 0 h 15"/>
                    <a:gd name="T50" fmla="*/ 0 w 14"/>
                    <a:gd name="T51" fmla="*/ 0 h 15"/>
                    <a:gd name="T52" fmla="*/ 0 w 14"/>
                    <a:gd name="T53" fmla="*/ 0 h 15"/>
                    <a:gd name="T54" fmla="*/ 0 w 14"/>
                    <a:gd name="T55" fmla="*/ 0 h 15"/>
                    <a:gd name="T56" fmla="*/ 0 w 14"/>
                    <a:gd name="T57" fmla="*/ 0 h 15"/>
                    <a:gd name="T58" fmla="*/ 0 w 14"/>
                    <a:gd name="T59" fmla="*/ 0 h 15"/>
                    <a:gd name="T60" fmla="*/ 0 w 14"/>
                    <a:gd name="T61" fmla="*/ 0 h 15"/>
                    <a:gd name="T62" fmla="*/ 0 w 14"/>
                    <a:gd name="T63" fmla="*/ 0 h 15"/>
                    <a:gd name="T64" fmla="*/ 0 w 14"/>
                    <a:gd name="T65" fmla="*/ 0 h 15"/>
                    <a:gd name="T66" fmla="*/ 0 w 14"/>
                    <a:gd name="T67" fmla="*/ 0 h 15"/>
                    <a:gd name="T68" fmla="*/ 0 w 14"/>
                    <a:gd name="T69" fmla="*/ 0 h 15"/>
                    <a:gd name="T70" fmla="*/ 0 w 14"/>
                    <a:gd name="T71" fmla="*/ 0 h 15"/>
                    <a:gd name="T72" fmla="*/ 0 w 14"/>
                    <a:gd name="T73" fmla="*/ 0 h 15"/>
                    <a:gd name="T74" fmla="*/ 0 w 14"/>
                    <a:gd name="T75" fmla="*/ 0 h 15"/>
                    <a:gd name="T76" fmla="*/ 0 w 14"/>
                    <a:gd name="T77" fmla="*/ 0 h 15"/>
                    <a:gd name="T78" fmla="*/ 0 w 14"/>
                    <a:gd name="T79" fmla="*/ 0 h 15"/>
                    <a:gd name="T80" fmla="*/ 0 w 14"/>
                    <a:gd name="T81" fmla="*/ 0 h 15"/>
                    <a:gd name="T82" fmla="*/ 0 w 14"/>
                    <a:gd name="T83" fmla="*/ 0 h 15"/>
                    <a:gd name="T84" fmla="*/ 0 w 14"/>
                    <a:gd name="T85" fmla="*/ 0 h 15"/>
                    <a:gd name="T86" fmla="*/ 0 w 14"/>
                    <a:gd name="T87" fmla="*/ 0 h 15"/>
                    <a:gd name="T88" fmla="*/ 0 w 14"/>
                    <a:gd name="T89" fmla="*/ 0 h 15"/>
                    <a:gd name="T90" fmla="*/ 0 w 14"/>
                    <a:gd name="T91" fmla="*/ 0 h 15"/>
                    <a:gd name="T92" fmla="*/ 0 w 14"/>
                    <a:gd name="T93" fmla="*/ 0 h 15"/>
                    <a:gd name="T94" fmla="*/ 0 w 14"/>
                    <a:gd name="T95" fmla="*/ 0 h 15"/>
                    <a:gd name="T96" fmla="*/ 0 w 14"/>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
                    <a:gd name="T148" fmla="*/ 0 h 15"/>
                    <a:gd name="T149" fmla="*/ 14 w 14"/>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 h="15">
                      <a:moveTo>
                        <a:pt x="3" y="12"/>
                      </a:moveTo>
                      <a:lnTo>
                        <a:pt x="3" y="13"/>
                      </a:lnTo>
                      <a:lnTo>
                        <a:pt x="4" y="13"/>
                      </a:lnTo>
                      <a:lnTo>
                        <a:pt x="4" y="14"/>
                      </a:lnTo>
                      <a:lnTo>
                        <a:pt x="6" y="15"/>
                      </a:lnTo>
                      <a:lnTo>
                        <a:pt x="7" y="15"/>
                      </a:lnTo>
                      <a:lnTo>
                        <a:pt x="8" y="15"/>
                      </a:lnTo>
                      <a:lnTo>
                        <a:pt x="9" y="15"/>
                      </a:lnTo>
                      <a:lnTo>
                        <a:pt x="10" y="14"/>
                      </a:lnTo>
                      <a:lnTo>
                        <a:pt x="11" y="13"/>
                      </a:lnTo>
                      <a:lnTo>
                        <a:pt x="12" y="13"/>
                      </a:lnTo>
                      <a:lnTo>
                        <a:pt x="13" y="11"/>
                      </a:lnTo>
                      <a:lnTo>
                        <a:pt x="13" y="10"/>
                      </a:lnTo>
                      <a:lnTo>
                        <a:pt x="13" y="9"/>
                      </a:lnTo>
                      <a:lnTo>
                        <a:pt x="14" y="8"/>
                      </a:lnTo>
                      <a:lnTo>
                        <a:pt x="13" y="7"/>
                      </a:lnTo>
                      <a:lnTo>
                        <a:pt x="13" y="6"/>
                      </a:lnTo>
                      <a:lnTo>
                        <a:pt x="13" y="5"/>
                      </a:lnTo>
                      <a:lnTo>
                        <a:pt x="12" y="4"/>
                      </a:lnTo>
                      <a:lnTo>
                        <a:pt x="11" y="3"/>
                      </a:lnTo>
                      <a:lnTo>
                        <a:pt x="10" y="1"/>
                      </a:lnTo>
                      <a:lnTo>
                        <a:pt x="9" y="1"/>
                      </a:lnTo>
                      <a:lnTo>
                        <a:pt x="8" y="0"/>
                      </a:lnTo>
                      <a:lnTo>
                        <a:pt x="7" y="0"/>
                      </a:lnTo>
                      <a:lnTo>
                        <a:pt x="6" y="0"/>
                      </a:lnTo>
                      <a:lnTo>
                        <a:pt x="6" y="1"/>
                      </a:lnTo>
                      <a:lnTo>
                        <a:pt x="4" y="1"/>
                      </a:lnTo>
                      <a:lnTo>
                        <a:pt x="3" y="3"/>
                      </a:lnTo>
                      <a:lnTo>
                        <a:pt x="3" y="4"/>
                      </a:lnTo>
                      <a:lnTo>
                        <a:pt x="1" y="5"/>
                      </a:lnTo>
                      <a:lnTo>
                        <a:pt x="0" y="6"/>
                      </a:lnTo>
                      <a:lnTo>
                        <a:pt x="0" y="8"/>
                      </a:lnTo>
                      <a:lnTo>
                        <a:pt x="0" y="10"/>
                      </a:lnTo>
                      <a:lnTo>
                        <a:pt x="1" y="11"/>
                      </a:lnTo>
                      <a:lnTo>
                        <a:pt x="1"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30" name="Freeform 512"/>
                <p:cNvSpPr>
                  <a:spLocks/>
                </p:cNvSpPr>
                <p:nvPr/>
              </p:nvSpPr>
              <p:spPr bwMode="auto">
                <a:xfrm>
                  <a:off x="745" y="1609"/>
                  <a:ext cx="2"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0" y="8"/>
                      </a:moveTo>
                      <a:lnTo>
                        <a:pt x="0" y="9"/>
                      </a:lnTo>
                      <a:lnTo>
                        <a:pt x="1" y="10"/>
                      </a:lnTo>
                      <a:lnTo>
                        <a:pt x="2" y="11"/>
                      </a:lnTo>
                      <a:lnTo>
                        <a:pt x="2" y="12"/>
                      </a:lnTo>
                      <a:lnTo>
                        <a:pt x="3" y="12"/>
                      </a:lnTo>
                      <a:lnTo>
                        <a:pt x="3" y="13"/>
                      </a:lnTo>
                      <a:lnTo>
                        <a:pt x="4" y="14"/>
                      </a:lnTo>
                      <a:lnTo>
                        <a:pt x="5" y="14"/>
                      </a:lnTo>
                      <a:lnTo>
                        <a:pt x="6" y="14"/>
                      </a:lnTo>
                      <a:lnTo>
                        <a:pt x="7" y="14"/>
                      </a:lnTo>
                      <a:lnTo>
                        <a:pt x="8" y="14"/>
                      </a:lnTo>
                      <a:lnTo>
                        <a:pt x="10" y="13"/>
                      </a:lnTo>
                      <a:lnTo>
                        <a:pt x="10" y="12"/>
                      </a:lnTo>
                      <a:lnTo>
                        <a:pt x="11" y="12"/>
                      </a:lnTo>
                      <a:lnTo>
                        <a:pt x="12" y="11"/>
                      </a:lnTo>
                      <a:lnTo>
                        <a:pt x="12" y="10"/>
                      </a:lnTo>
                      <a:lnTo>
                        <a:pt x="12" y="9"/>
                      </a:lnTo>
                      <a:lnTo>
                        <a:pt x="13" y="7"/>
                      </a:lnTo>
                      <a:lnTo>
                        <a:pt x="12" y="7"/>
                      </a:lnTo>
                      <a:lnTo>
                        <a:pt x="12" y="6"/>
                      </a:lnTo>
                      <a:lnTo>
                        <a:pt x="12" y="5"/>
                      </a:lnTo>
                      <a:lnTo>
                        <a:pt x="12" y="4"/>
                      </a:lnTo>
                      <a:lnTo>
                        <a:pt x="11" y="3"/>
                      </a:lnTo>
                      <a:lnTo>
                        <a:pt x="10" y="3"/>
                      </a:lnTo>
                      <a:lnTo>
                        <a:pt x="10" y="2"/>
                      </a:lnTo>
                      <a:lnTo>
                        <a:pt x="9" y="0"/>
                      </a:lnTo>
                      <a:lnTo>
                        <a:pt x="8" y="0"/>
                      </a:lnTo>
                      <a:lnTo>
                        <a:pt x="7" y="0"/>
                      </a:lnTo>
                      <a:lnTo>
                        <a:pt x="6" y="0"/>
                      </a:lnTo>
                      <a:lnTo>
                        <a:pt x="5" y="0"/>
                      </a:lnTo>
                      <a:lnTo>
                        <a:pt x="3" y="2"/>
                      </a:lnTo>
                      <a:lnTo>
                        <a:pt x="2" y="2"/>
                      </a:lnTo>
                      <a:lnTo>
                        <a:pt x="2" y="3"/>
                      </a:lnTo>
                      <a:lnTo>
                        <a:pt x="1" y="4"/>
                      </a:lnTo>
                      <a:lnTo>
                        <a:pt x="0" y="5"/>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31" name="Freeform 513"/>
                <p:cNvSpPr>
                  <a:spLocks/>
                </p:cNvSpPr>
                <p:nvPr/>
              </p:nvSpPr>
              <p:spPr bwMode="auto">
                <a:xfrm>
                  <a:off x="742" y="1609"/>
                  <a:ext cx="2"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0" y="8"/>
                      </a:moveTo>
                      <a:lnTo>
                        <a:pt x="0" y="9"/>
                      </a:lnTo>
                      <a:lnTo>
                        <a:pt x="1" y="10"/>
                      </a:lnTo>
                      <a:lnTo>
                        <a:pt x="1" y="11"/>
                      </a:lnTo>
                      <a:lnTo>
                        <a:pt x="2" y="11"/>
                      </a:lnTo>
                      <a:lnTo>
                        <a:pt x="2" y="12"/>
                      </a:lnTo>
                      <a:lnTo>
                        <a:pt x="3" y="12"/>
                      </a:lnTo>
                      <a:lnTo>
                        <a:pt x="3" y="13"/>
                      </a:lnTo>
                      <a:lnTo>
                        <a:pt x="4" y="14"/>
                      </a:lnTo>
                      <a:lnTo>
                        <a:pt x="5" y="14"/>
                      </a:lnTo>
                      <a:lnTo>
                        <a:pt x="6" y="14"/>
                      </a:lnTo>
                      <a:lnTo>
                        <a:pt x="7" y="14"/>
                      </a:lnTo>
                      <a:lnTo>
                        <a:pt x="8" y="14"/>
                      </a:lnTo>
                      <a:lnTo>
                        <a:pt x="9" y="13"/>
                      </a:lnTo>
                      <a:lnTo>
                        <a:pt x="10" y="12"/>
                      </a:lnTo>
                      <a:lnTo>
                        <a:pt x="11" y="12"/>
                      </a:lnTo>
                      <a:lnTo>
                        <a:pt x="12" y="11"/>
                      </a:lnTo>
                      <a:lnTo>
                        <a:pt x="12" y="10"/>
                      </a:lnTo>
                      <a:lnTo>
                        <a:pt x="12" y="9"/>
                      </a:lnTo>
                      <a:lnTo>
                        <a:pt x="13" y="7"/>
                      </a:lnTo>
                      <a:lnTo>
                        <a:pt x="12" y="7"/>
                      </a:lnTo>
                      <a:lnTo>
                        <a:pt x="12" y="6"/>
                      </a:lnTo>
                      <a:lnTo>
                        <a:pt x="12" y="5"/>
                      </a:lnTo>
                      <a:lnTo>
                        <a:pt x="12" y="4"/>
                      </a:lnTo>
                      <a:lnTo>
                        <a:pt x="11" y="3"/>
                      </a:lnTo>
                      <a:lnTo>
                        <a:pt x="10" y="3"/>
                      </a:lnTo>
                      <a:lnTo>
                        <a:pt x="10" y="2"/>
                      </a:lnTo>
                      <a:lnTo>
                        <a:pt x="9" y="0"/>
                      </a:lnTo>
                      <a:lnTo>
                        <a:pt x="8" y="0"/>
                      </a:lnTo>
                      <a:lnTo>
                        <a:pt x="7" y="0"/>
                      </a:lnTo>
                      <a:lnTo>
                        <a:pt x="6" y="0"/>
                      </a:lnTo>
                      <a:lnTo>
                        <a:pt x="5" y="0"/>
                      </a:lnTo>
                      <a:lnTo>
                        <a:pt x="3" y="2"/>
                      </a:lnTo>
                      <a:lnTo>
                        <a:pt x="2" y="2"/>
                      </a:lnTo>
                      <a:lnTo>
                        <a:pt x="2" y="3"/>
                      </a:lnTo>
                      <a:lnTo>
                        <a:pt x="1" y="4"/>
                      </a:lnTo>
                      <a:lnTo>
                        <a:pt x="0" y="5"/>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32" name="Freeform 514"/>
                <p:cNvSpPr>
                  <a:spLocks/>
                </p:cNvSpPr>
                <p:nvPr/>
              </p:nvSpPr>
              <p:spPr bwMode="auto">
                <a:xfrm>
                  <a:off x="748" y="1609"/>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0" y="7"/>
                      </a:moveTo>
                      <a:lnTo>
                        <a:pt x="0" y="8"/>
                      </a:lnTo>
                      <a:lnTo>
                        <a:pt x="0" y="9"/>
                      </a:lnTo>
                      <a:lnTo>
                        <a:pt x="0" y="10"/>
                      </a:lnTo>
                      <a:lnTo>
                        <a:pt x="1" y="11"/>
                      </a:lnTo>
                      <a:lnTo>
                        <a:pt x="2" y="12"/>
                      </a:lnTo>
                      <a:lnTo>
                        <a:pt x="3" y="13"/>
                      </a:lnTo>
                      <a:lnTo>
                        <a:pt x="4" y="13"/>
                      </a:lnTo>
                      <a:lnTo>
                        <a:pt x="5" y="13"/>
                      </a:lnTo>
                      <a:lnTo>
                        <a:pt x="6" y="13"/>
                      </a:lnTo>
                      <a:lnTo>
                        <a:pt x="7" y="13"/>
                      </a:lnTo>
                      <a:lnTo>
                        <a:pt x="8" y="13"/>
                      </a:lnTo>
                      <a:lnTo>
                        <a:pt x="10" y="12"/>
                      </a:lnTo>
                      <a:lnTo>
                        <a:pt x="10" y="11"/>
                      </a:lnTo>
                      <a:lnTo>
                        <a:pt x="11" y="10"/>
                      </a:lnTo>
                      <a:lnTo>
                        <a:pt x="11" y="9"/>
                      </a:lnTo>
                      <a:lnTo>
                        <a:pt x="11" y="7"/>
                      </a:lnTo>
                      <a:lnTo>
                        <a:pt x="12" y="6"/>
                      </a:lnTo>
                      <a:lnTo>
                        <a:pt x="11" y="6"/>
                      </a:lnTo>
                      <a:lnTo>
                        <a:pt x="11" y="5"/>
                      </a:lnTo>
                      <a:lnTo>
                        <a:pt x="11" y="4"/>
                      </a:lnTo>
                      <a:lnTo>
                        <a:pt x="11" y="3"/>
                      </a:lnTo>
                      <a:lnTo>
                        <a:pt x="10" y="2"/>
                      </a:lnTo>
                      <a:lnTo>
                        <a:pt x="9" y="1"/>
                      </a:lnTo>
                      <a:lnTo>
                        <a:pt x="8" y="1"/>
                      </a:lnTo>
                      <a:lnTo>
                        <a:pt x="8" y="0"/>
                      </a:lnTo>
                      <a:lnTo>
                        <a:pt x="7" y="0"/>
                      </a:lnTo>
                      <a:lnTo>
                        <a:pt x="6" y="0"/>
                      </a:lnTo>
                      <a:lnTo>
                        <a:pt x="5" y="0"/>
                      </a:lnTo>
                      <a:lnTo>
                        <a:pt x="4" y="0"/>
                      </a:lnTo>
                      <a:lnTo>
                        <a:pt x="3" y="1"/>
                      </a:lnTo>
                      <a:lnTo>
                        <a:pt x="1" y="1"/>
                      </a:lnTo>
                      <a:lnTo>
                        <a:pt x="1" y="2"/>
                      </a:lnTo>
                      <a:lnTo>
                        <a:pt x="0" y="4"/>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33" name="Freeform 515"/>
                <p:cNvSpPr>
                  <a:spLocks/>
                </p:cNvSpPr>
                <p:nvPr/>
              </p:nvSpPr>
              <p:spPr bwMode="auto">
                <a:xfrm>
                  <a:off x="755" y="1609"/>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0" y="7"/>
                      </a:moveTo>
                      <a:lnTo>
                        <a:pt x="0" y="8"/>
                      </a:lnTo>
                      <a:lnTo>
                        <a:pt x="0" y="9"/>
                      </a:lnTo>
                      <a:lnTo>
                        <a:pt x="0" y="10"/>
                      </a:lnTo>
                      <a:lnTo>
                        <a:pt x="1" y="11"/>
                      </a:lnTo>
                      <a:lnTo>
                        <a:pt x="2" y="11"/>
                      </a:lnTo>
                      <a:lnTo>
                        <a:pt x="2" y="13"/>
                      </a:lnTo>
                      <a:lnTo>
                        <a:pt x="3" y="13"/>
                      </a:lnTo>
                      <a:lnTo>
                        <a:pt x="4" y="13"/>
                      </a:lnTo>
                      <a:lnTo>
                        <a:pt x="5" y="14"/>
                      </a:lnTo>
                      <a:lnTo>
                        <a:pt x="6" y="14"/>
                      </a:lnTo>
                      <a:lnTo>
                        <a:pt x="8" y="13"/>
                      </a:lnTo>
                      <a:lnTo>
                        <a:pt x="10" y="13"/>
                      </a:lnTo>
                      <a:lnTo>
                        <a:pt x="10" y="11"/>
                      </a:lnTo>
                      <a:lnTo>
                        <a:pt x="11" y="10"/>
                      </a:lnTo>
                      <a:lnTo>
                        <a:pt x="12" y="9"/>
                      </a:lnTo>
                      <a:lnTo>
                        <a:pt x="12" y="8"/>
                      </a:lnTo>
                      <a:lnTo>
                        <a:pt x="12" y="6"/>
                      </a:lnTo>
                      <a:lnTo>
                        <a:pt x="11" y="4"/>
                      </a:lnTo>
                      <a:lnTo>
                        <a:pt x="11" y="3"/>
                      </a:lnTo>
                      <a:lnTo>
                        <a:pt x="10" y="3"/>
                      </a:lnTo>
                      <a:lnTo>
                        <a:pt x="10" y="2"/>
                      </a:lnTo>
                      <a:lnTo>
                        <a:pt x="9" y="1"/>
                      </a:lnTo>
                      <a:lnTo>
                        <a:pt x="8" y="1"/>
                      </a:lnTo>
                      <a:lnTo>
                        <a:pt x="7" y="0"/>
                      </a:lnTo>
                      <a:lnTo>
                        <a:pt x="6" y="0"/>
                      </a:lnTo>
                      <a:lnTo>
                        <a:pt x="5" y="0"/>
                      </a:lnTo>
                      <a:lnTo>
                        <a:pt x="4" y="1"/>
                      </a:lnTo>
                      <a:lnTo>
                        <a:pt x="3" y="1"/>
                      </a:lnTo>
                      <a:lnTo>
                        <a:pt x="2" y="2"/>
                      </a:lnTo>
                      <a:lnTo>
                        <a:pt x="1" y="3"/>
                      </a:lnTo>
                      <a:lnTo>
                        <a:pt x="0" y="4"/>
                      </a:lnTo>
                      <a:lnTo>
                        <a:pt x="0" y="5"/>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34" name="Freeform 516"/>
                <p:cNvSpPr>
                  <a:spLocks/>
                </p:cNvSpPr>
                <p:nvPr/>
              </p:nvSpPr>
              <p:spPr bwMode="auto">
                <a:xfrm>
                  <a:off x="752" y="1609"/>
                  <a:ext cx="2"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4"/>
                    <a:gd name="T146" fmla="*/ 13 w 13"/>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4">
                      <a:moveTo>
                        <a:pt x="0" y="7"/>
                      </a:moveTo>
                      <a:lnTo>
                        <a:pt x="0" y="8"/>
                      </a:lnTo>
                      <a:lnTo>
                        <a:pt x="0" y="9"/>
                      </a:lnTo>
                      <a:lnTo>
                        <a:pt x="0" y="10"/>
                      </a:lnTo>
                      <a:lnTo>
                        <a:pt x="1" y="11"/>
                      </a:lnTo>
                      <a:lnTo>
                        <a:pt x="2" y="13"/>
                      </a:lnTo>
                      <a:lnTo>
                        <a:pt x="4" y="13"/>
                      </a:lnTo>
                      <a:lnTo>
                        <a:pt x="5" y="13"/>
                      </a:lnTo>
                      <a:lnTo>
                        <a:pt x="6" y="14"/>
                      </a:lnTo>
                      <a:lnTo>
                        <a:pt x="7" y="14"/>
                      </a:lnTo>
                      <a:lnTo>
                        <a:pt x="8" y="14"/>
                      </a:lnTo>
                      <a:lnTo>
                        <a:pt x="9" y="13"/>
                      </a:lnTo>
                      <a:lnTo>
                        <a:pt x="11" y="13"/>
                      </a:lnTo>
                      <a:lnTo>
                        <a:pt x="11" y="11"/>
                      </a:lnTo>
                      <a:lnTo>
                        <a:pt x="12" y="10"/>
                      </a:lnTo>
                      <a:lnTo>
                        <a:pt x="13" y="9"/>
                      </a:lnTo>
                      <a:lnTo>
                        <a:pt x="13" y="8"/>
                      </a:lnTo>
                      <a:lnTo>
                        <a:pt x="13" y="6"/>
                      </a:lnTo>
                      <a:lnTo>
                        <a:pt x="12" y="4"/>
                      </a:lnTo>
                      <a:lnTo>
                        <a:pt x="12" y="3"/>
                      </a:lnTo>
                      <a:lnTo>
                        <a:pt x="11" y="3"/>
                      </a:lnTo>
                      <a:lnTo>
                        <a:pt x="11" y="2"/>
                      </a:lnTo>
                      <a:lnTo>
                        <a:pt x="10" y="1"/>
                      </a:lnTo>
                      <a:lnTo>
                        <a:pt x="9" y="1"/>
                      </a:lnTo>
                      <a:lnTo>
                        <a:pt x="8" y="0"/>
                      </a:lnTo>
                      <a:lnTo>
                        <a:pt x="7" y="0"/>
                      </a:lnTo>
                      <a:lnTo>
                        <a:pt x="6" y="0"/>
                      </a:lnTo>
                      <a:lnTo>
                        <a:pt x="5" y="1"/>
                      </a:lnTo>
                      <a:lnTo>
                        <a:pt x="4" y="1"/>
                      </a:lnTo>
                      <a:lnTo>
                        <a:pt x="2" y="2"/>
                      </a:lnTo>
                      <a:lnTo>
                        <a:pt x="1" y="3"/>
                      </a:lnTo>
                      <a:lnTo>
                        <a:pt x="0" y="4"/>
                      </a:lnTo>
                      <a:lnTo>
                        <a:pt x="0" y="5"/>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35" name="Freeform 517"/>
                <p:cNvSpPr>
                  <a:spLocks/>
                </p:cNvSpPr>
                <p:nvPr/>
              </p:nvSpPr>
              <p:spPr bwMode="auto">
                <a:xfrm>
                  <a:off x="759" y="1609"/>
                  <a:ext cx="1"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1" y="11"/>
                      </a:moveTo>
                      <a:lnTo>
                        <a:pt x="1" y="11"/>
                      </a:lnTo>
                      <a:lnTo>
                        <a:pt x="2" y="11"/>
                      </a:lnTo>
                      <a:lnTo>
                        <a:pt x="3" y="12"/>
                      </a:lnTo>
                      <a:lnTo>
                        <a:pt x="3" y="13"/>
                      </a:lnTo>
                      <a:lnTo>
                        <a:pt x="4" y="13"/>
                      </a:lnTo>
                      <a:lnTo>
                        <a:pt x="5" y="13"/>
                      </a:lnTo>
                      <a:lnTo>
                        <a:pt x="6" y="13"/>
                      </a:lnTo>
                      <a:lnTo>
                        <a:pt x="7" y="13"/>
                      </a:lnTo>
                      <a:lnTo>
                        <a:pt x="9" y="13"/>
                      </a:lnTo>
                      <a:lnTo>
                        <a:pt x="10" y="11"/>
                      </a:lnTo>
                      <a:lnTo>
                        <a:pt x="11" y="9"/>
                      </a:lnTo>
                      <a:lnTo>
                        <a:pt x="11" y="7"/>
                      </a:lnTo>
                      <a:lnTo>
                        <a:pt x="12" y="6"/>
                      </a:lnTo>
                      <a:lnTo>
                        <a:pt x="11" y="6"/>
                      </a:lnTo>
                      <a:lnTo>
                        <a:pt x="11" y="4"/>
                      </a:lnTo>
                      <a:lnTo>
                        <a:pt x="11" y="3"/>
                      </a:lnTo>
                      <a:lnTo>
                        <a:pt x="10" y="2"/>
                      </a:lnTo>
                      <a:lnTo>
                        <a:pt x="9" y="1"/>
                      </a:lnTo>
                      <a:lnTo>
                        <a:pt x="8" y="0"/>
                      </a:lnTo>
                      <a:lnTo>
                        <a:pt x="7" y="0"/>
                      </a:lnTo>
                      <a:lnTo>
                        <a:pt x="6" y="0"/>
                      </a:lnTo>
                      <a:lnTo>
                        <a:pt x="5" y="0"/>
                      </a:lnTo>
                      <a:lnTo>
                        <a:pt x="4" y="0"/>
                      </a:lnTo>
                      <a:lnTo>
                        <a:pt x="3" y="0"/>
                      </a:lnTo>
                      <a:lnTo>
                        <a:pt x="2" y="1"/>
                      </a:lnTo>
                      <a:lnTo>
                        <a:pt x="1" y="2"/>
                      </a:lnTo>
                      <a:lnTo>
                        <a:pt x="0" y="3"/>
                      </a:lnTo>
                      <a:lnTo>
                        <a:pt x="0" y="4"/>
                      </a:lnTo>
                      <a:lnTo>
                        <a:pt x="0" y="6"/>
                      </a:lnTo>
                      <a:lnTo>
                        <a:pt x="0" y="7"/>
                      </a:lnTo>
                      <a:lnTo>
                        <a:pt x="0" y="8"/>
                      </a:lnTo>
                      <a:lnTo>
                        <a:pt x="0" y="9"/>
                      </a:lnTo>
                      <a:lnTo>
                        <a:pt x="1" y="9"/>
                      </a:lnTo>
                      <a:lnTo>
                        <a:pt x="1" y="10"/>
                      </a:lnTo>
                      <a:lnTo>
                        <a:pt x="1"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36" name="Freeform 518"/>
                <p:cNvSpPr>
                  <a:spLocks/>
                </p:cNvSpPr>
                <p:nvPr/>
              </p:nvSpPr>
              <p:spPr bwMode="auto">
                <a:xfrm>
                  <a:off x="765" y="1609"/>
                  <a:ext cx="2" cy="1"/>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w 13"/>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3"/>
                    <a:gd name="T149" fmla="*/ 13 w 13"/>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3">
                      <a:moveTo>
                        <a:pt x="0" y="7"/>
                      </a:moveTo>
                      <a:lnTo>
                        <a:pt x="0" y="8"/>
                      </a:lnTo>
                      <a:lnTo>
                        <a:pt x="0" y="9"/>
                      </a:lnTo>
                      <a:lnTo>
                        <a:pt x="1" y="10"/>
                      </a:lnTo>
                      <a:lnTo>
                        <a:pt x="1" y="11"/>
                      </a:lnTo>
                      <a:lnTo>
                        <a:pt x="2" y="11"/>
                      </a:lnTo>
                      <a:lnTo>
                        <a:pt x="2" y="12"/>
                      </a:lnTo>
                      <a:lnTo>
                        <a:pt x="4" y="13"/>
                      </a:lnTo>
                      <a:lnTo>
                        <a:pt x="5" y="13"/>
                      </a:lnTo>
                      <a:lnTo>
                        <a:pt x="6" y="13"/>
                      </a:lnTo>
                      <a:lnTo>
                        <a:pt x="7" y="13"/>
                      </a:lnTo>
                      <a:lnTo>
                        <a:pt x="8" y="13"/>
                      </a:lnTo>
                      <a:lnTo>
                        <a:pt x="9" y="13"/>
                      </a:lnTo>
                      <a:lnTo>
                        <a:pt x="10" y="13"/>
                      </a:lnTo>
                      <a:lnTo>
                        <a:pt x="11" y="12"/>
                      </a:lnTo>
                      <a:lnTo>
                        <a:pt x="11" y="11"/>
                      </a:lnTo>
                      <a:lnTo>
                        <a:pt x="12" y="10"/>
                      </a:lnTo>
                      <a:lnTo>
                        <a:pt x="13" y="9"/>
                      </a:lnTo>
                      <a:lnTo>
                        <a:pt x="13" y="7"/>
                      </a:lnTo>
                      <a:lnTo>
                        <a:pt x="13" y="6"/>
                      </a:lnTo>
                      <a:lnTo>
                        <a:pt x="13" y="5"/>
                      </a:lnTo>
                      <a:lnTo>
                        <a:pt x="13" y="4"/>
                      </a:lnTo>
                      <a:lnTo>
                        <a:pt x="12" y="4"/>
                      </a:lnTo>
                      <a:lnTo>
                        <a:pt x="12" y="3"/>
                      </a:lnTo>
                      <a:lnTo>
                        <a:pt x="11" y="2"/>
                      </a:lnTo>
                      <a:lnTo>
                        <a:pt x="11" y="1"/>
                      </a:lnTo>
                      <a:lnTo>
                        <a:pt x="10" y="1"/>
                      </a:lnTo>
                      <a:lnTo>
                        <a:pt x="9" y="1"/>
                      </a:lnTo>
                      <a:lnTo>
                        <a:pt x="9" y="0"/>
                      </a:lnTo>
                      <a:lnTo>
                        <a:pt x="8" y="0"/>
                      </a:lnTo>
                      <a:lnTo>
                        <a:pt x="7" y="0"/>
                      </a:lnTo>
                      <a:lnTo>
                        <a:pt x="5" y="0"/>
                      </a:lnTo>
                      <a:lnTo>
                        <a:pt x="4" y="1"/>
                      </a:lnTo>
                      <a:lnTo>
                        <a:pt x="2" y="1"/>
                      </a:lnTo>
                      <a:lnTo>
                        <a:pt x="1" y="2"/>
                      </a:lnTo>
                      <a:lnTo>
                        <a:pt x="0" y="4"/>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37" name="Freeform 519"/>
                <p:cNvSpPr>
                  <a:spLocks/>
                </p:cNvSpPr>
                <p:nvPr/>
              </p:nvSpPr>
              <p:spPr bwMode="auto">
                <a:xfrm>
                  <a:off x="762" y="1609"/>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0" y="7"/>
                      </a:moveTo>
                      <a:lnTo>
                        <a:pt x="0" y="8"/>
                      </a:lnTo>
                      <a:lnTo>
                        <a:pt x="0" y="9"/>
                      </a:lnTo>
                      <a:lnTo>
                        <a:pt x="1" y="10"/>
                      </a:lnTo>
                      <a:lnTo>
                        <a:pt x="1" y="11"/>
                      </a:lnTo>
                      <a:lnTo>
                        <a:pt x="2" y="11"/>
                      </a:lnTo>
                      <a:lnTo>
                        <a:pt x="2" y="12"/>
                      </a:lnTo>
                      <a:lnTo>
                        <a:pt x="3" y="13"/>
                      </a:lnTo>
                      <a:lnTo>
                        <a:pt x="4" y="13"/>
                      </a:lnTo>
                      <a:lnTo>
                        <a:pt x="5" y="13"/>
                      </a:lnTo>
                      <a:lnTo>
                        <a:pt x="6" y="13"/>
                      </a:lnTo>
                      <a:lnTo>
                        <a:pt x="7" y="13"/>
                      </a:lnTo>
                      <a:lnTo>
                        <a:pt x="8" y="13"/>
                      </a:lnTo>
                      <a:lnTo>
                        <a:pt x="9" y="13"/>
                      </a:lnTo>
                      <a:lnTo>
                        <a:pt x="10" y="12"/>
                      </a:lnTo>
                      <a:lnTo>
                        <a:pt x="10" y="11"/>
                      </a:lnTo>
                      <a:lnTo>
                        <a:pt x="12" y="10"/>
                      </a:lnTo>
                      <a:lnTo>
                        <a:pt x="12" y="9"/>
                      </a:lnTo>
                      <a:lnTo>
                        <a:pt x="12" y="7"/>
                      </a:lnTo>
                      <a:lnTo>
                        <a:pt x="12" y="6"/>
                      </a:lnTo>
                      <a:lnTo>
                        <a:pt x="12" y="5"/>
                      </a:lnTo>
                      <a:lnTo>
                        <a:pt x="12" y="4"/>
                      </a:lnTo>
                      <a:lnTo>
                        <a:pt x="11" y="4"/>
                      </a:lnTo>
                      <a:lnTo>
                        <a:pt x="11" y="3"/>
                      </a:lnTo>
                      <a:lnTo>
                        <a:pt x="10" y="2"/>
                      </a:lnTo>
                      <a:lnTo>
                        <a:pt x="10" y="1"/>
                      </a:lnTo>
                      <a:lnTo>
                        <a:pt x="9" y="1"/>
                      </a:lnTo>
                      <a:lnTo>
                        <a:pt x="8" y="0"/>
                      </a:lnTo>
                      <a:lnTo>
                        <a:pt x="7" y="0"/>
                      </a:lnTo>
                      <a:lnTo>
                        <a:pt x="6" y="0"/>
                      </a:lnTo>
                      <a:lnTo>
                        <a:pt x="4" y="0"/>
                      </a:lnTo>
                      <a:lnTo>
                        <a:pt x="3" y="1"/>
                      </a:lnTo>
                      <a:lnTo>
                        <a:pt x="2" y="1"/>
                      </a:lnTo>
                      <a:lnTo>
                        <a:pt x="2" y="2"/>
                      </a:lnTo>
                      <a:lnTo>
                        <a:pt x="0" y="4"/>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38" name="Freeform 520"/>
                <p:cNvSpPr>
                  <a:spLocks/>
                </p:cNvSpPr>
                <p:nvPr/>
              </p:nvSpPr>
              <p:spPr bwMode="auto">
                <a:xfrm>
                  <a:off x="769" y="1609"/>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7" y="13"/>
                      </a:moveTo>
                      <a:lnTo>
                        <a:pt x="8" y="13"/>
                      </a:lnTo>
                      <a:lnTo>
                        <a:pt x="9" y="12"/>
                      </a:lnTo>
                      <a:lnTo>
                        <a:pt x="10" y="12"/>
                      </a:lnTo>
                      <a:lnTo>
                        <a:pt x="11" y="10"/>
                      </a:lnTo>
                      <a:lnTo>
                        <a:pt x="12" y="8"/>
                      </a:lnTo>
                      <a:lnTo>
                        <a:pt x="12" y="7"/>
                      </a:lnTo>
                      <a:lnTo>
                        <a:pt x="12" y="6"/>
                      </a:lnTo>
                      <a:lnTo>
                        <a:pt x="12" y="5"/>
                      </a:lnTo>
                      <a:lnTo>
                        <a:pt x="12" y="4"/>
                      </a:lnTo>
                      <a:lnTo>
                        <a:pt x="11" y="3"/>
                      </a:lnTo>
                      <a:lnTo>
                        <a:pt x="10" y="2"/>
                      </a:lnTo>
                      <a:lnTo>
                        <a:pt x="10" y="1"/>
                      </a:lnTo>
                      <a:lnTo>
                        <a:pt x="9" y="1"/>
                      </a:lnTo>
                      <a:lnTo>
                        <a:pt x="9" y="0"/>
                      </a:lnTo>
                      <a:lnTo>
                        <a:pt x="8" y="0"/>
                      </a:lnTo>
                      <a:lnTo>
                        <a:pt x="7" y="0"/>
                      </a:lnTo>
                      <a:lnTo>
                        <a:pt x="6" y="0"/>
                      </a:lnTo>
                      <a:lnTo>
                        <a:pt x="4" y="0"/>
                      </a:lnTo>
                      <a:lnTo>
                        <a:pt x="3" y="0"/>
                      </a:lnTo>
                      <a:lnTo>
                        <a:pt x="2" y="1"/>
                      </a:lnTo>
                      <a:lnTo>
                        <a:pt x="1" y="2"/>
                      </a:lnTo>
                      <a:lnTo>
                        <a:pt x="1" y="3"/>
                      </a:lnTo>
                      <a:lnTo>
                        <a:pt x="0" y="4"/>
                      </a:lnTo>
                      <a:lnTo>
                        <a:pt x="0" y="5"/>
                      </a:lnTo>
                      <a:lnTo>
                        <a:pt x="0" y="7"/>
                      </a:lnTo>
                      <a:lnTo>
                        <a:pt x="0" y="8"/>
                      </a:lnTo>
                      <a:lnTo>
                        <a:pt x="1" y="9"/>
                      </a:lnTo>
                      <a:lnTo>
                        <a:pt x="1" y="10"/>
                      </a:lnTo>
                      <a:lnTo>
                        <a:pt x="2" y="11"/>
                      </a:lnTo>
                      <a:lnTo>
                        <a:pt x="2" y="12"/>
                      </a:lnTo>
                      <a:lnTo>
                        <a:pt x="3" y="12"/>
                      </a:lnTo>
                      <a:lnTo>
                        <a:pt x="4" y="12"/>
                      </a:lnTo>
                      <a:lnTo>
                        <a:pt x="4" y="13"/>
                      </a:lnTo>
                      <a:lnTo>
                        <a:pt x="5" y="13"/>
                      </a:lnTo>
                      <a:lnTo>
                        <a:pt x="6"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39" name="Freeform 521"/>
                <p:cNvSpPr>
                  <a:spLocks/>
                </p:cNvSpPr>
                <p:nvPr/>
              </p:nvSpPr>
              <p:spPr bwMode="auto">
                <a:xfrm>
                  <a:off x="775" y="1609"/>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0" y="7"/>
                      </a:moveTo>
                      <a:lnTo>
                        <a:pt x="0" y="8"/>
                      </a:lnTo>
                      <a:lnTo>
                        <a:pt x="0" y="9"/>
                      </a:lnTo>
                      <a:lnTo>
                        <a:pt x="1" y="10"/>
                      </a:lnTo>
                      <a:lnTo>
                        <a:pt x="2" y="12"/>
                      </a:lnTo>
                      <a:lnTo>
                        <a:pt x="3" y="12"/>
                      </a:lnTo>
                      <a:lnTo>
                        <a:pt x="4" y="13"/>
                      </a:lnTo>
                      <a:lnTo>
                        <a:pt x="5" y="13"/>
                      </a:lnTo>
                      <a:lnTo>
                        <a:pt x="6" y="13"/>
                      </a:lnTo>
                      <a:lnTo>
                        <a:pt x="7" y="13"/>
                      </a:lnTo>
                      <a:lnTo>
                        <a:pt x="8" y="13"/>
                      </a:lnTo>
                      <a:lnTo>
                        <a:pt x="9" y="12"/>
                      </a:lnTo>
                      <a:lnTo>
                        <a:pt x="10" y="12"/>
                      </a:lnTo>
                      <a:lnTo>
                        <a:pt x="11" y="11"/>
                      </a:lnTo>
                      <a:lnTo>
                        <a:pt x="11" y="10"/>
                      </a:lnTo>
                      <a:lnTo>
                        <a:pt x="12" y="8"/>
                      </a:lnTo>
                      <a:lnTo>
                        <a:pt x="12" y="7"/>
                      </a:lnTo>
                      <a:lnTo>
                        <a:pt x="12" y="6"/>
                      </a:lnTo>
                      <a:lnTo>
                        <a:pt x="12" y="5"/>
                      </a:lnTo>
                      <a:lnTo>
                        <a:pt x="11" y="3"/>
                      </a:lnTo>
                      <a:lnTo>
                        <a:pt x="10" y="2"/>
                      </a:lnTo>
                      <a:lnTo>
                        <a:pt x="10" y="1"/>
                      </a:lnTo>
                      <a:lnTo>
                        <a:pt x="9" y="1"/>
                      </a:lnTo>
                      <a:lnTo>
                        <a:pt x="8" y="1"/>
                      </a:lnTo>
                      <a:lnTo>
                        <a:pt x="8" y="0"/>
                      </a:lnTo>
                      <a:lnTo>
                        <a:pt x="7" y="0"/>
                      </a:lnTo>
                      <a:lnTo>
                        <a:pt x="6" y="0"/>
                      </a:lnTo>
                      <a:lnTo>
                        <a:pt x="4" y="0"/>
                      </a:lnTo>
                      <a:lnTo>
                        <a:pt x="3" y="1"/>
                      </a:lnTo>
                      <a:lnTo>
                        <a:pt x="2" y="1"/>
                      </a:lnTo>
                      <a:lnTo>
                        <a:pt x="1" y="2"/>
                      </a:lnTo>
                      <a:lnTo>
                        <a:pt x="1" y="3"/>
                      </a:lnTo>
                      <a:lnTo>
                        <a:pt x="0" y="5"/>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40" name="Freeform 522"/>
                <p:cNvSpPr>
                  <a:spLocks/>
                </p:cNvSpPr>
                <p:nvPr/>
              </p:nvSpPr>
              <p:spPr bwMode="auto">
                <a:xfrm>
                  <a:off x="772" y="1609"/>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0" y="7"/>
                      </a:moveTo>
                      <a:lnTo>
                        <a:pt x="0" y="8"/>
                      </a:lnTo>
                      <a:lnTo>
                        <a:pt x="1" y="8"/>
                      </a:lnTo>
                      <a:lnTo>
                        <a:pt x="1" y="9"/>
                      </a:lnTo>
                      <a:lnTo>
                        <a:pt x="1" y="10"/>
                      </a:lnTo>
                      <a:lnTo>
                        <a:pt x="2" y="12"/>
                      </a:lnTo>
                      <a:lnTo>
                        <a:pt x="3" y="12"/>
                      </a:lnTo>
                      <a:lnTo>
                        <a:pt x="4" y="13"/>
                      </a:lnTo>
                      <a:lnTo>
                        <a:pt x="5" y="13"/>
                      </a:lnTo>
                      <a:lnTo>
                        <a:pt x="6" y="13"/>
                      </a:lnTo>
                      <a:lnTo>
                        <a:pt x="7" y="13"/>
                      </a:lnTo>
                      <a:lnTo>
                        <a:pt x="8" y="13"/>
                      </a:lnTo>
                      <a:lnTo>
                        <a:pt x="9" y="12"/>
                      </a:lnTo>
                      <a:lnTo>
                        <a:pt x="10" y="12"/>
                      </a:lnTo>
                      <a:lnTo>
                        <a:pt x="11" y="11"/>
                      </a:lnTo>
                      <a:lnTo>
                        <a:pt x="11" y="10"/>
                      </a:lnTo>
                      <a:lnTo>
                        <a:pt x="12" y="8"/>
                      </a:lnTo>
                      <a:lnTo>
                        <a:pt x="12" y="7"/>
                      </a:lnTo>
                      <a:lnTo>
                        <a:pt x="12" y="6"/>
                      </a:lnTo>
                      <a:lnTo>
                        <a:pt x="12" y="5"/>
                      </a:lnTo>
                      <a:lnTo>
                        <a:pt x="11" y="3"/>
                      </a:lnTo>
                      <a:lnTo>
                        <a:pt x="11" y="2"/>
                      </a:lnTo>
                      <a:lnTo>
                        <a:pt x="10" y="1"/>
                      </a:lnTo>
                      <a:lnTo>
                        <a:pt x="9" y="1"/>
                      </a:lnTo>
                      <a:lnTo>
                        <a:pt x="8" y="0"/>
                      </a:lnTo>
                      <a:lnTo>
                        <a:pt x="7" y="0"/>
                      </a:lnTo>
                      <a:lnTo>
                        <a:pt x="6" y="0"/>
                      </a:lnTo>
                      <a:lnTo>
                        <a:pt x="4" y="0"/>
                      </a:lnTo>
                      <a:lnTo>
                        <a:pt x="3" y="1"/>
                      </a:lnTo>
                      <a:lnTo>
                        <a:pt x="1" y="2"/>
                      </a:lnTo>
                      <a:lnTo>
                        <a:pt x="1" y="3"/>
                      </a:lnTo>
                      <a:lnTo>
                        <a:pt x="1" y="5"/>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41" name="Freeform 523"/>
                <p:cNvSpPr>
                  <a:spLocks/>
                </p:cNvSpPr>
                <p:nvPr/>
              </p:nvSpPr>
              <p:spPr bwMode="auto">
                <a:xfrm>
                  <a:off x="779" y="1609"/>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1" y="11"/>
                      </a:moveTo>
                      <a:lnTo>
                        <a:pt x="1" y="11"/>
                      </a:lnTo>
                      <a:lnTo>
                        <a:pt x="3" y="13"/>
                      </a:lnTo>
                      <a:lnTo>
                        <a:pt x="4" y="13"/>
                      </a:lnTo>
                      <a:lnTo>
                        <a:pt x="5" y="14"/>
                      </a:lnTo>
                      <a:lnTo>
                        <a:pt x="6" y="14"/>
                      </a:lnTo>
                      <a:lnTo>
                        <a:pt x="7" y="14"/>
                      </a:lnTo>
                      <a:lnTo>
                        <a:pt x="8" y="13"/>
                      </a:lnTo>
                      <a:lnTo>
                        <a:pt x="9" y="13"/>
                      </a:lnTo>
                      <a:lnTo>
                        <a:pt x="11" y="11"/>
                      </a:lnTo>
                      <a:lnTo>
                        <a:pt x="11" y="10"/>
                      </a:lnTo>
                      <a:lnTo>
                        <a:pt x="12" y="9"/>
                      </a:lnTo>
                      <a:lnTo>
                        <a:pt x="12" y="8"/>
                      </a:lnTo>
                      <a:lnTo>
                        <a:pt x="12" y="6"/>
                      </a:lnTo>
                      <a:lnTo>
                        <a:pt x="11" y="4"/>
                      </a:lnTo>
                      <a:lnTo>
                        <a:pt x="11" y="3"/>
                      </a:lnTo>
                      <a:lnTo>
                        <a:pt x="10" y="2"/>
                      </a:lnTo>
                      <a:lnTo>
                        <a:pt x="9" y="2"/>
                      </a:lnTo>
                      <a:lnTo>
                        <a:pt x="9" y="1"/>
                      </a:lnTo>
                      <a:lnTo>
                        <a:pt x="8" y="1"/>
                      </a:lnTo>
                      <a:lnTo>
                        <a:pt x="7" y="1"/>
                      </a:lnTo>
                      <a:lnTo>
                        <a:pt x="7" y="0"/>
                      </a:lnTo>
                      <a:lnTo>
                        <a:pt x="6" y="0"/>
                      </a:lnTo>
                      <a:lnTo>
                        <a:pt x="5" y="0"/>
                      </a:lnTo>
                      <a:lnTo>
                        <a:pt x="4" y="1"/>
                      </a:lnTo>
                      <a:lnTo>
                        <a:pt x="3" y="1"/>
                      </a:lnTo>
                      <a:lnTo>
                        <a:pt x="2" y="2"/>
                      </a:lnTo>
                      <a:lnTo>
                        <a:pt x="1" y="3"/>
                      </a:lnTo>
                      <a:lnTo>
                        <a:pt x="1" y="4"/>
                      </a:lnTo>
                      <a:lnTo>
                        <a:pt x="0" y="5"/>
                      </a:lnTo>
                      <a:lnTo>
                        <a:pt x="0" y="6"/>
                      </a:lnTo>
                      <a:lnTo>
                        <a:pt x="0" y="7"/>
                      </a:lnTo>
                      <a:lnTo>
                        <a:pt x="0" y="8"/>
                      </a:lnTo>
                      <a:lnTo>
                        <a:pt x="0" y="9"/>
                      </a:lnTo>
                      <a:lnTo>
                        <a:pt x="1" y="10"/>
                      </a:lnTo>
                      <a:lnTo>
                        <a:pt x="1"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42" name="Freeform 524"/>
                <p:cNvSpPr>
                  <a:spLocks/>
                </p:cNvSpPr>
                <p:nvPr/>
              </p:nvSpPr>
              <p:spPr bwMode="auto">
                <a:xfrm>
                  <a:off x="785" y="1609"/>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0" y="7"/>
                      </a:moveTo>
                      <a:lnTo>
                        <a:pt x="0" y="7"/>
                      </a:lnTo>
                      <a:lnTo>
                        <a:pt x="0" y="8"/>
                      </a:lnTo>
                      <a:lnTo>
                        <a:pt x="1" y="9"/>
                      </a:lnTo>
                      <a:lnTo>
                        <a:pt x="1" y="10"/>
                      </a:lnTo>
                      <a:lnTo>
                        <a:pt x="2" y="10"/>
                      </a:lnTo>
                      <a:lnTo>
                        <a:pt x="2" y="11"/>
                      </a:lnTo>
                      <a:lnTo>
                        <a:pt x="3" y="12"/>
                      </a:lnTo>
                      <a:lnTo>
                        <a:pt x="4" y="12"/>
                      </a:lnTo>
                      <a:lnTo>
                        <a:pt x="4" y="13"/>
                      </a:lnTo>
                      <a:lnTo>
                        <a:pt x="5" y="13"/>
                      </a:lnTo>
                      <a:lnTo>
                        <a:pt x="6" y="13"/>
                      </a:lnTo>
                      <a:lnTo>
                        <a:pt x="7" y="13"/>
                      </a:lnTo>
                      <a:lnTo>
                        <a:pt x="8" y="13"/>
                      </a:lnTo>
                      <a:lnTo>
                        <a:pt x="9" y="12"/>
                      </a:lnTo>
                      <a:lnTo>
                        <a:pt x="10" y="12"/>
                      </a:lnTo>
                      <a:lnTo>
                        <a:pt x="11" y="10"/>
                      </a:lnTo>
                      <a:lnTo>
                        <a:pt x="12" y="10"/>
                      </a:lnTo>
                      <a:lnTo>
                        <a:pt x="12" y="8"/>
                      </a:lnTo>
                      <a:lnTo>
                        <a:pt x="12" y="7"/>
                      </a:lnTo>
                      <a:lnTo>
                        <a:pt x="12" y="6"/>
                      </a:lnTo>
                      <a:lnTo>
                        <a:pt x="12" y="5"/>
                      </a:lnTo>
                      <a:lnTo>
                        <a:pt x="12" y="4"/>
                      </a:lnTo>
                      <a:lnTo>
                        <a:pt x="12" y="3"/>
                      </a:lnTo>
                      <a:lnTo>
                        <a:pt x="11" y="3"/>
                      </a:lnTo>
                      <a:lnTo>
                        <a:pt x="11" y="2"/>
                      </a:lnTo>
                      <a:lnTo>
                        <a:pt x="10" y="1"/>
                      </a:lnTo>
                      <a:lnTo>
                        <a:pt x="9" y="1"/>
                      </a:lnTo>
                      <a:lnTo>
                        <a:pt x="9" y="0"/>
                      </a:lnTo>
                      <a:lnTo>
                        <a:pt x="8" y="0"/>
                      </a:lnTo>
                      <a:lnTo>
                        <a:pt x="7" y="0"/>
                      </a:lnTo>
                      <a:lnTo>
                        <a:pt x="6" y="0"/>
                      </a:lnTo>
                      <a:lnTo>
                        <a:pt x="4" y="0"/>
                      </a:lnTo>
                      <a:lnTo>
                        <a:pt x="3" y="0"/>
                      </a:lnTo>
                      <a:lnTo>
                        <a:pt x="2" y="1"/>
                      </a:lnTo>
                      <a:lnTo>
                        <a:pt x="1" y="2"/>
                      </a:lnTo>
                      <a:lnTo>
                        <a:pt x="1" y="3"/>
                      </a:lnTo>
                      <a:lnTo>
                        <a:pt x="0" y="4"/>
                      </a:lnTo>
                      <a:lnTo>
                        <a:pt x="0" y="5"/>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43" name="Freeform 525"/>
                <p:cNvSpPr>
                  <a:spLocks/>
                </p:cNvSpPr>
                <p:nvPr/>
              </p:nvSpPr>
              <p:spPr bwMode="auto">
                <a:xfrm>
                  <a:off x="782" y="1609"/>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0" y="7"/>
                      </a:moveTo>
                      <a:lnTo>
                        <a:pt x="0" y="7"/>
                      </a:lnTo>
                      <a:lnTo>
                        <a:pt x="0" y="8"/>
                      </a:lnTo>
                      <a:lnTo>
                        <a:pt x="1" y="9"/>
                      </a:lnTo>
                      <a:lnTo>
                        <a:pt x="1" y="10"/>
                      </a:lnTo>
                      <a:lnTo>
                        <a:pt x="2" y="10"/>
                      </a:lnTo>
                      <a:lnTo>
                        <a:pt x="2" y="11"/>
                      </a:lnTo>
                      <a:lnTo>
                        <a:pt x="3" y="12"/>
                      </a:lnTo>
                      <a:lnTo>
                        <a:pt x="4" y="12"/>
                      </a:lnTo>
                      <a:lnTo>
                        <a:pt x="5" y="13"/>
                      </a:lnTo>
                      <a:lnTo>
                        <a:pt x="6" y="13"/>
                      </a:lnTo>
                      <a:lnTo>
                        <a:pt x="7" y="13"/>
                      </a:lnTo>
                      <a:lnTo>
                        <a:pt x="8" y="13"/>
                      </a:lnTo>
                      <a:lnTo>
                        <a:pt x="9" y="12"/>
                      </a:lnTo>
                      <a:lnTo>
                        <a:pt x="10" y="12"/>
                      </a:lnTo>
                      <a:lnTo>
                        <a:pt x="11" y="10"/>
                      </a:lnTo>
                      <a:lnTo>
                        <a:pt x="12" y="10"/>
                      </a:lnTo>
                      <a:lnTo>
                        <a:pt x="12" y="8"/>
                      </a:lnTo>
                      <a:lnTo>
                        <a:pt x="12" y="7"/>
                      </a:lnTo>
                      <a:lnTo>
                        <a:pt x="12" y="6"/>
                      </a:lnTo>
                      <a:lnTo>
                        <a:pt x="12" y="5"/>
                      </a:lnTo>
                      <a:lnTo>
                        <a:pt x="12" y="4"/>
                      </a:lnTo>
                      <a:lnTo>
                        <a:pt x="12" y="3"/>
                      </a:lnTo>
                      <a:lnTo>
                        <a:pt x="11" y="3"/>
                      </a:lnTo>
                      <a:lnTo>
                        <a:pt x="11" y="2"/>
                      </a:lnTo>
                      <a:lnTo>
                        <a:pt x="10" y="1"/>
                      </a:lnTo>
                      <a:lnTo>
                        <a:pt x="9" y="0"/>
                      </a:lnTo>
                      <a:lnTo>
                        <a:pt x="8" y="0"/>
                      </a:lnTo>
                      <a:lnTo>
                        <a:pt x="7" y="0"/>
                      </a:lnTo>
                      <a:lnTo>
                        <a:pt x="6" y="0"/>
                      </a:lnTo>
                      <a:lnTo>
                        <a:pt x="5" y="0"/>
                      </a:lnTo>
                      <a:lnTo>
                        <a:pt x="3" y="0"/>
                      </a:lnTo>
                      <a:lnTo>
                        <a:pt x="2" y="1"/>
                      </a:lnTo>
                      <a:lnTo>
                        <a:pt x="1" y="2"/>
                      </a:lnTo>
                      <a:lnTo>
                        <a:pt x="1" y="3"/>
                      </a:lnTo>
                      <a:lnTo>
                        <a:pt x="0" y="4"/>
                      </a:lnTo>
                      <a:lnTo>
                        <a:pt x="0" y="5"/>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44" name="Freeform 526"/>
                <p:cNvSpPr>
                  <a:spLocks/>
                </p:cNvSpPr>
                <p:nvPr/>
              </p:nvSpPr>
              <p:spPr bwMode="auto">
                <a:xfrm>
                  <a:off x="789" y="1609"/>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7" y="14"/>
                      </a:moveTo>
                      <a:lnTo>
                        <a:pt x="8" y="14"/>
                      </a:lnTo>
                      <a:lnTo>
                        <a:pt x="9" y="13"/>
                      </a:lnTo>
                      <a:lnTo>
                        <a:pt x="10" y="12"/>
                      </a:lnTo>
                      <a:lnTo>
                        <a:pt x="11" y="12"/>
                      </a:lnTo>
                      <a:lnTo>
                        <a:pt x="12" y="10"/>
                      </a:lnTo>
                      <a:lnTo>
                        <a:pt x="12" y="9"/>
                      </a:lnTo>
                      <a:lnTo>
                        <a:pt x="12" y="8"/>
                      </a:lnTo>
                      <a:lnTo>
                        <a:pt x="12" y="7"/>
                      </a:lnTo>
                      <a:lnTo>
                        <a:pt x="12" y="6"/>
                      </a:lnTo>
                      <a:lnTo>
                        <a:pt x="12" y="5"/>
                      </a:lnTo>
                      <a:lnTo>
                        <a:pt x="12" y="4"/>
                      </a:lnTo>
                      <a:lnTo>
                        <a:pt x="12" y="3"/>
                      </a:lnTo>
                      <a:lnTo>
                        <a:pt x="11" y="3"/>
                      </a:lnTo>
                      <a:lnTo>
                        <a:pt x="10" y="2"/>
                      </a:lnTo>
                      <a:lnTo>
                        <a:pt x="9" y="1"/>
                      </a:lnTo>
                      <a:lnTo>
                        <a:pt x="8" y="1"/>
                      </a:lnTo>
                      <a:lnTo>
                        <a:pt x="7" y="1"/>
                      </a:lnTo>
                      <a:lnTo>
                        <a:pt x="6" y="0"/>
                      </a:lnTo>
                      <a:lnTo>
                        <a:pt x="5" y="1"/>
                      </a:lnTo>
                      <a:lnTo>
                        <a:pt x="3" y="1"/>
                      </a:lnTo>
                      <a:lnTo>
                        <a:pt x="2" y="2"/>
                      </a:lnTo>
                      <a:lnTo>
                        <a:pt x="2" y="3"/>
                      </a:lnTo>
                      <a:lnTo>
                        <a:pt x="1" y="4"/>
                      </a:lnTo>
                      <a:lnTo>
                        <a:pt x="0" y="5"/>
                      </a:lnTo>
                      <a:lnTo>
                        <a:pt x="0" y="7"/>
                      </a:lnTo>
                      <a:lnTo>
                        <a:pt x="0" y="8"/>
                      </a:lnTo>
                      <a:lnTo>
                        <a:pt x="0" y="9"/>
                      </a:lnTo>
                      <a:lnTo>
                        <a:pt x="1" y="10"/>
                      </a:lnTo>
                      <a:lnTo>
                        <a:pt x="2" y="11"/>
                      </a:lnTo>
                      <a:lnTo>
                        <a:pt x="2" y="12"/>
                      </a:lnTo>
                      <a:lnTo>
                        <a:pt x="3" y="13"/>
                      </a:lnTo>
                      <a:lnTo>
                        <a:pt x="4" y="14"/>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45" name="Freeform 527"/>
                <p:cNvSpPr>
                  <a:spLocks/>
                </p:cNvSpPr>
                <p:nvPr/>
              </p:nvSpPr>
              <p:spPr bwMode="auto">
                <a:xfrm>
                  <a:off x="796" y="1609"/>
                  <a:ext cx="2" cy="1"/>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w 13"/>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3"/>
                    <a:gd name="T149" fmla="*/ 13 w 13"/>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3">
                      <a:moveTo>
                        <a:pt x="0" y="7"/>
                      </a:moveTo>
                      <a:lnTo>
                        <a:pt x="0" y="7"/>
                      </a:lnTo>
                      <a:lnTo>
                        <a:pt x="1" y="8"/>
                      </a:lnTo>
                      <a:lnTo>
                        <a:pt x="1" y="9"/>
                      </a:lnTo>
                      <a:lnTo>
                        <a:pt x="1" y="10"/>
                      </a:lnTo>
                      <a:lnTo>
                        <a:pt x="2" y="10"/>
                      </a:lnTo>
                      <a:lnTo>
                        <a:pt x="2" y="11"/>
                      </a:lnTo>
                      <a:lnTo>
                        <a:pt x="3" y="12"/>
                      </a:lnTo>
                      <a:lnTo>
                        <a:pt x="4" y="13"/>
                      </a:lnTo>
                      <a:lnTo>
                        <a:pt x="5" y="13"/>
                      </a:lnTo>
                      <a:lnTo>
                        <a:pt x="7" y="13"/>
                      </a:lnTo>
                      <a:lnTo>
                        <a:pt x="9" y="13"/>
                      </a:lnTo>
                      <a:lnTo>
                        <a:pt x="10" y="11"/>
                      </a:lnTo>
                      <a:lnTo>
                        <a:pt x="11" y="11"/>
                      </a:lnTo>
                      <a:lnTo>
                        <a:pt x="12" y="9"/>
                      </a:lnTo>
                      <a:lnTo>
                        <a:pt x="13" y="7"/>
                      </a:lnTo>
                      <a:lnTo>
                        <a:pt x="13" y="6"/>
                      </a:lnTo>
                      <a:lnTo>
                        <a:pt x="13" y="5"/>
                      </a:lnTo>
                      <a:lnTo>
                        <a:pt x="12" y="4"/>
                      </a:lnTo>
                      <a:lnTo>
                        <a:pt x="12" y="3"/>
                      </a:lnTo>
                      <a:lnTo>
                        <a:pt x="11" y="2"/>
                      </a:lnTo>
                      <a:lnTo>
                        <a:pt x="10" y="1"/>
                      </a:lnTo>
                      <a:lnTo>
                        <a:pt x="9" y="0"/>
                      </a:lnTo>
                      <a:lnTo>
                        <a:pt x="8" y="0"/>
                      </a:lnTo>
                      <a:lnTo>
                        <a:pt x="7" y="0"/>
                      </a:lnTo>
                      <a:lnTo>
                        <a:pt x="6" y="0"/>
                      </a:lnTo>
                      <a:lnTo>
                        <a:pt x="5" y="0"/>
                      </a:lnTo>
                      <a:lnTo>
                        <a:pt x="4" y="1"/>
                      </a:lnTo>
                      <a:lnTo>
                        <a:pt x="3" y="1"/>
                      </a:lnTo>
                      <a:lnTo>
                        <a:pt x="2" y="2"/>
                      </a:lnTo>
                      <a:lnTo>
                        <a:pt x="1" y="3"/>
                      </a:lnTo>
                      <a:lnTo>
                        <a:pt x="1" y="4"/>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46" name="Freeform 528"/>
                <p:cNvSpPr>
                  <a:spLocks/>
                </p:cNvSpPr>
                <p:nvPr/>
              </p:nvSpPr>
              <p:spPr bwMode="auto">
                <a:xfrm>
                  <a:off x="793" y="1609"/>
                  <a:ext cx="1" cy="1"/>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w 13"/>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3"/>
                    <a:gd name="T149" fmla="*/ 13 w 13"/>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3">
                      <a:moveTo>
                        <a:pt x="0" y="7"/>
                      </a:moveTo>
                      <a:lnTo>
                        <a:pt x="0" y="7"/>
                      </a:lnTo>
                      <a:lnTo>
                        <a:pt x="1" y="8"/>
                      </a:lnTo>
                      <a:lnTo>
                        <a:pt x="1" y="9"/>
                      </a:lnTo>
                      <a:lnTo>
                        <a:pt x="1" y="10"/>
                      </a:lnTo>
                      <a:lnTo>
                        <a:pt x="2" y="10"/>
                      </a:lnTo>
                      <a:lnTo>
                        <a:pt x="2" y="11"/>
                      </a:lnTo>
                      <a:lnTo>
                        <a:pt x="3" y="12"/>
                      </a:lnTo>
                      <a:lnTo>
                        <a:pt x="4" y="13"/>
                      </a:lnTo>
                      <a:lnTo>
                        <a:pt x="5" y="13"/>
                      </a:lnTo>
                      <a:lnTo>
                        <a:pt x="6" y="13"/>
                      </a:lnTo>
                      <a:lnTo>
                        <a:pt x="7" y="13"/>
                      </a:lnTo>
                      <a:lnTo>
                        <a:pt x="9" y="13"/>
                      </a:lnTo>
                      <a:lnTo>
                        <a:pt x="11" y="11"/>
                      </a:lnTo>
                      <a:lnTo>
                        <a:pt x="12" y="9"/>
                      </a:lnTo>
                      <a:lnTo>
                        <a:pt x="13" y="7"/>
                      </a:lnTo>
                      <a:lnTo>
                        <a:pt x="13" y="6"/>
                      </a:lnTo>
                      <a:lnTo>
                        <a:pt x="13" y="5"/>
                      </a:lnTo>
                      <a:lnTo>
                        <a:pt x="12" y="4"/>
                      </a:lnTo>
                      <a:lnTo>
                        <a:pt x="12" y="3"/>
                      </a:lnTo>
                      <a:lnTo>
                        <a:pt x="11" y="2"/>
                      </a:lnTo>
                      <a:lnTo>
                        <a:pt x="11" y="1"/>
                      </a:lnTo>
                      <a:lnTo>
                        <a:pt x="10" y="1"/>
                      </a:lnTo>
                      <a:lnTo>
                        <a:pt x="9" y="0"/>
                      </a:lnTo>
                      <a:lnTo>
                        <a:pt x="8" y="0"/>
                      </a:lnTo>
                      <a:lnTo>
                        <a:pt x="7" y="0"/>
                      </a:lnTo>
                      <a:lnTo>
                        <a:pt x="6" y="0"/>
                      </a:lnTo>
                      <a:lnTo>
                        <a:pt x="5" y="0"/>
                      </a:lnTo>
                      <a:lnTo>
                        <a:pt x="4" y="1"/>
                      </a:lnTo>
                      <a:lnTo>
                        <a:pt x="3" y="1"/>
                      </a:lnTo>
                      <a:lnTo>
                        <a:pt x="2" y="2"/>
                      </a:lnTo>
                      <a:lnTo>
                        <a:pt x="1" y="3"/>
                      </a:lnTo>
                      <a:lnTo>
                        <a:pt x="1" y="4"/>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47" name="Freeform 529"/>
                <p:cNvSpPr>
                  <a:spLocks/>
                </p:cNvSpPr>
                <p:nvPr/>
              </p:nvSpPr>
              <p:spPr bwMode="auto">
                <a:xfrm>
                  <a:off x="799" y="1609"/>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2" y="11"/>
                      </a:moveTo>
                      <a:lnTo>
                        <a:pt x="2" y="12"/>
                      </a:lnTo>
                      <a:lnTo>
                        <a:pt x="3" y="12"/>
                      </a:lnTo>
                      <a:lnTo>
                        <a:pt x="4" y="12"/>
                      </a:lnTo>
                      <a:lnTo>
                        <a:pt x="4" y="13"/>
                      </a:lnTo>
                      <a:lnTo>
                        <a:pt x="5" y="14"/>
                      </a:lnTo>
                      <a:lnTo>
                        <a:pt x="6" y="14"/>
                      </a:lnTo>
                      <a:lnTo>
                        <a:pt x="7" y="14"/>
                      </a:lnTo>
                      <a:lnTo>
                        <a:pt x="8" y="14"/>
                      </a:lnTo>
                      <a:lnTo>
                        <a:pt x="9" y="13"/>
                      </a:lnTo>
                      <a:lnTo>
                        <a:pt x="10" y="12"/>
                      </a:lnTo>
                      <a:lnTo>
                        <a:pt x="11" y="11"/>
                      </a:lnTo>
                      <a:lnTo>
                        <a:pt x="12" y="10"/>
                      </a:lnTo>
                      <a:lnTo>
                        <a:pt x="12" y="9"/>
                      </a:lnTo>
                      <a:lnTo>
                        <a:pt x="12" y="8"/>
                      </a:lnTo>
                      <a:lnTo>
                        <a:pt x="12" y="7"/>
                      </a:lnTo>
                      <a:lnTo>
                        <a:pt x="12" y="6"/>
                      </a:lnTo>
                      <a:lnTo>
                        <a:pt x="12" y="5"/>
                      </a:lnTo>
                      <a:lnTo>
                        <a:pt x="12" y="4"/>
                      </a:lnTo>
                      <a:lnTo>
                        <a:pt x="11" y="4"/>
                      </a:lnTo>
                      <a:lnTo>
                        <a:pt x="11" y="3"/>
                      </a:lnTo>
                      <a:lnTo>
                        <a:pt x="10" y="2"/>
                      </a:lnTo>
                      <a:lnTo>
                        <a:pt x="9" y="1"/>
                      </a:lnTo>
                      <a:lnTo>
                        <a:pt x="8" y="0"/>
                      </a:lnTo>
                      <a:lnTo>
                        <a:pt x="7" y="0"/>
                      </a:lnTo>
                      <a:lnTo>
                        <a:pt x="6" y="0"/>
                      </a:lnTo>
                      <a:lnTo>
                        <a:pt x="5" y="0"/>
                      </a:lnTo>
                      <a:lnTo>
                        <a:pt x="4" y="1"/>
                      </a:lnTo>
                      <a:lnTo>
                        <a:pt x="2" y="2"/>
                      </a:lnTo>
                      <a:lnTo>
                        <a:pt x="2" y="3"/>
                      </a:lnTo>
                      <a:lnTo>
                        <a:pt x="1" y="4"/>
                      </a:lnTo>
                      <a:lnTo>
                        <a:pt x="0" y="5"/>
                      </a:lnTo>
                      <a:lnTo>
                        <a:pt x="0" y="6"/>
                      </a:lnTo>
                      <a:lnTo>
                        <a:pt x="0" y="7"/>
                      </a:lnTo>
                      <a:lnTo>
                        <a:pt x="0" y="8"/>
                      </a:lnTo>
                      <a:lnTo>
                        <a:pt x="1" y="9"/>
                      </a:lnTo>
                      <a:lnTo>
                        <a:pt x="1" y="10"/>
                      </a:lnTo>
                      <a:lnTo>
                        <a:pt x="2" y="10"/>
                      </a:lnTo>
                      <a:lnTo>
                        <a:pt x="2"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48" name="Freeform 530"/>
                <p:cNvSpPr>
                  <a:spLocks/>
                </p:cNvSpPr>
                <p:nvPr/>
              </p:nvSpPr>
              <p:spPr bwMode="auto">
                <a:xfrm>
                  <a:off x="806" y="1609"/>
                  <a:ext cx="2" cy="1"/>
                </a:xfrm>
                <a:custGeom>
                  <a:avLst/>
                  <a:gdLst>
                    <a:gd name="T0" fmla="*/ 0 w 11"/>
                    <a:gd name="T1" fmla="*/ 0 h 14"/>
                    <a:gd name="T2" fmla="*/ 0 w 11"/>
                    <a:gd name="T3" fmla="*/ 0 h 14"/>
                    <a:gd name="T4" fmla="*/ 0 w 11"/>
                    <a:gd name="T5" fmla="*/ 0 h 14"/>
                    <a:gd name="T6" fmla="*/ 0 w 11"/>
                    <a:gd name="T7" fmla="*/ 0 h 14"/>
                    <a:gd name="T8" fmla="*/ 0 w 11"/>
                    <a:gd name="T9" fmla="*/ 0 h 14"/>
                    <a:gd name="T10" fmla="*/ 0 w 11"/>
                    <a:gd name="T11" fmla="*/ 0 h 14"/>
                    <a:gd name="T12" fmla="*/ 0 w 11"/>
                    <a:gd name="T13" fmla="*/ 0 h 14"/>
                    <a:gd name="T14" fmla="*/ 0 w 11"/>
                    <a:gd name="T15" fmla="*/ 0 h 14"/>
                    <a:gd name="T16" fmla="*/ 0 w 11"/>
                    <a:gd name="T17" fmla="*/ 0 h 14"/>
                    <a:gd name="T18" fmla="*/ 0 w 11"/>
                    <a:gd name="T19" fmla="*/ 0 h 14"/>
                    <a:gd name="T20" fmla="*/ 0 w 11"/>
                    <a:gd name="T21" fmla="*/ 0 h 14"/>
                    <a:gd name="T22" fmla="*/ 0 w 11"/>
                    <a:gd name="T23" fmla="*/ 0 h 14"/>
                    <a:gd name="T24" fmla="*/ 0 w 11"/>
                    <a:gd name="T25" fmla="*/ 0 h 14"/>
                    <a:gd name="T26" fmla="*/ 0 w 11"/>
                    <a:gd name="T27" fmla="*/ 0 h 14"/>
                    <a:gd name="T28" fmla="*/ 0 w 11"/>
                    <a:gd name="T29" fmla="*/ 0 h 14"/>
                    <a:gd name="T30" fmla="*/ 0 w 11"/>
                    <a:gd name="T31" fmla="*/ 0 h 14"/>
                    <a:gd name="T32" fmla="*/ 0 w 11"/>
                    <a:gd name="T33" fmla="*/ 0 h 14"/>
                    <a:gd name="T34" fmla="*/ 0 w 11"/>
                    <a:gd name="T35" fmla="*/ 0 h 14"/>
                    <a:gd name="T36" fmla="*/ 0 w 11"/>
                    <a:gd name="T37" fmla="*/ 0 h 14"/>
                    <a:gd name="T38" fmla="*/ 0 w 11"/>
                    <a:gd name="T39" fmla="*/ 0 h 14"/>
                    <a:gd name="T40" fmla="*/ 0 w 11"/>
                    <a:gd name="T41" fmla="*/ 0 h 14"/>
                    <a:gd name="T42" fmla="*/ 0 w 11"/>
                    <a:gd name="T43" fmla="*/ 0 h 14"/>
                    <a:gd name="T44" fmla="*/ 0 w 11"/>
                    <a:gd name="T45" fmla="*/ 0 h 14"/>
                    <a:gd name="T46" fmla="*/ 0 w 11"/>
                    <a:gd name="T47" fmla="*/ 0 h 14"/>
                    <a:gd name="T48" fmla="*/ 0 w 11"/>
                    <a:gd name="T49" fmla="*/ 0 h 14"/>
                    <a:gd name="T50" fmla="*/ 0 w 11"/>
                    <a:gd name="T51" fmla="*/ 0 h 14"/>
                    <a:gd name="T52" fmla="*/ 0 w 11"/>
                    <a:gd name="T53" fmla="*/ 0 h 14"/>
                    <a:gd name="T54" fmla="*/ 0 w 11"/>
                    <a:gd name="T55" fmla="*/ 0 h 14"/>
                    <a:gd name="T56" fmla="*/ 0 w 11"/>
                    <a:gd name="T57" fmla="*/ 0 h 14"/>
                    <a:gd name="T58" fmla="*/ 0 w 11"/>
                    <a:gd name="T59" fmla="*/ 0 h 14"/>
                    <a:gd name="T60" fmla="*/ 0 w 11"/>
                    <a:gd name="T61" fmla="*/ 0 h 14"/>
                    <a:gd name="T62" fmla="*/ 0 w 11"/>
                    <a:gd name="T63" fmla="*/ 0 h 14"/>
                    <a:gd name="T64" fmla="*/ 0 w 11"/>
                    <a:gd name="T65" fmla="*/ 0 h 14"/>
                    <a:gd name="T66" fmla="*/ 0 w 11"/>
                    <a:gd name="T67" fmla="*/ 0 h 14"/>
                    <a:gd name="T68" fmla="*/ 0 w 11"/>
                    <a:gd name="T69" fmla="*/ 0 h 14"/>
                    <a:gd name="T70" fmla="*/ 0 w 11"/>
                    <a:gd name="T71" fmla="*/ 0 h 14"/>
                    <a:gd name="T72" fmla="*/ 0 w 11"/>
                    <a:gd name="T73" fmla="*/ 0 h 14"/>
                    <a:gd name="T74" fmla="*/ 0 w 11"/>
                    <a:gd name="T75" fmla="*/ 0 h 14"/>
                    <a:gd name="T76" fmla="*/ 0 w 11"/>
                    <a:gd name="T77" fmla="*/ 0 h 14"/>
                    <a:gd name="T78" fmla="*/ 0 w 11"/>
                    <a:gd name="T79" fmla="*/ 0 h 14"/>
                    <a:gd name="T80" fmla="*/ 0 w 11"/>
                    <a:gd name="T81" fmla="*/ 0 h 14"/>
                    <a:gd name="T82" fmla="*/ 0 w 11"/>
                    <a:gd name="T83" fmla="*/ 0 h 14"/>
                    <a:gd name="T84" fmla="*/ 0 w 11"/>
                    <a:gd name="T85" fmla="*/ 0 h 14"/>
                    <a:gd name="T86" fmla="*/ 0 w 11"/>
                    <a:gd name="T87" fmla="*/ 0 h 14"/>
                    <a:gd name="T88" fmla="*/ 0 w 11"/>
                    <a:gd name="T89" fmla="*/ 0 h 14"/>
                    <a:gd name="T90" fmla="*/ 0 w 11"/>
                    <a:gd name="T91" fmla="*/ 0 h 14"/>
                    <a:gd name="T92" fmla="*/ 0 w 11"/>
                    <a:gd name="T93" fmla="*/ 0 h 14"/>
                    <a:gd name="T94" fmla="*/ 0 w 11"/>
                    <a:gd name="T95" fmla="*/ 0 h 14"/>
                    <a:gd name="T96" fmla="*/ 0 w 11"/>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4"/>
                    <a:gd name="T149" fmla="*/ 11 w 11"/>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4">
                      <a:moveTo>
                        <a:pt x="0" y="8"/>
                      </a:moveTo>
                      <a:lnTo>
                        <a:pt x="0" y="8"/>
                      </a:lnTo>
                      <a:lnTo>
                        <a:pt x="0" y="9"/>
                      </a:lnTo>
                      <a:lnTo>
                        <a:pt x="0" y="10"/>
                      </a:lnTo>
                      <a:lnTo>
                        <a:pt x="1" y="11"/>
                      </a:lnTo>
                      <a:lnTo>
                        <a:pt x="1" y="12"/>
                      </a:lnTo>
                      <a:lnTo>
                        <a:pt x="2" y="12"/>
                      </a:lnTo>
                      <a:lnTo>
                        <a:pt x="3" y="13"/>
                      </a:lnTo>
                      <a:lnTo>
                        <a:pt x="3" y="14"/>
                      </a:lnTo>
                      <a:lnTo>
                        <a:pt x="4" y="14"/>
                      </a:lnTo>
                      <a:lnTo>
                        <a:pt x="5" y="14"/>
                      </a:lnTo>
                      <a:lnTo>
                        <a:pt x="6" y="14"/>
                      </a:lnTo>
                      <a:lnTo>
                        <a:pt x="7" y="14"/>
                      </a:lnTo>
                      <a:lnTo>
                        <a:pt x="9" y="13"/>
                      </a:lnTo>
                      <a:lnTo>
                        <a:pt x="10" y="12"/>
                      </a:lnTo>
                      <a:lnTo>
                        <a:pt x="11" y="10"/>
                      </a:lnTo>
                      <a:lnTo>
                        <a:pt x="11" y="9"/>
                      </a:lnTo>
                      <a:lnTo>
                        <a:pt x="11" y="8"/>
                      </a:lnTo>
                      <a:lnTo>
                        <a:pt x="11" y="7"/>
                      </a:lnTo>
                      <a:lnTo>
                        <a:pt x="11" y="6"/>
                      </a:lnTo>
                      <a:lnTo>
                        <a:pt x="11" y="5"/>
                      </a:lnTo>
                      <a:lnTo>
                        <a:pt x="11" y="4"/>
                      </a:lnTo>
                      <a:lnTo>
                        <a:pt x="11" y="3"/>
                      </a:lnTo>
                      <a:lnTo>
                        <a:pt x="10" y="3"/>
                      </a:lnTo>
                      <a:lnTo>
                        <a:pt x="10" y="2"/>
                      </a:lnTo>
                      <a:lnTo>
                        <a:pt x="9" y="2"/>
                      </a:lnTo>
                      <a:lnTo>
                        <a:pt x="8" y="1"/>
                      </a:lnTo>
                      <a:lnTo>
                        <a:pt x="7" y="1"/>
                      </a:lnTo>
                      <a:lnTo>
                        <a:pt x="6" y="1"/>
                      </a:lnTo>
                      <a:lnTo>
                        <a:pt x="6" y="0"/>
                      </a:lnTo>
                      <a:lnTo>
                        <a:pt x="5" y="0"/>
                      </a:lnTo>
                      <a:lnTo>
                        <a:pt x="4" y="1"/>
                      </a:lnTo>
                      <a:lnTo>
                        <a:pt x="3" y="1"/>
                      </a:lnTo>
                      <a:lnTo>
                        <a:pt x="1" y="2"/>
                      </a:lnTo>
                      <a:lnTo>
                        <a:pt x="1" y="3"/>
                      </a:lnTo>
                      <a:lnTo>
                        <a:pt x="0" y="4"/>
                      </a:lnTo>
                      <a:lnTo>
                        <a:pt x="0" y="5"/>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49" name="Freeform 531"/>
                <p:cNvSpPr>
                  <a:spLocks/>
                </p:cNvSpPr>
                <p:nvPr/>
              </p:nvSpPr>
              <p:spPr bwMode="auto">
                <a:xfrm>
                  <a:off x="803" y="1609"/>
                  <a:ext cx="1"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0" y="8"/>
                      </a:moveTo>
                      <a:lnTo>
                        <a:pt x="0" y="8"/>
                      </a:lnTo>
                      <a:lnTo>
                        <a:pt x="0" y="9"/>
                      </a:lnTo>
                      <a:lnTo>
                        <a:pt x="0" y="10"/>
                      </a:lnTo>
                      <a:lnTo>
                        <a:pt x="1" y="11"/>
                      </a:lnTo>
                      <a:lnTo>
                        <a:pt x="1" y="12"/>
                      </a:lnTo>
                      <a:lnTo>
                        <a:pt x="2" y="12"/>
                      </a:lnTo>
                      <a:lnTo>
                        <a:pt x="3" y="13"/>
                      </a:lnTo>
                      <a:lnTo>
                        <a:pt x="3" y="14"/>
                      </a:lnTo>
                      <a:lnTo>
                        <a:pt x="4" y="14"/>
                      </a:lnTo>
                      <a:lnTo>
                        <a:pt x="5" y="14"/>
                      </a:lnTo>
                      <a:lnTo>
                        <a:pt x="7" y="14"/>
                      </a:lnTo>
                      <a:lnTo>
                        <a:pt x="9" y="13"/>
                      </a:lnTo>
                      <a:lnTo>
                        <a:pt x="10" y="12"/>
                      </a:lnTo>
                      <a:lnTo>
                        <a:pt x="11" y="10"/>
                      </a:lnTo>
                      <a:lnTo>
                        <a:pt x="12" y="9"/>
                      </a:lnTo>
                      <a:lnTo>
                        <a:pt x="12" y="8"/>
                      </a:lnTo>
                      <a:lnTo>
                        <a:pt x="12" y="7"/>
                      </a:lnTo>
                      <a:lnTo>
                        <a:pt x="12" y="6"/>
                      </a:lnTo>
                      <a:lnTo>
                        <a:pt x="12" y="5"/>
                      </a:lnTo>
                      <a:lnTo>
                        <a:pt x="11" y="5"/>
                      </a:lnTo>
                      <a:lnTo>
                        <a:pt x="11" y="4"/>
                      </a:lnTo>
                      <a:lnTo>
                        <a:pt x="11" y="3"/>
                      </a:lnTo>
                      <a:lnTo>
                        <a:pt x="10" y="3"/>
                      </a:lnTo>
                      <a:lnTo>
                        <a:pt x="10" y="2"/>
                      </a:lnTo>
                      <a:lnTo>
                        <a:pt x="9" y="2"/>
                      </a:lnTo>
                      <a:lnTo>
                        <a:pt x="8" y="1"/>
                      </a:lnTo>
                      <a:lnTo>
                        <a:pt x="7" y="1"/>
                      </a:lnTo>
                      <a:lnTo>
                        <a:pt x="5" y="0"/>
                      </a:lnTo>
                      <a:lnTo>
                        <a:pt x="4" y="1"/>
                      </a:lnTo>
                      <a:lnTo>
                        <a:pt x="3" y="1"/>
                      </a:lnTo>
                      <a:lnTo>
                        <a:pt x="2" y="2"/>
                      </a:lnTo>
                      <a:lnTo>
                        <a:pt x="1" y="3"/>
                      </a:lnTo>
                      <a:lnTo>
                        <a:pt x="0" y="4"/>
                      </a:lnTo>
                      <a:lnTo>
                        <a:pt x="0" y="5"/>
                      </a:lnTo>
                      <a:lnTo>
                        <a:pt x="0" y="7"/>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50" name="Freeform 532"/>
                <p:cNvSpPr>
                  <a:spLocks/>
                </p:cNvSpPr>
                <p:nvPr/>
              </p:nvSpPr>
              <p:spPr bwMode="auto">
                <a:xfrm>
                  <a:off x="810" y="1609"/>
                  <a:ext cx="1" cy="1"/>
                </a:xfrm>
                <a:custGeom>
                  <a:avLst/>
                  <a:gdLst>
                    <a:gd name="T0" fmla="*/ 0 w 9"/>
                    <a:gd name="T1" fmla="*/ 0 h 13"/>
                    <a:gd name="T2" fmla="*/ 0 w 9"/>
                    <a:gd name="T3" fmla="*/ 0 h 13"/>
                    <a:gd name="T4" fmla="*/ 0 w 9"/>
                    <a:gd name="T5" fmla="*/ 0 h 13"/>
                    <a:gd name="T6" fmla="*/ 0 w 9"/>
                    <a:gd name="T7" fmla="*/ 0 h 13"/>
                    <a:gd name="T8" fmla="*/ 0 w 9"/>
                    <a:gd name="T9" fmla="*/ 0 h 13"/>
                    <a:gd name="T10" fmla="*/ 0 w 9"/>
                    <a:gd name="T11" fmla="*/ 0 h 13"/>
                    <a:gd name="T12" fmla="*/ 0 w 9"/>
                    <a:gd name="T13" fmla="*/ 0 h 13"/>
                    <a:gd name="T14" fmla="*/ 0 w 9"/>
                    <a:gd name="T15" fmla="*/ 0 h 13"/>
                    <a:gd name="T16" fmla="*/ 0 w 9"/>
                    <a:gd name="T17" fmla="*/ 0 h 13"/>
                    <a:gd name="T18" fmla="*/ 0 w 9"/>
                    <a:gd name="T19" fmla="*/ 0 h 13"/>
                    <a:gd name="T20" fmla="*/ 0 w 9"/>
                    <a:gd name="T21" fmla="*/ 0 h 13"/>
                    <a:gd name="T22" fmla="*/ 0 w 9"/>
                    <a:gd name="T23" fmla="*/ 0 h 13"/>
                    <a:gd name="T24" fmla="*/ 0 w 9"/>
                    <a:gd name="T25" fmla="*/ 0 h 13"/>
                    <a:gd name="T26" fmla="*/ 0 w 9"/>
                    <a:gd name="T27" fmla="*/ 0 h 13"/>
                    <a:gd name="T28" fmla="*/ 0 w 9"/>
                    <a:gd name="T29" fmla="*/ 0 h 13"/>
                    <a:gd name="T30" fmla="*/ 0 w 9"/>
                    <a:gd name="T31" fmla="*/ 0 h 13"/>
                    <a:gd name="T32" fmla="*/ 0 w 9"/>
                    <a:gd name="T33" fmla="*/ 0 h 13"/>
                    <a:gd name="T34" fmla="*/ 0 w 9"/>
                    <a:gd name="T35" fmla="*/ 0 h 13"/>
                    <a:gd name="T36" fmla="*/ 0 w 9"/>
                    <a:gd name="T37" fmla="*/ 0 h 13"/>
                    <a:gd name="T38" fmla="*/ 0 w 9"/>
                    <a:gd name="T39" fmla="*/ 0 h 13"/>
                    <a:gd name="T40" fmla="*/ 0 w 9"/>
                    <a:gd name="T41" fmla="*/ 0 h 13"/>
                    <a:gd name="T42" fmla="*/ 0 w 9"/>
                    <a:gd name="T43" fmla="*/ 0 h 13"/>
                    <a:gd name="T44" fmla="*/ 0 w 9"/>
                    <a:gd name="T45" fmla="*/ 0 h 13"/>
                    <a:gd name="T46" fmla="*/ 0 w 9"/>
                    <a:gd name="T47" fmla="*/ 0 h 13"/>
                    <a:gd name="T48" fmla="*/ 0 w 9"/>
                    <a:gd name="T49" fmla="*/ 0 h 13"/>
                    <a:gd name="T50" fmla="*/ 0 w 9"/>
                    <a:gd name="T51" fmla="*/ 0 h 13"/>
                    <a:gd name="T52" fmla="*/ 0 w 9"/>
                    <a:gd name="T53" fmla="*/ 0 h 13"/>
                    <a:gd name="T54" fmla="*/ 0 w 9"/>
                    <a:gd name="T55" fmla="*/ 0 h 13"/>
                    <a:gd name="T56" fmla="*/ 0 w 9"/>
                    <a:gd name="T57" fmla="*/ 0 h 13"/>
                    <a:gd name="T58" fmla="*/ 0 w 9"/>
                    <a:gd name="T59" fmla="*/ 0 h 13"/>
                    <a:gd name="T60" fmla="*/ 0 w 9"/>
                    <a:gd name="T61" fmla="*/ 0 h 13"/>
                    <a:gd name="T62" fmla="*/ 0 w 9"/>
                    <a:gd name="T63" fmla="*/ 0 h 13"/>
                    <a:gd name="T64" fmla="*/ 0 w 9"/>
                    <a:gd name="T65" fmla="*/ 0 h 13"/>
                    <a:gd name="T66" fmla="*/ 0 w 9"/>
                    <a:gd name="T67" fmla="*/ 0 h 13"/>
                    <a:gd name="T68" fmla="*/ 0 w 9"/>
                    <a:gd name="T69" fmla="*/ 0 h 13"/>
                    <a:gd name="T70" fmla="*/ 0 w 9"/>
                    <a:gd name="T71" fmla="*/ 0 h 13"/>
                    <a:gd name="T72" fmla="*/ 0 w 9"/>
                    <a:gd name="T73" fmla="*/ 0 h 13"/>
                    <a:gd name="T74" fmla="*/ 0 w 9"/>
                    <a:gd name="T75" fmla="*/ 0 h 13"/>
                    <a:gd name="T76" fmla="*/ 0 w 9"/>
                    <a:gd name="T77" fmla="*/ 0 h 13"/>
                    <a:gd name="T78" fmla="*/ 0 w 9"/>
                    <a:gd name="T79" fmla="*/ 0 h 13"/>
                    <a:gd name="T80" fmla="*/ 0 w 9"/>
                    <a:gd name="T81" fmla="*/ 0 h 13"/>
                    <a:gd name="T82" fmla="*/ 0 w 9"/>
                    <a:gd name="T83" fmla="*/ 0 h 13"/>
                    <a:gd name="T84" fmla="*/ 0 w 9"/>
                    <a:gd name="T85" fmla="*/ 0 h 13"/>
                    <a:gd name="T86" fmla="*/ 0 w 9"/>
                    <a:gd name="T87" fmla="*/ 0 h 13"/>
                    <a:gd name="T88" fmla="*/ 0 w 9"/>
                    <a:gd name="T89" fmla="*/ 0 h 13"/>
                    <a:gd name="T90" fmla="*/ 0 w 9"/>
                    <a:gd name="T91" fmla="*/ 0 h 13"/>
                    <a:gd name="T92" fmla="*/ 0 w 9"/>
                    <a:gd name="T93" fmla="*/ 0 h 13"/>
                    <a:gd name="T94" fmla="*/ 0 w 9"/>
                    <a:gd name="T95" fmla="*/ 0 h 13"/>
                    <a:gd name="T96" fmla="*/ 0 w 9"/>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13"/>
                    <a:gd name="T149" fmla="*/ 9 w 9"/>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13">
                      <a:moveTo>
                        <a:pt x="5" y="13"/>
                      </a:moveTo>
                      <a:lnTo>
                        <a:pt x="6" y="13"/>
                      </a:lnTo>
                      <a:lnTo>
                        <a:pt x="6" y="12"/>
                      </a:lnTo>
                      <a:lnTo>
                        <a:pt x="7" y="11"/>
                      </a:lnTo>
                      <a:lnTo>
                        <a:pt x="8" y="10"/>
                      </a:lnTo>
                      <a:lnTo>
                        <a:pt x="8" y="9"/>
                      </a:lnTo>
                      <a:lnTo>
                        <a:pt x="9" y="8"/>
                      </a:lnTo>
                      <a:lnTo>
                        <a:pt x="9" y="6"/>
                      </a:lnTo>
                      <a:lnTo>
                        <a:pt x="8" y="5"/>
                      </a:lnTo>
                      <a:lnTo>
                        <a:pt x="8" y="4"/>
                      </a:lnTo>
                      <a:lnTo>
                        <a:pt x="7" y="3"/>
                      </a:lnTo>
                      <a:lnTo>
                        <a:pt x="7" y="2"/>
                      </a:lnTo>
                      <a:lnTo>
                        <a:pt x="6" y="2"/>
                      </a:lnTo>
                      <a:lnTo>
                        <a:pt x="6" y="1"/>
                      </a:lnTo>
                      <a:lnTo>
                        <a:pt x="6" y="0"/>
                      </a:lnTo>
                      <a:lnTo>
                        <a:pt x="5" y="0"/>
                      </a:lnTo>
                      <a:lnTo>
                        <a:pt x="4" y="1"/>
                      </a:lnTo>
                      <a:lnTo>
                        <a:pt x="3" y="2"/>
                      </a:lnTo>
                      <a:lnTo>
                        <a:pt x="2" y="3"/>
                      </a:lnTo>
                      <a:lnTo>
                        <a:pt x="1" y="4"/>
                      </a:lnTo>
                      <a:lnTo>
                        <a:pt x="0" y="6"/>
                      </a:lnTo>
                      <a:lnTo>
                        <a:pt x="0" y="7"/>
                      </a:lnTo>
                      <a:lnTo>
                        <a:pt x="0" y="8"/>
                      </a:lnTo>
                      <a:lnTo>
                        <a:pt x="1" y="9"/>
                      </a:lnTo>
                      <a:lnTo>
                        <a:pt x="1" y="10"/>
                      </a:lnTo>
                      <a:lnTo>
                        <a:pt x="1" y="11"/>
                      </a:lnTo>
                      <a:lnTo>
                        <a:pt x="2" y="11"/>
                      </a:lnTo>
                      <a:lnTo>
                        <a:pt x="3" y="12"/>
                      </a:lnTo>
                      <a:lnTo>
                        <a:pt x="4" y="13"/>
                      </a:lnTo>
                      <a:lnTo>
                        <a:pt x="5"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51" name="Freeform 533"/>
                <p:cNvSpPr>
                  <a:spLocks/>
                </p:cNvSpPr>
                <p:nvPr/>
              </p:nvSpPr>
              <p:spPr bwMode="auto">
                <a:xfrm>
                  <a:off x="815" y="1609"/>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0" y="8"/>
                      </a:moveTo>
                      <a:lnTo>
                        <a:pt x="0" y="8"/>
                      </a:lnTo>
                      <a:lnTo>
                        <a:pt x="0" y="9"/>
                      </a:lnTo>
                      <a:lnTo>
                        <a:pt x="1" y="9"/>
                      </a:lnTo>
                      <a:lnTo>
                        <a:pt x="1" y="10"/>
                      </a:lnTo>
                      <a:lnTo>
                        <a:pt x="1" y="11"/>
                      </a:lnTo>
                      <a:lnTo>
                        <a:pt x="2" y="11"/>
                      </a:lnTo>
                      <a:lnTo>
                        <a:pt x="2" y="12"/>
                      </a:lnTo>
                      <a:lnTo>
                        <a:pt x="3" y="13"/>
                      </a:lnTo>
                      <a:lnTo>
                        <a:pt x="5" y="13"/>
                      </a:lnTo>
                      <a:lnTo>
                        <a:pt x="5" y="14"/>
                      </a:lnTo>
                      <a:lnTo>
                        <a:pt x="6" y="14"/>
                      </a:lnTo>
                      <a:lnTo>
                        <a:pt x="7" y="14"/>
                      </a:lnTo>
                      <a:lnTo>
                        <a:pt x="8" y="14"/>
                      </a:lnTo>
                      <a:lnTo>
                        <a:pt x="9" y="13"/>
                      </a:lnTo>
                      <a:lnTo>
                        <a:pt x="10" y="13"/>
                      </a:lnTo>
                      <a:lnTo>
                        <a:pt x="11" y="11"/>
                      </a:lnTo>
                      <a:lnTo>
                        <a:pt x="12" y="11"/>
                      </a:lnTo>
                      <a:lnTo>
                        <a:pt x="12" y="9"/>
                      </a:lnTo>
                      <a:lnTo>
                        <a:pt x="12" y="8"/>
                      </a:lnTo>
                      <a:lnTo>
                        <a:pt x="12" y="6"/>
                      </a:lnTo>
                      <a:lnTo>
                        <a:pt x="12" y="5"/>
                      </a:lnTo>
                      <a:lnTo>
                        <a:pt x="12" y="4"/>
                      </a:lnTo>
                      <a:lnTo>
                        <a:pt x="11" y="4"/>
                      </a:lnTo>
                      <a:lnTo>
                        <a:pt x="11" y="3"/>
                      </a:lnTo>
                      <a:lnTo>
                        <a:pt x="11" y="2"/>
                      </a:lnTo>
                      <a:lnTo>
                        <a:pt x="10" y="2"/>
                      </a:lnTo>
                      <a:lnTo>
                        <a:pt x="9" y="2"/>
                      </a:lnTo>
                      <a:lnTo>
                        <a:pt x="9" y="1"/>
                      </a:lnTo>
                      <a:lnTo>
                        <a:pt x="8" y="1"/>
                      </a:lnTo>
                      <a:lnTo>
                        <a:pt x="7" y="1"/>
                      </a:lnTo>
                      <a:lnTo>
                        <a:pt x="6" y="0"/>
                      </a:lnTo>
                      <a:lnTo>
                        <a:pt x="5" y="1"/>
                      </a:lnTo>
                      <a:lnTo>
                        <a:pt x="3" y="1"/>
                      </a:lnTo>
                      <a:lnTo>
                        <a:pt x="3" y="2"/>
                      </a:lnTo>
                      <a:lnTo>
                        <a:pt x="2" y="3"/>
                      </a:lnTo>
                      <a:lnTo>
                        <a:pt x="1" y="4"/>
                      </a:lnTo>
                      <a:lnTo>
                        <a:pt x="0" y="5"/>
                      </a:lnTo>
                      <a:lnTo>
                        <a:pt x="0" y="6"/>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52" name="Freeform 534"/>
                <p:cNvSpPr>
                  <a:spLocks/>
                </p:cNvSpPr>
                <p:nvPr/>
              </p:nvSpPr>
              <p:spPr bwMode="auto">
                <a:xfrm>
                  <a:off x="812" y="1609"/>
                  <a:ext cx="2" cy="1"/>
                </a:xfrm>
                <a:custGeom>
                  <a:avLst/>
                  <a:gdLst>
                    <a:gd name="T0" fmla="*/ 0 w 11"/>
                    <a:gd name="T1" fmla="*/ 0 h 14"/>
                    <a:gd name="T2" fmla="*/ 0 w 11"/>
                    <a:gd name="T3" fmla="*/ 0 h 14"/>
                    <a:gd name="T4" fmla="*/ 0 w 11"/>
                    <a:gd name="T5" fmla="*/ 0 h 14"/>
                    <a:gd name="T6" fmla="*/ 0 w 11"/>
                    <a:gd name="T7" fmla="*/ 0 h 14"/>
                    <a:gd name="T8" fmla="*/ 0 w 11"/>
                    <a:gd name="T9" fmla="*/ 0 h 14"/>
                    <a:gd name="T10" fmla="*/ 0 w 11"/>
                    <a:gd name="T11" fmla="*/ 0 h 14"/>
                    <a:gd name="T12" fmla="*/ 0 w 11"/>
                    <a:gd name="T13" fmla="*/ 0 h 14"/>
                    <a:gd name="T14" fmla="*/ 0 w 11"/>
                    <a:gd name="T15" fmla="*/ 0 h 14"/>
                    <a:gd name="T16" fmla="*/ 0 w 11"/>
                    <a:gd name="T17" fmla="*/ 0 h 14"/>
                    <a:gd name="T18" fmla="*/ 0 w 11"/>
                    <a:gd name="T19" fmla="*/ 0 h 14"/>
                    <a:gd name="T20" fmla="*/ 0 w 11"/>
                    <a:gd name="T21" fmla="*/ 0 h 14"/>
                    <a:gd name="T22" fmla="*/ 0 w 11"/>
                    <a:gd name="T23" fmla="*/ 0 h 14"/>
                    <a:gd name="T24" fmla="*/ 0 w 11"/>
                    <a:gd name="T25" fmla="*/ 0 h 14"/>
                    <a:gd name="T26" fmla="*/ 0 w 11"/>
                    <a:gd name="T27" fmla="*/ 0 h 14"/>
                    <a:gd name="T28" fmla="*/ 0 w 11"/>
                    <a:gd name="T29" fmla="*/ 0 h 14"/>
                    <a:gd name="T30" fmla="*/ 0 w 11"/>
                    <a:gd name="T31" fmla="*/ 0 h 14"/>
                    <a:gd name="T32" fmla="*/ 0 w 11"/>
                    <a:gd name="T33" fmla="*/ 0 h 14"/>
                    <a:gd name="T34" fmla="*/ 0 w 11"/>
                    <a:gd name="T35" fmla="*/ 0 h 14"/>
                    <a:gd name="T36" fmla="*/ 0 w 11"/>
                    <a:gd name="T37" fmla="*/ 0 h 14"/>
                    <a:gd name="T38" fmla="*/ 0 w 11"/>
                    <a:gd name="T39" fmla="*/ 0 h 14"/>
                    <a:gd name="T40" fmla="*/ 0 w 11"/>
                    <a:gd name="T41" fmla="*/ 0 h 14"/>
                    <a:gd name="T42" fmla="*/ 0 w 11"/>
                    <a:gd name="T43" fmla="*/ 0 h 14"/>
                    <a:gd name="T44" fmla="*/ 0 w 11"/>
                    <a:gd name="T45" fmla="*/ 0 h 14"/>
                    <a:gd name="T46" fmla="*/ 0 w 11"/>
                    <a:gd name="T47" fmla="*/ 0 h 14"/>
                    <a:gd name="T48" fmla="*/ 0 w 11"/>
                    <a:gd name="T49" fmla="*/ 0 h 14"/>
                    <a:gd name="T50" fmla="*/ 0 w 11"/>
                    <a:gd name="T51" fmla="*/ 0 h 14"/>
                    <a:gd name="T52" fmla="*/ 0 w 11"/>
                    <a:gd name="T53" fmla="*/ 0 h 14"/>
                    <a:gd name="T54" fmla="*/ 0 w 11"/>
                    <a:gd name="T55" fmla="*/ 0 h 14"/>
                    <a:gd name="T56" fmla="*/ 0 w 11"/>
                    <a:gd name="T57" fmla="*/ 0 h 14"/>
                    <a:gd name="T58" fmla="*/ 0 w 11"/>
                    <a:gd name="T59" fmla="*/ 0 h 14"/>
                    <a:gd name="T60" fmla="*/ 0 w 11"/>
                    <a:gd name="T61" fmla="*/ 0 h 14"/>
                    <a:gd name="T62" fmla="*/ 0 w 11"/>
                    <a:gd name="T63" fmla="*/ 0 h 14"/>
                    <a:gd name="T64" fmla="*/ 0 w 11"/>
                    <a:gd name="T65" fmla="*/ 0 h 14"/>
                    <a:gd name="T66" fmla="*/ 0 w 11"/>
                    <a:gd name="T67" fmla="*/ 0 h 14"/>
                    <a:gd name="T68" fmla="*/ 0 w 11"/>
                    <a:gd name="T69" fmla="*/ 0 h 14"/>
                    <a:gd name="T70" fmla="*/ 0 w 11"/>
                    <a:gd name="T71" fmla="*/ 0 h 14"/>
                    <a:gd name="T72" fmla="*/ 0 w 11"/>
                    <a:gd name="T73" fmla="*/ 0 h 14"/>
                    <a:gd name="T74" fmla="*/ 0 w 11"/>
                    <a:gd name="T75" fmla="*/ 0 h 14"/>
                    <a:gd name="T76" fmla="*/ 0 w 11"/>
                    <a:gd name="T77" fmla="*/ 0 h 14"/>
                    <a:gd name="T78" fmla="*/ 0 w 11"/>
                    <a:gd name="T79" fmla="*/ 0 h 14"/>
                    <a:gd name="T80" fmla="*/ 0 w 11"/>
                    <a:gd name="T81" fmla="*/ 0 h 14"/>
                    <a:gd name="T82" fmla="*/ 0 w 11"/>
                    <a:gd name="T83" fmla="*/ 0 h 14"/>
                    <a:gd name="T84" fmla="*/ 0 w 11"/>
                    <a:gd name="T85" fmla="*/ 0 h 14"/>
                    <a:gd name="T86" fmla="*/ 0 w 11"/>
                    <a:gd name="T87" fmla="*/ 0 h 14"/>
                    <a:gd name="T88" fmla="*/ 0 w 11"/>
                    <a:gd name="T89" fmla="*/ 0 h 14"/>
                    <a:gd name="T90" fmla="*/ 0 w 11"/>
                    <a:gd name="T91" fmla="*/ 0 h 14"/>
                    <a:gd name="T92" fmla="*/ 0 w 11"/>
                    <a:gd name="T93" fmla="*/ 0 h 14"/>
                    <a:gd name="T94" fmla="*/ 0 w 11"/>
                    <a:gd name="T95" fmla="*/ 0 h 14"/>
                    <a:gd name="T96" fmla="*/ 0 w 11"/>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4"/>
                    <a:gd name="T149" fmla="*/ 11 w 11"/>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4">
                      <a:moveTo>
                        <a:pt x="0" y="8"/>
                      </a:moveTo>
                      <a:lnTo>
                        <a:pt x="0" y="8"/>
                      </a:lnTo>
                      <a:lnTo>
                        <a:pt x="0" y="9"/>
                      </a:lnTo>
                      <a:lnTo>
                        <a:pt x="0" y="10"/>
                      </a:lnTo>
                      <a:lnTo>
                        <a:pt x="0" y="11"/>
                      </a:lnTo>
                      <a:lnTo>
                        <a:pt x="1" y="11"/>
                      </a:lnTo>
                      <a:lnTo>
                        <a:pt x="1" y="12"/>
                      </a:lnTo>
                      <a:lnTo>
                        <a:pt x="2" y="13"/>
                      </a:lnTo>
                      <a:lnTo>
                        <a:pt x="3" y="13"/>
                      </a:lnTo>
                      <a:lnTo>
                        <a:pt x="4" y="13"/>
                      </a:lnTo>
                      <a:lnTo>
                        <a:pt x="4" y="14"/>
                      </a:lnTo>
                      <a:lnTo>
                        <a:pt x="5" y="14"/>
                      </a:lnTo>
                      <a:lnTo>
                        <a:pt x="6" y="14"/>
                      </a:lnTo>
                      <a:lnTo>
                        <a:pt x="7" y="14"/>
                      </a:lnTo>
                      <a:lnTo>
                        <a:pt x="8" y="13"/>
                      </a:lnTo>
                      <a:lnTo>
                        <a:pt x="9" y="13"/>
                      </a:lnTo>
                      <a:lnTo>
                        <a:pt x="10" y="11"/>
                      </a:lnTo>
                      <a:lnTo>
                        <a:pt x="11" y="11"/>
                      </a:lnTo>
                      <a:lnTo>
                        <a:pt x="11" y="9"/>
                      </a:lnTo>
                      <a:lnTo>
                        <a:pt x="11" y="8"/>
                      </a:lnTo>
                      <a:lnTo>
                        <a:pt x="11" y="6"/>
                      </a:lnTo>
                      <a:lnTo>
                        <a:pt x="11" y="5"/>
                      </a:lnTo>
                      <a:lnTo>
                        <a:pt x="11" y="4"/>
                      </a:lnTo>
                      <a:lnTo>
                        <a:pt x="10" y="4"/>
                      </a:lnTo>
                      <a:lnTo>
                        <a:pt x="10" y="3"/>
                      </a:lnTo>
                      <a:lnTo>
                        <a:pt x="10" y="2"/>
                      </a:lnTo>
                      <a:lnTo>
                        <a:pt x="9" y="2"/>
                      </a:lnTo>
                      <a:lnTo>
                        <a:pt x="8" y="2"/>
                      </a:lnTo>
                      <a:lnTo>
                        <a:pt x="8" y="1"/>
                      </a:lnTo>
                      <a:lnTo>
                        <a:pt x="7" y="1"/>
                      </a:lnTo>
                      <a:lnTo>
                        <a:pt x="6" y="1"/>
                      </a:lnTo>
                      <a:lnTo>
                        <a:pt x="6" y="0"/>
                      </a:lnTo>
                      <a:lnTo>
                        <a:pt x="5" y="0"/>
                      </a:lnTo>
                      <a:lnTo>
                        <a:pt x="4" y="1"/>
                      </a:lnTo>
                      <a:lnTo>
                        <a:pt x="3" y="1"/>
                      </a:lnTo>
                      <a:lnTo>
                        <a:pt x="2" y="2"/>
                      </a:lnTo>
                      <a:lnTo>
                        <a:pt x="1" y="3"/>
                      </a:lnTo>
                      <a:lnTo>
                        <a:pt x="0" y="4"/>
                      </a:lnTo>
                      <a:lnTo>
                        <a:pt x="0" y="5"/>
                      </a:lnTo>
                      <a:lnTo>
                        <a:pt x="0" y="6"/>
                      </a:lnTo>
                      <a:lnTo>
                        <a:pt x="0" y="8"/>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53" name="Freeform 535"/>
                <p:cNvSpPr>
                  <a:spLocks/>
                </p:cNvSpPr>
                <p:nvPr/>
              </p:nvSpPr>
              <p:spPr bwMode="auto">
                <a:xfrm>
                  <a:off x="819" y="1609"/>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2" y="11"/>
                      </a:moveTo>
                      <a:lnTo>
                        <a:pt x="2" y="11"/>
                      </a:lnTo>
                      <a:lnTo>
                        <a:pt x="2" y="12"/>
                      </a:lnTo>
                      <a:lnTo>
                        <a:pt x="3" y="13"/>
                      </a:lnTo>
                      <a:lnTo>
                        <a:pt x="4" y="13"/>
                      </a:lnTo>
                      <a:lnTo>
                        <a:pt x="5" y="13"/>
                      </a:lnTo>
                      <a:lnTo>
                        <a:pt x="6" y="13"/>
                      </a:lnTo>
                      <a:lnTo>
                        <a:pt x="7" y="13"/>
                      </a:lnTo>
                      <a:lnTo>
                        <a:pt x="8" y="13"/>
                      </a:lnTo>
                      <a:lnTo>
                        <a:pt x="9" y="13"/>
                      </a:lnTo>
                      <a:lnTo>
                        <a:pt x="10" y="11"/>
                      </a:lnTo>
                      <a:lnTo>
                        <a:pt x="11" y="11"/>
                      </a:lnTo>
                      <a:lnTo>
                        <a:pt x="12" y="9"/>
                      </a:lnTo>
                      <a:lnTo>
                        <a:pt x="12" y="7"/>
                      </a:lnTo>
                      <a:lnTo>
                        <a:pt x="12" y="6"/>
                      </a:lnTo>
                      <a:lnTo>
                        <a:pt x="12" y="5"/>
                      </a:lnTo>
                      <a:lnTo>
                        <a:pt x="12" y="4"/>
                      </a:lnTo>
                      <a:lnTo>
                        <a:pt x="12" y="3"/>
                      </a:lnTo>
                      <a:lnTo>
                        <a:pt x="11" y="3"/>
                      </a:lnTo>
                      <a:lnTo>
                        <a:pt x="10" y="2"/>
                      </a:lnTo>
                      <a:lnTo>
                        <a:pt x="10" y="1"/>
                      </a:lnTo>
                      <a:lnTo>
                        <a:pt x="9" y="1"/>
                      </a:lnTo>
                      <a:lnTo>
                        <a:pt x="8" y="0"/>
                      </a:lnTo>
                      <a:lnTo>
                        <a:pt x="7" y="0"/>
                      </a:lnTo>
                      <a:lnTo>
                        <a:pt x="6" y="0"/>
                      </a:lnTo>
                      <a:lnTo>
                        <a:pt x="4" y="0"/>
                      </a:lnTo>
                      <a:lnTo>
                        <a:pt x="3" y="1"/>
                      </a:lnTo>
                      <a:lnTo>
                        <a:pt x="2" y="1"/>
                      </a:lnTo>
                      <a:lnTo>
                        <a:pt x="2" y="2"/>
                      </a:lnTo>
                      <a:lnTo>
                        <a:pt x="1" y="3"/>
                      </a:lnTo>
                      <a:lnTo>
                        <a:pt x="0" y="4"/>
                      </a:lnTo>
                      <a:lnTo>
                        <a:pt x="0" y="6"/>
                      </a:lnTo>
                      <a:lnTo>
                        <a:pt x="0" y="7"/>
                      </a:lnTo>
                      <a:lnTo>
                        <a:pt x="0" y="8"/>
                      </a:lnTo>
                      <a:lnTo>
                        <a:pt x="0" y="9"/>
                      </a:lnTo>
                      <a:lnTo>
                        <a:pt x="1" y="9"/>
                      </a:lnTo>
                      <a:lnTo>
                        <a:pt x="1" y="10"/>
                      </a:lnTo>
                      <a:lnTo>
                        <a:pt x="2"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54" name="Freeform 536"/>
                <p:cNvSpPr>
                  <a:spLocks/>
                </p:cNvSpPr>
                <p:nvPr/>
              </p:nvSpPr>
              <p:spPr bwMode="auto">
                <a:xfrm>
                  <a:off x="826" y="1609"/>
                  <a:ext cx="1"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0" y="7"/>
                      </a:moveTo>
                      <a:lnTo>
                        <a:pt x="0" y="8"/>
                      </a:lnTo>
                      <a:lnTo>
                        <a:pt x="1" y="9"/>
                      </a:lnTo>
                      <a:lnTo>
                        <a:pt x="1" y="10"/>
                      </a:lnTo>
                      <a:lnTo>
                        <a:pt x="1" y="11"/>
                      </a:lnTo>
                      <a:lnTo>
                        <a:pt x="2" y="11"/>
                      </a:lnTo>
                      <a:lnTo>
                        <a:pt x="3" y="12"/>
                      </a:lnTo>
                      <a:lnTo>
                        <a:pt x="3" y="13"/>
                      </a:lnTo>
                      <a:lnTo>
                        <a:pt x="4" y="13"/>
                      </a:lnTo>
                      <a:lnTo>
                        <a:pt x="5" y="13"/>
                      </a:lnTo>
                      <a:lnTo>
                        <a:pt x="6" y="13"/>
                      </a:lnTo>
                      <a:lnTo>
                        <a:pt x="7" y="13"/>
                      </a:lnTo>
                      <a:lnTo>
                        <a:pt x="8" y="13"/>
                      </a:lnTo>
                      <a:lnTo>
                        <a:pt x="9" y="13"/>
                      </a:lnTo>
                      <a:lnTo>
                        <a:pt x="10" y="12"/>
                      </a:lnTo>
                      <a:lnTo>
                        <a:pt x="11" y="11"/>
                      </a:lnTo>
                      <a:lnTo>
                        <a:pt x="12" y="10"/>
                      </a:lnTo>
                      <a:lnTo>
                        <a:pt x="12" y="9"/>
                      </a:lnTo>
                      <a:lnTo>
                        <a:pt x="12" y="8"/>
                      </a:lnTo>
                      <a:lnTo>
                        <a:pt x="12" y="6"/>
                      </a:lnTo>
                      <a:lnTo>
                        <a:pt x="12" y="5"/>
                      </a:lnTo>
                      <a:lnTo>
                        <a:pt x="12" y="4"/>
                      </a:lnTo>
                      <a:lnTo>
                        <a:pt x="11" y="3"/>
                      </a:lnTo>
                      <a:lnTo>
                        <a:pt x="10" y="3"/>
                      </a:lnTo>
                      <a:lnTo>
                        <a:pt x="10" y="2"/>
                      </a:lnTo>
                      <a:lnTo>
                        <a:pt x="9" y="1"/>
                      </a:lnTo>
                      <a:lnTo>
                        <a:pt x="8" y="1"/>
                      </a:lnTo>
                      <a:lnTo>
                        <a:pt x="8" y="0"/>
                      </a:lnTo>
                      <a:lnTo>
                        <a:pt x="7" y="0"/>
                      </a:lnTo>
                      <a:lnTo>
                        <a:pt x="6" y="0"/>
                      </a:lnTo>
                      <a:lnTo>
                        <a:pt x="5" y="0"/>
                      </a:lnTo>
                      <a:lnTo>
                        <a:pt x="3" y="1"/>
                      </a:lnTo>
                      <a:lnTo>
                        <a:pt x="3" y="2"/>
                      </a:lnTo>
                      <a:lnTo>
                        <a:pt x="2" y="3"/>
                      </a:lnTo>
                      <a:lnTo>
                        <a:pt x="1" y="4"/>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55" name="Freeform 537"/>
                <p:cNvSpPr>
                  <a:spLocks/>
                </p:cNvSpPr>
                <p:nvPr/>
              </p:nvSpPr>
              <p:spPr bwMode="auto">
                <a:xfrm>
                  <a:off x="822" y="1609"/>
                  <a:ext cx="2" cy="1"/>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w 13"/>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3"/>
                    <a:gd name="T149" fmla="*/ 13 w 13"/>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3">
                      <a:moveTo>
                        <a:pt x="0" y="7"/>
                      </a:moveTo>
                      <a:lnTo>
                        <a:pt x="0" y="8"/>
                      </a:lnTo>
                      <a:lnTo>
                        <a:pt x="1" y="9"/>
                      </a:lnTo>
                      <a:lnTo>
                        <a:pt x="1" y="10"/>
                      </a:lnTo>
                      <a:lnTo>
                        <a:pt x="1" y="11"/>
                      </a:lnTo>
                      <a:lnTo>
                        <a:pt x="2" y="11"/>
                      </a:lnTo>
                      <a:lnTo>
                        <a:pt x="3" y="12"/>
                      </a:lnTo>
                      <a:lnTo>
                        <a:pt x="3" y="13"/>
                      </a:lnTo>
                      <a:lnTo>
                        <a:pt x="4" y="13"/>
                      </a:lnTo>
                      <a:lnTo>
                        <a:pt x="5" y="13"/>
                      </a:lnTo>
                      <a:lnTo>
                        <a:pt x="6" y="13"/>
                      </a:lnTo>
                      <a:lnTo>
                        <a:pt x="7" y="13"/>
                      </a:lnTo>
                      <a:lnTo>
                        <a:pt x="8" y="13"/>
                      </a:lnTo>
                      <a:lnTo>
                        <a:pt x="9" y="13"/>
                      </a:lnTo>
                      <a:lnTo>
                        <a:pt x="10" y="12"/>
                      </a:lnTo>
                      <a:lnTo>
                        <a:pt x="11" y="11"/>
                      </a:lnTo>
                      <a:lnTo>
                        <a:pt x="12" y="10"/>
                      </a:lnTo>
                      <a:lnTo>
                        <a:pt x="12" y="9"/>
                      </a:lnTo>
                      <a:lnTo>
                        <a:pt x="13" y="8"/>
                      </a:lnTo>
                      <a:lnTo>
                        <a:pt x="13" y="6"/>
                      </a:lnTo>
                      <a:lnTo>
                        <a:pt x="12" y="5"/>
                      </a:lnTo>
                      <a:lnTo>
                        <a:pt x="12" y="4"/>
                      </a:lnTo>
                      <a:lnTo>
                        <a:pt x="11" y="3"/>
                      </a:lnTo>
                      <a:lnTo>
                        <a:pt x="11" y="2"/>
                      </a:lnTo>
                      <a:lnTo>
                        <a:pt x="10" y="2"/>
                      </a:lnTo>
                      <a:lnTo>
                        <a:pt x="9" y="1"/>
                      </a:lnTo>
                      <a:lnTo>
                        <a:pt x="8" y="0"/>
                      </a:lnTo>
                      <a:lnTo>
                        <a:pt x="7" y="0"/>
                      </a:lnTo>
                      <a:lnTo>
                        <a:pt x="6" y="0"/>
                      </a:lnTo>
                      <a:lnTo>
                        <a:pt x="5" y="0"/>
                      </a:lnTo>
                      <a:lnTo>
                        <a:pt x="4" y="1"/>
                      </a:lnTo>
                      <a:lnTo>
                        <a:pt x="3" y="2"/>
                      </a:lnTo>
                      <a:lnTo>
                        <a:pt x="2" y="3"/>
                      </a:lnTo>
                      <a:lnTo>
                        <a:pt x="1" y="4"/>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56" name="Freeform 538"/>
                <p:cNvSpPr>
                  <a:spLocks/>
                </p:cNvSpPr>
                <p:nvPr/>
              </p:nvSpPr>
              <p:spPr bwMode="auto">
                <a:xfrm>
                  <a:off x="829" y="1609"/>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0" y="7"/>
                      </a:moveTo>
                      <a:lnTo>
                        <a:pt x="0" y="8"/>
                      </a:lnTo>
                      <a:lnTo>
                        <a:pt x="0" y="9"/>
                      </a:lnTo>
                      <a:lnTo>
                        <a:pt x="0" y="10"/>
                      </a:lnTo>
                      <a:lnTo>
                        <a:pt x="0" y="11"/>
                      </a:lnTo>
                      <a:lnTo>
                        <a:pt x="1" y="11"/>
                      </a:lnTo>
                      <a:lnTo>
                        <a:pt x="1" y="12"/>
                      </a:lnTo>
                      <a:lnTo>
                        <a:pt x="2" y="12"/>
                      </a:lnTo>
                      <a:lnTo>
                        <a:pt x="2" y="13"/>
                      </a:lnTo>
                      <a:lnTo>
                        <a:pt x="3" y="13"/>
                      </a:lnTo>
                      <a:lnTo>
                        <a:pt x="4" y="13"/>
                      </a:lnTo>
                      <a:lnTo>
                        <a:pt x="5" y="14"/>
                      </a:lnTo>
                      <a:lnTo>
                        <a:pt x="6" y="14"/>
                      </a:lnTo>
                      <a:lnTo>
                        <a:pt x="7" y="13"/>
                      </a:lnTo>
                      <a:lnTo>
                        <a:pt x="8" y="13"/>
                      </a:lnTo>
                      <a:lnTo>
                        <a:pt x="10" y="12"/>
                      </a:lnTo>
                      <a:lnTo>
                        <a:pt x="10" y="11"/>
                      </a:lnTo>
                      <a:lnTo>
                        <a:pt x="11" y="11"/>
                      </a:lnTo>
                      <a:lnTo>
                        <a:pt x="11" y="9"/>
                      </a:lnTo>
                      <a:lnTo>
                        <a:pt x="12" y="7"/>
                      </a:lnTo>
                      <a:lnTo>
                        <a:pt x="12" y="6"/>
                      </a:lnTo>
                      <a:lnTo>
                        <a:pt x="11" y="6"/>
                      </a:lnTo>
                      <a:lnTo>
                        <a:pt x="11" y="5"/>
                      </a:lnTo>
                      <a:lnTo>
                        <a:pt x="11" y="4"/>
                      </a:lnTo>
                      <a:lnTo>
                        <a:pt x="10" y="4"/>
                      </a:lnTo>
                      <a:lnTo>
                        <a:pt x="10" y="3"/>
                      </a:lnTo>
                      <a:lnTo>
                        <a:pt x="10" y="2"/>
                      </a:lnTo>
                      <a:lnTo>
                        <a:pt x="8" y="2"/>
                      </a:lnTo>
                      <a:lnTo>
                        <a:pt x="8" y="1"/>
                      </a:lnTo>
                      <a:lnTo>
                        <a:pt x="7" y="1"/>
                      </a:lnTo>
                      <a:lnTo>
                        <a:pt x="6" y="0"/>
                      </a:lnTo>
                      <a:lnTo>
                        <a:pt x="5" y="0"/>
                      </a:lnTo>
                      <a:lnTo>
                        <a:pt x="4" y="1"/>
                      </a:lnTo>
                      <a:lnTo>
                        <a:pt x="3" y="1"/>
                      </a:lnTo>
                      <a:lnTo>
                        <a:pt x="2" y="2"/>
                      </a:lnTo>
                      <a:lnTo>
                        <a:pt x="1" y="2"/>
                      </a:lnTo>
                      <a:lnTo>
                        <a:pt x="0" y="4"/>
                      </a:lnTo>
                      <a:lnTo>
                        <a:pt x="0" y="5"/>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57" name="Freeform 539"/>
                <p:cNvSpPr>
                  <a:spLocks/>
                </p:cNvSpPr>
                <p:nvPr/>
              </p:nvSpPr>
              <p:spPr bwMode="auto">
                <a:xfrm>
                  <a:off x="836" y="1609"/>
                  <a:ext cx="1"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0" y="6"/>
                      </a:moveTo>
                      <a:lnTo>
                        <a:pt x="0" y="7"/>
                      </a:lnTo>
                      <a:lnTo>
                        <a:pt x="0" y="8"/>
                      </a:lnTo>
                      <a:lnTo>
                        <a:pt x="0" y="9"/>
                      </a:lnTo>
                      <a:lnTo>
                        <a:pt x="0" y="10"/>
                      </a:lnTo>
                      <a:lnTo>
                        <a:pt x="1" y="10"/>
                      </a:lnTo>
                      <a:lnTo>
                        <a:pt x="2" y="11"/>
                      </a:lnTo>
                      <a:lnTo>
                        <a:pt x="2" y="12"/>
                      </a:lnTo>
                      <a:lnTo>
                        <a:pt x="3" y="12"/>
                      </a:lnTo>
                      <a:lnTo>
                        <a:pt x="4" y="13"/>
                      </a:lnTo>
                      <a:lnTo>
                        <a:pt x="5" y="13"/>
                      </a:lnTo>
                      <a:lnTo>
                        <a:pt x="6" y="13"/>
                      </a:lnTo>
                      <a:lnTo>
                        <a:pt x="7" y="13"/>
                      </a:lnTo>
                      <a:lnTo>
                        <a:pt x="9" y="12"/>
                      </a:lnTo>
                      <a:lnTo>
                        <a:pt x="10" y="11"/>
                      </a:lnTo>
                      <a:lnTo>
                        <a:pt x="11" y="11"/>
                      </a:lnTo>
                      <a:lnTo>
                        <a:pt x="11" y="10"/>
                      </a:lnTo>
                      <a:lnTo>
                        <a:pt x="12" y="8"/>
                      </a:lnTo>
                      <a:lnTo>
                        <a:pt x="12" y="7"/>
                      </a:lnTo>
                      <a:lnTo>
                        <a:pt x="12" y="6"/>
                      </a:lnTo>
                      <a:lnTo>
                        <a:pt x="12" y="5"/>
                      </a:lnTo>
                      <a:lnTo>
                        <a:pt x="12" y="4"/>
                      </a:lnTo>
                      <a:lnTo>
                        <a:pt x="11" y="3"/>
                      </a:lnTo>
                      <a:lnTo>
                        <a:pt x="10" y="2"/>
                      </a:lnTo>
                      <a:lnTo>
                        <a:pt x="10" y="1"/>
                      </a:lnTo>
                      <a:lnTo>
                        <a:pt x="9" y="1"/>
                      </a:lnTo>
                      <a:lnTo>
                        <a:pt x="8" y="1"/>
                      </a:lnTo>
                      <a:lnTo>
                        <a:pt x="8" y="0"/>
                      </a:lnTo>
                      <a:lnTo>
                        <a:pt x="7" y="0"/>
                      </a:lnTo>
                      <a:lnTo>
                        <a:pt x="6" y="0"/>
                      </a:lnTo>
                      <a:lnTo>
                        <a:pt x="5" y="0"/>
                      </a:lnTo>
                      <a:lnTo>
                        <a:pt x="4" y="0"/>
                      </a:lnTo>
                      <a:lnTo>
                        <a:pt x="3" y="1"/>
                      </a:lnTo>
                      <a:lnTo>
                        <a:pt x="2" y="1"/>
                      </a:lnTo>
                      <a:lnTo>
                        <a:pt x="1" y="2"/>
                      </a:lnTo>
                      <a:lnTo>
                        <a:pt x="0" y="3"/>
                      </a:lnTo>
                      <a:lnTo>
                        <a:pt x="0" y="4"/>
                      </a:lnTo>
                      <a:lnTo>
                        <a:pt x="0"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58" name="Freeform 540"/>
                <p:cNvSpPr>
                  <a:spLocks/>
                </p:cNvSpPr>
                <p:nvPr/>
              </p:nvSpPr>
              <p:spPr bwMode="auto">
                <a:xfrm>
                  <a:off x="832" y="1609"/>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0" y="6"/>
                      </a:moveTo>
                      <a:lnTo>
                        <a:pt x="0" y="7"/>
                      </a:lnTo>
                      <a:lnTo>
                        <a:pt x="0" y="8"/>
                      </a:lnTo>
                      <a:lnTo>
                        <a:pt x="0" y="9"/>
                      </a:lnTo>
                      <a:lnTo>
                        <a:pt x="0" y="10"/>
                      </a:lnTo>
                      <a:lnTo>
                        <a:pt x="1" y="10"/>
                      </a:lnTo>
                      <a:lnTo>
                        <a:pt x="2" y="11"/>
                      </a:lnTo>
                      <a:lnTo>
                        <a:pt x="2" y="12"/>
                      </a:lnTo>
                      <a:lnTo>
                        <a:pt x="3" y="12"/>
                      </a:lnTo>
                      <a:lnTo>
                        <a:pt x="4" y="13"/>
                      </a:lnTo>
                      <a:lnTo>
                        <a:pt x="5" y="13"/>
                      </a:lnTo>
                      <a:lnTo>
                        <a:pt x="7" y="13"/>
                      </a:lnTo>
                      <a:lnTo>
                        <a:pt x="9" y="12"/>
                      </a:lnTo>
                      <a:lnTo>
                        <a:pt x="10" y="11"/>
                      </a:lnTo>
                      <a:lnTo>
                        <a:pt x="11" y="11"/>
                      </a:lnTo>
                      <a:lnTo>
                        <a:pt x="11" y="10"/>
                      </a:lnTo>
                      <a:lnTo>
                        <a:pt x="12" y="8"/>
                      </a:lnTo>
                      <a:lnTo>
                        <a:pt x="12" y="7"/>
                      </a:lnTo>
                      <a:lnTo>
                        <a:pt x="12" y="6"/>
                      </a:lnTo>
                      <a:lnTo>
                        <a:pt x="12" y="5"/>
                      </a:lnTo>
                      <a:lnTo>
                        <a:pt x="12" y="4"/>
                      </a:lnTo>
                      <a:lnTo>
                        <a:pt x="11" y="3"/>
                      </a:lnTo>
                      <a:lnTo>
                        <a:pt x="10" y="2"/>
                      </a:lnTo>
                      <a:lnTo>
                        <a:pt x="10" y="1"/>
                      </a:lnTo>
                      <a:lnTo>
                        <a:pt x="9" y="1"/>
                      </a:lnTo>
                      <a:lnTo>
                        <a:pt x="8" y="1"/>
                      </a:lnTo>
                      <a:lnTo>
                        <a:pt x="8" y="0"/>
                      </a:lnTo>
                      <a:lnTo>
                        <a:pt x="7" y="0"/>
                      </a:lnTo>
                      <a:lnTo>
                        <a:pt x="6" y="0"/>
                      </a:lnTo>
                      <a:lnTo>
                        <a:pt x="5" y="0"/>
                      </a:lnTo>
                      <a:lnTo>
                        <a:pt x="4" y="0"/>
                      </a:lnTo>
                      <a:lnTo>
                        <a:pt x="3" y="1"/>
                      </a:lnTo>
                      <a:lnTo>
                        <a:pt x="2" y="1"/>
                      </a:lnTo>
                      <a:lnTo>
                        <a:pt x="1" y="2"/>
                      </a:lnTo>
                      <a:lnTo>
                        <a:pt x="0" y="3"/>
                      </a:lnTo>
                      <a:lnTo>
                        <a:pt x="0" y="4"/>
                      </a:lnTo>
                      <a:lnTo>
                        <a:pt x="0" y="6"/>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59" name="Freeform 541"/>
                <p:cNvSpPr>
                  <a:spLocks/>
                </p:cNvSpPr>
                <p:nvPr/>
              </p:nvSpPr>
              <p:spPr bwMode="auto">
                <a:xfrm>
                  <a:off x="839" y="1609"/>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1" y="11"/>
                      </a:moveTo>
                      <a:lnTo>
                        <a:pt x="1" y="11"/>
                      </a:lnTo>
                      <a:lnTo>
                        <a:pt x="2" y="12"/>
                      </a:lnTo>
                      <a:lnTo>
                        <a:pt x="3" y="12"/>
                      </a:lnTo>
                      <a:lnTo>
                        <a:pt x="3" y="13"/>
                      </a:lnTo>
                      <a:lnTo>
                        <a:pt x="4" y="13"/>
                      </a:lnTo>
                      <a:lnTo>
                        <a:pt x="5" y="13"/>
                      </a:lnTo>
                      <a:lnTo>
                        <a:pt x="6" y="13"/>
                      </a:lnTo>
                      <a:lnTo>
                        <a:pt x="8" y="13"/>
                      </a:lnTo>
                      <a:lnTo>
                        <a:pt x="10" y="12"/>
                      </a:lnTo>
                      <a:lnTo>
                        <a:pt x="10" y="11"/>
                      </a:lnTo>
                      <a:lnTo>
                        <a:pt x="11" y="10"/>
                      </a:lnTo>
                      <a:lnTo>
                        <a:pt x="11" y="9"/>
                      </a:lnTo>
                      <a:lnTo>
                        <a:pt x="12" y="7"/>
                      </a:lnTo>
                      <a:lnTo>
                        <a:pt x="12" y="6"/>
                      </a:lnTo>
                      <a:lnTo>
                        <a:pt x="11" y="5"/>
                      </a:lnTo>
                      <a:lnTo>
                        <a:pt x="11" y="4"/>
                      </a:lnTo>
                      <a:lnTo>
                        <a:pt x="10" y="2"/>
                      </a:lnTo>
                      <a:lnTo>
                        <a:pt x="9" y="1"/>
                      </a:lnTo>
                      <a:lnTo>
                        <a:pt x="8" y="1"/>
                      </a:lnTo>
                      <a:lnTo>
                        <a:pt x="8" y="0"/>
                      </a:lnTo>
                      <a:lnTo>
                        <a:pt x="7" y="0"/>
                      </a:lnTo>
                      <a:lnTo>
                        <a:pt x="6" y="0"/>
                      </a:lnTo>
                      <a:lnTo>
                        <a:pt x="5" y="0"/>
                      </a:lnTo>
                      <a:lnTo>
                        <a:pt x="4" y="0"/>
                      </a:lnTo>
                      <a:lnTo>
                        <a:pt x="3" y="1"/>
                      </a:lnTo>
                      <a:lnTo>
                        <a:pt x="2" y="2"/>
                      </a:lnTo>
                      <a:lnTo>
                        <a:pt x="1" y="2"/>
                      </a:lnTo>
                      <a:lnTo>
                        <a:pt x="0" y="4"/>
                      </a:lnTo>
                      <a:lnTo>
                        <a:pt x="0" y="6"/>
                      </a:lnTo>
                      <a:lnTo>
                        <a:pt x="0" y="7"/>
                      </a:lnTo>
                      <a:lnTo>
                        <a:pt x="0" y="8"/>
                      </a:lnTo>
                      <a:lnTo>
                        <a:pt x="0" y="9"/>
                      </a:lnTo>
                      <a:lnTo>
                        <a:pt x="0" y="10"/>
                      </a:lnTo>
                      <a:lnTo>
                        <a:pt x="1"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60" name="Freeform 542"/>
                <p:cNvSpPr>
                  <a:spLocks/>
                </p:cNvSpPr>
                <p:nvPr/>
              </p:nvSpPr>
              <p:spPr bwMode="auto">
                <a:xfrm>
                  <a:off x="846" y="1609"/>
                  <a:ext cx="1"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
                    <a:gd name="T142" fmla="*/ 0 h 14"/>
                    <a:gd name="T143" fmla="*/ 12 w 12"/>
                    <a:gd name="T144" fmla="*/ 14 h 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 h="14">
                      <a:moveTo>
                        <a:pt x="0" y="7"/>
                      </a:moveTo>
                      <a:lnTo>
                        <a:pt x="0" y="8"/>
                      </a:lnTo>
                      <a:lnTo>
                        <a:pt x="0" y="9"/>
                      </a:lnTo>
                      <a:lnTo>
                        <a:pt x="0" y="10"/>
                      </a:lnTo>
                      <a:lnTo>
                        <a:pt x="1" y="11"/>
                      </a:lnTo>
                      <a:lnTo>
                        <a:pt x="2" y="12"/>
                      </a:lnTo>
                      <a:lnTo>
                        <a:pt x="3" y="13"/>
                      </a:lnTo>
                      <a:lnTo>
                        <a:pt x="4" y="13"/>
                      </a:lnTo>
                      <a:lnTo>
                        <a:pt x="5" y="14"/>
                      </a:lnTo>
                      <a:lnTo>
                        <a:pt x="7" y="14"/>
                      </a:lnTo>
                      <a:lnTo>
                        <a:pt x="8" y="13"/>
                      </a:lnTo>
                      <a:lnTo>
                        <a:pt x="9" y="13"/>
                      </a:lnTo>
                      <a:lnTo>
                        <a:pt x="10" y="12"/>
                      </a:lnTo>
                      <a:lnTo>
                        <a:pt x="11" y="11"/>
                      </a:lnTo>
                      <a:lnTo>
                        <a:pt x="12" y="9"/>
                      </a:lnTo>
                      <a:lnTo>
                        <a:pt x="12" y="7"/>
                      </a:lnTo>
                      <a:lnTo>
                        <a:pt x="12" y="6"/>
                      </a:lnTo>
                      <a:lnTo>
                        <a:pt x="12" y="5"/>
                      </a:lnTo>
                      <a:lnTo>
                        <a:pt x="11" y="4"/>
                      </a:lnTo>
                      <a:lnTo>
                        <a:pt x="11" y="3"/>
                      </a:lnTo>
                      <a:lnTo>
                        <a:pt x="10" y="2"/>
                      </a:lnTo>
                      <a:lnTo>
                        <a:pt x="9" y="2"/>
                      </a:lnTo>
                      <a:lnTo>
                        <a:pt x="8" y="1"/>
                      </a:lnTo>
                      <a:lnTo>
                        <a:pt x="7" y="1"/>
                      </a:lnTo>
                      <a:lnTo>
                        <a:pt x="7" y="0"/>
                      </a:lnTo>
                      <a:lnTo>
                        <a:pt x="6" y="0"/>
                      </a:lnTo>
                      <a:lnTo>
                        <a:pt x="5" y="0"/>
                      </a:lnTo>
                      <a:lnTo>
                        <a:pt x="4" y="1"/>
                      </a:lnTo>
                      <a:lnTo>
                        <a:pt x="3" y="1"/>
                      </a:lnTo>
                      <a:lnTo>
                        <a:pt x="2" y="2"/>
                      </a:lnTo>
                      <a:lnTo>
                        <a:pt x="1" y="2"/>
                      </a:lnTo>
                      <a:lnTo>
                        <a:pt x="1" y="4"/>
                      </a:lnTo>
                      <a:lnTo>
                        <a:pt x="0" y="5"/>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61" name="Freeform 543"/>
                <p:cNvSpPr>
                  <a:spLocks/>
                </p:cNvSpPr>
                <p:nvPr/>
              </p:nvSpPr>
              <p:spPr bwMode="auto">
                <a:xfrm>
                  <a:off x="842" y="1609"/>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0" y="7"/>
                      </a:moveTo>
                      <a:lnTo>
                        <a:pt x="0" y="8"/>
                      </a:lnTo>
                      <a:lnTo>
                        <a:pt x="0" y="9"/>
                      </a:lnTo>
                      <a:lnTo>
                        <a:pt x="0" y="10"/>
                      </a:lnTo>
                      <a:lnTo>
                        <a:pt x="1" y="11"/>
                      </a:lnTo>
                      <a:lnTo>
                        <a:pt x="2" y="12"/>
                      </a:lnTo>
                      <a:lnTo>
                        <a:pt x="3" y="13"/>
                      </a:lnTo>
                      <a:lnTo>
                        <a:pt x="4" y="13"/>
                      </a:lnTo>
                      <a:lnTo>
                        <a:pt x="5" y="14"/>
                      </a:lnTo>
                      <a:lnTo>
                        <a:pt x="7" y="14"/>
                      </a:lnTo>
                      <a:lnTo>
                        <a:pt x="8" y="13"/>
                      </a:lnTo>
                      <a:lnTo>
                        <a:pt x="9" y="13"/>
                      </a:lnTo>
                      <a:lnTo>
                        <a:pt x="10" y="12"/>
                      </a:lnTo>
                      <a:lnTo>
                        <a:pt x="11" y="11"/>
                      </a:lnTo>
                      <a:lnTo>
                        <a:pt x="12" y="9"/>
                      </a:lnTo>
                      <a:lnTo>
                        <a:pt x="12" y="7"/>
                      </a:lnTo>
                      <a:lnTo>
                        <a:pt x="12" y="6"/>
                      </a:lnTo>
                      <a:lnTo>
                        <a:pt x="12" y="5"/>
                      </a:lnTo>
                      <a:lnTo>
                        <a:pt x="11" y="4"/>
                      </a:lnTo>
                      <a:lnTo>
                        <a:pt x="11" y="3"/>
                      </a:lnTo>
                      <a:lnTo>
                        <a:pt x="10" y="2"/>
                      </a:lnTo>
                      <a:lnTo>
                        <a:pt x="9" y="2"/>
                      </a:lnTo>
                      <a:lnTo>
                        <a:pt x="9" y="1"/>
                      </a:lnTo>
                      <a:lnTo>
                        <a:pt x="8" y="1"/>
                      </a:lnTo>
                      <a:lnTo>
                        <a:pt x="7" y="1"/>
                      </a:lnTo>
                      <a:lnTo>
                        <a:pt x="7" y="0"/>
                      </a:lnTo>
                      <a:lnTo>
                        <a:pt x="6" y="0"/>
                      </a:lnTo>
                      <a:lnTo>
                        <a:pt x="5" y="0"/>
                      </a:lnTo>
                      <a:lnTo>
                        <a:pt x="4" y="1"/>
                      </a:lnTo>
                      <a:lnTo>
                        <a:pt x="3" y="1"/>
                      </a:lnTo>
                      <a:lnTo>
                        <a:pt x="2" y="2"/>
                      </a:lnTo>
                      <a:lnTo>
                        <a:pt x="1" y="2"/>
                      </a:lnTo>
                      <a:lnTo>
                        <a:pt x="1" y="4"/>
                      </a:lnTo>
                      <a:lnTo>
                        <a:pt x="0" y="5"/>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62" name="Freeform 544"/>
                <p:cNvSpPr>
                  <a:spLocks/>
                </p:cNvSpPr>
                <p:nvPr/>
              </p:nvSpPr>
              <p:spPr bwMode="auto">
                <a:xfrm>
                  <a:off x="849" y="1609"/>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7" y="13"/>
                      </a:moveTo>
                      <a:lnTo>
                        <a:pt x="7" y="13"/>
                      </a:lnTo>
                      <a:lnTo>
                        <a:pt x="9" y="13"/>
                      </a:lnTo>
                      <a:lnTo>
                        <a:pt x="10" y="12"/>
                      </a:lnTo>
                      <a:lnTo>
                        <a:pt x="11" y="11"/>
                      </a:lnTo>
                      <a:lnTo>
                        <a:pt x="11" y="10"/>
                      </a:lnTo>
                      <a:lnTo>
                        <a:pt x="12" y="8"/>
                      </a:lnTo>
                      <a:lnTo>
                        <a:pt x="12" y="7"/>
                      </a:lnTo>
                      <a:lnTo>
                        <a:pt x="12" y="6"/>
                      </a:lnTo>
                      <a:lnTo>
                        <a:pt x="12" y="5"/>
                      </a:lnTo>
                      <a:lnTo>
                        <a:pt x="11" y="4"/>
                      </a:lnTo>
                      <a:lnTo>
                        <a:pt x="11" y="3"/>
                      </a:lnTo>
                      <a:lnTo>
                        <a:pt x="10" y="1"/>
                      </a:lnTo>
                      <a:lnTo>
                        <a:pt x="9" y="1"/>
                      </a:lnTo>
                      <a:lnTo>
                        <a:pt x="7" y="1"/>
                      </a:lnTo>
                      <a:lnTo>
                        <a:pt x="7" y="0"/>
                      </a:lnTo>
                      <a:lnTo>
                        <a:pt x="6" y="0"/>
                      </a:lnTo>
                      <a:lnTo>
                        <a:pt x="5" y="0"/>
                      </a:lnTo>
                      <a:lnTo>
                        <a:pt x="4" y="0"/>
                      </a:lnTo>
                      <a:lnTo>
                        <a:pt x="3" y="1"/>
                      </a:lnTo>
                      <a:lnTo>
                        <a:pt x="2" y="1"/>
                      </a:lnTo>
                      <a:lnTo>
                        <a:pt x="1" y="3"/>
                      </a:lnTo>
                      <a:lnTo>
                        <a:pt x="0" y="4"/>
                      </a:lnTo>
                      <a:lnTo>
                        <a:pt x="0" y="6"/>
                      </a:lnTo>
                      <a:lnTo>
                        <a:pt x="0" y="7"/>
                      </a:lnTo>
                      <a:lnTo>
                        <a:pt x="0" y="8"/>
                      </a:lnTo>
                      <a:lnTo>
                        <a:pt x="1" y="9"/>
                      </a:lnTo>
                      <a:lnTo>
                        <a:pt x="1" y="10"/>
                      </a:lnTo>
                      <a:lnTo>
                        <a:pt x="1" y="11"/>
                      </a:lnTo>
                      <a:lnTo>
                        <a:pt x="2" y="11"/>
                      </a:lnTo>
                      <a:lnTo>
                        <a:pt x="2" y="12"/>
                      </a:lnTo>
                      <a:lnTo>
                        <a:pt x="3" y="12"/>
                      </a:lnTo>
                      <a:lnTo>
                        <a:pt x="3" y="13"/>
                      </a:lnTo>
                      <a:lnTo>
                        <a:pt x="4" y="13"/>
                      </a:lnTo>
                      <a:lnTo>
                        <a:pt x="5" y="13"/>
                      </a:lnTo>
                      <a:lnTo>
                        <a:pt x="6"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63" name="Freeform 545"/>
                <p:cNvSpPr>
                  <a:spLocks/>
                </p:cNvSpPr>
                <p:nvPr/>
              </p:nvSpPr>
              <p:spPr bwMode="auto">
                <a:xfrm>
                  <a:off x="856" y="1609"/>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0" y="7"/>
                      </a:moveTo>
                      <a:lnTo>
                        <a:pt x="0" y="8"/>
                      </a:lnTo>
                      <a:lnTo>
                        <a:pt x="1" y="8"/>
                      </a:lnTo>
                      <a:lnTo>
                        <a:pt x="1" y="9"/>
                      </a:lnTo>
                      <a:lnTo>
                        <a:pt x="1" y="10"/>
                      </a:lnTo>
                      <a:lnTo>
                        <a:pt x="2" y="10"/>
                      </a:lnTo>
                      <a:lnTo>
                        <a:pt x="2" y="11"/>
                      </a:lnTo>
                      <a:lnTo>
                        <a:pt x="2" y="12"/>
                      </a:lnTo>
                      <a:lnTo>
                        <a:pt x="3" y="12"/>
                      </a:lnTo>
                      <a:lnTo>
                        <a:pt x="4" y="13"/>
                      </a:lnTo>
                      <a:lnTo>
                        <a:pt x="5" y="13"/>
                      </a:lnTo>
                      <a:lnTo>
                        <a:pt x="6" y="15"/>
                      </a:lnTo>
                      <a:lnTo>
                        <a:pt x="7" y="15"/>
                      </a:lnTo>
                      <a:lnTo>
                        <a:pt x="9" y="13"/>
                      </a:lnTo>
                      <a:lnTo>
                        <a:pt x="10" y="13"/>
                      </a:lnTo>
                      <a:lnTo>
                        <a:pt x="10" y="12"/>
                      </a:lnTo>
                      <a:lnTo>
                        <a:pt x="12" y="11"/>
                      </a:lnTo>
                      <a:lnTo>
                        <a:pt x="12" y="10"/>
                      </a:lnTo>
                      <a:lnTo>
                        <a:pt x="12" y="9"/>
                      </a:lnTo>
                      <a:lnTo>
                        <a:pt x="13" y="8"/>
                      </a:lnTo>
                      <a:lnTo>
                        <a:pt x="13" y="6"/>
                      </a:lnTo>
                      <a:lnTo>
                        <a:pt x="12" y="5"/>
                      </a:lnTo>
                      <a:lnTo>
                        <a:pt x="12" y="4"/>
                      </a:lnTo>
                      <a:lnTo>
                        <a:pt x="12" y="3"/>
                      </a:lnTo>
                      <a:lnTo>
                        <a:pt x="11" y="3"/>
                      </a:lnTo>
                      <a:lnTo>
                        <a:pt x="11" y="2"/>
                      </a:lnTo>
                      <a:lnTo>
                        <a:pt x="10" y="1"/>
                      </a:lnTo>
                      <a:lnTo>
                        <a:pt x="9" y="1"/>
                      </a:lnTo>
                      <a:lnTo>
                        <a:pt x="8" y="1"/>
                      </a:lnTo>
                      <a:lnTo>
                        <a:pt x="7" y="1"/>
                      </a:lnTo>
                      <a:lnTo>
                        <a:pt x="7" y="0"/>
                      </a:lnTo>
                      <a:lnTo>
                        <a:pt x="6" y="0"/>
                      </a:lnTo>
                      <a:lnTo>
                        <a:pt x="5" y="1"/>
                      </a:lnTo>
                      <a:lnTo>
                        <a:pt x="4" y="1"/>
                      </a:lnTo>
                      <a:lnTo>
                        <a:pt x="3" y="1"/>
                      </a:lnTo>
                      <a:lnTo>
                        <a:pt x="2" y="3"/>
                      </a:lnTo>
                      <a:lnTo>
                        <a:pt x="2" y="4"/>
                      </a:lnTo>
                      <a:lnTo>
                        <a:pt x="1" y="5"/>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64" name="Freeform 546"/>
                <p:cNvSpPr>
                  <a:spLocks/>
                </p:cNvSpPr>
                <p:nvPr/>
              </p:nvSpPr>
              <p:spPr bwMode="auto">
                <a:xfrm>
                  <a:off x="853" y="1609"/>
                  <a:ext cx="1"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0" y="7"/>
                      </a:moveTo>
                      <a:lnTo>
                        <a:pt x="0" y="8"/>
                      </a:lnTo>
                      <a:lnTo>
                        <a:pt x="0" y="9"/>
                      </a:lnTo>
                      <a:lnTo>
                        <a:pt x="1" y="10"/>
                      </a:lnTo>
                      <a:lnTo>
                        <a:pt x="1" y="11"/>
                      </a:lnTo>
                      <a:lnTo>
                        <a:pt x="2" y="11"/>
                      </a:lnTo>
                      <a:lnTo>
                        <a:pt x="2" y="12"/>
                      </a:lnTo>
                      <a:lnTo>
                        <a:pt x="3" y="12"/>
                      </a:lnTo>
                      <a:lnTo>
                        <a:pt x="3" y="13"/>
                      </a:lnTo>
                      <a:lnTo>
                        <a:pt x="5" y="13"/>
                      </a:lnTo>
                      <a:lnTo>
                        <a:pt x="5" y="15"/>
                      </a:lnTo>
                      <a:lnTo>
                        <a:pt x="6" y="15"/>
                      </a:lnTo>
                      <a:lnTo>
                        <a:pt x="7" y="15"/>
                      </a:lnTo>
                      <a:lnTo>
                        <a:pt x="8" y="13"/>
                      </a:lnTo>
                      <a:lnTo>
                        <a:pt x="9" y="13"/>
                      </a:lnTo>
                      <a:lnTo>
                        <a:pt x="10" y="12"/>
                      </a:lnTo>
                      <a:lnTo>
                        <a:pt x="11" y="11"/>
                      </a:lnTo>
                      <a:lnTo>
                        <a:pt x="11" y="10"/>
                      </a:lnTo>
                      <a:lnTo>
                        <a:pt x="11" y="9"/>
                      </a:lnTo>
                      <a:lnTo>
                        <a:pt x="12" y="8"/>
                      </a:lnTo>
                      <a:lnTo>
                        <a:pt x="12" y="6"/>
                      </a:lnTo>
                      <a:lnTo>
                        <a:pt x="11" y="5"/>
                      </a:lnTo>
                      <a:lnTo>
                        <a:pt x="11" y="4"/>
                      </a:lnTo>
                      <a:lnTo>
                        <a:pt x="11" y="3"/>
                      </a:lnTo>
                      <a:lnTo>
                        <a:pt x="10" y="3"/>
                      </a:lnTo>
                      <a:lnTo>
                        <a:pt x="10" y="2"/>
                      </a:lnTo>
                      <a:lnTo>
                        <a:pt x="10" y="1"/>
                      </a:lnTo>
                      <a:lnTo>
                        <a:pt x="9" y="1"/>
                      </a:lnTo>
                      <a:lnTo>
                        <a:pt x="8" y="1"/>
                      </a:lnTo>
                      <a:lnTo>
                        <a:pt x="7" y="1"/>
                      </a:lnTo>
                      <a:lnTo>
                        <a:pt x="6" y="1"/>
                      </a:lnTo>
                      <a:lnTo>
                        <a:pt x="6" y="0"/>
                      </a:lnTo>
                      <a:lnTo>
                        <a:pt x="5" y="0"/>
                      </a:lnTo>
                      <a:lnTo>
                        <a:pt x="4" y="1"/>
                      </a:lnTo>
                      <a:lnTo>
                        <a:pt x="3" y="1"/>
                      </a:lnTo>
                      <a:lnTo>
                        <a:pt x="2" y="1"/>
                      </a:lnTo>
                      <a:lnTo>
                        <a:pt x="1" y="3"/>
                      </a:lnTo>
                      <a:lnTo>
                        <a:pt x="1" y="4"/>
                      </a:lnTo>
                      <a:lnTo>
                        <a:pt x="0" y="5"/>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65" name="Freeform 547"/>
                <p:cNvSpPr>
                  <a:spLocks/>
                </p:cNvSpPr>
                <p:nvPr/>
              </p:nvSpPr>
              <p:spPr bwMode="auto">
                <a:xfrm>
                  <a:off x="860" y="1609"/>
                  <a:ext cx="1"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1" y="10"/>
                      </a:moveTo>
                      <a:lnTo>
                        <a:pt x="1" y="11"/>
                      </a:lnTo>
                      <a:lnTo>
                        <a:pt x="2" y="12"/>
                      </a:lnTo>
                      <a:lnTo>
                        <a:pt x="3" y="12"/>
                      </a:lnTo>
                      <a:lnTo>
                        <a:pt x="4" y="13"/>
                      </a:lnTo>
                      <a:lnTo>
                        <a:pt x="5" y="13"/>
                      </a:lnTo>
                      <a:lnTo>
                        <a:pt x="6" y="13"/>
                      </a:lnTo>
                      <a:lnTo>
                        <a:pt x="8" y="13"/>
                      </a:lnTo>
                      <a:lnTo>
                        <a:pt x="8" y="12"/>
                      </a:lnTo>
                      <a:lnTo>
                        <a:pt x="9" y="11"/>
                      </a:lnTo>
                      <a:lnTo>
                        <a:pt x="10" y="11"/>
                      </a:lnTo>
                      <a:lnTo>
                        <a:pt x="11" y="10"/>
                      </a:lnTo>
                      <a:lnTo>
                        <a:pt x="12" y="8"/>
                      </a:lnTo>
                      <a:lnTo>
                        <a:pt x="12" y="7"/>
                      </a:lnTo>
                      <a:lnTo>
                        <a:pt x="12" y="6"/>
                      </a:lnTo>
                      <a:lnTo>
                        <a:pt x="12" y="5"/>
                      </a:lnTo>
                      <a:lnTo>
                        <a:pt x="11" y="4"/>
                      </a:lnTo>
                      <a:lnTo>
                        <a:pt x="11" y="3"/>
                      </a:lnTo>
                      <a:lnTo>
                        <a:pt x="10" y="3"/>
                      </a:lnTo>
                      <a:lnTo>
                        <a:pt x="10" y="2"/>
                      </a:lnTo>
                      <a:lnTo>
                        <a:pt x="10" y="1"/>
                      </a:lnTo>
                      <a:lnTo>
                        <a:pt x="9" y="1"/>
                      </a:lnTo>
                      <a:lnTo>
                        <a:pt x="8" y="1"/>
                      </a:lnTo>
                      <a:lnTo>
                        <a:pt x="8" y="0"/>
                      </a:lnTo>
                      <a:lnTo>
                        <a:pt x="7" y="0"/>
                      </a:lnTo>
                      <a:lnTo>
                        <a:pt x="6" y="0"/>
                      </a:lnTo>
                      <a:lnTo>
                        <a:pt x="5" y="0"/>
                      </a:lnTo>
                      <a:lnTo>
                        <a:pt x="4" y="0"/>
                      </a:lnTo>
                      <a:lnTo>
                        <a:pt x="3" y="1"/>
                      </a:lnTo>
                      <a:lnTo>
                        <a:pt x="2" y="1"/>
                      </a:lnTo>
                      <a:lnTo>
                        <a:pt x="1" y="2"/>
                      </a:lnTo>
                      <a:lnTo>
                        <a:pt x="0" y="3"/>
                      </a:lnTo>
                      <a:lnTo>
                        <a:pt x="0" y="4"/>
                      </a:lnTo>
                      <a:lnTo>
                        <a:pt x="0" y="6"/>
                      </a:lnTo>
                      <a:lnTo>
                        <a:pt x="0" y="7"/>
                      </a:lnTo>
                      <a:lnTo>
                        <a:pt x="0" y="8"/>
                      </a:lnTo>
                      <a:lnTo>
                        <a:pt x="0" y="9"/>
                      </a:lnTo>
                      <a:lnTo>
                        <a:pt x="0" y="10"/>
                      </a:lnTo>
                      <a:lnTo>
                        <a:pt x="1"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66" name="Freeform 548"/>
                <p:cNvSpPr>
                  <a:spLocks/>
                </p:cNvSpPr>
                <p:nvPr/>
              </p:nvSpPr>
              <p:spPr bwMode="auto">
                <a:xfrm>
                  <a:off x="866" y="1609"/>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0" y="7"/>
                      </a:moveTo>
                      <a:lnTo>
                        <a:pt x="0" y="8"/>
                      </a:lnTo>
                      <a:lnTo>
                        <a:pt x="0" y="9"/>
                      </a:lnTo>
                      <a:lnTo>
                        <a:pt x="1" y="10"/>
                      </a:lnTo>
                      <a:lnTo>
                        <a:pt x="1" y="11"/>
                      </a:lnTo>
                      <a:lnTo>
                        <a:pt x="3" y="12"/>
                      </a:lnTo>
                      <a:lnTo>
                        <a:pt x="3" y="13"/>
                      </a:lnTo>
                      <a:lnTo>
                        <a:pt x="5" y="13"/>
                      </a:lnTo>
                      <a:lnTo>
                        <a:pt x="6" y="13"/>
                      </a:lnTo>
                      <a:lnTo>
                        <a:pt x="7" y="13"/>
                      </a:lnTo>
                      <a:lnTo>
                        <a:pt x="8" y="13"/>
                      </a:lnTo>
                      <a:lnTo>
                        <a:pt x="9" y="13"/>
                      </a:lnTo>
                      <a:lnTo>
                        <a:pt x="10" y="12"/>
                      </a:lnTo>
                      <a:lnTo>
                        <a:pt x="11" y="11"/>
                      </a:lnTo>
                      <a:lnTo>
                        <a:pt x="11" y="10"/>
                      </a:lnTo>
                      <a:lnTo>
                        <a:pt x="12" y="8"/>
                      </a:lnTo>
                      <a:lnTo>
                        <a:pt x="12" y="7"/>
                      </a:lnTo>
                      <a:lnTo>
                        <a:pt x="12" y="6"/>
                      </a:lnTo>
                      <a:lnTo>
                        <a:pt x="12" y="5"/>
                      </a:lnTo>
                      <a:lnTo>
                        <a:pt x="11" y="4"/>
                      </a:lnTo>
                      <a:lnTo>
                        <a:pt x="11" y="3"/>
                      </a:lnTo>
                      <a:lnTo>
                        <a:pt x="10" y="1"/>
                      </a:lnTo>
                      <a:lnTo>
                        <a:pt x="9" y="1"/>
                      </a:lnTo>
                      <a:lnTo>
                        <a:pt x="8" y="1"/>
                      </a:lnTo>
                      <a:lnTo>
                        <a:pt x="7" y="0"/>
                      </a:lnTo>
                      <a:lnTo>
                        <a:pt x="6" y="0"/>
                      </a:lnTo>
                      <a:lnTo>
                        <a:pt x="5" y="0"/>
                      </a:lnTo>
                      <a:lnTo>
                        <a:pt x="4" y="0"/>
                      </a:lnTo>
                      <a:lnTo>
                        <a:pt x="3" y="1"/>
                      </a:lnTo>
                      <a:lnTo>
                        <a:pt x="2" y="1"/>
                      </a:lnTo>
                      <a:lnTo>
                        <a:pt x="1" y="3"/>
                      </a:lnTo>
                      <a:lnTo>
                        <a:pt x="0" y="4"/>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67" name="Freeform 549"/>
                <p:cNvSpPr>
                  <a:spLocks/>
                </p:cNvSpPr>
                <p:nvPr/>
              </p:nvSpPr>
              <p:spPr bwMode="auto">
                <a:xfrm>
                  <a:off x="863" y="1609"/>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0" y="7"/>
                      </a:moveTo>
                      <a:lnTo>
                        <a:pt x="0" y="8"/>
                      </a:lnTo>
                      <a:lnTo>
                        <a:pt x="0" y="9"/>
                      </a:lnTo>
                      <a:lnTo>
                        <a:pt x="1" y="10"/>
                      </a:lnTo>
                      <a:lnTo>
                        <a:pt x="2" y="11"/>
                      </a:lnTo>
                      <a:lnTo>
                        <a:pt x="3" y="12"/>
                      </a:lnTo>
                      <a:lnTo>
                        <a:pt x="3" y="13"/>
                      </a:lnTo>
                      <a:lnTo>
                        <a:pt x="5" y="13"/>
                      </a:lnTo>
                      <a:lnTo>
                        <a:pt x="6" y="13"/>
                      </a:lnTo>
                      <a:lnTo>
                        <a:pt x="7" y="13"/>
                      </a:lnTo>
                      <a:lnTo>
                        <a:pt x="8" y="13"/>
                      </a:lnTo>
                      <a:lnTo>
                        <a:pt x="9" y="13"/>
                      </a:lnTo>
                      <a:lnTo>
                        <a:pt x="10" y="12"/>
                      </a:lnTo>
                      <a:lnTo>
                        <a:pt x="11" y="11"/>
                      </a:lnTo>
                      <a:lnTo>
                        <a:pt x="11" y="10"/>
                      </a:lnTo>
                      <a:lnTo>
                        <a:pt x="12" y="8"/>
                      </a:lnTo>
                      <a:lnTo>
                        <a:pt x="12" y="7"/>
                      </a:lnTo>
                      <a:lnTo>
                        <a:pt x="12" y="6"/>
                      </a:lnTo>
                      <a:lnTo>
                        <a:pt x="12" y="5"/>
                      </a:lnTo>
                      <a:lnTo>
                        <a:pt x="12" y="4"/>
                      </a:lnTo>
                      <a:lnTo>
                        <a:pt x="11" y="3"/>
                      </a:lnTo>
                      <a:lnTo>
                        <a:pt x="10" y="1"/>
                      </a:lnTo>
                      <a:lnTo>
                        <a:pt x="9" y="1"/>
                      </a:lnTo>
                      <a:lnTo>
                        <a:pt x="8" y="1"/>
                      </a:lnTo>
                      <a:lnTo>
                        <a:pt x="7" y="0"/>
                      </a:lnTo>
                      <a:lnTo>
                        <a:pt x="6" y="0"/>
                      </a:lnTo>
                      <a:lnTo>
                        <a:pt x="5" y="0"/>
                      </a:lnTo>
                      <a:lnTo>
                        <a:pt x="4" y="0"/>
                      </a:lnTo>
                      <a:lnTo>
                        <a:pt x="3" y="1"/>
                      </a:lnTo>
                      <a:lnTo>
                        <a:pt x="2" y="1"/>
                      </a:lnTo>
                      <a:lnTo>
                        <a:pt x="1" y="3"/>
                      </a:lnTo>
                      <a:lnTo>
                        <a:pt x="0" y="4"/>
                      </a:lnTo>
                      <a:lnTo>
                        <a:pt x="0" y="6"/>
                      </a:lnTo>
                      <a:lnTo>
                        <a:pt x="0" y="7"/>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68" name="Freeform 550"/>
                <p:cNvSpPr>
                  <a:spLocks/>
                </p:cNvSpPr>
                <p:nvPr/>
              </p:nvSpPr>
              <p:spPr bwMode="auto">
                <a:xfrm>
                  <a:off x="791" y="1611"/>
                  <a:ext cx="2"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4"/>
                    <a:gd name="T146" fmla="*/ 13 w 13"/>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4">
                      <a:moveTo>
                        <a:pt x="7" y="14"/>
                      </a:moveTo>
                      <a:lnTo>
                        <a:pt x="9" y="13"/>
                      </a:lnTo>
                      <a:lnTo>
                        <a:pt x="10" y="13"/>
                      </a:lnTo>
                      <a:lnTo>
                        <a:pt x="11" y="11"/>
                      </a:lnTo>
                      <a:lnTo>
                        <a:pt x="12" y="11"/>
                      </a:lnTo>
                      <a:lnTo>
                        <a:pt x="13" y="9"/>
                      </a:lnTo>
                      <a:lnTo>
                        <a:pt x="13" y="8"/>
                      </a:lnTo>
                      <a:lnTo>
                        <a:pt x="13" y="7"/>
                      </a:lnTo>
                      <a:lnTo>
                        <a:pt x="13" y="6"/>
                      </a:lnTo>
                      <a:lnTo>
                        <a:pt x="13" y="5"/>
                      </a:lnTo>
                      <a:lnTo>
                        <a:pt x="12" y="5"/>
                      </a:lnTo>
                      <a:lnTo>
                        <a:pt x="12" y="4"/>
                      </a:lnTo>
                      <a:lnTo>
                        <a:pt x="11" y="3"/>
                      </a:lnTo>
                      <a:lnTo>
                        <a:pt x="11" y="2"/>
                      </a:lnTo>
                      <a:lnTo>
                        <a:pt x="10" y="2"/>
                      </a:lnTo>
                      <a:lnTo>
                        <a:pt x="10" y="1"/>
                      </a:lnTo>
                      <a:lnTo>
                        <a:pt x="9" y="1"/>
                      </a:lnTo>
                      <a:lnTo>
                        <a:pt x="8" y="1"/>
                      </a:lnTo>
                      <a:lnTo>
                        <a:pt x="7" y="1"/>
                      </a:lnTo>
                      <a:lnTo>
                        <a:pt x="7" y="0"/>
                      </a:lnTo>
                      <a:lnTo>
                        <a:pt x="5" y="0"/>
                      </a:lnTo>
                      <a:lnTo>
                        <a:pt x="4" y="1"/>
                      </a:lnTo>
                      <a:lnTo>
                        <a:pt x="3" y="1"/>
                      </a:lnTo>
                      <a:lnTo>
                        <a:pt x="2" y="2"/>
                      </a:lnTo>
                      <a:lnTo>
                        <a:pt x="1" y="3"/>
                      </a:lnTo>
                      <a:lnTo>
                        <a:pt x="0" y="4"/>
                      </a:lnTo>
                      <a:lnTo>
                        <a:pt x="0" y="5"/>
                      </a:lnTo>
                      <a:lnTo>
                        <a:pt x="0" y="6"/>
                      </a:lnTo>
                      <a:lnTo>
                        <a:pt x="0" y="8"/>
                      </a:lnTo>
                      <a:lnTo>
                        <a:pt x="0" y="9"/>
                      </a:lnTo>
                      <a:lnTo>
                        <a:pt x="0" y="10"/>
                      </a:lnTo>
                      <a:lnTo>
                        <a:pt x="0" y="11"/>
                      </a:lnTo>
                      <a:lnTo>
                        <a:pt x="1" y="11"/>
                      </a:lnTo>
                      <a:lnTo>
                        <a:pt x="1" y="12"/>
                      </a:lnTo>
                      <a:lnTo>
                        <a:pt x="2" y="13"/>
                      </a:lnTo>
                      <a:lnTo>
                        <a:pt x="3" y="13"/>
                      </a:lnTo>
                      <a:lnTo>
                        <a:pt x="4" y="13"/>
                      </a:lnTo>
                      <a:lnTo>
                        <a:pt x="5"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69" name="Freeform 551"/>
                <p:cNvSpPr>
                  <a:spLocks/>
                </p:cNvSpPr>
                <p:nvPr/>
              </p:nvSpPr>
              <p:spPr bwMode="auto">
                <a:xfrm>
                  <a:off x="798" y="1611"/>
                  <a:ext cx="1"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7" y="13"/>
                      </a:moveTo>
                      <a:lnTo>
                        <a:pt x="8" y="13"/>
                      </a:lnTo>
                      <a:lnTo>
                        <a:pt x="9" y="12"/>
                      </a:lnTo>
                      <a:lnTo>
                        <a:pt x="10" y="12"/>
                      </a:lnTo>
                      <a:lnTo>
                        <a:pt x="11" y="11"/>
                      </a:lnTo>
                      <a:lnTo>
                        <a:pt x="11" y="10"/>
                      </a:lnTo>
                      <a:lnTo>
                        <a:pt x="12" y="8"/>
                      </a:lnTo>
                      <a:lnTo>
                        <a:pt x="12" y="7"/>
                      </a:lnTo>
                      <a:lnTo>
                        <a:pt x="12" y="6"/>
                      </a:lnTo>
                      <a:lnTo>
                        <a:pt x="12" y="5"/>
                      </a:lnTo>
                      <a:lnTo>
                        <a:pt x="11" y="4"/>
                      </a:lnTo>
                      <a:lnTo>
                        <a:pt x="11" y="3"/>
                      </a:lnTo>
                      <a:lnTo>
                        <a:pt x="11" y="2"/>
                      </a:lnTo>
                      <a:lnTo>
                        <a:pt x="10" y="2"/>
                      </a:lnTo>
                      <a:lnTo>
                        <a:pt x="10" y="1"/>
                      </a:lnTo>
                      <a:lnTo>
                        <a:pt x="9" y="0"/>
                      </a:lnTo>
                      <a:lnTo>
                        <a:pt x="8" y="0"/>
                      </a:lnTo>
                      <a:lnTo>
                        <a:pt x="7" y="0"/>
                      </a:lnTo>
                      <a:lnTo>
                        <a:pt x="6" y="0"/>
                      </a:lnTo>
                      <a:lnTo>
                        <a:pt x="5" y="0"/>
                      </a:lnTo>
                      <a:lnTo>
                        <a:pt x="3" y="0"/>
                      </a:lnTo>
                      <a:lnTo>
                        <a:pt x="2" y="1"/>
                      </a:lnTo>
                      <a:lnTo>
                        <a:pt x="1" y="2"/>
                      </a:lnTo>
                      <a:lnTo>
                        <a:pt x="1" y="3"/>
                      </a:lnTo>
                      <a:lnTo>
                        <a:pt x="0" y="4"/>
                      </a:lnTo>
                      <a:lnTo>
                        <a:pt x="0" y="6"/>
                      </a:lnTo>
                      <a:lnTo>
                        <a:pt x="0" y="7"/>
                      </a:lnTo>
                      <a:lnTo>
                        <a:pt x="0" y="8"/>
                      </a:lnTo>
                      <a:lnTo>
                        <a:pt x="0" y="9"/>
                      </a:lnTo>
                      <a:lnTo>
                        <a:pt x="1" y="10"/>
                      </a:lnTo>
                      <a:lnTo>
                        <a:pt x="1" y="12"/>
                      </a:lnTo>
                      <a:lnTo>
                        <a:pt x="3" y="12"/>
                      </a:lnTo>
                      <a:lnTo>
                        <a:pt x="5" y="13"/>
                      </a:lnTo>
                      <a:lnTo>
                        <a:pt x="6"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70" name="Freeform 552"/>
                <p:cNvSpPr>
                  <a:spLocks/>
                </p:cNvSpPr>
                <p:nvPr/>
              </p:nvSpPr>
              <p:spPr bwMode="auto">
                <a:xfrm>
                  <a:off x="795" y="1611"/>
                  <a:ext cx="1"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7" y="13"/>
                      </a:moveTo>
                      <a:lnTo>
                        <a:pt x="8" y="13"/>
                      </a:lnTo>
                      <a:lnTo>
                        <a:pt x="9" y="12"/>
                      </a:lnTo>
                      <a:lnTo>
                        <a:pt x="10" y="12"/>
                      </a:lnTo>
                      <a:lnTo>
                        <a:pt x="11" y="11"/>
                      </a:lnTo>
                      <a:lnTo>
                        <a:pt x="12" y="10"/>
                      </a:lnTo>
                      <a:lnTo>
                        <a:pt x="12" y="8"/>
                      </a:lnTo>
                      <a:lnTo>
                        <a:pt x="12" y="7"/>
                      </a:lnTo>
                      <a:lnTo>
                        <a:pt x="12" y="6"/>
                      </a:lnTo>
                      <a:lnTo>
                        <a:pt x="12" y="5"/>
                      </a:lnTo>
                      <a:lnTo>
                        <a:pt x="12" y="4"/>
                      </a:lnTo>
                      <a:lnTo>
                        <a:pt x="12" y="3"/>
                      </a:lnTo>
                      <a:lnTo>
                        <a:pt x="11" y="3"/>
                      </a:lnTo>
                      <a:lnTo>
                        <a:pt x="11" y="2"/>
                      </a:lnTo>
                      <a:lnTo>
                        <a:pt x="10" y="2"/>
                      </a:lnTo>
                      <a:lnTo>
                        <a:pt x="10" y="1"/>
                      </a:lnTo>
                      <a:lnTo>
                        <a:pt x="9" y="0"/>
                      </a:lnTo>
                      <a:lnTo>
                        <a:pt x="8" y="0"/>
                      </a:lnTo>
                      <a:lnTo>
                        <a:pt x="7" y="0"/>
                      </a:lnTo>
                      <a:lnTo>
                        <a:pt x="6" y="0"/>
                      </a:lnTo>
                      <a:lnTo>
                        <a:pt x="5" y="0"/>
                      </a:lnTo>
                      <a:lnTo>
                        <a:pt x="3" y="0"/>
                      </a:lnTo>
                      <a:lnTo>
                        <a:pt x="2" y="1"/>
                      </a:lnTo>
                      <a:lnTo>
                        <a:pt x="1" y="2"/>
                      </a:lnTo>
                      <a:lnTo>
                        <a:pt x="1" y="3"/>
                      </a:lnTo>
                      <a:lnTo>
                        <a:pt x="0" y="4"/>
                      </a:lnTo>
                      <a:lnTo>
                        <a:pt x="0" y="6"/>
                      </a:lnTo>
                      <a:lnTo>
                        <a:pt x="0" y="7"/>
                      </a:lnTo>
                      <a:lnTo>
                        <a:pt x="0" y="8"/>
                      </a:lnTo>
                      <a:lnTo>
                        <a:pt x="0" y="9"/>
                      </a:lnTo>
                      <a:lnTo>
                        <a:pt x="1" y="10"/>
                      </a:lnTo>
                      <a:lnTo>
                        <a:pt x="2" y="12"/>
                      </a:lnTo>
                      <a:lnTo>
                        <a:pt x="3" y="12"/>
                      </a:lnTo>
                      <a:lnTo>
                        <a:pt x="5" y="13"/>
                      </a:lnTo>
                      <a:lnTo>
                        <a:pt x="6"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71" name="Freeform 553"/>
                <p:cNvSpPr>
                  <a:spLocks/>
                </p:cNvSpPr>
                <p:nvPr/>
              </p:nvSpPr>
              <p:spPr bwMode="auto">
                <a:xfrm>
                  <a:off x="801" y="1611"/>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6" y="13"/>
                      </a:moveTo>
                      <a:lnTo>
                        <a:pt x="7" y="13"/>
                      </a:lnTo>
                      <a:lnTo>
                        <a:pt x="9" y="13"/>
                      </a:lnTo>
                      <a:lnTo>
                        <a:pt x="10" y="12"/>
                      </a:lnTo>
                      <a:lnTo>
                        <a:pt x="10" y="11"/>
                      </a:lnTo>
                      <a:lnTo>
                        <a:pt x="11" y="10"/>
                      </a:lnTo>
                      <a:lnTo>
                        <a:pt x="12" y="9"/>
                      </a:lnTo>
                      <a:lnTo>
                        <a:pt x="12" y="8"/>
                      </a:lnTo>
                      <a:lnTo>
                        <a:pt x="12" y="6"/>
                      </a:lnTo>
                      <a:lnTo>
                        <a:pt x="12" y="5"/>
                      </a:lnTo>
                      <a:lnTo>
                        <a:pt x="11" y="4"/>
                      </a:lnTo>
                      <a:lnTo>
                        <a:pt x="11" y="3"/>
                      </a:lnTo>
                      <a:lnTo>
                        <a:pt x="10" y="3"/>
                      </a:lnTo>
                      <a:lnTo>
                        <a:pt x="10" y="2"/>
                      </a:lnTo>
                      <a:lnTo>
                        <a:pt x="9" y="1"/>
                      </a:lnTo>
                      <a:lnTo>
                        <a:pt x="8" y="1"/>
                      </a:lnTo>
                      <a:lnTo>
                        <a:pt x="7" y="0"/>
                      </a:lnTo>
                      <a:lnTo>
                        <a:pt x="6" y="0"/>
                      </a:lnTo>
                      <a:lnTo>
                        <a:pt x="5" y="0"/>
                      </a:lnTo>
                      <a:lnTo>
                        <a:pt x="4" y="0"/>
                      </a:lnTo>
                      <a:lnTo>
                        <a:pt x="3" y="1"/>
                      </a:lnTo>
                      <a:lnTo>
                        <a:pt x="2" y="1"/>
                      </a:lnTo>
                      <a:lnTo>
                        <a:pt x="1" y="3"/>
                      </a:lnTo>
                      <a:lnTo>
                        <a:pt x="0" y="3"/>
                      </a:lnTo>
                      <a:lnTo>
                        <a:pt x="0" y="4"/>
                      </a:lnTo>
                      <a:lnTo>
                        <a:pt x="0" y="6"/>
                      </a:lnTo>
                      <a:lnTo>
                        <a:pt x="0" y="7"/>
                      </a:lnTo>
                      <a:lnTo>
                        <a:pt x="0" y="8"/>
                      </a:lnTo>
                      <a:lnTo>
                        <a:pt x="0" y="9"/>
                      </a:lnTo>
                      <a:lnTo>
                        <a:pt x="1" y="10"/>
                      </a:lnTo>
                      <a:lnTo>
                        <a:pt x="1" y="11"/>
                      </a:lnTo>
                      <a:lnTo>
                        <a:pt x="2" y="11"/>
                      </a:lnTo>
                      <a:lnTo>
                        <a:pt x="2" y="13"/>
                      </a:lnTo>
                      <a:lnTo>
                        <a:pt x="3" y="13"/>
                      </a:lnTo>
                      <a:lnTo>
                        <a:pt x="4" y="13"/>
                      </a:lnTo>
                      <a:lnTo>
                        <a:pt x="5" y="13"/>
                      </a:lnTo>
                      <a:lnTo>
                        <a:pt x="6"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72" name="Freeform 554"/>
                <p:cNvSpPr>
                  <a:spLocks/>
                </p:cNvSpPr>
                <p:nvPr/>
              </p:nvSpPr>
              <p:spPr bwMode="auto">
                <a:xfrm>
                  <a:off x="808" y="1611"/>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7" y="14"/>
                      </a:moveTo>
                      <a:lnTo>
                        <a:pt x="8" y="13"/>
                      </a:lnTo>
                      <a:lnTo>
                        <a:pt x="9" y="13"/>
                      </a:lnTo>
                      <a:lnTo>
                        <a:pt x="10" y="13"/>
                      </a:lnTo>
                      <a:lnTo>
                        <a:pt x="10" y="11"/>
                      </a:lnTo>
                      <a:lnTo>
                        <a:pt x="12" y="11"/>
                      </a:lnTo>
                      <a:lnTo>
                        <a:pt x="12" y="9"/>
                      </a:lnTo>
                      <a:lnTo>
                        <a:pt x="12" y="8"/>
                      </a:lnTo>
                      <a:lnTo>
                        <a:pt x="12" y="7"/>
                      </a:lnTo>
                      <a:lnTo>
                        <a:pt x="12" y="6"/>
                      </a:lnTo>
                      <a:lnTo>
                        <a:pt x="12" y="5"/>
                      </a:lnTo>
                      <a:lnTo>
                        <a:pt x="12" y="4"/>
                      </a:lnTo>
                      <a:lnTo>
                        <a:pt x="11" y="4"/>
                      </a:lnTo>
                      <a:lnTo>
                        <a:pt x="11" y="3"/>
                      </a:lnTo>
                      <a:lnTo>
                        <a:pt x="10" y="3"/>
                      </a:lnTo>
                      <a:lnTo>
                        <a:pt x="10" y="2"/>
                      </a:lnTo>
                      <a:lnTo>
                        <a:pt x="9" y="1"/>
                      </a:lnTo>
                      <a:lnTo>
                        <a:pt x="8" y="1"/>
                      </a:lnTo>
                      <a:lnTo>
                        <a:pt x="7" y="1"/>
                      </a:lnTo>
                      <a:lnTo>
                        <a:pt x="6" y="0"/>
                      </a:lnTo>
                      <a:lnTo>
                        <a:pt x="5" y="0"/>
                      </a:lnTo>
                      <a:lnTo>
                        <a:pt x="4" y="1"/>
                      </a:lnTo>
                      <a:lnTo>
                        <a:pt x="3" y="1"/>
                      </a:lnTo>
                      <a:lnTo>
                        <a:pt x="2" y="2"/>
                      </a:lnTo>
                      <a:lnTo>
                        <a:pt x="2" y="3"/>
                      </a:lnTo>
                      <a:lnTo>
                        <a:pt x="0" y="4"/>
                      </a:lnTo>
                      <a:lnTo>
                        <a:pt x="0" y="5"/>
                      </a:lnTo>
                      <a:lnTo>
                        <a:pt x="0" y="6"/>
                      </a:lnTo>
                      <a:lnTo>
                        <a:pt x="0" y="8"/>
                      </a:lnTo>
                      <a:lnTo>
                        <a:pt x="0" y="9"/>
                      </a:lnTo>
                      <a:lnTo>
                        <a:pt x="0" y="10"/>
                      </a:lnTo>
                      <a:lnTo>
                        <a:pt x="1" y="11"/>
                      </a:lnTo>
                      <a:lnTo>
                        <a:pt x="2" y="11"/>
                      </a:lnTo>
                      <a:lnTo>
                        <a:pt x="2" y="12"/>
                      </a:lnTo>
                      <a:lnTo>
                        <a:pt x="2" y="13"/>
                      </a:lnTo>
                      <a:lnTo>
                        <a:pt x="3" y="13"/>
                      </a:lnTo>
                      <a:lnTo>
                        <a:pt x="4" y="13"/>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73" name="Freeform 555"/>
                <p:cNvSpPr>
                  <a:spLocks/>
                </p:cNvSpPr>
                <p:nvPr/>
              </p:nvSpPr>
              <p:spPr bwMode="auto">
                <a:xfrm>
                  <a:off x="805" y="1611"/>
                  <a:ext cx="1" cy="2"/>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8" y="14"/>
                      </a:moveTo>
                      <a:lnTo>
                        <a:pt x="9" y="13"/>
                      </a:lnTo>
                      <a:lnTo>
                        <a:pt x="10" y="13"/>
                      </a:lnTo>
                      <a:lnTo>
                        <a:pt x="11" y="13"/>
                      </a:lnTo>
                      <a:lnTo>
                        <a:pt x="11" y="11"/>
                      </a:lnTo>
                      <a:lnTo>
                        <a:pt x="13" y="11"/>
                      </a:lnTo>
                      <a:lnTo>
                        <a:pt x="13" y="9"/>
                      </a:lnTo>
                      <a:lnTo>
                        <a:pt x="13" y="8"/>
                      </a:lnTo>
                      <a:lnTo>
                        <a:pt x="13" y="7"/>
                      </a:lnTo>
                      <a:lnTo>
                        <a:pt x="13" y="6"/>
                      </a:lnTo>
                      <a:lnTo>
                        <a:pt x="13" y="5"/>
                      </a:lnTo>
                      <a:lnTo>
                        <a:pt x="13" y="4"/>
                      </a:lnTo>
                      <a:lnTo>
                        <a:pt x="12" y="4"/>
                      </a:lnTo>
                      <a:lnTo>
                        <a:pt x="12" y="3"/>
                      </a:lnTo>
                      <a:lnTo>
                        <a:pt x="11" y="3"/>
                      </a:lnTo>
                      <a:lnTo>
                        <a:pt x="11" y="2"/>
                      </a:lnTo>
                      <a:lnTo>
                        <a:pt x="10" y="1"/>
                      </a:lnTo>
                      <a:lnTo>
                        <a:pt x="9" y="1"/>
                      </a:lnTo>
                      <a:lnTo>
                        <a:pt x="8" y="1"/>
                      </a:lnTo>
                      <a:lnTo>
                        <a:pt x="7" y="0"/>
                      </a:lnTo>
                      <a:lnTo>
                        <a:pt x="6" y="0"/>
                      </a:lnTo>
                      <a:lnTo>
                        <a:pt x="4" y="1"/>
                      </a:lnTo>
                      <a:lnTo>
                        <a:pt x="3" y="1"/>
                      </a:lnTo>
                      <a:lnTo>
                        <a:pt x="2" y="2"/>
                      </a:lnTo>
                      <a:lnTo>
                        <a:pt x="2" y="3"/>
                      </a:lnTo>
                      <a:lnTo>
                        <a:pt x="0" y="4"/>
                      </a:lnTo>
                      <a:lnTo>
                        <a:pt x="0" y="5"/>
                      </a:lnTo>
                      <a:lnTo>
                        <a:pt x="0" y="6"/>
                      </a:lnTo>
                      <a:lnTo>
                        <a:pt x="0" y="8"/>
                      </a:lnTo>
                      <a:lnTo>
                        <a:pt x="0" y="9"/>
                      </a:lnTo>
                      <a:lnTo>
                        <a:pt x="0" y="10"/>
                      </a:lnTo>
                      <a:lnTo>
                        <a:pt x="0" y="11"/>
                      </a:lnTo>
                      <a:lnTo>
                        <a:pt x="1" y="11"/>
                      </a:lnTo>
                      <a:lnTo>
                        <a:pt x="2" y="11"/>
                      </a:lnTo>
                      <a:lnTo>
                        <a:pt x="2" y="12"/>
                      </a:lnTo>
                      <a:lnTo>
                        <a:pt x="2" y="13"/>
                      </a:lnTo>
                      <a:lnTo>
                        <a:pt x="3" y="13"/>
                      </a:lnTo>
                      <a:lnTo>
                        <a:pt x="4" y="13"/>
                      </a:lnTo>
                      <a:lnTo>
                        <a:pt x="6" y="14"/>
                      </a:lnTo>
                      <a:lnTo>
                        <a:pt x="7" y="14"/>
                      </a:lnTo>
                      <a:lnTo>
                        <a:pt x="8"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74" name="Freeform 556"/>
                <p:cNvSpPr>
                  <a:spLocks/>
                </p:cNvSpPr>
                <p:nvPr/>
              </p:nvSpPr>
              <p:spPr bwMode="auto">
                <a:xfrm>
                  <a:off x="811" y="1611"/>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6" y="13"/>
                      </a:moveTo>
                      <a:lnTo>
                        <a:pt x="7" y="13"/>
                      </a:lnTo>
                      <a:lnTo>
                        <a:pt x="9" y="13"/>
                      </a:lnTo>
                      <a:lnTo>
                        <a:pt x="10" y="12"/>
                      </a:lnTo>
                      <a:lnTo>
                        <a:pt x="10" y="11"/>
                      </a:lnTo>
                      <a:lnTo>
                        <a:pt x="11" y="10"/>
                      </a:lnTo>
                      <a:lnTo>
                        <a:pt x="11" y="9"/>
                      </a:lnTo>
                      <a:lnTo>
                        <a:pt x="12" y="8"/>
                      </a:lnTo>
                      <a:lnTo>
                        <a:pt x="12" y="6"/>
                      </a:lnTo>
                      <a:lnTo>
                        <a:pt x="11" y="6"/>
                      </a:lnTo>
                      <a:lnTo>
                        <a:pt x="11" y="5"/>
                      </a:lnTo>
                      <a:lnTo>
                        <a:pt x="11" y="4"/>
                      </a:lnTo>
                      <a:lnTo>
                        <a:pt x="10" y="3"/>
                      </a:lnTo>
                      <a:lnTo>
                        <a:pt x="10" y="2"/>
                      </a:lnTo>
                      <a:lnTo>
                        <a:pt x="9" y="2"/>
                      </a:lnTo>
                      <a:lnTo>
                        <a:pt x="9" y="1"/>
                      </a:lnTo>
                      <a:lnTo>
                        <a:pt x="8" y="0"/>
                      </a:lnTo>
                      <a:lnTo>
                        <a:pt x="7" y="0"/>
                      </a:lnTo>
                      <a:lnTo>
                        <a:pt x="6" y="0"/>
                      </a:lnTo>
                      <a:lnTo>
                        <a:pt x="4" y="0"/>
                      </a:lnTo>
                      <a:lnTo>
                        <a:pt x="3" y="1"/>
                      </a:lnTo>
                      <a:lnTo>
                        <a:pt x="2" y="2"/>
                      </a:lnTo>
                      <a:lnTo>
                        <a:pt x="1" y="2"/>
                      </a:lnTo>
                      <a:lnTo>
                        <a:pt x="1" y="3"/>
                      </a:lnTo>
                      <a:lnTo>
                        <a:pt x="0" y="4"/>
                      </a:lnTo>
                      <a:lnTo>
                        <a:pt x="0" y="6"/>
                      </a:lnTo>
                      <a:lnTo>
                        <a:pt x="0" y="7"/>
                      </a:lnTo>
                      <a:lnTo>
                        <a:pt x="0" y="8"/>
                      </a:lnTo>
                      <a:lnTo>
                        <a:pt x="0" y="9"/>
                      </a:lnTo>
                      <a:lnTo>
                        <a:pt x="0" y="10"/>
                      </a:lnTo>
                      <a:lnTo>
                        <a:pt x="1" y="10"/>
                      </a:lnTo>
                      <a:lnTo>
                        <a:pt x="1" y="11"/>
                      </a:lnTo>
                      <a:lnTo>
                        <a:pt x="2" y="12"/>
                      </a:lnTo>
                      <a:lnTo>
                        <a:pt x="3" y="12"/>
                      </a:lnTo>
                      <a:lnTo>
                        <a:pt x="4" y="13"/>
                      </a:lnTo>
                      <a:lnTo>
                        <a:pt x="5" y="13"/>
                      </a:lnTo>
                      <a:lnTo>
                        <a:pt x="6"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75" name="Freeform 557"/>
                <p:cNvSpPr>
                  <a:spLocks/>
                </p:cNvSpPr>
                <p:nvPr/>
              </p:nvSpPr>
              <p:spPr bwMode="auto">
                <a:xfrm>
                  <a:off x="817" y="1611"/>
                  <a:ext cx="2" cy="2"/>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w 14"/>
                    <a:gd name="T27" fmla="*/ 0 h 14"/>
                    <a:gd name="T28" fmla="*/ 0 w 14"/>
                    <a:gd name="T29" fmla="*/ 0 h 14"/>
                    <a:gd name="T30" fmla="*/ 0 w 14"/>
                    <a:gd name="T31" fmla="*/ 0 h 14"/>
                    <a:gd name="T32" fmla="*/ 0 w 14"/>
                    <a:gd name="T33" fmla="*/ 0 h 14"/>
                    <a:gd name="T34" fmla="*/ 0 w 14"/>
                    <a:gd name="T35" fmla="*/ 0 h 14"/>
                    <a:gd name="T36" fmla="*/ 0 w 14"/>
                    <a:gd name="T37" fmla="*/ 0 h 14"/>
                    <a:gd name="T38" fmla="*/ 0 w 14"/>
                    <a:gd name="T39" fmla="*/ 0 h 14"/>
                    <a:gd name="T40" fmla="*/ 0 w 14"/>
                    <a:gd name="T41" fmla="*/ 0 h 14"/>
                    <a:gd name="T42" fmla="*/ 0 w 14"/>
                    <a:gd name="T43" fmla="*/ 0 h 14"/>
                    <a:gd name="T44" fmla="*/ 0 w 14"/>
                    <a:gd name="T45" fmla="*/ 0 h 14"/>
                    <a:gd name="T46" fmla="*/ 0 w 14"/>
                    <a:gd name="T47" fmla="*/ 0 h 14"/>
                    <a:gd name="T48" fmla="*/ 0 w 14"/>
                    <a:gd name="T49" fmla="*/ 0 h 14"/>
                    <a:gd name="T50" fmla="*/ 0 w 14"/>
                    <a:gd name="T51" fmla="*/ 0 h 14"/>
                    <a:gd name="T52" fmla="*/ 0 w 14"/>
                    <a:gd name="T53" fmla="*/ 0 h 14"/>
                    <a:gd name="T54" fmla="*/ 0 w 14"/>
                    <a:gd name="T55" fmla="*/ 0 h 14"/>
                    <a:gd name="T56" fmla="*/ 0 w 14"/>
                    <a:gd name="T57" fmla="*/ 0 h 14"/>
                    <a:gd name="T58" fmla="*/ 0 w 14"/>
                    <a:gd name="T59" fmla="*/ 0 h 14"/>
                    <a:gd name="T60" fmla="*/ 0 w 14"/>
                    <a:gd name="T61" fmla="*/ 0 h 14"/>
                    <a:gd name="T62" fmla="*/ 0 w 14"/>
                    <a:gd name="T63" fmla="*/ 0 h 14"/>
                    <a:gd name="T64" fmla="*/ 0 w 14"/>
                    <a:gd name="T65" fmla="*/ 0 h 14"/>
                    <a:gd name="T66" fmla="*/ 0 w 14"/>
                    <a:gd name="T67" fmla="*/ 0 h 14"/>
                    <a:gd name="T68" fmla="*/ 0 w 14"/>
                    <a:gd name="T69" fmla="*/ 0 h 14"/>
                    <a:gd name="T70" fmla="*/ 0 w 14"/>
                    <a:gd name="T71" fmla="*/ 0 h 14"/>
                    <a:gd name="T72" fmla="*/ 0 w 14"/>
                    <a:gd name="T73" fmla="*/ 0 h 14"/>
                    <a:gd name="T74" fmla="*/ 0 w 14"/>
                    <a:gd name="T75" fmla="*/ 0 h 14"/>
                    <a:gd name="T76" fmla="*/ 0 w 14"/>
                    <a:gd name="T77" fmla="*/ 0 h 14"/>
                    <a:gd name="T78" fmla="*/ 0 w 14"/>
                    <a:gd name="T79" fmla="*/ 0 h 14"/>
                    <a:gd name="T80" fmla="*/ 0 w 14"/>
                    <a:gd name="T81" fmla="*/ 0 h 14"/>
                    <a:gd name="T82" fmla="*/ 0 w 14"/>
                    <a:gd name="T83" fmla="*/ 0 h 14"/>
                    <a:gd name="T84" fmla="*/ 0 w 14"/>
                    <a:gd name="T85" fmla="*/ 0 h 14"/>
                    <a:gd name="T86" fmla="*/ 0 w 14"/>
                    <a:gd name="T87" fmla="*/ 0 h 14"/>
                    <a:gd name="T88" fmla="*/ 0 w 14"/>
                    <a:gd name="T89" fmla="*/ 0 h 14"/>
                    <a:gd name="T90" fmla="*/ 0 w 14"/>
                    <a:gd name="T91" fmla="*/ 0 h 14"/>
                    <a:gd name="T92" fmla="*/ 0 w 14"/>
                    <a:gd name="T93" fmla="*/ 0 h 14"/>
                    <a:gd name="T94" fmla="*/ 0 w 14"/>
                    <a:gd name="T95" fmla="*/ 0 h 14"/>
                    <a:gd name="T96" fmla="*/ 0 w 14"/>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
                    <a:gd name="T148" fmla="*/ 0 h 14"/>
                    <a:gd name="T149" fmla="*/ 14 w 14"/>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 h="14">
                      <a:moveTo>
                        <a:pt x="7" y="14"/>
                      </a:moveTo>
                      <a:lnTo>
                        <a:pt x="8" y="14"/>
                      </a:lnTo>
                      <a:lnTo>
                        <a:pt x="11" y="13"/>
                      </a:lnTo>
                      <a:lnTo>
                        <a:pt x="11" y="12"/>
                      </a:lnTo>
                      <a:lnTo>
                        <a:pt x="13" y="12"/>
                      </a:lnTo>
                      <a:lnTo>
                        <a:pt x="13" y="10"/>
                      </a:lnTo>
                      <a:lnTo>
                        <a:pt x="13" y="9"/>
                      </a:lnTo>
                      <a:lnTo>
                        <a:pt x="13" y="8"/>
                      </a:lnTo>
                      <a:lnTo>
                        <a:pt x="14" y="7"/>
                      </a:lnTo>
                      <a:lnTo>
                        <a:pt x="13" y="6"/>
                      </a:lnTo>
                      <a:lnTo>
                        <a:pt x="13" y="5"/>
                      </a:lnTo>
                      <a:lnTo>
                        <a:pt x="13" y="4"/>
                      </a:lnTo>
                      <a:lnTo>
                        <a:pt x="13" y="3"/>
                      </a:lnTo>
                      <a:lnTo>
                        <a:pt x="12" y="2"/>
                      </a:lnTo>
                      <a:lnTo>
                        <a:pt x="11" y="2"/>
                      </a:lnTo>
                      <a:lnTo>
                        <a:pt x="9" y="1"/>
                      </a:lnTo>
                      <a:lnTo>
                        <a:pt x="9" y="0"/>
                      </a:lnTo>
                      <a:lnTo>
                        <a:pt x="8" y="0"/>
                      </a:lnTo>
                      <a:lnTo>
                        <a:pt x="7" y="0"/>
                      </a:lnTo>
                      <a:lnTo>
                        <a:pt x="6" y="0"/>
                      </a:lnTo>
                      <a:lnTo>
                        <a:pt x="5" y="0"/>
                      </a:lnTo>
                      <a:lnTo>
                        <a:pt x="4" y="1"/>
                      </a:lnTo>
                      <a:lnTo>
                        <a:pt x="2" y="2"/>
                      </a:lnTo>
                      <a:lnTo>
                        <a:pt x="1" y="4"/>
                      </a:lnTo>
                      <a:lnTo>
                        <a:pt x="0" y="5"/>
                      </a:lnTo>
                      <a:lnTo>
                        <a:pt x="0" y="6"/>
                      </a:lnTo>
                      <a:lnTo>
                        <a:pt x="0" y="8"/>
                      </a:lnTo>
                      <a:lnTo>
                        <a:pt x="1" y="9"/>
                      </a:lnTo>
                      <a:lnTo>
                        <a:pt x="1" y="10"/>
                      </a:lnTo>
                      <a:lnTo>
                        <a:pt x="2" y="10"/>
                      </a:lnTo>
                      <a:lnTo>
                        <a:pt x="2" y="11"/>
                      </a:lnTo>
                      <a:lnTo>
                        <a:pt x="2" y="12"/>
                      </a:lnTo>
                      <a:lnTo>
                        <a:pt x="3" y="12"/>
                      </a:lnTo>
                      <a:lnTo>
                        <a:pt x="4" y="13"/>
                      </a:lnTo>
                      <a:lnTo>
                        <a:pt x="5" y="13"/>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76" name="Freeform 558"/>
                <p:cNvSpPr>
                  <a:spLocks/>
                </p:cNvSpPr>
                <p:nvPr/>
              </p:nvSpPr>
              <p:spPr bwMode="auto">
                <a:xfrm>
                  <a:off x="814" y="1611"/>
                  <a:ext cx="2" cy="2"/>
                </a:xfrm>
                <a:custGeom>
                  <a:avLst/>
                  <a:gdLst>
                    <a:gd name="T0" fmla="*/ 0 w 11"/>
                    <a:gd name="T1" fmla="*/ 0 h 14"/>
                    <a:gd name="T2" fmla="*/ 0 w 11"/>
                    <a:gd name="T3" fmla="*/ 0 h 14"/>
                    <a:gd name="T4" fmla="*/ 0 w 11"/>
                    <a:gd name="T5" fmla="*/ 0 h 14"/>
                    <a:gd name="T6" fmla="*/ 0 w 11"/>
                    <a:gd name="T7" fmla="*/ 0 h 14"/>
                    <a:gd name="T8" fmla="*/ 0 w 11"/>
                    <a:gd name="T9" fmla="*/ 0 h 14"/>
                    <a:gd name="T10" fmla="*/ 0 w 11"/>
                    <a:gd name="T11" fmla="*/ 0 h 14"/>
                    <a:gd name="T12" fmla="*/ 0 w 11"/>
                    <a:gd name="T13" fmla="*/ 0 h 14"/>
                    <a:gd name="T14" fmla="*/ 0 w 11"/>
                    <a:gd name="T15" fmla="*/ 0 h 14"/>
                    <a:gd name="T16" fmla="*/ 0 w 11"/>
                    <a:gd name="T17" fmla="*/ 0 h 14"/>
                    <a:gd name="T18" fmla="*/ 0 w 11"/>
                    <a:gd name="T19" fmla="*/ 0 h 14"/>
                    <a:gd name="T20" fmla="*/ 0 w 11"/>
                    <a:gd name="T21" fmla="*/ 0 h 14"/>
                    <a:gd name="T22" fmla="*/ 0 w 11"/>
                    <a:gd name="T23" fmla="*/ 0 h 14"/>
                    <a:gd name="T24" fmla="*/ 0 w 11"/>
                    <a:gd name="T25" fmla="*/ 0 h 14"/>
                    <a:gd name="T26" fmla="*/ 0 w 11"/>
                    <a:gd name="T27" fmla="*/ 0 h 14"/>
                    <a:gd name="T28" fmla="*/ 0 w 11"/>
                    <a:gd name="T29" fmla="*/ 0 h 14"/>
                    <a:gd name="T30" fmla="*/ 0 w 11"/>
                    <a:gd name="T31" fmla="*/ 0 h 14"/>
                    <a:gd name="T32" fmla="*/ 0 w 11"/>
                    <a:gd name="T33" fmla="*/ 0 h 14"/>
                    <a:gd name="T34" fmla="*/ 0 w 11"/>
                    <a:gd name="T35" fmla="*/ 0 h 14"/>
                    <a:gd name="T36" fmla="*/ 0 w 11"/>
                    <a:gd name="T37" fmla="*/ 0 h 14"/>
                    <a:gd name="T38" fmla="*/ 0 w 11"/>
                    <a:gd name="T39" fmla="*/ 0 h 14"/>
                    <a:gd name="T40" fmla="*/ 0 w 11"/>
                    <a:gd name="T41" fmla="*/ 0 h 14"/>
                    <a:gd name="T42" fmla="*/ 0 w 11"/>
                    <a:gd name="T43" fmla="*/ 0 h 14"/>
                    <a:gd name="T44" fmla="*/ 0 w 11"/>
                    <a:gd name="T45" fmla="*/ 0 h 14"/>
                    <a:gd name="T46" fmla="*/ 0 w 11"/>
                    <a:gd name="T47" fmla="*/ 0 h 14"/>
                    <a:gd name="T48" fmla="*/ 0 w 11"/>
                    <a:gd name="T49" fmla="*/ 0 h 14"/>
                    <a:gd name="T50" fmla="*/ 0 w 11"/>
                    <a:gd name="T51" fmla="*/ 0 h 14"/>
                    <a:gd name="T52" fmla="*/ 0 w 11"/>
                    <a:gd name="T53" fmla="*/ 0 h 14"/>
                    <a:gd name="T54" fmla="*/ 0 w 11"/>
                    <a:gd name="T55" fmla="*/ 0 h 14"/>
                    <a:gd name="T56" fmla="*/ 0 w 11"/>
                    <a:gd name="T57" fmla="*/ 0 h 14"/>
                    <a:gd name="T58" fmla="*/ 0 w 11"/>
                    <a:gd name="T59" fmla="*/ 0 h 14"/>
                    <a:gd name="T60" fmla="*/ 0 w 11"/>
                    <a:gd name="T61" fmla="*/ 0 h 14"/>
                    <a:gd name="T62" fmla="*/ 0 w 11"/>
                    <a:gd name="T63" fmla="*/ 0 h 14"/>
                    <a:gd name="T64" fmla="*/ 0 w 11"/>
                    <a:gd name="T65" fmla="*/ 0 h 14"/>
                    <a:gd name="T66" fmla="*/ 0 w 11"/>
                    <a:gd name="T67" fmla="*/ 0 h 14"/>
                    <a:gd name="T68" fmla="*/ 0 w 11"/>
                    <a:gd name="T69" fmla="*/ 0 h 14"/>
                    <a:gd name="T70" fmla="*/ 0 w 11"/>
                    <a:gd name="T71" fmla="*/ 0 h 14"/>
                    <a:gd name="T72" fmla="*/ 0 w 11"/>
                    <a:gd name="T73" fmla="*/ 0 h 14"/>
                    <a:gd name="T74" fmla="*/ 0 w 11"/>
                    <a:gd name="T75" fmla="*/ 0 h 14"/>
                    <a:gd name="T76" fmla="*/ 0 w 11"/>
                    <a:gd name="T77" fmla="*/ 0 h 14"/>
                    <a:gd name="T78" fmla="*/ 0 w 11"/>
                    <a:gd name="T79" fmla="*/ 0 h 14"/>
                    <a:gd name="T80" fmla="*/ 0 w 11"/>
                    <a:gd name="T81" fmla="*/ 0 h 14"/>
                    <a:gd name="T82" fmla="*/ 0 w 11"/>
                    <a:gd name="T83" fmla="*/ 0 h 14"/>
                    <a:gd name="T84" fmla="*/ 0 w 11"/>
                    <a:gd name="T85" fmla="*/ 0 h 14"/>
                    <a:gd name="T86" fmla="*/ 0 w 11"/>
                    <a:gd name="T87" fmla="*/ 0 h 14"/>
                    <a:gd name="T88" fmla="*/ 0 w 11"/>
                    <a:gd name="T89" fmla="*/ 0 h 14"/>
                    <a:gd name="T90" fmla="*/ 0 w 11"/>
                    <a:gd name="T91" fmla="*/ 0 h 14"/>
                    <a:gd name="T92" fmla="*/ 0 w 11"/>
                    <a:gd name="T93" fmla="*/ 0 h 14"/>
                    <a:gd name="T94" fmla="*/ 0 w 11"/>
                    <a:gd name="T95" fmla="*/ 0 h 14"/>
                    <a:gd name="T96" fmla="*/ 0 w 11"/>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4"/>
                    <a:gd name="T149" fmla="*/ 11 w 11"/>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4">
                      <a:moveTo>
                        <a:pt x="6" y="14"/>
                      </a:moveTo>
                      <a:lnTo>
                        <a:pt x="7" y="14"/>
                      </a:lnTo>
                      <a:lnTo>
                        <a:pt x="9" y="13"/>
                      </a:lnTo>
                      <a:lnTo>
                        <a:pt x="10" y="12"/>
                      </a:lnTo>
                      <a:lnTo>
                        <a:pt x="11" y="12"/>
                      </a:lnTo>
                      <a:lnTo>
                        <a:pt x="11" y="10"/>
                      </a:lnTo>
                      <a:lnTo>
                        <a:pt x="11" y="9"/>
                      </a:lnTo>
                      <a:lnTo>
                        <a:pt x="11" y="8"/>
                      </a:lnTo>
                      <a:lnTo>
                        <a:pt x="11" y="7"/>
                      </a:lnTo>
                      <a:lnTo>
                        <a:pt x="11" y="6"/>
                      </a:lnTo>
                      <a:lnTo>
                        <a:pt x="11" y="5"/>
                      </a:lnTo>
                      <a:lnTo>
                        <a:pt x="11" y="4"/>
                      </a:lnTo>
                      <a:lnTo>
                        <a:pt x="11" y="3"/>
                      </a:lnTo>
                      <a:lnTo>
                        <a:pt x="10" y="2"/>
                      </a:lnTo>
                      <a:lnTo>
                        <a:pt x="9" y="2"/>
                      </a:lnTo>
                      <a:lnTo>
                        <a:pt x="8" y="1"/>
                      </a:lnTo>
                      <a:lnTo>
                        <a:pt x="8" y="0"/>
                      </a:lnTo>
                      <a:lnTo>
                        <a:pt x="7" y="0"/>
                      </a:lnTo>
                      <a:lnTo>
                        <a:pt x="6" y="0"/>
                      </a:lnTo>
                      <a:lnTo>
                        <a:pt x="5" y="0"/>
                      </a:lnTo>
                      <a:lnTo>
                        <a:pt x="4" y="0"/>
                      </a:lnTo>
                      <a:lnTo>
                        <a:pt x="3" y="1"/>
                      </a:lnTo>
                      <a:lnTo>
                        <a:pt x="1" y="2"/>
                      </a:lnTo>
                      <a:lnTo>
                        <a:pt x="0" y="4"/>
                      </a:lnTo>
                      <a:lnTo>
                        <a:pt x="0" y="5"/>
                      </a:lnTo>
                      <a:lnTo>
                        <a:pt x="0" y="6"/>
                      </a:lnTo>
                      <a:lnTo>
                        <a:pt x="0" y="8"/>
                      </a:lnTo>
                      <a:lnTo>
                        <a:pt x="0" y="9"/>
                      </a:lnTo>
                      <a:lnTo>
                        <a:pt x="0" y="10"/>
                      </a:lnTo>
                      <a:lnTo>
                        <a:pt x="1" y="10"/>
                      </a:lnTo>
                      <a:lnTo>
                        <a:pt x="1" y="11"/>
                      </a:lnTo>
                      <a:lnTo>
                        <a:pt x="1" y="12"/>
                      </a:lnTo>
                      <a:lnTo>
                        <a:pt x="2" y="12"/>
                      </a:lnTo>
                      <a:lnTo>
                        <a:pt x="3" y="13"/>
                      </a:lnTo>
                      <a:lnTo>
                        <a:pt x="4" y="13"/>
                      </a:lnTo>
                      <a:lnTo>
                        <a:pt x="5" y="14"/>
                      </a:lnTo>
                      <a:lnTo>
                        <a:pt x="6"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77" name="Freeform 559"/>
                <p:cNvSpPr>
                  <a:spLocks/>
                </p:cNvSpPr>
                <p:nvPr/>
              </p:nvSpPr>
              <p:spPr bwMode="auto">
                <a:xfrm>
                  <a:off x="821" y="1611"/>
                  <a:ext cx="2" cy="2"/>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w 13"/>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3"/>
                    <a:gd name="T149" fmla="*/ 13 w 13"/>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3">
                      <a:moveTo>
                        <a:pt x="7" y="13"/>
                      </a:moveTo>
                      <a:lnTo>
                        <a:pt x="9" y="13"/>
                      </a:lnTo>
                      <a:lnTo>
                        <a:pt x="9" y="12"/>
                      </a:lnTo>
                      <a:lnTo>
                        <a:pt x="10" y="12"/>
                      </a:lnTo>
                      <a:lnTo>
                        <a:pt x="11" y="11"/>
                      </a:lnTo>
                      <a:lnTo>
                        <a:pt x="12" y="10"/>
                      </a:lnTo>
                      <a:lnTo>
                        <a:pt x="12" y="8"/>
                      </a:lnTo>
                      <a:lnTo>
                        <a:pt x="13" y="7"/>
                      </a:lnTo>
                      <a:lnTo>
                        <a:pt x="13" y="6"/>
                      </a:lnTo>
                      <a:lnTo>
                        <a:pt x="12" y="5"/>
                      </a:lnTo>
                      <a:lnTo>
                        <a:pt x="12" y="4"/>
                      </a:lnTo>
                      <a:lnTo>
                        <a:pt x="12" y="3"/>
                      </a:lnTo>
                      <a:lnTo>
                        <a:pt x="11" y="2"/>
                      </a:lnTo>
                      <a:lnTo>
                        <a:pt x="10" y="1"/>
                      </a:lnTo>
                      <a:lnTo>
                        <a:pt x="10" y="0"/>
                      </a:lnTo>
                      <a:lnTo>
                        <a:pt x="9" y="0"/>
                      </a:lnTo>
                      <a:lnTo>
                        <a:pt x="8" y="0"/>
                      </a:lnTo>
                      <a:lnTo>
                        <a:pt x="7" y="0"/>
                      </a:lnTo>
                      <a:lnTo>
                        <a:pt x="6" y="0"/>
                      </a:lnTo>
                      <a:lnTo>
                        <a:pt x="5" y="0"/>
                      </a:lnTo>
                      <a:lnTo>
                        <a:pt x="4" y="0"/>
                      </a:lnTo>
                      <a:lnTo>
                        <a:pt x="3" y="1"/>
                      </a:lnTo>
                      <a:lnTo>
                        <a:pt x="2" y="2"/>
                      </a:lnTo>
                      <a:lnTo>
                        <a:pt x="1" y="3"/>
                      </a:lnTo>
                      <a:lnTo>
                        <a:pt x="1" y="4"/>
                      </a:lnTo>
                      <a:lnTo>
                        <a:pt x="0" y="6"/>
                      </a:lnTo>
                      <a:lnTo>
                        <a:pt x="0" y="7"/>
                      </a:lnTo>
                      <a:lnTo>
                        <a:pt x="0" y="8"/>
                      </a:lnTo>
                      <a:lnTo>
                        <a:pt x="1" y="8"/>
                      </a:lnTo>
                      <a:lnTo>
                        <a:pt x="1" y="9"/>
                      </a:lnTo>
                      <a:lnTo>
                        <a:pt x="1" y="10"/>
                      </a:lnTo>
                      <a:lnTo>
                        <a:pt x="2" y="10"/>
                      </a:lnTo>
                      <a:lnTo>
                        <a:pt x="2" y="12"/>
                      </a:lnTo>
                      <a:lnTo>
                        <a:pt x="3" y="12"/>
                      </a:lnTo>
                      <a:lnTo>
                        <a:pt x="4" y="12"/>
                      </a:lnTo>
                      <a:lnTo>
                        <a:pt x="5"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78" name="Freeform 560"/>
                <p:cNvSpPr>
                  <a:spLocks/>
                </p:cNvSpPr>
                <p:nvPr/>
              </p:nvSpPr>
              <p:spPr bwMode="auto">
                <a:xfrm>
                  <a:off x="828" y="1611"/>
                  <a:ext cx="1"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6" y="13"/>
                      </a:moveTo>
                      <a:lnTo>
                        <a:pt x="8" y="13"/>
                      </a:lnTo>
                      <a:lnTo>
                        <a:pt x="10" y="12"/>
                      </a:lnTo>
                      <a:lnTo>
                        <a:pt x="10" y="11"/>
                      </a:lnTo>
                      <a:lnTo>
                        <a:pt x="11" y="10"/>
                      </a:lnTo>
                      <a:lnTo>
                        <a:pt x="11" y="9"/>
                      </a:lnTo>
                      <a:lnTo>
                        <a:pt x="12" y="8"/>
                      </a:lnTo>
                      <a:lnTo>
                        <a:pt x="12" y="6"/>
                      </a:lnTo>
                      <a:lnTo>
                        <a:pt x="11" y="6"/>
                      </a:lnTo>
                      <a:lnTo>
                        <a:pt x="11" y="5"/>
                      </a:lnTo>
                      <a:lnTo>
                        <a:pt x="11" y="4"/>
                      </a:lnTo>
                      <a:lnTo>
                        <a:pt x="11" y="3"/>
                      </a:lnTo>
                      <a:lnTo>
                        <a:pt x="10" y="3"/>
                      </a:lnTo>
                      <a:lnTo>
                        <a:pt x="10" y="2"/>
                      </a:lnTo>
                      <a:lnTo>
                        <a:pt x="9" y="2"/>
                      </a:lnTo>
                      <a:lnTo>
                        <a:pt x="9" y="1"/>
                      </a:lnTo>
                      <a:lnTo>
                        <a:pt x="8" y="0"/>
                      </a:lnTo>
                      <a:lnTo>
                        <a:pt x="7" y="0"/>
                      </a:lnTo>
                      <a:lnTo>
                        <a:pt x="6" y="0"/>
                      </a:lnTo>
                      <a:lnTo>
                        <a:pt x="5" y="0"/>
                      </a:lnTo>
                      <a:lnTo>
                        <a:pt x="4" y="0"/>
                      </a:lnTo>
                      <a:lnTo>
                        <a:pt x="3" y="1"/>
                      </a:lnTo>
                      <a:lnTo>
                        <a:pt x="2" y="2"/>
                      </a:lnTo>
                      <a:lnTo>
                        <a:pt x="1" y="2"/>
                      </a:lnTo>
                      <a:lnTo>
                        <a:pt x="0" y="3"/>
                      </a:lnTo>
                      <a:lnTo>
                        <a:pt x="0" y="4"/>
                      </a:lnTo>
                      <a:lnTo>
                        <a:pt x="0" y="6"/>
                      </a:lnTo>
                      <a:lnTo>
                        <a:pt x="0" y="7"/>
                      </a:lnTo>
                      <a:lnTo>
                        <a:pt x="0" y="8"/>
                      </a:lnTo>
                      <a:lnTo>
                        <a:pt x="0" y="9"/>
                      </a:lnTo>
                      <a:lnTo>
                        <a:pt x="0" y="10"/>
                      </a:lnTo>
                      <a:lnTo>
                        <a:pt x="1" y="11"/>
                      </a:lnTo>
                      <a:lnTo>
                        <a:pt x="1" y="12"/>
                      </a:lnTo>
                      <a:lnTo>
                        <a:pt x="2" y="12"/>
                      </a:lnTo>
                      <a:lnTo>
                        <a:pt x="3" y="12"/>
                      </a:lnTo>
                      <a:lnTo>
                        <a:pt x="3" y="13"/>
                      </a:lnTo>
                      <a:lnTo>
                        <a:pt x="4" y="13"/>
                      </a:lnTo>
                      <a:lnTo>
                        <a:pt x="5" y="13"/>
                      </a:lnTo>
                      <a:lnTo>
                        <a:pt x="6"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79" name="Freeform 561"/>
                <p:cNvSpPr>
                  <a:spLocks/>
                </p:cNvSpPr>
                <p:nvPr/>
              </p:nvSpPr>
              <p:spPr bwMode="auto">
                <a:xfrm>
                  <a:off x="824" y="1611"/>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6" y="13"/>
                      </a:moveTo>
                      <a:lnTo>
                        <a:pt x="8" y="13"/>
                      </a:lnTo>
                      <a:lnTo>
                        <a:pt x="9" y="13"/>
                      </a:lnTo>
                      <a:lnTo>
                        <a:pt x="10" y="12"/>
                      </a:lnTo>
                      <a:lnTo>
                        <a:pt x="11" y="11"/>
                      </a:lnTo>
                      <a:lnTo>
                        <a:pt x="11" y="10"/>
                      </a:lnTo>
                      <a:lnTo>
                        <a:pt x="11" y="9"/>
                      </a:lnTo>
                      <a:lnTo>
                        <a:pt x="12" y="8"/>
                      </a:lnTo>
                      <a:lnTo>
                        <a:pt x="12" y="6"/>
                      </a:lnTo>
                      <a:lnTo>
                        <a:pt x="11" y="6"/>
                      </a:lnTo>
                      <a:lnTo>
                        <a:pt x="11" y="5"/>
                      </a:lnTo>
                      <a:lnTo>
                        <a:pt x="11" y="4"/>
                      </a:lnTo>
                      <a:lnTo>
                        <a:pt x="11" y="3"/>
                      </a:lnTo>
                      <a:lnTo>
                        <a:pt x="10" y="2"/>
                      </a:lnTo>
                      <a:lnTo>
                        <a:pt x="9" y="2"/>
                      </a:lnTo>
                      <a:lnTo>
                        <a:pt x="9" y="1"/>
                      </a:lnTo>
                      <a:lnTo>
                        <a:pt x="8" y="0"/>
                      </a:lnTo>
                      <a:lnTo>
                        <a:pt x="7" y="0"/>
                      </a:lnTo>
                      <a:lnTo>
                        <a:pt x="6" y="0"/>
                      </a:lnTo>
                      <a:lnTo>
                        <a:pt x="5" y="0"/>
                      </a:lnTo>
                      <a:lnTo>
                        <a:pt x="4" y="0"/>
                      </a:lnTo>
                      <a:lnTo>
                        <a:pt x="3" y="1"/>
                      </a:lnTo>
                      <a:lnTo>
                        <a:pt x="2" y="2"/>
                      </a:lnTo>
                      <a:lnTo>
                        <a:pt x="1" y="2"/>
                      </a:lnTo>
                      <a:lnTo>
                        <a:pt x="1" y="3"/>
                      </a:lnTo>
                      <a:lnTo>
                        <a:pt x="0" y="4"/>
                      </a:lnTo>
                      <a:lnTo>
                        <a:pt x="0" y="6"/>
                      </a:lnTo>
                      <a:lnTo>
                        <a:pt x="0" y="7"/>
                      </a:lnTo>
                      <a:lnTo>
                        <a:pt x="0" y="8"/>
                      </a:lnTo>
                      <a:lnTo>
                        <a:pt x="0" y="9"/>
                      </a:lnTo>
                      <a:lnTo>
                        <a:pt x="0" y="10"/>
                      </a:lnTo>
                      <a:lnTo>
                        <a:pt x="1" y="10"/>
                      </a:lnTo>
                      <a:lnTo>
                        <a:pt x="1" y="11"/>
                      </a:lnTo>
                      <a:lnTo>
                        <a:pt x="1" y="12"/>
                      </a:lnTo>
                      <a:lnTo>
                        <a:pt x="2" y="12"/>
                      </a:lnTo>
                      <a:lnTo>
                        <a:pt x="3" y="12"/>
                      </a:lnTo>
                      <a:lnTo>
                        <a:pt x="3" y="13"/>
                      </a:lnTo>
                      <a:lnTo>
                        <a:pt x="4" y="13"/>
                      </a:lnTo>
                      <a:lnTo>
                        <a:pt x="5" y="13"/>
                      </a:lnTo>
                      <a:lnTo>
                        <a:pt x="6"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80" name="Freeform 562"/>
                <p:cNvSpPr>
                  <a:spLocks/>
                </p:cNvSpPr>
                <p:nvPr/>
              </p:nvSpPr>
              <p:spPr bwMode="auto">
                <a:xfrm>
                  <a:off x="831" y="1611"/>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5"/>
                    <a:gd name="T146" fmla="*/ 13 w 13"/>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5">
                      <a:moveTo>
                        <a:pt x="7" y="15"/>
                      </a:moveTo>
                      <a:lnTo>
                        <a:pt x="9" y="14"/>
                      </a:lnTo>
                      <a:lnTo>
                        <a:pt x="10" y="14"/>
                      </a:lnTo>
                      <a:lnTo>
                        <a:pt x="11" y="12"/>
                      </a:lnTo>
                      <a:lnTo>
                        <a:pt x="12" y="11"/>
                      </a:lnTo>
                      <a:lnTo>
                        <a:pt x="12" y="10"/>
                      </a:lnTo>
                      <a:lnTo>
                        <a:pt x="13" y="9"/>
                      </a:lnTo>
                      <a:lnTo>
                        <a:pt x="13" y="8"/>
                      </a:lnTo>
                      <a:lnTo>
                        <a:pt x="13" y="6"/>
                      </a:lnTo>
                      <a:lnTo>
                        <a:pt x="13" y="5"/>
                      </a:lnTo>
                      <a:lnTo>
                        <a:pt x="12" y="4"/>
                      </a:lnTo>
                      <a:lnTo>
                        <a:pt x="12" y="3"/>
                      </a:lnTo>
                      <a:lnTo>
                        <a:pt x="11" y="2"/>
                      </a:lnTo>
                      <a:lnTo>
                        <a:pt x="10" y="1"/>
                      </a:lnTo>
                      <a:lnTo>
                        <a:pt x="9" y="1"/>
                      </a:lnTo>
                      <a:lnTo>
                        <a:pt x="9" y="0"/>
                      </a:lnTo>
                      <a:lnTo>
                        <a:pt x="7" y="0"/>
                      </a:lnTo>
                      <a:lnTo>
                        <a:pt x="6" y="0"/>
                      </a:lnTo>
                      <a:lnTo>
                        <a:pt x="5" y="0"/>
                      </a:lnTo>
                      <a:lnTo>
                        <a:pt x="4" y="0"/>
                      </a:lnTo>
                      <a:lnTo>
                        <a:pt x="3" y="1"/>
                      </a:lnTo>
                      <a:lnTo>
                        <a:pt x="2" y="1"/>
                      </a:lnTo>
                      <a:lnTo>
                        <a:pt x="1" y="2"/>
                      </a:lnTo>
                      <a:lnTo>
                        <a:pt x="0" y="4"/>
                      </a:lnTo>
                      <a:lnTo>
                        <a:pt x="0" y="5"/>
                      </a:lnTo>
                      <a:lnTo>
                        <a:pt x="0" y="6"/>
                      </a:lnTo>
                      <a:lnTo>
                        <a:pt x="0" y="8"/>
                      </a:lnTo>
                      <a:lnTo>
                        <a:pt x="0" y="9"/>
                      </a:lnTo>
                      <a:lnTo>
                        <a:pt x="0" y="10"/>
                      </a:lnTo>
                      <a:lnTo>
                        <a:pt x="1" y="10"/>
                      </a:lnTo>
                      <a:lnTo>
                        <a:pt x="1" y="11"/>
                      </a:lnTo>
                      <a:lnTo>
                        <a:pt x="2" y="12"/>
                      </a:lnTo>
                      <a:lnTo>
                        <a:pt x="3" y="14"/>
                      </a:lnTo>
                      <a:lnTo>
                        <a:pt x="4" y="14"/>
                      </a:lnTo>
                      <a:lnTo>
                        <a:pt x="5"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81" name="Freeform 563"/>
                <p:cNvSpPr>
                  <a:spLocks/>
                </p:cNvSpPr>
                <p:nvPr/>
              </p:nvSpPr>
              <p:spPr bwMode="auto">
                <a:xfrm>
                  <a:off x="837" y="1611"/>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5"/>
                      </a:moveTo>
                      <a:lnTo>
                        <a:pt x="8" y="15"/>
                      </a:lnTo>
                      <a:lnTo>
                        <a:pt x="9" y="14"/>
                      </a:lnTo>
                      <a:lnTo>
                        <a:pt x="10" y="14"/>
                      </a:lnTo>
                      <a:lnTo>
                        <a:pt x="10" y="12"/>
                      </a:lnTo>
                      <a:lnTo>
                        <a:pt x="12" y="10"/>
                      </a:lnTo>
                      <a:lnTo>
                        <a:pt x="12" y="8"/>
                      </a:lnTo>
                      <a:lnTo>
                        <a:pt x="12" y="6"/>
                      </a:lnTo>
                      <a:lnTo>
                        <a:pt x="12" y="5"/>
                      </a:lnTo>
                      <a:lnTo>
                        <a:pt x="12" y="4"/>
                      </a:lnTo>
                      <a:lnTo>
                        <a:pt x="11" y="3"/>
                      </a:lnTo>
                      <a:lnTo>
                        <a:pt x="10" y="3"/>
                      </a:lnTo>
                      <a:lnTo>
                        <a:pt x="10" y="2"/>
                      </a:lnTo>
                      <a:lnTo>
                        <a:pt x="9" y="1"/>
                      </a:lnTo>
                      <a:lnTo>
                        <a:pt x="8" y="1"/>
                      </a:lnTo>
                      <a:lnTo>
                        <a:pt x="7" y="0"/>
                      </a:lnTo>
                      <a:lnTo>
                        <a:pt x="6" y="0"/>
                      </a:lnTo>
                      <a:lnTo>
                        <a:pt x="4" y="1"/>
                      </a:lnTo>
                      <a:lnTo>
                        <a:pt x="3" y="1"/>
                      </a:lnTo>
                      <a:lnTo>
                        <a:pt x="2" y="2"/>
                      </a:lnTo>
                      <a:lnTo>
                        <a:pt x="2" y="3"/>
                      </a:lnTo>
                      <a:lnTo>
                        <a:pt x="0" y="4"/>
                      </a:lnTo>
                      <a:lnTo>
                        <a:pt x="0" y="5"/>
                      </a:lnTo>
                      <a:lnTo>
                        <a:pt x="0" y="6"/>
                      </a:lnTo>
                      <a:lnTo>
                        <a:pt x="0" y="8"/>
                      </a:lnTo>
                      <a:lnTo>
                        <a:pt x="0" y="9"/>
                      </a:lnTo>
                      <a:lnTo>
                        <a:pt x="0" y="10"/>
                      </a:lnTo>
                      <a:lnTo>
                        <a:pt x="1" y="10"/>
                      </a:lnTo>
                      <a:lnTo>
                        <a:pt x="1" y="11"/>
                      </a:lnTo>
                      <a:lnTo>
                        <a:pt x="2" y="11"/>
                      </a:lnTo>
                      <a:lnTo>
                        <a:pt x="2" y="12"/>
                      </a:lnTo>
                      <a:lnTo>
                        <a:pt x="2" y="14"/>
                      </a:lnTo>
                      <a:lnTo>
                        <a:pt x="3" y="14"/>
                      </a:lnTo>
                      <a:lnTo>
                        <a:pt x="4" y="15"/>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82" name="Freeform 564"/>
                <p:cNvSpPr>
                  <a:spLocks/>
                </p:cNvSpPr>
                <p:nvPr/>
              </p:nvSpPr>
              <p:spPr bwMode="auto">
                <a:xfrm>
                  <a:off x="834" y="1611"/>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5"/>
                      </a:moveTo>
                      <a:lnTo>
                        <a:pt x="8" y="15"/>
                      </a:lnTo>
                      <a:lnTo>
                        <a:pt x="9" y="14"/>
                      </a:lnTo>
                      <a:lnTo>
                        <a:pt x="10" y="14"/>
                      </a:lnTo>
                      <a:lnTo>
                        <a:pt x="11" y="12"/>
                      </a:lnTo>
                      <a:lnTo>
                        <a:pt x="12" y="10"/>
                      </a:lnTo>
                      <a:lnTo>
                        <a:pt x="12" y="8"/>
                      </a:lnTo>
                      <a:lnTo>
                        <a:pt x="12" y="6"/>
                      </a:lnTo>
                      <a:lnTo>
                        <a:pt x="12" y="5"/>
                      </a:lnTo>
                      <a:lnTo>
                        <a:pt x="12" y="4"/>
                      </a:lnTo>
                      <a:lnTo>
                        <a:pt x="11" y="3"/>
                      </a:lnTo>
                      <a:lnTo>
                        <a:pt x="11" y="2"/>
                      </a:lnTo>
                      <a:lnTo>
                        <a:pt x="10" y="2"/>
                      </a:lnTo>
                      <a:lnTo>
                        <a:pt x="9" y="1"/>
                      </a:lnTo>
                      <a:lnTo>
                        <a:pt x="8" y="1"/>
                      </a:lnTo>
                      <a:lnTo>
                        <a:pt x="7" y="0"/>
                      </a:lnTo>
                      <a:lnTo>
                        <a:pt x="6" y="0"/>
                      </a:lnTo>
                      <a:lnTo>
                        <a:pt x="4" y="1"/>
                      </a:lnTo>
                      <a:lnTo>
                        <a:pt x="2" y="2"/>
                      </a:lnTo>
                      <a:lnTo>
                        <a:pt x="2" y="3"/>
                      </a:lnTo>
                      <a:lnTo>
                        <a:pt x="0" y="4"/>
                      </a:lnTo>
                      <a:lnTo>
                        <a:pt x="0" y="5"/>
                      </a:lnTo>
                      <a:lnTo>
                        <a:pt x="0" y="6"/>
                      </a:lnTo>
                      <a:lnTo>
                        <a:pt x="0" y="8"/>
                      </a:lnTo>
                      <a:lnTo>
                        <a:pt x="0" y="9"/>
                      </a:lnTo>
                      <a:lnTo>
                        <a:pt x="0" y="10"/>
                      </a:lnTo>
                      <a:lnTo>
                        <a:pt x="1" y="10"/>
                      </a:lnTo>
                      <a:lnTo>
                        <a:pt x="1" y="11"/>
                      </a:lnTo>
                      <a:lnTo>
                        <a:pt x="2" y="11"/>
                      </a:lnTo>
                      <a:lnTo>
                        <a:pt x="2" y="12"/>
                      </a:lnTo>
                      <a:lnTo>
                        <a:pt x="2" y="14"/>
                      </a:lnTo>
                      <a:lnTo>
                        <a:pt x="3" y="14"/>
                      </a:lnTo>
                      <a:lnTo>
                        <a:pt x="4" y="14"/>
                      </a:lnTo>
                      <a:lnTo>
                        <a:pt x="4" y="15"/>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83" name="Freeform 565"/>
                <p:cNvSpPr>
                  <a:spLocks/>
                </p:cNvSpPr>
                <p:nvPr/>
              </p:nvSpPr>
              <p:spPr bwMode="auto">
                <a:xfrm>
                  <a:off x="841" y="1611"/>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7" y="14"/>
                      </a:moveTo>
                      <a:lnTo>
                        <a:pt x="8" y="14"/>
                      </a:lnTo>
                      <a:lnTo>
                        <a:pt x="9" y="14"/>
                      </a:lnTo>
                      <a:lnTo>
                        <a:pt x="10" y="12"/>
                      </a:lnTo>
                      <a:lnTo>
                        <a:pt x="11" y="11"/>
                      </a:lnTo>
                      <a:lnTo>
                        <a:pt x="11" y="10"/>
                      </a:lnTo>
                      <a:lnTo>
                        <a:pt x="12" y="9"/>
                      </a:lnTo>
                      <a:lnTo>
                        <a:pt x="12" y="8"/>
                      </a:lnTo>
                      <a:lnTo>
                        <a:pt x="12" y="6"/>
                      </a:lnTo>
                      <a:lnTo>
                        <a:pt x="12" y="5"/>
                      </a:lnTo>
                      <a:lnTo>
                        <a:pt x="12" y="4"/>
                      </a:lnTo>
                      <a:lnTo>
                        <a:pt x="11" y="4"/>
                      </a:lnTo>
                      <a:lnTo>
                        <a:pt x="11" y="3"/>
                      </a:lnTo>
                      <a:lnTo>
                        <a:pt x="10" y="2"/>
                      </a:lnTo>
                      <a:lnTo>
                        <a:pt x="10" y="1"/>
                      </a:lnTo>
                      <a:lnTo>
                        <a:pt x="9" y="1"/>
                      </a:lnTo>
                      <a:lnTo>
                        <a:pt x="9" y="0"/>
                      </a:lnTo>
                      <a:lnTo>
                        <a:pt x="8" y="0"/>
                      </a:lnTo>
                      <a:lnTo>
                        <a:pt x="7" y="0"/>
                      </a:lnTo>
                      <a:lnTo>
                        <a:pt x="6" y="0"/>
                      </a:lnTo>
                      <a:lnTo>
                        <a:pt x="5" y="0"/>
                      </a:lnTo>
                      <a:lnTo>
                        <a:pt x="4" y="0"/>
                      </a:lnTo>
                      <a:lnTo>
                        <a:pt x="3" y="0"/>
                      </a:lnTo>
                      <a:lnTo>
                        <a:pt x="2" y="1"/>
                      </a:lnTo>
                      <a:lnTo>
                        <a:pt x="1" y="2"/>
                      </a:lnTo>
                      <a:lnTo>
                        <a:pt x="1" y="3"/>
                      </a:lnTo>
                      <a:lnTo>
                        <a:pt x="0" y="5"/>
                      </a:lnTo>
                      <a:lnTo>
                        <a:pt x="0" y="6"/>
                      </a:lnTo>
                      <a:lnTo>
                        <a:pt x="0" y="7"/>
                      </a:lnTo>
                      <a:lnTo>
                        <a:pt x="0" y="8"/>
                      </a:lnTo>
                      <a:lnTo>
                        <a:pt x="0" y="9"/>
                      </a:lnTo>
                      <a:lnTo>
                        <a:pt x="1" y="10"/>
                      </a:lnTo>
                      <a:lnTo>
                        <a:pt x="1" y="11"/>
                      </a:lnTo>
                      <a:lnTo>
                        <a:pt x="2" y="11"/>
                      </a:lnTo>
                      <a:lnTo>
                        <a:pt x="2" y="12"/>
                      </a:lnTo>
                      <a:lnTo>
                        <a:pt x="3" y="12"/>
                      </a:lnTo>
                      <a:lnTo>
                        <a:pt x="4" y="14"/>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84" name="Freeform 566"/>
                <p:cNvSpPr>
                  <a:spLocks/>
                </p:cNvSpPr>
                <p:nvPr/>
              </p:nvSpPr>
              <p:spPr bwMode="auto">
                <a:xfrm>
                  <a:off x="848" y="1611"/>
                  <a:ext cx="1"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7" y="15"/>
                      </a:moveTo>
                      <a:lnTo>
                        <a:pt x="8" y="14"/>
                      </a:lnTo>
                      <a:lnTo>
                        <a:pt x="9" y="14"/>
                      </a:lnTo>
                      <a:lnTo>
                        <a:pt x="10" y="12"/>
                      </a:lnTo>
                      <a:lnTo>
                        <a:pt x="11" y="11"/>
                      </a:lnTo>
                      <a:lnTo>
                        <a:pt x="12" y="10"/>
                      </a:lnTo>
                      <a:lnTo>
                        <a:pt x="12" y="9"/>
                      </a:lnTo>
                      <a:lnTo>
                        <a:pt x="12" y="8"/>
                      </a:lnTo>
                      <a:lnTo>
                        <a:pt x="12" y="6"/>
                      </a:lnTo>
                      <a:lnTo>
                        <a:pt x="12" y="5"/>
                      </a:lnTo>
                      <a:lnTo>
                        <a:pt x="12" y="4"/>
                      </a:lnTo>
                      <a:lnTo>
                        <a:pt x="11" y="3"/>
                      </a:lnTo>
                      <a:lnTo>
                        <a:pt x="10" y="2"/>
                      </a:lnTo>
                      <a:lnTo>
                        <a:pt x="10" y="1"/>
                      </a:lnTo>
                      <a:lnTo>
                        <a:pt x="9" y="1"/>
                      </a:lnTo>
                      <a:lnTo>
                        <a:pt x="8" y="0"/>
                      </a:lnTo>
                      <a:lnTo>
                        <a:pt x="7" y="0"/>
                      </a:lnTo>
                      <a:lnTo>
                        <a:pt x="6" y="0"/>
                      </a:lnTo>
                      <a:lnTo>
                        <a:pt x="4" y="0"/>
                      </a:lnTo>
                      <a:lnTo>
                        <a:pt x="4" y="1"/>
                      </a:lnTo>
                      <a:lnTo>
                        <a:pt x="2" y="1"/>
                      </a:lnTo>
                      <a:lnTo>
                        <a:pt x="2" y="2"/>
                      </a:lnTo>
                      <a:lnTo>
                        <a:pt x="0" y="4"/>
                      </a:lnTo>
                      <a:lnTo>
                        <a:pt x="0" y="5"/>
                      </a:lnTo>
                      <a:lnTo>
                        <a:pt x="0" y="6"/>
                      </a:lnTo>
                      <a:lnTo>
                        <a:pt x="0" y="8"/>
                      </a:lnTo>
                      <a:lnTo>
                        <a:pt x="0" y="9"/>
                      </a:lnTo>
                      <a:lnTo>
                        <a:pt x="0" y="10"/>
                      </a:lnTo>
                      <a:lnTo>
                        <a:pt x="1" y="10"/>
                      </a:lnTo>
                      <a:lnTo>
                        <a:pt x="1" y="11"/>
                      </a:lnTo>
                      <a:lnTo>
                        <a:pt x="2" y="11"/>
                      </a:lnTo>
                      <a:lnTo>
                        <a:pt x="2" y="12"/>
                      </a:lnTo>
                      <a:lnTo>
                        <a:pt x="3" y="14"/>
                      </a:lnTo>
                      <a:lnTo>
                        <a:pt x="4"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85" name="Freeform 567"/>
                <p:cNvSpPr>
                  <a:spLocks/>
                </p:cNvSpPr>
                <p:nvPr/>
              </p:nvSpPr>
              <p:spPr bwMode="auto">
                <a:xfrm>
                  <a:off x="844" y="1611"/>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5"/>
                    <a:gd name="T146" fmla="*/ 13 w 13"/>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5">
                      <a:moveTo>
                        <a:pt x="8" y="15"/>
                      </a:moveTo>
                      <a:lnTo>
                        <a:pt x="9" y="14"/>
                      </a:lnTo>
                      <a:lnTo>
                        <a:pt x="10" y="14"/>
                      </a:lnTo>
                      <a:lnTo>
                        <a:pt x="11" y="12"/>
                      </a:lnTo>
                      <a:lnTo>
                        <a:pt x="12" y="11"/>
                      </a:lnTo>
                      <a:lnTo>
                        <a:pt x="13" y="10"/>
                      </a:lnTo>
                      <a:lnTo>
                        <a:pt x="13" y="9"/>
                      </a:lnTo>
                      <a:lnTo>
                        <a:pt x="13" y="8"/>
                      </a:lnTo>
                      <a:lnTo>
                        <a:pt x="13" y="6"/>
                      </a:lnTo>
                      <a:lnTo>
                        <a:pt x="13" y="5"/>
                      </a:lnTo>
                      <a:lnTo>
                        <a:pt x="13" y="4"/>
                      </a:lnTo>
                      <a:lnTo>
                        <a:pt x="12" y="3"/>
                      </a:lnTo>
                      <a:lnTo>
                        <a:pt x="12" y="2"/>
                      </a:lnTo>
                      <a:lnTo>
                        <a:pt x="11" y="1"/>
                      </a:lnTo>
                      <a:lnTo>
                        <a:pt x="10" y="1"/>
                      </a:lnTo>
                      <a:lnTo>
                        <a:pt x="9" y="0"/>
                      </a:lnTo>
                      <a:lnTo>
                        <a:pt x="8" y="0"/>
                      </a:lnTo>
                      <a:lnTo>
                        <a:pt x="6" y="0"/>
                      </a:lnTo>
                      <a:lnTo>
                        <a:pt x="4" y="0"/>
                      </a:lnTo>
                      <a:lnTo>
                        <a:pt x="4" y="1"/>
                      </a:lnTo>
                      <a:lnTo>
                        <a:pt x="2" y="1"/>
                      </a:lnTo>
                      <a:lnTo>
                        <a:pt x="2" y="2"/>
                      </a:lnTo>
                      <a:lnTo>
                        <a:pt x="1" y="4"/>
                      </a:lnTo>
                      <a:lnTo>
                        <a:pt x="1" y="5"/>
                      </a:lnTo>
                      <a:lnTo>
                        <a:pt x="0" y="6"/>
                      </a:lnTo>
                      <a:lnTo>
                        <a:pt x="0" y="8"/>
                      </a:lnTo>
                      <a:lnTo>
                        <a:pt x="1" y="8"/>
                      </a:lnTo>
                      <a:lnTo>
                        <a:pt x="1" y="9"/>
                      </a:lnTo>
                      <a:lnTo>
                        <a:pt x="1" y="10"/>
                      </a:lnTo>
                      <a:lnTo>
                        <a:pt x="1" y="11"/>
                      </a:lnTo>
                      <a:lnTo>
                        <a:pt x="2" y="11"/>
                      </a:lnTo>
                      <a:lnTo>
                        <a:pt x="2" y="12"/>
                      </a:lnTo>
                      <a:lnTo>
                        <a:pt x="3" y="14"/>
                      </a:lnTo>
                      <a:lnTo>
                        <a:pt x="4" y="14"/>
                      </a:lnTo>
                      <a:lnTo>
                        <a:pt x="6" y="15"/>
                      </a:lnTo>
                      <a:lnTo>
                        <a:pt x="8"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86" name="Freeform 568"/>
                <p:cNvSpPr>
                  <a:spLocks/>
                </p:cNvSpPr>
                <p:nvPr/>
              </p:nvSpPr>
              <p:spPr bwMode="auto">
                <a:xfrm>
                  <a:off x="851" y="1611"/>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7" y="14"/>
                      </a:moveTo>
                      <a:lnTo>
                        <a:pt x="8" y="14"/>
                      </a:lnTo>
                      <a:lnTo>
                        <a:pt x="9" y="14"/>
                      </a:lnTo>
                      <a:lnTo>
                        <a:pt x="10" y="13"/>
                      </a:lnTo>
                      <a:lnTo>
                        <a:pt x="11" y="11"/>
                      </a:lnTo>
                      <a:lnTo>
                        <a:pt x="12" y="10"/>
                      </a:lnTo>
                      <a:lnTo>
                        <a:pt x="12" y="9"/>
                      </a:lnTo>
                      <a:lnTo>
                        <a:pt x="12" y="7"/>
                      </a:lnTo>
                      <a:lnTo>
                        <a:pt x="12" y="6"/>
                      </a:lnTo>
                      <a:lnTo>
                        <a:pt x="12" y="5"/>
                      </a:lnTo>
                      <a:lnTo>
                        <a:pt x="12" y="4"/>
                      </a:lnTo>
                      <a:lnTo>
                        <a:pt x="11" y="3"/>
                      </a:lnTo>
                      <a:lnTo>
                        <a:pt x="11" y="2"/>
                      </a:lnTo>
                      <a:lnTo>
                        <a:pt x="10" y="1"/>
                      </a:lnTo>
                      <a:lnTo>
                        <a:pt x="9" y="1"/>
                      </a:lnTo>
                      <a:lnTo>
                        <a:pt x="9" y="0"/>
                      </a:lnTo>
                      <a:lnTo>
                        <a:pt x="8" y="0"/>
                      </a:lnTo>
                      <a:lnTo>
                        <a:pt x="7" y="0"/>
                      </a:lnTo>
                      <a:lnTo>
                        <a:pt x="6" y="0"/>
                      </a:lnTo>
                      <a:lnTo>
                        <a:pt x="5" y="0"/>
                      </a:lnTo>
                      <a:lnTo>
                        <a:pt x="3" y="0"/>
                      </a:lnTo>
                      <a:lnTo>
                        <a:pt x="2" y="1"/>
                      </a:lnTo>
                      <a:lnTo>
                        <a:pt x="2" y="2"/>
                      </a:lnTo>
                      <a:lnTo>
                        <a:pt x="1" y="3"/>
                      </a:lnTo>
                      <a:lnTo>
                        <a:pt x="0" y="4"/>
                      </a:lnTo>
                      <a:lnTo>
                        <a:pt x="0" y="5"/>
                      </a:lnTo>
                      <a:lnTo>
                        <a:pt x="0" y="7"/>
                      </a:lnTo>
                      <a:lnTo>
                        <a:pt x="0" y="8"/>
                      </a:lnTo>
                      <a:lnTo>
                        <a:pt x="0" y="9"/>
                      </a:lnTo>
                      <a:lnTo>
                        <a:pt x="1" y="9"/>
                      </a:lnTo>
                      <a:lnTo>
                        <a:pt x="1" y="10"/>
                      </a:lnTo>
                      <a:lnTo>
                        <a:pt x="2" y="11"/>
                      </a:lnTo>
                      <a:lnTo>
                        <a:pt x="3" y="13"/>
                      </a:lnTo>
                      <a:lnTo>
                        <a:pt x="4" y="14"/>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87" name="Freeform 569"/>
                <p:cNvSpPr>
                  <a:spLocks/>
                </p:cNvSpPr>
                <p:nvPr/>
              </p:nvSpPr>
              <p:spPr bwMode="auto">
                <a:xfrm>
                  <a:off x="858" y="1611"/>
                  <a:ext cx="2" cy="2"/>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5"/>
                    <a:gd name="T146" fmla="*/ 13 w 13"/>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5">
                      <a:moveTo>
                        <a:pt x="7" y="15"/>
                      </a:moveTo>
                      <a:lnTo>
                        <a:pt x="9" y="14"/>
                      </a:lnTo>
                      <a:lnTo>
                        <a:pt x="10" y="14"/>
                      </a:lnTo>
                      <a:lnTo>
                        <a:pt x="11" y="13"/>
                      </a:lnTo>
                      <a:lnTo>
                        <a:pt x="12" y="11"/>
                      </a:lnTo>
                      <a:lnTo>
                        <a:pt x="12" y="10"/>
                      </a:lnTo>
                      <a:lnTo>
                        <a:pt x="13" y="9"/>
                      </a:lnTo>
                      <a:lnTo>
                        <a:pt x="13" y="7"/>
                      </a:lnTo>
                      <a:lnTo>
                        <a:pt x="13" y="6"/>
                      </a:lnTo>
                      <a:lnTo>
                        <a:pt x="13" y="5"/>
                      </a:lnTo>
                      <a:lnTo>
                        <a:pt x="13" y="4"/>
                      </a:lnTo>
                      <a:lnTo>
                        <a:pt x="12" y="3"/>
                      </a:lnTo>
                      <a:lnTo>
                        <a:pt x="12" y="2"/>
                      </a:lnTo>
                      <a:lnTo>
                        <a:pt x="11" y="2"/>
                      </a:lnTo>
                      <a:lnTo>
                        <a:pt x="11" y="1"/>
                      </a:lnTo>
                      <a:lnTo>
                        <a:pt x="9" y="1"/>
                      </a:lnTo>
                      <a:lnTo>
                        <a:pt x="9" y="0"/>
                      </a:lnTo>
                      <a:lnTo>
                        <a:pt x="8" y="0"/>
                      </a:lnTo>
                      <a:lnTo>
                        <a:pt x="7" y="0"/>
                      </a:lnTo>
                      <a:lnTo>
                        <a:pt x="4" y="0"/>
                      </a:lnTo>
                      <a:lnTo>
                        <a:pt x="3" y="1"/>
                      </a:lnTo>
                      <a:lnTo>
                        <a:pt x="2" y="1"/>
                      </a:lnTo>
                      <a:lnTo>
                        <a:pt x="1" y="2"/>
                      </a:lnTo>
                      <a:lnTo>
                        <a:pt x="1" y="4"/>
                      </a:lnTo>
                      <a:lnTo>
                        <a:pt x="0" y="5"/>
                      </a:lnTo>
                      <a:lnTo>
                        <a:pt x="0" y="6"/>
                      </a:lnTo>
                      <a:lnTo>
                        <a:pt x="0" y="7"/>
                      </a:lnTo>
                      <a:lnTo>
                        <a:pt x="0" y="8"/>
                      </a:lnTo>
                      <a:lnTo>
                        <a:pt x="0" y="9"/>
                      </a:lnTo>
                      <a:lnTo>
                        <a:pt x="0" y="10"/>
                      </a:lnTo>
                      <a:lnTo>
                        <a:pt x="1" y="10"/>
                      </a:lnTo>
                      <a:lnTo>
                        <a:pt x="1" y="11"/>
                      </a:lnTo>
                      <a:lnTo>
                        <a:pt x="2" y="13"/>
                      </a:lnTo>
                      <a:lnTo>
                        <a:pt x="3" y="14"/>
                      </a:lnTo>
                      <a:lnTo>
                        <a:pt x="4" y="14"/>
                      </a:lnTo>
                      <a:lnTo>
                        <a:pt x="5"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88" name="Freeform 570"/>
                <p:cNvSpPr>
                  <a:spLocks/>
                </p:cNvSpPr>
                <p:nvPr/>
              </p:nvSpPr>
              <p:spPr bwMode="auto">
                <a:xfrm>
                  <a:off x="855" y="1611"/>
                  <a:ext cx="1"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7" y="15"/>
                      </a:moveTo>
                      <a:lnTo>
                        <a:pt x="8" y="14"/>
                      </a:lnTo>
                      <a:lnTo>
                        <a:pt x="9" y="14"/>
                      </a:lnTo>
                      <a:lnTo>
                        <a:pt x="10" y="13"/>
                      </a:lnTo>
                      <a:lnTo>
                        <a:pt x="11" y="11"/>
                      </a:lnTo>
                      <a:lnTo>
                        <a:pt x="12" y="10"/>
                      </a:lnTo>
                      <a:lnTo>
                        <a:pt x="12" y="9"/>
                      </a:lnTo>
                      <a:lnTo>
                        <a:pt x="12" y="7"/>
                      </a:lnTo>
                      <a:lnTo>
                        <a:pt x="12" y="6"/>
                      </a:lnTo>
                      <a:lnTo>
                        <a:pt x="12" y="5"/>
                      </a:lnTo>
                      <a:lnTo>
                        <a:pt x="12" y="4"/>
                      </a:lnTo>
                      <a:lnTo>
                        <a:pt x="12" y="3"/>
                      </a:lnTo>
                      <a:lnTo>
                        <a:pt x="11" y="3"/>
                      </a:lnTo>
                      <a:lnTo>
                        <a:pt x="11" y="2"/>
                      </a:lnTo>
                      <a:lnTo>
                        <a:pt x="10" y="2"/>
                      </a:lnTo>
                      <a:lnTo>
                        <a:pt x="10" y="1"/>
                      </a:lnTo>
                      <a:lnTo>
                        <a:pt x="8" y="1"/>
                      </a:lnTo>
                      <a:lnTo>
                        <a:pt x="8" y="0"/>
                      </a:lnTo>
                      <a:lnTo>
                        <a:pt x="7" y="0"/>
                      </a:lnTo>
                      <a:lnTo>
                        <a:pt x="6" y="0"/>
                      </a:lnTo>
                      <a:lnTo>
                        <a:pt x="4" y="0"/>
                      </a:lnTo>
                      <a:lnTo>
                        <a:pt x="3" y="1"/>
                      </a:lnTo>
                      <a:lnTo>
                        <a:pt x="2" y="1"/>
                      </a:lnTo>
                      <a:lnTo>
                        <a:pt x="2" y="2"/>
                      </a:lnTo>
                      <a:lnTo>
                        <a:pt x="1" y="4"/>
                      </a:lnTo>
                      <a:lnTo>
                        <a:pt x="0" y="5"/>
                      </a:lnTo>
                      <a:lnTo>
                        <a:pt x="0" y="6"/>
                      </a:lnTo>
                      <a:lnTo>
                        <a:pt x="0" y="7"/>
                      </a:lnTo>
                      <a:lnTo>
                        <a:pt x="0" y="8"/>
                      </a:lnTo>
                      <a:lnTo>
                        <a:pt x="0" y="9"/>
                      </a:lnTo>
                      <a:lnTo>
                        <a:pt x="0" y="10"/>
                      </a:lnTo>
                      <a:lnTo>
                        <a:pt x="1" y="10"/>
                      </a:lnTo>
                      <a:lnTo>
                        <a:pt x="2" y="11"/>
                      </a:lnTo>
                      <a:lnTo>
                        <a:pt x="2" y="13"/>
                      </a:lnTo>
                      <a:lnTo>
                        <a:pt x="3" y="14"/>
                      </a:lnTo>
                      <a:lnTo>
                        <a:pt x="4"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89" name="Freeform 571"/>
                <p:cNvSpPr>
                  <a:spLocks/>
                </p:cNvSpPr>
                <p:nvPr/>
              </p:nvSpPr>
              <p:spPr bwMode="auto">
                <a:xfrm>
                  <a:off x="861" y="1611"/>
                  <a:ext cx="2" cy="2"/>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7" y="15"/>
                      </a:moveTo>
                      <a:lnTo>
                        <a:pt x="8" y="15"/>
                      </a:lnTo>
                      <a:lnTo>
                        <a:pt x="9" y="14"/>
                      </a:lnTo>
                      <a:lnTo>
                        <a:pt x="10" y="14"/>
                      </a:lnTo>
                      <a:lnTo>
                        <a:pt x="11" y="12"/>
                      </a:lnTo>
                      <a:lnTo>
                        <a:pt x="12" y="10"/>
                      </a:lnTo>
                      <a:lnTo>
                        <a:pt x="12" y="8"/>
                      </a:lnTo>
                      <a:lnTo>
                        <a:pt x="12" y="6"/>
                      </a:lnTo>
                      <a:lnTo>
                        <a:pt x="12" y="5"/>
                      </a:lnTo>
                      <a:lnTo>
                        <a:pt x="12" y="4"/>
                      </a:lnTo>
                      <a:lnTo>
                        <a:pt x="11" y="4"/>
                      </a:lnTo>
                      <a:lnTo>
                        <a:pt x="11" y="3"/>
                      </a:lnTo>
                      <a:lnTo>
                        <a:pt x="10" y="2"/>
                      </a:lnTo>
                      <a:lnTo>
                        <a:pt x="9" y="1"/>
                      </a:lnTo>
                      <a:lnTo>
                        <a:pt x="8" y="1"/>
                      </a:lnTo>
                      <a:lnTo>
                        <a:pt x="7" y="1"/>
                      </a:lnTo>
                      <a:lnTo>
                        <a:pt x="7" y="0"/>
                      </a:lnTo>
                      <a:lnTo>
                        <a:pt x="6" y="0"/>
                      </a:lnTo>
                      <a:lnTo>
                        <a:pt x="5" y="0"/>
                      </a:lnTo>
                      <a:lnTo>
                        <a:pt x="5" y="1"/>
                      </a:lnTo>
                      <a:lnTo>
                        <a:pt x="3" y="1"/>
                      </a:lnTo>
                      <a:lnTo>
                        <a:pt x="2" y="2"/>
                      </a:lnTo>
                      <a:lnTo>
                        <a:pt x="1" y="3"/>
                      </a:lnTo>
                      <a:lnTo>
                        <a:pt x="1" y="4"/>
                      </a:lnTo>
                      <a:lnTo>
                        <a:pt x="0" y="5"/>
                      </a:lnTo>
                      <a:lnTo>
                        <a:pt x="0" y="6"/>
                      </a:lnTo>
                      <a:lnTo>
                        <a:pt x="0" y="8"/>
                      </a:lnTo>
                      <a:lnTo>
                        <a:pt x="0" y="9"/>
                      </a:lnTo>
                      <a:lnTo>
                        <a:pt x="0" y="10"/>
                      </a:lnTo>
                      <a:lnTo>
                        <a:pt x="1" y="10"/>
                      </a:lnTo>
                      <a:lnTo>
                        <a:pt x="1" y="11"/>
                      </a:lnTo>
                      <a:lnTo>
                        <a:pt x="2" y="12"/>
                      </a:lnTo>
                      <a:lnTo>
                        <a:pt x="2" y="14"/>
                      </a:lnTo>
                      <a:lnTo>
                        <a:pt x="3"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90" name="Freeform 572"/>
                <p:cNvSpPr>
                  <a:spLocks/>
                </p:cNvSpPr>
                <p:nvPr/>
              </p:nvSpPr>
              <p:spPr bwMode="auto">
                <a:xfrm>
                  <a:off x="868" y="1611"/>
                  <a:ext cx="2"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7" y="14"/>
                      </a:moveTo>
                      <a:lnTo>
                        <a:pt x="8" y="14"/>
                      </a:lnTo>
                      <a:lnTo>
                        <a:pt x="9" y="14"/>
                      </a:lnTo>
                      <a:lnTo>
                        <a:pt x="10" y="13"/>
                      </a:lnTo>
                      <a:lnTo>
                        <a:pt x="11" y="11"/>
                      </a:lnTo>
                      <a:lnTo>
                        <a:pt x="12" y="10"/>
                      </a:lnTo>
                      <a:lnTo>
                        <a:pt x="12" y="9"/>
                      </a:lnTo>
                      <a:lnTo>
                        <a:pt x="12" y="7"/>
                      </a:lnTo>
                      <a:lnTo>
                        <a:pt x="12" y="6"/>
                      </a:lnTo>
                      <a:lnTo>
                        <a:pt x="12" y="5"/>
                      </a:lnTo>
                      <a:lnTo>
                        <a:pt x="12" y="4"/>
                      </a:lnTo>
                      <a:lnTo>
                        <a:pt x="12" y="3"/>
                      </a:lnTo>
                      <a:lnTo>
                        <a:pt x="11" y="2"/>
                      </a:lnTo>
                      <a:lnTo>
                        <a:pt x="10" y="1"/>
                      </a:lnTo>
                      <a:lnTo>
                        <a:pt x="9" y="0"/>
                      </a:lnTo>
                      <a:lnTo>
                        <a:pt x="8" y="0"/>
                      </a:lnTo>
                      <a:lnTo>
                        <a:pt x="7" y="0"/>
                      </a:lnTo>
                      <a:lnTo>
                        <a:pt x="6" y="0"/>
                      </a:lnTo>
                      <a:lnTo>
                        <a:pt x="5" y="0"/>
                      </a:lnTo>
                      <a:lnTo>
                        <a:pt x="3" y="0"/>
                      </a:lnTo>
                      <a:lnTo>
                        <a:pt x="2" y="1"/>
                      </a:lnTo>
                      <a:lnTo>
                        <a:pt x="2" y="2"/>
                      </a:lnTo>
                      <a:lnTo>
                        <a:pt x="1" y="3"/>
                      </a:lnTo>
                      <a:lnTo>
                        <a:pt x="0" y="4"/>
                      </a:lnTo>
                      <a:lnTo>
                        <a:pt x="0" y="5"/>
                      </a:lnTo>
                      <a:lnTo>
                        <a:pt x="0" y="7"/>
                      </a:lnTo>
                      <a:lnTo>
                        <a:pt x="0" y="8"/>
                      </a:lnTo>
                      <a:lnTo>
                        <a:pt x="0" y="9"/>
                      </a:lnTo>
                      <a:lnTo>
                        <a:pt x="1" y="9"/>
                      </a:lnTo>
                      <a:lnTo>
                        <a:pt x="1" y="10"/>
                      </a:lnTo>
                      <a:lnTo>
                        <a:pt x="2" y="10"/>
                      </a:lnTo>
                      <a:lnTo>
                        <a:pt x="2" y="11"/>
                      </a:lnTo>
                      <a:lnTo>
                        <a:pt x="2" y="13"/>
                      </a:lnTo>
                      <a:lnTo>
                        <a:pt x="3" y="13"/>
                      </a:lnTo>
                      <a:lnTo>
                        <a:pt x="4" y="14"/>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91" name="Freeform 573"/>
                <p:cNvSpPr>
                  <a:spLocks/>
                </p:cNvSpPr>
                <p:nvPr/>
              </p:nvSpPr>
              <p:spPr bwMode="auto">
                <a:xfrm>
                  <a:off x="865" y="1611"/>
                  <a:ext cx="1"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7" y="14"/>
                      </a:moveTo>
                      <a:lnTo>
                        <a:pt x="8" y="14"/>
                      </a:lnTo>
                      <a:lnTo>
                        <a:pt x="9" y="14"/>
                      </a:lnTo>
                      <a:lnTo>
                        <a:pt x="10" y="13"/>
                      </a:lnTo>
                      <a:lnTo>
                        <a:pt x="11" y="11"/>
                      </a:lnTo>
                      <a:lnTo>
                        <a:pt x="12" y="10"/>
                      </a:lnTo>
                      <a:lnTo>
                        <a:pt x="12" y="9"/>
                      </a:lnTo>
                      <a:lnTo>
                        <a:pt x="12" y="7"/>
                      </a:lnTo>
                      <a:lnTo>
                        <a:pt x="12" y="6"/>
                      </a:lnTo>
                      <a:lnTo>
                        <a:pt x="12" y="5"/>
                      </a:lnTo>
                      <a:lnTo>
                        <a:pt x="12" y="4"/>
                      </a:lnTo>
                      <a:lnTo>
                        <a:pt x="12" y="3"/>
                      </a:lnTo>
                      <a:lnTo>
                        <a:pt x="11" y="2"/>
                      </a:lnTo>
                      <a:lnTo>
                        <a:pt x="10" y="1"/>
                      </a:lnTo>
                      <a:lnTo>
                        <a:pt x="9" y="0"/>
                      </a:lnTo>
                      <a:lnTo>
                        <a:pt x="8" y="0"/>
                      </a:lnTo>
                      <a:lnTo>
                        <a:pt x="7" y="0"/>
                      </a:lnTo>
                      <a:lnTo>
                        <a:pt x="6" y="0"/>
                      </a:lnTo>
                      <a:lnTo>
                        <a:pt x="5" y="0"/>
                      </a:lnTo>
                      <a:lnTo>
                        <a:pt x="3" y="0"/>
                      </a:lnTo>
                      <a:lnTo>
                        <a:pt x="2" y="1"/>
                      </a:lnTo>
                      <a:lnTo>
                        <a:pt x="2" y="2"/>
                      </a:lnTo>
                      <a:lnTo>
                        <a:pt x="1" y="3"/>
                      </a:lnTo>
                      <a:lnTo>
                        <a:pt x="0" y="4"/>
                      </a:lnTo>
                      <a:lnTo>
                        <a:pt x="0" y="5"/>
                      </a:lnTo>
                      <a:lnTo>
                        <a:pt x="0" y="7"/>
                      </a:lnTo>
                      <a:lnTo>
                        <a:pt x="0" y="8"/>
                      </a:lnTo>
                      <a:lnTo>
                        <a:pt x="0" y="9"/>
                      </a:lnTo>
                      <a:lnTo>
                        <a:pt x="1" y="9"/>
                      </a:lnTo>
                      <a:lnTo>
                        <a:pt x="1" y="10"/>
                      </a:lnTo>
                      <a:lnTo>
                        <a:pt x="2" y="10"/>
                      </a:lnTo>
                      <a:lnTo>
                        <a:pt x="2" y="11"/>
                      </a:lnTo>
                      <a:lnTo>
                        <a:pt x="2" y="13"/>
                      </a:lnTo>
                      <a:lnTo>
                        <a:pt x="3" y="13"/>
                      </a:lnTo>
                      <a:lnTo>
                        <a:pt x="4" y="14"/>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92" name="Freeform 574"/>
                <p:cNvSpPr>
                  <a:spLocks/>
                </p:cNvSpPr>
                <p:nvPr/>
              </p:nvSpPr>
              <p:spPr bwMode="auto">
                <a:xfrm>
                  <a:off x="871" y="1611"/>
                  <a:ext cx="2" cy="2"/>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w 14"/>
                    <a:gd name="T27" fmla="*/ 0 h 15"/>
                    <a:gd name="T28" fmla="*/ 0 w 14"/>
                    <a:gd name="T29" fmla="*/ 0 h 15"/>
                    <a:gd name="T30" fmla="*/ 0 w 14"/>
                    <a:gd name="T31" fmla="*/ 0 h 15"/>
                    <a:gd name="T32" fmla="*/ 0 w 14"/>
                    <a:gd name="T33" fmla="*/ 0 h 15"/>
                    <a:gd name="T34" fmla="*/ 0 w 14"/>
                    <a:gd name="T35" fmla="*/ 0 h 15"/>
                    <a:gd name="T36" fmla="*/ 0 w 14"/>
                    <a:gd name="T37" fmla="*/ 0 h 15"/>
                    <a:gd name="T38" fmla="*/ 0 w 14"/>
                    <a:gd name="T39" fmla="*/ 0 h 15"/>
                    <a:gd name="T40" fmla="*/ 0 w 14"/>
                    <a:gd name="T41" fmla="*/ 0 h 15"/>
                    <a:gd name="T42" fmla="*/ 0 w 14"/>
                    <a:gd name="T43" fmla="*/ 0 h 15"/>
                    <a:gd name="T44" fmla="*/ 0 w 14"/>
                    <a:gd name="T45" fmla="*/ 0 h 15"/>
                    <a:gd name="T46" fmla="*/ 0 w 14"/>
                    <a:gd name="T47" fmla="*/ 0 h 15"/>
                    <a:gd name="T48" fmla="*/ 0 w 14"/>
                    <a:gd name="T49" fmla="*/ 0 h 15"/>
                    <a:gd name="T50" fmla="*/ 0 w 14"/>
                    <a:gd name="T51" fmla="*/ 0 h 15"/>
                    <a:gd name="T52" fmla="*/ 0 w 14"/>
                    <a:gd name="T53" fmla="*/ 0 h 15"/>
                    <a:gd name="T54" fmla="*/ 0 w 14"/>
                    <a:gd name="T55" fmla="*/ 0 h 15"/>
                    <a:gd name="T56" fmla="*/ 0 w 14"/>
                    <a:gd name="T57" fmla="*/ 0 h 15"/>
                    <a:gd name="T58" fmla="*/ 0 w 14"/>
                    <a:gd name="T59" fmla="*/ 0 h 15"/>
                    <a:gd name="T60" fmla="*/ 0 w 14"/>
                    <a:gd name="T61" fmla="*/ 0 h 15"/>
                    <a:gd name="T62" fmla="*/ 0 w 14"/>
                    <a:gd name="T63" fmla="*/ 0 h 15"/>
                    <a:gd name="T64" fmla="*/ 0 w 14"/>
                    <a:gd name="T65" fmla="*/ 0 h 15"/>
                    <a:gd name="T66" fmla="*/ 0 w 14"/>
                    <a:gd name="T67" fmla="*/ 0 h 15"/>
                    <a:gd name="T68" fmla="*/ 0 w 14"/>
                    <a:gd name="T69" fmla="*/ 0 h 15"/>
                    <a:gd name="T70" fmla="*/ 0 w 14"/>
                    <a:gd name="T71" fmla="*/ 0 h 15"/>
                    <a:gd name="T72" fmla="*/ 0 w 14"/>
                    <a:gd name="T73" fmla="*/ 0 h 15"/>
                    <a:gd name="T74" fmla="*/ 0 w 14"/>
                    <a:gd name="T75" fmla="*/ 0 h 15"/>
                    <a:gd name="T76" fmla="*/ 0 w 14"/>
                    <a:gd name="T77" fmla="*/ 0 h 15"/>
                    <a:gd name="T78" fmla="*/ 0 w 14"/>
                    <a:gd name="T79" fmla="*/ 0 h 15"/>
                    <a:gd name="T80" fmla="*/ 0 w 14"/>
                    <a:gd name="T81" fmla="*/ 0 h 15"/>
                    <a:gd name="T82" fmla="*/ 0 w 14"/>
                    <a:gd name="T83" fmla="*/ 0 h 15"/>
                    <a:gd name="T84" fmla="*/ 0 w 14"/>
                    <a:gd name="T85" fmla="*/ 0 h 15"/>
                    <a:gd name="T86" fmla="*/ 0 w 14"/>
                    <a:gd name="T87" fmla="*/ 0 h 15"/>
                    <a:gd name="T88" fmla="*/ 0 w 14"/>
                    <a:gd name="T89" fmla="*/ 0 h 15"/>
                    <a:gd name="T90" fmla="*/ 0 w 14"/>
                    <a:gd name="T91" fmla="*/ 0 h 15"/>
                    <a:gd name="T92" fmla="*/ 0 w 14"/>
                    <a:gd name="T93" fmla="*/ 0 h 15"/>
                    <a:gd name="T94" fmla="*/ 0 w 14"/>
                    <a:gd name="T95" fmla="*/ 0 h 15"/>
                    <a:gd name="T96" fmla="*/ 0 w 14"/>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
                    <a:gd name="T148" fmla="*/ 0 h 15"/>
                    <a:gd name="T149" fmla="*/ 14 w 14"/>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 h="15">
                      <a:moveTo>
                        <a:pt x="8" y="15"/>
                      </a:moveTo>
                      <a:lnTo>
                        <a:pt x="9" y="15"/>
                      </a:lnTo>
                      <a:lnTo>
                        <a:pt x="10" y="13"/>
                      </a:lnTo>
                      <a:lnTo>
                        <a:pt x="11" y="12"/>
                      </a:lnTo>
                      <a:lnTo>
                        <a:pt x="12" y="11"/>
                      </a:lnTo>
                      <a:lnTo>
                        <a:pt x="13" y="11"/>
                      </a:lnTo>
                      <a:lnTo>
                        <a:pt x="13" y="9"/>
                      </a:lnTo>
                      <a:lnTo>
                        <a:pt x="13" y="8"/>
                      </a:lnTo>
                      <a:lnTo>
                        <a:pt x="14" y="7"/>
                      </a:lnTo>
                      <a:lnTo>
                        <a:pt x="13" y="6"/>
                      </a:lnTo>
                      <a:lnTo>
                        <a:pt x="13" y="5"/>
                      </a:lnTo>
                      <a:lnTo>
                        <a:pt x="13" y="4"/>
                      </a:lnTo>
                      <a:lnTo>
                        <a:pt x="12" y="3"/>
                      </a:lnTo>
                      <a:lnTo>
                        <a:pt x="12" y="2"/>
                      </a:lnTo>
                      <a:lnTo>
                        <a:pt x="11" y="1"/>
                      </a:lnTo>
                      <a:lnTo>
                        <a:pt x="10" y="1"/>
                      </a:lnTo>
                      <a:lnTo>
                        <a:pt x="9" y="1"/>
                      </a:lnTo>
                      <a:lnTo>
                        <a:pt x="8" y="1"/>
                      </a:lnTo>
                      <a:lnTo>
                        <a:pt x="8" y="0"/>
                      </a:lnTo>
                      <a:lnTo>
                        <a:pt x="7" y="0"/>
                      </a:lnTo>
                      <a:lnTo>
                        <a:pt x="6" y="1"/>
                      </a:lnTo>
                      <a:lnTo>
                        <a:pt x="4" y="1"/>
                      </a:lnTo>
                      <a:lnTo>
                        <a:pt x="3" y="2"/>
                      </a:lnTo>
                      <a:lnTo>
                        <a:pt x="2" y="2"/>
                      </a:lnTo>
                      <a:lnTo>
                        <a:pt x="1" y="4"/>
                      </a:lnTo>
                      <a:lnTo>
                        <a:pt x="0" y="5"/>
                      </a:lnTo>
                      <a:lnTo>
                        <a:pt x="0" y="6"/>
                      </a:lnTo>
                      <a:lnTo>
                        <a:pt x="0" y="7"/>
                      </a:lnTo>
                      <a:lnTo>
                        <a:pt x="0" y="8"/>
                      </a:lnTo>
                      <a:lnTo>
                        <a:pt x="0" y="9"/>
                      </a:lnTo>
                      <a:lnTo>
                        <a:pt x="1" y="9"/>
                      </a:lnTo>
                      <a:lnTo>
                        <a:pt x="1" y="10"/>
                      </a:lnTo>
                      <a:lnTo>
                        <a:pt x="1" y="11"/>
                      </a:lnTo>
                      <a:lnTo>
                        <a:pt x="2" y="11"/>
                      </a:lnTo>
                      <a:lnTo>
                        <a:pt x="2" y="12"/>
                      </a:lnTo>
                      <a:lnTo>
                        <a:pt x="3" y="12"/>
                      </a:lnTo>
                      <a:lnTo>
                        <a:pt x="3" y="13"/>
                      </a:lnTo>
                      <a:lnTo>
                        <a:pt x="4" y="13"/>
                      </a:lnTo>
                      <a:lnTo>
                        <a:pt x="6" y="13"/>
                      </a:lnTo>
                      <a:lnTo>
                        <a:pt x="6" y="15"/>
                      </a:lnTo>
                      <a:lnTo>
                        <a:pt x="7" y="15"/>
                      </a:lnTo>
                      <a:lnTo>
                        <a:pt x="8"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93" name="Freeform 575"/>
                <p:cNvSpPr>
                  <a:spLocks/>
                </p:cNvSpPr>
                <p:nvPr/>
              </p:nvSpPr>
              <p:spPr bwMode="auto">
                <a:xfrm>
                  <a:off x="878" y="1611"/>
                  <a:ext cx="1" cy="2"/>
                </a:xfrm>
                <a:custGeom>
                  <a:avLst/>
                  <a:gdLst>
                    <a:gd name="T0" fmla="*/ 0 w 11"/>
                    <a:gd name="T1" fmla="*/ 0 h 14"/>
                    <a:gd name="T2" fmla="*/ 0 w 11"/>
                    <a:gd name="T3" fmla="*/ 0 h 14"/>
                    <a:gd name="T4" fmla="*/ 0 w 11"/>
                    <a:gd name="T5" fmla="*/ 0 h 14"/>
                    <a:gd name="T6" fmla="*/ 0 w 11"/>
                    <a:gd name="T7" fmla="*/ 0 h 14"/>
                    <a:gd name="T8" fmla="*/ 0 w 11"/>
                    <a:gd name="T9" fmla="*/ 0 h 14"/>
                    <a:gd name="T10" fmla="*/ 0 w 11"/>
                    <a:gd name="T11" fmla="*/ 0 h 14"/>
                    <a:gd name="T12" fmla="*/ 0 w 11"/>
                    <a:gd name="T13" fmla="*/ 0 h 14"/>
                    <a:gd name="T14" fmla="*/ 0 w 11"/>
                    <a:gd name="T15" fmla="*/ 0 h 14"/>
                    <a:gd name="T16" fmla="*/ 0 w 11"/>
                    <a:gd name="T17" fmla="*/ 0 h 14"/>
                    <a:gd name="T18" fmla="*/ 0 w 11"/>
                    <a:gd name="T19" fmla="*/ 0 h 14"/>
                    <a:gd name="T20" fmla="*/ 0 w 11"/>
                    <a:gd name="T21" fmla="*/ 0 h 14"/>
                    <a:gd name="T22" fmla="*/ 0 w 11"/>
                    <a:gd name="T23" fmla="*/ 0 h 14"/>
                    <a:gd name="T24" fmla="*/ 0 w 11"/>
                    <a:gd name="T25" fmla="*/ 0 h 14"/>
                    <a:gd name="T26" fmla="*/ 0 w 11"/>
                    <a:gd name="T27" fmla="*/ 0 h 14"/>
                    <a:gd name="T28" fmla="*/ 0 w 11"/>
                    <a:gd name="T29" fmla="*/ 0 h 14"/>
                    <a:gd name="T30" fmla="*/ 0 w 11"/>
                    <a:gd name="T31" fmla="*/ 0 h 14"/>
                    <a:gd name="T32" fmla="*/ 0 w 11"/>
                    <a:gd name="T33" fmla="*/ 0 h 14"/>
                    <a:gd name="T34" fmla="*/ 0 w 11"/>
                    <a:gd name="T35" fmla="*/ 0 h 14"/>
                    <a:gd name="T36" fmla="*/ 0 w 11"/>
                    <a:gd name="T37" fmla="*/ 0 h 14"/>
                    <a:gd name="T38" fmla="*/ 0 w 11"/>
                    <a:gd name="T39" fmla="*/ 0 h 14"/>
                    <a:gd name="T40" fmla="*/ 0 w 11"/>
                    <a:gd name="T41" fmla="*/ 0 h 14"/>
                    <a:gd name="T42" fmla="*/ 0 w 11"/>
                    <a:gd name="T43" fmla="*/ 0 h 14"/>
                    <a:gd name="T44" fmla="*/ 0 w 11"/>
                    <a:gd name="T45" fmla="*/ 0 h 14"/>
                    <a:gd name="T46" fmla="*/ 0 w 11"/>
                    <a:gd name="T47" fmla="*/ 0 h 14"/>
                    <a:gd name="T48" fmla="*/ 0 w 11"/>
                    <a:gd name="T49" fmla="*/ 0 h 14"/>
                    <a:gd name="T50" fmla="*/ 0 w 11"/>
                    <a:gd name="T51" fmla="*/ 0 h 14"/>
                    <a:gd name="T52" fmla="*/ 0 w 11"/>
                    <a:gd name="T53" fmla="*/ 0 h 14"/>
                    <a:gd name="T54" fmla="*/ 0 w 11"/>
                    <a:gd name="T55" fmla="*/ 0 h 14"/>
                    <a:gd name="T56" fmla="*/ 0 w 11"/>
                    <a:gd name="T57" fmla="*/ 0 h 14"/>
                    <a:gd name="T58" fmla="*/ 0 w 11"/>
                    <a:gd name="T59" fmla="*/ 0 h 14"/>
                    <a:gd name="T60" fmla="*/ 0 w 11"/>
                    <a:gd name="T61" fmla="*/ 0 h 14"/>
                    <a:gd name="T62" fmla="*/ 0 w 11"/>
                    <a:gd name="T63" fmla="*/ 0 h 14"/>
                    <a:gd name="T64" fmla="*/ 0 w 11"/>
                    <a:gd name="T65" fmla="*/ 0 h 14"/>
                    <a:gd name="T66" fmla="*/ 0 w 11"/>
                    <a:gd name="T67" fmla="*/ 0 h 14"/>
                    <a:gd name="T68" fmla="*/ 0 w 11"/>
                    <a:gd name="T69" fmla="*/ 0 h 14"/>
                    <a:gd name="T70" fmla="*/ 0 w 11"/>
                    <a:gd name="T71" fmla="*/ 0 h 14"/>
                    <a:gd name="T72" fmla="*/ 0 w 11"/>
                    <a:gd name="T73" fmla="*/ 0 h 14"/>
                    <a:gd name="T74" fmla="*/ 0 w 11"/>
                    <a:gd name="T75" fmla="*/ 0 h 14"/>
                    <a:gd name="T76" fmla="*/ 0 w 11"/>
                    <a:gd name="T77" fmla="*/ 0 h 14"/>
                    <a:gd name="T78" fmla="*/ 0 w 11"/>
                    <a:gd name="T79" fmla="*/ 0 h 14"/>
                    <a:gd name="T80" fmla="*/ 0 w 11"/>
                    <a:gd name="T81" fmla="*/ 0 h 14"/>
                    <a:gd name="T82" fmla="*/ 0 w 11"/>
                    <a:gd name="T83" fmla="*/ 0 h 14"/>
                    <a:gd name="T84" fmla="*/ 0 w 11"/>
                    <a:gd name="T85" fmla="*/ 0 h 14"/>
                    <a:gd name="T86" fmla="*/ 0 w 11"/>
                    <a:gd name="T87" fmla="*/ 0 h 14"/>
                    <a:gd name="T88" fmla="*/ 0 w 11"/>
                    <a:gd name="T89" fmla="*/ 0 h 14"/>
                    <a:gd name="T90" fmla="*/ 0 w 11"/>
                    <a:gd name="T91" fmla="*/ 0 h 14"/>
                    <a:gd name="T92" fmla="*/ 0 w 11"/>
                    <a:gd name="T93" fmla="*/ 0 h 14"/>
                    <a:gd name="T94" fmla="*/ 0 w 11"/>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14"/>
                    <a:gd name="T146" fmla="*/ 11 w 11"/>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14">
                      <a:moveTo>
                        <a:pt x="10" y="1"/>
                      </a:moveTo>
                      <a:lnTo>
                        <a:pt x="9" y="1"/>
                      </a:lnTo>
                      <a:lnTo>
                        <a:pt x="9" y="0"/>
                      </a:lnTo>
                      <a:lnTo>
                        <a:pt x="8" y="0"/>
                      </a:lnTo>
                      <a:lnTo>
                        <a:pt x="7" y="0"/>
                      </a:lnTo>
                      <a:lnTo>
                        <a:pt x="6" y="0"/>
                      </a:lnTo>
                      <a:lnTo>
                        <a:pt x="5" y="0"/>
                      </a:lnTo>
                      <a:lnTo>
                        <a:pt x="4" y="0"/>
                      </a:lnTo>
                      <a:lnTo>
                        <a:pt x="3" y="0"/>
                      </a:lnTo>
                      <a:lnTo>
                        <a:pt x="1" y="1"/>
                      </a:lnTo>
                      <a:lnTo>
                        <a:pt x="1" y="2"/>
                      </a:lnTo>
                      <a:lnTo>
                        <a:pt x="0" y="3"/>
                      </a:lnTo>
                      <a:lnTo>
                        <a:pt x="0" y="4"/>
                      </a:lnTo>
                      <a:lnTo>
                        <a:pt x="0" y="6"/>
                      </a:lnTo>
                      <a:lnTo>
                        <a:pt x="0" y="7"/>
                      </a:lnTo>
                      <a:lnTo>
                        <a:pt x="0" y="8"/>
                      </a:lnTo>
                      <a:lnTo>
                        <a:pt x="0" y="9"/>
                      </a:lnTo>
                      <a:lnTo>
                        <a:pt x="0" y="10"/>
                      </a:lnTo>
                      <a:lnTo>
                        <a:pt x="1" y="10"/>
                      </a:lnTo>
                      <a:lnTo>
                        <a:pt x="1" y="11"/>
                      </a:lnTo>
                      <a:lnTo>
                        <a:pt x="2" y="12"/>
                      </a:lnTo>
                      <a:lnTo>
                        <a:pt x="3" y="12"/>
                      </a:lnTo>
                      <a:lnTo>
                        <a:pt x="4" y="14"/>
                      </a:lnTo>
                      <a:lnTo>
                        <a:pt x="5" y="14"/>
                      </a:lnTo>
                      <a:lnTo>
                        <a:pt x="6" y="14"/>
                      </a:lnTo>
                      <a:lnTo>
                        <a:pt x="7" y="14"/>
                      </a:lnTo>
                      <a:lnTo>
                        <a:pt x="9" y="12"/>
                      </a:lnTo>
                      <a:lnTo>
                        <a:pt x="10" y="12"/>
                      </a:lnTo>
                      <a:lnTo>
                        <a:pt x="10" y="11"/>
                      </a:lnTo>
                      <a:lnTo>
                        <a:pt x="11" y="10"/>
                      </a:lnTo>
                      <a:lnTo>
                        <a:pt x="11" y="8"/>
                      </a:lnTo>
                      <a:lnTo>
                        <a:pt x="11" y="7"/>
                      </a:lnTo>
                      <a:lnTo>
                        <a:pt x="11" y="6"/>
                      </a:lnTo>
                      <a:lnTo>
                        <a:pt x="11" y="5"/>
                      </a:lnTo>
                      <a:lnTo>
                        <a:pt x="11" y="4"/>
                      </a:lnTo>
                      <a:lnTo>
                        <a:pt x="11" y="3"/>
                      </a:lnTo>
                      <a:lnTo>
                        <a:pt x="11" y="2"/>
                      </a:lnTo>
                      <a:lnTo>
                        <a:pt x="10" y="2"/>
                      </a:lnTo>
                      <a:lnTo>
                        <a:pt x="10" y="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94" name="Freeform 576"/>
                <p:cNvSpPr>
                  <a:spLocks/>
                </p:cNvSpPr>
                <p:nvPr/>
              </p:nvSpPr>
              <p:spPr bwMode="auto">
                <a:xfrm>
                  <a:off x="875" y="1611"/>
                  <a:ext cx="1" cy="2"/>
                </a:xfrm>
                <a:custGeom>
                  <a:avLst/>
                  <a:gdLst>
                    <a:gd name="T0" fmla="*/ 0 w 11"/>
                    <a:gd name="T1" fmla="*/ 0 h 14"/>
                    <a:gd name="T2" fmla="*/ 0 w 11"/>
                    <a:gd name="T3" fmla="*/ 0 h 14"/>
                    <a:gd name="T4" fmla="*/ 0 w 11"/>
                    <a:gd name="T5" fmla="*/ 0 h 14"/>
                    <a:gd name="T6" fmla="*/ 0 w 11"/>
                    <a:gd name="T7" fmla="*/ 0 h 14"/>
                    <a:gd name="T8" fmla="*/ 0 w 11"/>
                    <a:gd name="T9" fmla="*/ 0 h 14"/>
                    <a:gd name="T10" fmla="*/ 0 w 11"/>
                    <a:gd name="T11" fmla="*/ 0 h 14"/>
                    <a:gd name="T12" fmla="*/ 0 w 11"/>
                    <a:gd name="T13" fmla="*/ 0 h 14"/>
                    <a:gd name="T14" fmla="*/ 0 w 11"/>
                    <a:gd name="T15" fmla="*/ 0 h 14"/>
                    <a:gd name="T16" fmla="*/ 0 w 11"/>
                    <a:gd name="T17" fmla="*/ 0 h 14"/>
                    <a:gd name="T18" fmla="*/ 0 w 11"/>
                    <a:gd name="T19" fmla="*/ 0 h 14"/>
                    <a:gd name="T20" fmla="*/ 0 w 11"/>
                    <a:gd name="T21" fmla="*/ 0 h 14"/>
                    <a:gd name="T22" fmla="*/ 0 w 11"/>
                    <a:gd name="T23" fmla="*/ 0 h 14"/>
                    <a:gd name="T24" fmla="*/ 0 w 11"/>
                    <a:gd name="T25" fmla="*/ 0 h 14"/>
                    <a:gd name="T26" fmla="*/ 0 w 11"/>
                    <a:gd name="T27" fmla="*/ 0 h 14"/>
                    <a:gd name="T28" fmla="*/ 0 w 11"/>
                    <a:gd name="T29" fmla="*/ 0 h 14"/>
                    <a:gd name="T30" fmla="*/ 0 w 11"/>
                    <a:gd name="T31" fmla="*/ 0 h 14"/>
                    <a:gd name="T32" fmla="*/ 0 w 11"/>
                    <a:gd name="T33" fmla="*/ 0 h 14"/>
                    <a:gd name="T34" fmla="*/ 0 w 11"/>
                    <a:gd name="T35" fmla="*/ 0 h 14"/>
                    <a:gd name="T36" fmla="*/ 0 w 11"/>
                    <a:gd name="T37" fmla="*/ 0 h 14"/>
                    <a:gd name="T38" fmla="*/ 0 w 11"/>
                    <a:gd name="T39" fmla="*/ 0 h 14"/>
                    <a:gd name="T40" fmla="*/ 0 w 11"/>
                    <a:gd name="T41" fmla="*/ 0 h 14"/>
                    <a:gd name="T42" fmla="*/ 0 w 11"/>
                    <a:gd name="T43" fmla="*/ 0 h 14"/>
                    <a:gd name="T44" fmla="*/ 0 w 11"/>
                    <a:gd name="T45" fmla="*/ 0 h 14"/>
                    <a:gd name="T46" fmla="*/ 0 w 11"/>
                    <a:gd name="T47" fmla="*/ 0 h 14"/>
                    <a:gd name="T48" fmla="*/ 0 w 11"/>
                    <a:gd name="T49" fmla="*/ 0 h 14"/>
                    <a:gd name="T50" fmla="*/ 0 w 11"/>
                    <a:gd name="T51" fmla="*/ 0 h 14"/>
                    <a:gd name="T52" fmla="*/ 0 w 11"/>
                    <a:gd name="T53" fmla="*/ 0 h 14"/>
                    <a:gd name="T54" fmla="*/ 0 w 11"/>
                    <a:gd name="T55" fmla="*/ 0 h 14"/>
                    <a:gd name="T56" fmla="*/ 0 w 11"/>
                    <a:gd name="T57" fmla="*/ 0 h 14"/>
                    <a:gd name="T58" fmla="*/ 0 w 11"/>
                    <a:gd name="T59" fmla="*/ 0 h 14"/>
                    <a:gd name="T60" fmla="*/ 0 w 11"/>
                    <a:gd name="T61" fmla="*/ 0 h 14"/>
                    <a:gd name="T62" fmla="*/ 0 w 11"/>
                    <a:gd name="T63" fmla="*/ 0 h 14"/>
                    <a:gd name="T64" fmla="*/ 0 w 11"/>
                    <a:gd name="T65" fmla="*/ 0 h 14"/>
                    <a:gd name="T66" fmla="*/ 0 w 11"/>
                    <a:gd name="T67" fmla="*/ 0 h 14"/>
                    <a:gd name="T68" fmla="*/ 0 w 11"/>
                    <a:gd name="T69" fmla="*/ 0 h 14"/>
                    <a:gd name="T70" fmla="*/ 0 w 11"/>
                    <a:gd name="T71" fmla="*/ 0 h 14"/>
                    <a:gd name="T72" fmla="*/ 0 w 11"/>
                    <a:gd name="T73" fmla="*/ 0 h 14"/>
                    <a:gd name="T74" fmla="*/ 0 w 11"/>
                    <a:gd name="T75" fmla="*/ 0 h 14"/>
                    <a:gd name="T76" fmla="*/ 0 w 11"/>
                    <a:gd name="T77" fmla="*/ 0 h 14"/>
                    <a:gd name="T78" fmla="*/ 0 w 11"/>
                    <a:gd name="T79" fmla="*/ 0 h 14"/>
                    <a:gd name="T80" fmla="*/ 0 w 11"/>
                    <a:gd name="T81" fmla="*/ 0 h 14"/>
                    <a:gd name="T82" fmla="*/ 0 w 11"/>
                    <a:gd name="T83" fmla="*/ 0 h 14"/>
                    <a:gd name="T84" fmla="*/ 0 w 11"/>
                    <a:gd name="T85" fmla="*/ 0 h 14"/>
                    <a:gd name="T86" fmla="*/ 0 w 11"/>
                    <a:gd name="T87" fmla="*/ 0 h 14"/>
                    <a:gd name="T88" fmla="*/ 0 w 11"/>
                    <a:gd name="T89" fmla="*/ 0 h 14"/>
                    <a:gd name="T90" fmla="*/ 0 w 11"/>
                    <a:gd name="T91" fmla="*/ 0 h 14"/>
                    <a:gd name="T92" fmla="*/ 0 w 11"/>
                    <a:gd name="T93" fmla="*/ 0 h 14"/>
                    <a:gd name="T94" fmla="*/ 0 w 11"/>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14"/>
                    <a:gd name="T146" fmla="*/ 11 w 11"/>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14">
                      <a:moveTo>
                        <a:pt x="6" y="14"/>
                      </a:moveTo>
                      <a:lnTo>
                        <a:pt x="7" y="14"/>
                      </a:lnTo>
                      <a:lnTo>
                        <a:pt x="8" y="12"/>
                      </a:lnTo>
                      <a:lnTo>
                        <a:pt x="9" y="12"/>
                      </a:lnTo>
                      <a:lnTo>
                        <a:pt x="9" y="11"/>
                      </a:lnTo>
                      <a:lnTo>
                        <a:pt x="10" y="10"/>
                      </a:lnTo>
                      <a:lnTo>
                        <a:pt x="11" y="8"/>
                      </a:lnTo>
                      <a:lnTo>
                        <a:pt x="11" y="7"/>
                      </a:lnTo>
                      <a:lnTo>
                        <a:pt x="11" y="6"/>
                      </a:lnTo>
                      <a:lnTo>
                        <a:pt x="11" y="5"/>
                      </a:lnTo>
                      <a:lnTo>
                        <a:pt x="10" y="4"/>
                      </a:lnTo>
                      <a:lnTo>
                        <a:pt x="10" y="3"/>
                      </a:lnTo>
                      <a:lnTo>
                        <a:pt x="10" y="2"/>
                      </a:lnTo>
                      <a:lnTo>
                        <a:pt x="9" y="2"/>
                      </a:lnTo>
                      <a:lnTo>
                        <a:pt x="9" y="1"/>
                      </a:lnTo>
                      <a:lnTo>
                        <a:pt x="8" y="1"/>
                      </a:lnTo>
                      <a:lnTo>
                        <a:pt x="8" y="0"/>
                      </a:lnTo>
                      <a:lnTo>
                        <a:pt x="7" y="0"/>
                      </a:lnTo>
                      <a:lnTo>
                        <a:pt x="6" y="0"/>
                      </a:lnTo>
                      <a:lnTo>
                        <a:pt x="5" y="0"/>
                      </a:lnTo>
                      <a:lnTo>
                        <a:pt x="4" y="0"/>
                      </a:lnTo>
                      <a:lnTo>
                        <a:pt x="3" y="0"/>
                      </a:lnTo>
                      <a:lnTo>
                        <a:pt x="1" y="1"/>
                      </a:lnTo>
                      <a:lnTo>
                        <a:pt x="1" y="2"/>
                      </a:lnTo>
                      <a:lnTo>
                        <a:pt x="0" y="3"/>
                      </a:lnTo>
                      <a:lnTo>
                        <a:pt x="0" y="4"/>
                      </a:lnTo>
                      <a:lnTo>
                        <a:pt x="0" y="6"/>
                      </a:lnTo>
                      <a:lnTo>
                        <a:pt x="0" y="7"/>
                      </a:lnTo>
                      <a:lnTo>
                        <a:pt x="0" y="8"/>
                      </a:lnTo>
                      <a:lnTo>
                        <a:pt x="0" y="9"/>
                      </a:lnTo>
                      <a:lnTo>
                        <a:pt x="0" y="10"/>
                      </a:lnTo>
                      <a:lnTo>
                        <a:pt x="1" y="10"/>
                      </a:lnTo>
                      <a:lnTo>
                        <a:pt x="1" y="11"/>
                      </a:lnTo>
                      <a:lnTo>
                        <a:pt x="2" y="12"/>
                      </a:lnTo>
                      <a:lnTo>
                        <a:pt x="3" y="12"/>
                      </a:lnTo>
                      <a:lnTo>
                        <a:pt x="4" y="14"/>
                      </a:lnTo>
                      <a:lnTo>
                        <a:pt x="5" y="14"/>
                      </a:lnTo>
                      <a:lnTo>
                        <a:pt x="6"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95" name="Freeform 577"/>
                <p:cNvSpPr>
                  <a:spLocks/>
                </p:cNvSpPr>
                <p:nvPr/>
              </p:nvSpPr>
              <p:spPr bwMode="auto">
                <a:xfrm>
                  <a:off x="870" y="1609"/>
                  <a:ext cx="1" cy="2"/>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1" y="11"/>
                      </a:moveTo>
                      <a:lnTo>
                        <a:pt x="2" y="12"/>
                      </a:lnTo>
                      <a:lnTo>
                        <a:pt x="3" y="13"/>
                      </a:lnTo>
                      <a:lnTo>
                        <a:pt x="4" y="13"/>
                      </a:lnTo>
                      <a:lnTo>
                        <a:pt x="5" y="14"/>
                      </a:lnTo>
                      <a:lnTo>
                        <a:pt x="6" y="14"/>
                      </a:lnTo>
                      <a:lnTo>
                        <a:pt x="8" y="14"/>
                      </a:lnTo>
                      <a:lnTo>
                        <a:pt x="9" y="13"/>
                      </a:lnTo>
                      <a:lnTo>
                        <a:pt x="10" y="12"/>
                      </a:lnTo>
                      <a:lnTo>
                        <a:pt x="11" y="10"/>
                      </a:lnTo>
                      <a:lnTo>
                        <a:pt x="12" y="9"/>
                      </a:lnTo>
                      <a:lnTo>
                        <a:pt x="12" y="8"/>
                      </a:lnTo>
                      <a:lnTo>
                        <a:pt x="12" y="6"/>
                      </a:lnTo>
                      <a:lnTo>
                        <a:pt x="12" y="5"/>
                      </a:lnTo>
                      <a:lnTo>
                        <a:pt x="11" y="5"/>
                      </a:lnTo>
                      <a:lnTo>
                        <a:pt x="11" y="4"/>
                      </a:lnTo>
                      <a:lnTo>
                        <a:pt x="11" y="3"/>
                      </a:lnTo>
                      <a:lnTo>
                        <a:pt x="10" y="3"/>
                      </a:lnTo>
                      <a:lnTo>
                        <a:pt x="10" y="2"/>
                      </a:lnTo>
                      <a:lnTo>
                        <a:pt x="9" y="2"/>
                      </a:lnTo>
                      <a:lnTo>
                        <a:pt x="8" y="1"/>
                      </a:lnTo>
                      <a:lnTo>
                        <a:pt x="6" y="1"/>
                      </a:lnTo>
                      <a:lnTo>
                        <a:pt x="6" y="0"/>
                      </a:lnTo>
                      <a:lnTo>
                        <a:pt x="4" y="1"/>
                      </a:lnTo>
                      <a:lnTo>
                        <a:pt x="3" y="1"/>
                      </a:lnTo>
                      <a:lnTo>
                        <a:pt x="2" y="2"/>
                      </a:lnTo>
                      <a:lnTo>
                        <a:pt x="1" y="3"/>
                      </a:lnTo>
                      <a:lnTo>
                        <a:pt x="0" y="4"/>
                      </a:lnTo>
                      <a:lnTo>
                        <a:pt x="0" y="5"/>
                      </a:lnTo>
                      <a:lnTo>
                        <a:pt x="0" y="6"/>
                      </a:lnTo>
                      <a:lnTo>
                        <a:pt x="0" y="8"/>
                      </a:lnTo>
                      <a:lnTo>
                        <a:pt x="0" y="9"/>
                      </a:lnTo>
                      <a:lnTo>
                        <a:pt x="0" y="10"/>
                      </a:lnTo>
                      <a:lnTo>
                        <a:pt x="1" y="10"/>
                      </a:lnTo>
                      <a:lnTo>
                        <a:pt x="1"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96" name="Freeform 578"/>
                <p:cNvSpPr>
                  <a:spLocks/>
                </p:cNvSpPr>
                <p:nvPr/>
              </p:nvSpPr>
              <p:spPr bwMode="auto">
                <a:xfrm>
                  <a:off x="876" y="1609"/>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2" y="11"/>
                      </a:moveTo>
                      <a:lnTo>
                        <a:pt x="2" y="11"/>
                      </a:lnTo>
                      <a:lnTo>
                        <a:pt x="3" y="12"/>
                      </a:lnTo>
                      <a:lnTo>
                        <a:pt x="5" y="13"/>
                      </a:lnTo>
                      <a:lnTo>
                        <a:pt x="6" y="13"/>
                      </a:lnTo>
                      <a:lnTo>
                        <a:pt x="7" y="13"/>
                      </a:lnTo>
                      <a:lnTo>
                        <a:pt x="8" y="13"/>
                      </a:lnTo>
                      <a:lnTo>
                        <a:pt x="9" y="12"/>
                      </a:lnTo>
                      <a:lnTo>
                        <a:pt x="10" y="12"/>
                      </a:lnTo>
                      <a:lnTo>
                        <a:pt x="11" y="11"/>
                      </a:lnTo>
                      <a:lnTo>
                        <a:pt x="12" y="9"/>
                      </a:lnTo>
                      <a:lnTo>
                        <a:pt x="12" y="7"/>
                      </a:lnTo>
                      <a:lnTo>
                        <a:pt x="12" y="6"/>
                      </a:lnTo>
                      <a:lnTo>
                        <a:pt x="12" y="5"/>
                      </a:lnTo>
                      <a:lnTo>
                        <a:pt x="12" y="4"/>
                      </a:lnTo>
                      <a:lnTo>
                        <a:pt x="11" y="3"/>
                      </a:lnTo>
                      <a:lnTo>
                        <a:pt x="11" y="2"/>
                      </a:lnTo>
                      <a:lnTo>
                        <a:pt x="10" y="2"/>
                      </a:lnTo>
                      <a:lnTo>
                        <a:pt x="10" y="1"/>
                      </a:lnTo>
                      <a:lnTo>
                        <a:pt x="9" y="1"/>
                      </a:lnTo>
                      <a:lnTo>
                        <a:pt x="9" y="0"/>
                      </a:lnTo>
                      <a:lnTo>
                        <a:pt x="8" y="0"/>
                      </a:lnTo>
                      <a:lnTo>
                        <a:pt x="7" y="0"/>
                      </a:lnTo>
                      <a:lnTo>
                        <a:pt x="6" y="0"/>
                      </a:lnTo>
                      <a:lnTo>
                        <a:pt x="5" y="0"/>
                      </a:lnTo>
                      <a:lnTo>
                        <a:pt x="3" y="1"/>
                      </a:lnTo>
                      <a:lnTo>
                        <a:pt x="2" y="1"/>
                      </a:lnTo>
                      <a:lnTo>
                        <a:pt x="2" y="2"/>
                      </a:lnTo>
                      <a:lnTo>
                        <a:pt x="1" y="3"/>
                      </a:lnTo>
                      <a:lnTo>
                        <a:pt x="0" y="4"/>
                      </a:lnTo>
                      <a:lnTo>
                        <a:pt x="0" y="6"/>
                      </a:lnTo>
                      <a:lnTo>
                        <a:pt x="0" y="7"/>
                      </a:lnTo>
                      <a:lnTo>
                        <a:pt x="0" y="8"/>
                      </a:lnTo>
                      <a:lnTo>
                        <a:pt x="1" y="9"/>
                      </a:lnTo>
                      <a:lnTo>
                        <a:pt x="1" y="10"/>
                      </a:lnTo>
                      <a:lnTo>
                        <a:pt x="2"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97" name="Freeform 579"/>
                <p:cNvSpPr>
                  <a:spLocks/>
                </p:cNvSpPr>
                <p:nvPr/>
              </p:nvSpPr>
              <p:spPr bwMode="auto">
                <a:xfrm>
                  <a:off x="873" y="1609"/>
                  <a:ext cx="2" cy="2"/>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2" y="11"/>
                      </a:moveTo>
                      <a:lnTo>
                        <a:pt x="2" y="11"/>
                      </a:lnTo>
                      <a:lnTo>
                        <a:pt x="3" y="12"/>
                      </a:lnTo>
                      <a:lnTo>
                        <a:pt x="5" y="13"/>
                      </a:lnTo>
                      <a:lnTo>
                        <a:pt x="6" y="13"/>
                      </a:lnTo>
                      <a:lnTo>
                        <a:pt x="7" y="13"/>
                      </a:lnTo>
                      <a:lnTo>
                        <a:pt x="8" y="13"/>
                      </a:lnTo>
                      <a:lnTo>
                        <a:pt x="9" y="12"/>
                      </a:lnTo>
                      <a:lnTo>
                        <a:pt x="10" y="12"/>
                      </a:lnTo>
                      <a:lnTo>
                        <a:pt x="11" y="11"/>
                      </a:lnTo>
                      <a:lnTo>
                        <a:pt x="12" y="9"/>
                      </a:lnTo>
                      <a:lnTo>
                        <a:pt x="12" y="7"/>
                      </a:lnTo>
                      <a:lnTo>
                        <a:pt x="12" y="6"/>
                      </a:lnTo>
                      <a:lnTo>
                        <a:pt x="12" y="5"/>
                      </a:lnTo>
                      <a:lnTo>
                        <a:pt x="12" y="4"/>
                      </a:lnTo>
                      <a:lnTo>
                        <a:pt x="11" y="3"/>
                      </a:lnTo>
                      <a:lnTo>
                        <a:pt x="11" y="2"/>
                      </a:lnTo>
                      <a:lnTo>
                        <a:pt x="10" y="2"/>
                      </a:lnTo>
                      <a:lnTo>
                        <a:pt x="10" y="1"/>
                      </a:lnTo>
                      <a:lnTo>
                        <a:pt x="9" y="1"/>
                      </a:lnTo>
                      <a:lnTo>
                        <a:pt x="9" y="0"/>
                      </a:lnTo>
                      <a:lnTo>
                        <a:pt x="8" y="0"/>
                      </a:lnTo>
                      <a:lnTo>
                        <a:pt x="7" y="0"/>
                      </a:lnTo>
                      <a:lnTo>
                        <a:pt x="5" y="0"/>
                      </a:lnTo>
                      <a:lnTo>
                        <a:pt x="3" y="1"/>
                      </a:lnTo>
                      <a:lnTo>
                        <a:pt x="2" y="1"/>
                      </a:lnTo>
                      <a:lnTo>
                        <a:pt x="2" y="2"/>
                      </a:lnTo>
                      <a:lnTo>
                        <a:pt x="1" y="3"/>
                      </a:lnTo>
                      <a:lnTo>
                        <a:pt x="0" y="4"/>
                      </a:lnTo>
                      <a:lnTo>
                        <a:pt x="0" y="6"/>
                      </a:lnTo>
                      <a:lnTo>
                        <a:pt x="0" y="7"/>
                      </a:lnTo>
                      <a:lnTo>
                        <a:pt x="0" y="8"/>
                      </a:lnTo>
                      <a:lnTo>
                        <a:pt x="1" y="9"/>
                      </a:lnTo>
                      <a:lnTo>
                        <a:pt x="1" y="10"/>
                      </a:lnTo>
                      <a:lnTo>
                        <a:pt x="2"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98" name="Freeform 580"/>
                <p:cNvSpPr>
                  <a:spLocks/>
                </p:cNvSpPr>
                <p:nvPr/>
              </p:nvSpPr>
              <p:spPr bwMode="auto">
                <a:xfrm>
                  <a:off x="880" y="1609"/>
                  <a:ext cx="1"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7" y="13"/>
                      </a:moveTo>
                      <a:lnTo>
                        <a:pt x="7" y="13"/>
                      </a:lnTo>
                      <a:lnTo>
                        <a:pt x="9" y="13"/>
                      </a:lnTo>
                      <a:lnTo>
                        <a:pt x="10" y="12"/>
                      </a:lnTo>
                      <a:lnTo>
                        <a:pt x="11" y="11"/>
                      </a:lnTo>
                      <a:lnTo>
                        <a:pt x="11" y="10"/>
                      </a:lnTo>
                      <a:lnTo>
                        <a:pt x="12" y="9"/>
                      </a:lnTo>
                      <a:lnTo>
                        <a:pt x="12" y="8"/>
                      </a:lnTo>
                      <a:lnTo>
                        <a:pt x="12" y="6"/>
                      </a:lnTo>
                      <a:lnTo>
                        <a:pt x="12" y="5"/>
                      </a:lnTo>
                      <a:lnTo>
                        <a:pt x="11" y="4"/>
                      </a:lnTo>
                      <a:lnTo>
                        <a:pt x="11" y="3"/>
                      </a:lnTo>
                      <a:lnTo>
                        <a:pt x="10" y="3"/>
                      </a:lnTo>
                      <a:lnTo>
                        <a:pt x="10" y="2"/>
                      </a:lnTo>
                      <a:lnTo>
                        <a:pt x="9" y="2"/>
                      </a:lnTo>
                      <a:lnTo>
                        <a:pt x="9" y="1"/>
                      </a:lnTo>
                      <a:lnTo>
                        <a:pt x="8" y="1"/>
                      </a:lnTo>
                      <a:lnTo>
                        <a:pt x="7" y="0"/>
                      </a:lnTo>
                      <a:lnTo>
                        <a:pt x="6" y="0"/>
                      </a:lnTo>
                      <a:lnTo>
                        <a:pt x="5" y="0"/>
                      </a:lnTo>
                      <a:lnTo>
                        <a:pt x="4" y="0"/>
                      </a:lnTo>
                      <a:lnTo>
                        <a:pt x="3" y="1"/>
                      </a:lnTo>
                      <a:lnTo>
                        <a:pt x="2" y="2"/>
                      </a:lnTo>
                      <a:lnTo>
                        <a:pt x="1" y="3"/>
                      </a:lnTo>
                      <a:lnTo>
                        <a:pt x="0" y="3"/>
                      </a:lnTo>
                      <a:lnTo>
                        <a:pt x="0" y="5"/>
                      </a:lnTo>
                      <a:lnTo>
                        <a:pt x="0" y="6"/>
                      </a:lnTo>
                      <a:lnTo>
                        <a:pt x="0" y="7"/>
                      </a:lnTo>
                      <a:lnTo>
                        <a:pt x="0" y="8"/>
                      </a:lnTo>
                      <a:lnTo>
                        <a:pt x="0" y="9"/>
                      </a:lnTo>
                      <a:lnTo>
                        <a:pt x="0" y="10"/>
                      </a:lnTo>
                      <a:lnTo>
                        <a:pt x="1" y="10"/>
                      </a:lnTo>
                      <a:lnTo>
                        <a:pt x="1" y="11"/>
                      </a:lnTo>
                      <a:lnTo>
                        <a:pt x="2" y="12"/>
                      </a:lnTo>
                      <a:lnTo>
                        <a:pt x="3" y="12"/>
                      </a:lnTo>
                      <a:lnTo>
                        <a:pt x="3" y="13"/>
                      </a:lnTo>
                      <a:lnTo>
                        <a:pt x="4" y="13"/>
                      </a:lnTo>
                      <a:lnTo>
                        <a:pt x="5"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399" name="Freeform 581"/>
                <p:cNvSpPr>
                  <a:spLocks/>
                </p:cNvSpPr>
                <p:nvPr/>
              </p:nvSpPr>
              <p:spPr bwMode="auto">
                <a:xfrm>
                  <a:off x="717" y="1607"/>
                  <a:ext cx="1"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7" y="15"/>
                      </a:moveTo>
                      <a:lnTo>
                        <a:pt x="8" y="15"/>
                      </a:lnTo>
                      <a:lnTo>
                        <a:pt x="9" y="14"/>
                      </a:lnTo>
                      <a:lnTo>
                        <a:pt x="10" y="14"/>
                      </a:lnTo>
                      <a:lnTo>
                        <a:pt x="11" y="13"/>
                      </a:lnTo>
                      <a:lnTo>
                        <a:pt x="12" y="12"/>
                      </a:lnTo>
                      <a:lnTo>
                        <a:pt x="12" y="10"/>
                      </a:lnTo>
                      <a:lnTo>
                        <a:pt x="13" y="9"/>
                      </a:lnTo>
                      <a:lnTo>
                        <a:pt x="13" y="8"/>
                      </a:lnTo>
                      <a:lnTo>
                        <a:pt x="12" y="7"/>
                      </a:lnTo>
                      <a:lnTo>
                        <a:pt x="12" y="6"/>
                      </a:lnTo>
                      <a:lnTo>
                        <a:pt x="11" y="5"/>
                      </a:lnTo>
                      <a:lnTo>
                        <a:pt x="11" y="3"/>
                      </a:lnTo>
                      <a:lnTo>
                        <a:pt x="11" y="2"/>
                      </a:lnTo>
                      <a:lnTo>
                        <a:pt x="10" y="2"/>
                      </a:lnTo>
                      <a:lnTo>
                        <a:pt x="9" y="2"/>
                      </a:lnTo>
                      <a:lnTo>
                        <a:pt x="9" y="1"/>
                      </a:lnTo>
                      <a:lnTo>
                        <a:pt x="8" y="1"/>
                      </a:lnTo>
                      <a:lnTo>
                        <a:pt x="7" y="1"/>
                      </a:lnTo>
                      <a:lnTo>
                        <a:pt x="7" y="0"/>
                      </a:lnTo>
                      <a:lnTo>
                        <a:pt x="6" y="0"/>
                      </a:lnTo>
                      <a:lnTo>
                        <a:pt x="5" y="1"/>
                      </a:lnTo>
                      <a:lnTo>
                        <a:pt x="4" y="1"/>
                      </a:lnTo>
                      <a:lnTo>
                        <a:pt x="3" y="2"/>
                      </a:lnTo>
                      <a:lnTo>
                        <a:pt x="2" y="3"/>
                      </a:lnTo>
                      <a:lnTo>
                        <a:pt x="1" y="5"/>
                      </a:lnTo>
                      <a:lnTo>
                        <a:pt x="1" y="6"/>
                      </a:lnTo>
                      <a:lnTo>
                        <a:pt x="0" y="8"/>
                      </a:lnTo>
                      <a:lnTo>
                        <a:pt x="0" y="9"/>
                      </a:lnTo>
                      <a:lnTo>
                        <a:pt x="0" y="10"/>
                      </a:lnTo>
                      <a:lnTo>
                        <a:pt x="1" y="10"/>
                      </a:lnTo>
                      <a:lnTo>
                        <a:pt x="1" y="11"/>
                      </a:lnTo>
                      <a:lnTo>
                        <a:pt x="1" y="12"/>
                      </a:lnTo>
                      <a:lnTo>
                        <a:pt x="2" y="12"/>
                      </a:lnTo>
                      <a:lnTo>
                        <a:pt x="2" y="13"/>
                      </a:lnTo>
                      <a:lnTo>
                        <a:pt x="3" y="14"/>
                      </a:lnTo>
                      <a:lnTo>
                        <a:pt x="4" y="15"/>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00" name="Freeform 582"/>
                <p:cNvSpPr>
                  <a:spLocks/>
                </p:cNvSpPr>
                <p:nvPr/>
              </p:nvSpPr>
              <p:spPr bwMode="auto">
                <a:xfrm>
                  <a:off x="714" y="1607"/>
                  <a:ext cx="1" cy="1"/>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w 11"/>
                    <a:gd name="T13" fmla="*/ 0 h 15"/>
                    <a:gd name="T14" fmla="*/ 0 w 11"/>
                    <a:gd name="T15" fmla="*/ 0 h 15"/>
                    <a:gd name="T16" fmla="*/ 0 w 11"/>
                    <a:gd name="T17" fmla="*/ 0 h 15"/>
                    <a:gd name="T18" fmla="*/ 0 w 11"/>
                    <a:gd name="T19" fmla="*/ 0 h 15"/>
                    <a:gd name="T20" fmla="*/ 0 w 11"/>
                    <a:gd name="T21" fmla="*/ 0 h 15"/>
                    <a:gd name="T22" fmla="*/ 0 w 11"/>
                    <a:gd name="T23" fmla="*/ 0 h 15"/>
                    <a:gd name="T24" fmla="*/ 0 w 11"/>
                    <a:gd name="T25" fmla="*/ 0 h 15"/>
                    <a:gd name="T26" fmla="*/ 0 w 11"/>
                    <a:gd name="T27" fmla="*/ 0 h 15"/>
                    <a:gd name="T28" fmla="*/ 0 w 11"/>
                    <a:gd name="T29" fmla="*/ 0 h 15"/>
                    <a:gd name="T30" fmla="*/ 0 w 11"/>
                    <a:gd name="T31" fmla="*/ 0 h 15"/>
                    <a:gd name="T32" fmla="*/ 0 w 11"/>
                    <a:gd name="T33" fmla="*/ 0 h 15"/>
                    <a:gd name="T34" fmla="*/ 0 w 11"/>
                    <a:gd name="T35" fmla="*/ 0 h 15"/>
                    <a:gd name="T36" fmla="*/ 0 w 11"/>
                    <a:gd name="T37" fmla="*/ 0 h 15"/>
                    <a:gd name="T38" fmla="*/ 0 w 11"/>
                    <a:gd name="T39" fmla="*/ 0 h 15"/>
                    <a:gd name="T40" fmla="*/ 0 w 11"/>
                    <a:gd name="T41" fmla="*/ 0 h 15"/>
                    <a:gd name="T42" fmla="*/ 0 w 11"/>
                    <a:gd name="T43" fmla="*/ 0 h 15"/>
                    <a:gd name="T44" fmla="*/ 0 w 11"/>
                    <a:gd name="T45" fmla="*/ 0 h 15"/>
                    <a:gd name="T46" fmla="*/ 0 w 11"/>
                    <a:gd name="T47" fmla="*/ 0 h 15"/>
                    <a:gd name="T48" fmla="*/ 0 w 11"/>
                    <a:gd name="T49" fmla="*/ 0 h 15"/>
                    <a:gd name="T50" fmla="*/ 0 w 11"/>
                    <a:gd name="T51" fmla="*/ 0 h 15"/>
                    <a:gd name="T52" fmla="*/ 0 w 11"/>
                    <a:gd name="T53" fmla="*/ 0 h 15"/>
                    <a:gd name="T54" fmla="*/ 0 w 11"/>
                    <a:gd name="T55" fmla="*/ 0 h 15"/>
                    <a:gd name="T56" fmla="*/ 0 w 11"/>
                    <a:gd name="T57" fmla="*/ 0 h 15"/>
                    <a:gd name="T58" fmla="*/ 0 w 11"/>
                    <a:gd name="T59" fmla="*/ 0 h 15"/>
                    <a:gd name="T60" fmla="*/ 0 w 11"/>
                    <a:gd name="T61" fmla="*/ 0 h 15"/>
                    <a:gd name="T62" fmla="*/ 0 w 11"/>
                    <a:gd name="T63" fmla="*/ 0 h 15"/>
                    <a:gd name="T64" fmla="*/ 0 w 11"/>
                    <a:gd name="T65" fmla="*/ 0 h 15"/>
                    <a:gd name="T66" fmla="*/ 0 w 11"/>
                    <a:gd name="T67" fmla="*/ 0 h 15"/>
                    <a:gd name="T68" fmla="*/ 0 w 11"/>
                    <a:gd name="T69" fmla="*/ 0 h 15"/>
                    <a:gd name="T70" fmla="*/ 0 w 11"/>
                    <a:gd name="T71" fmla="*/ 0 h 15"/>
                    <a:gd name="T72" fmla="*/ 0 w 11"/>
                    <a:gd name="T73" fmla="*/ 0 h 15"/>
                    <a:gd name="T74" fmla="*/ 0 w 11"/>
                    <a:gd name="T75" fmla="*/ 0 h 15"/>
                    <a:gd name="T76" fmla="*/ 0 w 11"/>
                    <a:gd name="T77" fmla="*/ 0 h 15"/>
                    <a:gd name="T78" fmla="*/ 0 w 11"/>
                    <a:gd name="T79" fmla="*/ 0 h 15"/>
                    <a:gd name="T80" fmla="*/ 0 w 11"/>
                    <a:gd name="T81" fmla="*/ 0 h 15"/>
                    <a:gd name="T82" fmla="*/ 0 w 11"/>
                    <a:gd name="T83" fmla="*/ 0 h 15"/>
                    <a:gd name="T84" fmla="*/ 0 w 11"/>
                    <a:gd name="T85" fmla="*/ 0 h 15"/>
                    <a:gd name="T86" fmla="*/ 0 w 11"/>
                    <a:gd name="T87" fmla="*/ 0 h 15"/>
                    <a:gd name="T88" fmla="*/ 0 w 11"/>
                    <a:gd name="T89" fmla="*/ 0 h 15"/>
                    <a:gd name="T90" fmla="*/ 0 w 11"/>
                    <a:gd name="T91" fmla="*/ 0 h 15"/>
                    <a:gd name="T92" fmla="*/ 0 w 11"/>
                    <a:gd name="T93" fmla="*/ 0 h 15"/>
                    <a:gd name="T94" fmla="*/ 0 w 11"/>
                    <a:gd name="T95" fmla="*/ 0 h 15"/>
                    <a:gd name="T96" fmla="*/ 0 w 11"/>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5"/>
                    <a:gd name="T149" fmla="*/ 11 w 11"/>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5">
                      <a:moveTo>
                        <a:pt x="6" y="15"/>
                      </a:moveTo>
                      <a:lnTo>
                        <a:pt x="7" y="15"/>
                      </a:lnTo>
                      <a:lnTo>
                        <a:pt x="8" y="14"/>
                      </a:lnTo>
                      <a:lnTo>
                        <a:pt x="10" y="14"/>
                      </a:lnTo>
                      <a:lnTo>
                        <a:pt x="10" y="13"/>
                      </a:lnTo>
                      <a:lnTo>
                        <a:pt x="11" y="12"/>
                      </a:lnTo>
                      <a:lnTo>
                        <a:pt x="11" y="10"/>
                      </a:lnTo>
                      <a:lnTo>
                        <a:pt x="11" y="9"/>
                      </a:lnTo>
                      <a:lnTo>
                        <a:pt x="11" y="8"/>
                      </a:lnTo>
                      <a:lnTo>
                        <a:pt x="11" y="7"/>
                      </a:lnTo>
                      <a:lnTo>
                        <a:pt x="11" y="6"/>
                      </a:lnTo>
                      <a:lnTo>
                        <a:pt x="10" y="5"/>
                      </a:lnTo>
                      <a:lnTo>
                        <a:pt x="10" y="3"/>
                      </a:lnTo>
                      <a:lnTo>
                        <a:pt x="10" y="2"/>
                      </a:lnTo>
                      <a:lnTo>
                        <a:pt x="9" y="2"/>
                      </a:lnTo>
                      <a:lnTo>
                        <a:pt x="8" y="2"/>
                      </a:lnTo>
                      <a:lnTo>
                        <a:pt x="8" y="1"/>
                      </a:lnTo>
                      <a:lnTo>
                        <a:pt x="7" y="1"/>
                      </a:lnTo>
                      <a:lnTo>
                        <a:pt x="6" y="1"/>
                      </a:lnTo>
                      <a:lnTo>
                        <a:pt x="6" y="0"/>
                      </a:lnTo>
                      <a:lnTo>
                        <a:pt x="5" y="0"/>
                      </a:lnTo>
                      <a:lnTo>
                        <a:pt x="4" y="1"/>
                      </a:lnTo>
                      <a:lnTo>
                        <a:pt x="3" y="1"/>
                      </a:lnTo>
                      <a:lnTo>
                        <a:pt x="2" y="2"/>
                      </a:lnTo>
                      <a:lnTo>
                        <a:pt x="1" y="3"/>
                      </a:lnTo>
                      <a:lnTo>
                        <a:pt x="0" y="5"/>
                      </a:lnTo>
                      <a:lnTo>
                        <a:pt x="0" y="6"/>
                      </a:lnTo>
                      <a:lnTo>
                        <a:pt x="0" y="8"/>
                      </a:lnTo>
                      <a:lnTo>
                        <a:pt x="0" y="9"/>
                      </a:lnTo>
                      <a:lnTo>
                        <a:pt x="0" y="10"/>
                      </a:lnTo>
                      <a:lnTo>
                        <a:pt x="0" y="11"/>
                      </a:lnTo>
                      <a:lnTo>
                        <a:pt x="0" y="12"/>
                      </a:lnTo>
                      <a:lnTo>
                        <a:pt x="1" y="12"/>
                      </a:lnTo>
                      <a:lnTo>
                        <a:pt x="1" y="13"/>
                      </a:lnTo>
                      <a:lnTo>
                        <a:pt x="2" y="14"/>
                      </a:lnTo>
                      <a:lnTo>
                        <a:pt x="3" y="15"/>
                      </a:lnTo>
                      <a:lnTo>
                        <a:pt x="4" y="15"/>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01" name="Freeform 583"/>
                <p:cNvSpPr>
                  <a:spLocks/>
                </p:cNvSpPr>
                <p:nvPr/>
              </p:nvSpPr>
              <p:spPr bwMode="auto">
                <a:xfrm>
                  <a:off x="720" y="1607"/>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4"/>
                      </a:moveTo>
                      <a:lnTo>
                        <a:pt x="8" y="14"/>
                      </a:lnTo>
                      <a:lnTo>
                        <a:pt x="9" y="14"/>
                      </a:lnTo>
                      <a:lnTo>
                        <a:pt x="10" y="13"/>
                      </a:lnTo>
                      <a:lnTo>
                        <a:pt x="11" y="12"/>
                      </a:lnTo>
                      <a:lnTo>
                        <a:pt x="11" y="11"/>
                      </a:lnTo>
                      <a:lnTo>
                        <a:pt x="12" y="10"/>
                      </a:lnTo>
                      <a:lnTo>
                        <a:pt x="12" y="8"/>
                      </a:lnTo>
                      <a:lnTo>
                        <a:pt x="12" y="7"/>
                      </a:lnTo>
                      <a:lnTo>
                        <a:pt x="12" y="6"/>
                      </a:lnTo>
                      <a:lnTo>
                        <a:pt x="12" y="5"/>
                      </a:lnTo>
                      <a:lnTo>
                        <a:pt x="11" y="3"/>
                      </a:lnTo>
                      <a:lnTo>
                        <a:pt x="11" y="2"/>
                      </a:lnTo>
                      <a:lnTo>
                        <a:pt x="10" y="1"/>
                      </a:lnTo>
                      <a:lnTo>
                        <a:pt x="9" y="1"/>
                      </a:lnTo>
                      <a:lnTo>
                        <a:pt x="8" y="0"/>
                      </a:lnTo>
                      <a:lnTo>
                        <a:pt x="7" y="0"/>
                      </a:lnTo>
                      <a:lnTo>
                        <a:pt x="6" y="0"/>
                      </a:lnTo>
                      <a:lnTo>
                        <a:pt x="4" y="0"/>
                      </a:lnTo>
                      <a:lnTo>
                        <a:pt x="4" y="1"/>
                      </a:lnTo>
                      <a:lnTo>
                        <a:pt x="2" y="1"/>
                      </a:lnTo>
                      <a:lnTo>
                        <a:pt x="2" y="2"/>
                      </a:lnTo>
                      <a:lnTo>
                        <a:pt x="1" y="3"/>
                      </a:lnTo>
                      <a:lnTo>
                        <a:pt x="1" y="6"/>
                      </a:lnTo>
                      <a:lnTo>
                        <a:pt x="0" y="7"/>
                      </a:lnTo>
                      <a:lnTo>
                        <a:pt x="0" y="8"/>
                      </a:lnTo>
                      <a:lnTo>
                        <a:pt x="0" y="9"/>
                      </a:lnTo>
                      <a:lnTo>
                        <a:pt x="0" y="10"/>
                      </a:lnTo>
                      <a:lnTo>
                        <a:pt x="1" y="10"/>
                      </a:lnTo>
                      <a:lnTo>
                        <a:pt x="1" y="11"/>
                      </a:lnTo>
                      <a:lnTo>
                        <a:pt x="2" y="11"/>
                      </a:lnTo>
                      <a:lnTo>
                        <a:pt x="2" y="12"/>
                      </a:lnTo>
                      <a:lnTo>
                        <a:pt x="2" y="13"/>
                      </a:lnTo>
                      <a:lnTo>
                        <a:pt x="4" y="14"/>
                      </a:lnTo>
                      <a:lnTo>
                        <a:pt x="5" y="14"/>
                      </a:lnTo>
                      <a:lnTo>
                        <a:pt x="6" y="15"/>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02" name="Freeform 584"/>
                <p:cNvSpPr>
                  <a:spLocks/>
                </p:cNvSpPr>
                <p:nvPr/>
              </p:nvSpPr>
              <p:spPr bwMode="auto">
                <a:xfrm>
                  <a:off x="727" y="1607"/>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7" y="15"/>
                      </a:moveTo>
                      <a:lnTo>
                        <a:pt x="8" y="15"/>
                      </a:lnTo>
                      <a:lnTo>
                        <a:pt x="9" y="14"/>
                      </a:lnTo>
                      <a:lnTo>
                        <a:pt x="10" y="13"/>
                      </a:lnTo>
                      <a:lnTo>
                        <a:pt x="11" y="12"/>
                      </a:lnTo>
                      <a:lnTo>
                        <a:pt x="12" y="11"/>
                      </a:lnTo>
                      <a:lnTo>
                        <a:pt x="12" y="10"/>
                      </a:lnTo>
                      <a:lnTo>
                        <a:pt x="13" y="9"/>
                      </a:lnTo>
                      <a:lnTo>
                        <a:pt x="13" y="8"/>
                      </a:lnTo>
                      <a:lnTo>
                        <a:pt x="13" y="6"/>
                      </a:lnTo>
                      <a:lnTo>
                        <a:pt x="12" y="6"/>
                      </a:lnTo>
                      <a:lnTo>
                        <a:pt x="12" y="5"/>
                      </a:lnTo>
                      <a:lnTo>
                        <a:pt x="11" y="3"/>
                      </a:lnTo>
                      <a:lnTo>
                        <a:pt x="11" y="2"/>
                      </a:lnTo>
                      <a:lnTo>
                        <a:pt x="10" y="2"/>
                      </a:lnTo>
                      <a:lnTo>
                        <a:pt x="10" y="1"/>
                      </a:lnTo>
                      <a:lnTo>
                        <a:pt x="9" y="1"/>
                      </a:lnTo>
                      <a:lnTo>
                        <a:pt x="8" y="1"/>
                      </a:lnTo>
                      <a:lnTo>
                        <a:pt x="8" y="0"/>
                      </a:lnTo>
                      <a:lnTo>
                        <a:pt x="7" y="0"/>
                      </a:lnTo>
                      <a:lnTo>
                        <a:pt x="6" y="0"/>
                      </a:lnTo>
                      <a:lnTo>
                        <a:pt x="4" y="0"/>
                      </a:lnTo>
                      <a:lnTo>
                        <a:pt x="4" y="1"/>
                      </a:lnTo>
                      <a:lnTo>
                        <a:pt x="3" y="2"/>
                      </a:lnTo>
                      <a:lnTo>
                        <a:pt x="2" y="3"/>
                      </a:lnTo>
                      <a:lnTo>
                        <a:pt x="1" y="5"/>
                      </a:lnTo>
                      <a:lnTo>
                        <a:pt x="1" y="6"/>
                      </a:lnTo>
                      <a:lnTo>
                        <a:pt x="0" y="7"/>
                      </a:lnTo>
                      <a:lnTo>
                        <a:pt x="0" y="8"/>
                      </a:lnTo>
                      <a:lnTo>
                        <a:pt x="0" y="9"/>
                      </a:lnTo>
                      <a:lnTo>
                        <a:pt x="0" y="10"/>
                      </a:lnTo>
                      <a:lnTo>
                        <a:pt x="1" y="10"/>
                      </a:lnTo>
                      <a:lnTo>
                        <a:pt x="1" y="11"/>
                      </a:lnTo>
                      <a:lnTo>
                        <a:pt x="2" y="12"/>
                      </a:lnTo>
                      <a:lnTo>
                        <a:pt x="2" y="13"/>
                      </a:lnTo>
                      <a:lnTo>
                        <a:pt x="3" y="13"/>
                      </a:lnTo>
                      <a:lnTo>
                        <a:pt x="4" y="14"/>
                      </a:lnTo>
                      <a:lnTo>
                        <a:pt x="4"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03" name="Freeform 585"/>
                <p:cNvSpPr>
                  <a:spLocks/>
                </p:cNvSpPr>
                <p:nvPr/>
              </p:nvSpPr>
              <p:spPr bwMode="auto">
                <a:xfrm>
                  <a:off x="723" y="1607"/>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7" y="15"/>
                      </a:moveTo>
                      <a:lnTo>
                        <a:pt x="8" y="15"/>
                      </a:lnTo>
                      <a:lnTo>
                        <a:pt x="9" y="14"/>
                      </a:lnTo>
                      <a:lnTo>
                        <a:pt x="10" y="13"/>
                      </a:lnTo>
                      <a:lnTo>
                        <a:pt x="11" y="12"/>
                      </a:lnTo>
                      <a:lnTo>
                        <a:pt x="12" y="11"/>
                      </a:lnTo>
                      <a:lnTo>
                        <a:pt x="12" y="10"/>
                      </a:lnTo>
                      <a:lnTo>
                        <a:pt x="13" y="9"/>
                      </a:lnTo>
                      <a:lnTo>
                        <a:pt x="13" y="8"/>
                      </a:lnTo>
                      <a:lnTo>
                        <a:pt x="13" y="6"/>
                      </a:lnTo>
                      <a:lnTo>
                        <a:pt x="12" y="6"/>
                      </a:lnTo>
                      <a:lnTo>
                        <a:pt x="12" y="5"/>
                      </a:lnTo>
                      <a:lnTo>
                        <a:pt x="11" y="3"/>
                      </a:lnTo>
                      <a:lnTo>
                        <a:pt x="11" y="2"/>
                      </a:lnTo>
                      <a:lnTo>
                        <a:pt x="10" y="2"/>
                      </a:lnTo>
                      <a:lnTo>
                        <a:pt x="10" y="1"/>
                      </a:lnTo>
                      <a:lnTo>
                        <a:pt x="9" y="1"/>
                      </a:lnTo>
                      <a:lnTo>
                        <a:pt x="8" y="1"/>
                      </a:lnTo>
                      <a:lnTo>
                        <a:pt x="8" y="0"/>
                      </a:lnTo>
                      <a:lnTo>
                        <a:pt x="6" y="0"/>
                      </a:lnTo>
                      <a:lnTo>
                        <a:pt x="5" y="0"/>
                      </a:lnTo>
                      <a:lnTo>
                        <a:pt x="4" y="1"/>
                      </a:lnTo>
                      <a:lnTo>
                        <a:pt x="3" y="2"/>
                      </a:lnTo>
                      <a:lnTo>
                        <a:pt x="2" y="3"/>
                      </a:lnTo>
                      <a:lnTo>
                        <a:pt x="1" y="5"/>
                      </a:lnTo>
                      <a:lnTo>
                        <a:pt x="1" y="6"/>
                      </a:lnTo>
                      <a:lnTo>
                        <a:pt x="0" y="7"/>
                      </a:lnTo>
                      <a:lnTo>
                        <a:pt x="0" y="8"/>
                      </a:lnTo>
                      <a:lnTo>
                        <a:pt x="0" y="9"/>
                      </a:lnTo>
                      <a:lnTo>
                        <a:pt x="0" y="10"/>
                      </a:lnTo>
                      <a:lnTo>
                        <a:pt x="1" y="10"/>
                      </a:lnTo>
                      <a:lnTo>
                        <a:pt x="1" y="11"/>
                      </a:lnTo>
                      <a:lnTo>
                        <a:pt x="2" y="12"/>
                      </a:lnTo>
                      <a:lnTo>
                        <a:pt x="2" y="13"/>
                      </a:lnTo>
                      <a:lnTo>
                        <a:pt x="3" y="13"/>
                      </a:lnTo>
                      <a:lnTo>
                        <a:pt x="4"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04" name="Freeform 586"/>
                <p:cNvSpPr>
                  <a:spLocks/>
                </p:cNvSpPr>
                <p:nvPr/>
              </p:nvSpPr>
              <p:spPr bwMode="auto">
                <a:xfrm>
                  <a:off x="730" y="1607"/>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7" y="14"/>
                      </a:moveTo>
                      <a:lnTo>
                        <a:pt x="8" y="14"/>
                      </a:lnTo>
                      <a:lnTo>
                        <a:pt x="9" y="14"/>
                      </a:lnTo>
                      <a:lnTo>
                        <a:pt x="10" y="13"/>
                      </a:lnTo>
                      <a:lnTo>
                        <a:pt x="11" y="12"/>
                      </a:lnTo>
                      <a:lnTo>
                        <a:pt x="12" y="11"/>
                      </a:lnTo>
                      <a:lnTo>
                        <a:pt x="12" y="10"/>
                      </a:lnTo>
                      <a:lnTo>
                        <a:pt x="12" y="9"/>
                      </a:lnTo>
                      <a:lnTo>
                        <a:pt x="12" y="7"/>
                      </a:lnTo>
                      <a:lnTo>
                        <a:pt x="12" y="5"/>
                      </a:lnTo>
                      <a:lnTo>
                        <a:pt x="12" y="4"/>
                      </a:lnTo>
                      <a:lnTo>
                        <a:pt x="11" y="2"/>
                      </a:lnTo>
                      <a:lnTo>
                        <a:pt x="10" y="2"/>
                      </a:lnTo>
                      <a:lnTo>
                        <a:pt x="10" y="1"/>
                      </a:lnTo>
                      <a:lnTo>
                        <a:pt x="9" y="0"/>
                      </a:lnTo>
                      <a:lnTo>
                        <a:pt x="8" y="0"/>
                      </a:lnTo>
                      <a:lnTo>
                        <a:pt x="7" y="0"/>
                      </a:lnTo>
                      <a:lnTo>
                        <a:pt x="6" y="0"/>
                      </a:lnTo>
                      <a:lnTo>
                        <a:pt x="5" y="0"/>
                      </a:lnTo>
                      <a:lnTo>
                        <a:pt x="3" y="1"/>
                      </a:lnTo>
                      <a:lnTo>
                        <a:pt x="2" y="1"/>
                      </a:lnTo>
                      <a:lnTo>
                        <a:pt x="2" y="2"/>
                      </a:lnTo>
                      <a:lnTo>
                        <a:pt x="1" y="4"/>
                      </a:lnTo>
                      <a:lnTo>
                        <a:pt x="0" y="5"/>
                      </a:lnTo>
                      <a:lnTo>
                        <a:pt x="0" y="7"/>
                      </a:lnTo>
                      <a:lnTo>
                        <a:pt x="0" y="8"/>
                      </a:lnTo>
                      <a:lnTo>
                        <a:pt x="0" y="9"/>
                      </a:lnTo>
                      <a:lnTo>
                        <a:pt x="1" y="10"/>
                      </a:lnTo>
                      <a:lnTo>
                        <a:pt x="1" y="11"/>
                      </a:lnTo>
                      <a:lnTo>
                        <a:pt x="2" y="11"/>
                      </a:lnTo>
                      <a:lnTo>
                        <a:pt x="2" y="12"/>
                      </a:lnTo>
                      <a:lnTo>
                        <a:pt x="2" y="13"/>
                      </a:lnTo>
                      <a:lnTo>
                        <a:pt x="3" y="13"/>
                      </a:lnTo>
                      <a:lnTo>
                        <a:pt x="3" y="14"/>
                      </a:lnTo>
                      <a:lnTo>
                        <a:pt x="4" y="14"/>
                      </a:lnTo>
                      <a:lnTo>
                        <a:pt x="5" y="14"/>
                      </a:lnTo>
                      <a:lnTo>
                        <a:pt x="6" y="14"/>
                      </a:lnTo>
                      <a:lnTo>
                        <a:pt x="6" y="15"/>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05" name="Freeform 587"/>
                <p:cNvSpPr>
                  <a:spLocks/>
                </p:cNvSpPr>
                <p:nvPr/>
              </p:nvSpPr>
              <p:spPr bwMode="auto">
                <a:xfrm>
                  <a:off x="737" y="1607"/>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6" y="15"/>
                      </a:moveTo>
                      <a:lnTo>
                        <a:pt x="7" y="15"/>
                      </a:lnTo>
                      <a:lnTo>
                        <a:pt x="8" y="14"/>
                      </a:lnTo>
                      <a:lnTo>
                        <a:pt x="10" y="13"/>
                      </a:lnTo>
                      <a:lnTo>
                        <a:pt x="10" y="12"/>
                      </a:lnTo>
                      <a:lnTo>
                        <a:pt x="11" y="11"/>
                      </a:lnTo>
                      <a:lnTo>
                        <a:pt x="12" y="10"/>
                      </a:lnTo>
                      <a:lnTo>
                        <a:pt x="12" y="9"/>
                      </a:lnTo>
                      <a:lnTo>
                        <a:pt x="12" y="7"/>
                      </a:lnTo>
                      <a:lnTo>
                        <a:pt x="12" y="6"/>
                      </a:lnTo>
                      <a:lnTo>
                        <a:pt x="11" y="5"/>
                      </a:lnTo>
                      <a:lnTo>
                        <a:pt x="11" y="4"/>
                      </a:lnTo>
                      <a:lnTo>
                        <a:pt x="10" y="4"/>
                      </a:lnTo>
                      <a:lnTo>
                        <a:pt x="10" y="2"/>
                      </a:lnTo>
                      <a:lnTo>
                        <a:pt x="9" y="2"/>
                      </a:lnTo>
                      <a:lnTo>
                        <a:pt x="9" y="1"/>
                      </a:lnTo>
                      <a:lnTo>
                        <a:pt x="8" y="1"/>
                      </a:lnTo>
                      <a:lnTo>
                        <a:pt x="7" y="0"/>
                      </a:lnTo>
                      <a:lnTo>
                        <a:pt x="6" y="0"/>
                      </a:lnTo>
                      <a:lnTo>
                        <a:pt x="5" y="0"/>
                      </a:lnTo>
                      <a:lnTo>
                        <a:pt x="4" y="0"/>
                      </a:lnTo>
                      <a:lnTo>
                        <a:pt x="2" y="1"/>
                      </a:lnTo>
                      <a:lnTo>
                        <a:pt x="2" y="2"/>
                      </a:lnTo>
                      <a:lnTo>
                        <a:pt x="1" y="2"/>
                      </a:lnTo>
                      <a:lnTo>
                        <a:pt x="0" y="5"/>
                      </a:lnTo>
                      <a:lnTo>
                        <a:pt x="0" y="7"/>
                      </a:lnTo>
                      <a:lnTo>
                        <a:pt x="0" y="9"/>
                      </a:lnTo>
                      <a:lnTo>
                        <a:pt x="0" y="10"/>
                      </a:lnTo>
                      <a:lnTo>
                        <a:pt x="0" y="11"/>
                      </a:lnTo>
                      <a:lnTo>
                        <a:pt x="1" y="12"/>
                      </a:lnTo>
                      <a:lnTo>
                        <a:pt x="2" y="13"/>
                      </a:lnTo>
                      <a:lnTo>
                        <a:pt x="2" y="14"/>
                      </a:lnTo>
                      <a:lnTo>
                        <a:pt x="3" y="14"/>
                      </a:lnTo>
                      <a:lnTo>
                        <a:pt x="4" y="14"/>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06" name="Freeform 588"/>
                <p:cNvSpPr>
                  <a:spLocks/>
                </p:cNvSpPr>
                <p:nvPr/>
              </p:nvSpPr>
              <p:spPr bwMode="auto">
                <a:xfrm>
                  <a:off x="734" y="1607"/>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6" y="15"/>
                      </a:moveTo>
                      <a:lnTo>
                        <a:pt x="8" y="15"/>
                      </a:lnTo>
                      <a:lnTo>
                        <a:pt x="8" y="14"/>
                      </a:lnTo>
                      <a:lnTo>
                        <a:pt x="10" y="13"/>
                      </a:lnTo>
                      <a:lnTo>
                        <a:pt x="10" y="12"/>
                      </a:lnTo>
                      <a:lnTo>
                        <a:pt x="11" y="11"/>
                      </a:lnTo>
                      <a:lnTo>
                        <a:pt x="12" y="10"/>
                      </a:lnTo>
                      <a:lnTo>
                        <a:pt x="12" y="9"/>
                      </a:lnTo>
                      <a:lnTo>
                        <a:pt x="12" y="7"/>
                      </a:lnTo>
                      <a:lnTo>
                        <a:pt x="12" y="6"/>
                      </a:lnTo>
                      <a:lnTo>
                        <a:pt x="11" y="5"/>
                      </a:lnTo>
                      <a:lnTo>
                        <a:pt x="11" y="4"/>
                      </a:lnTo>
                      <a:lnTo>
                        <a:pt x="10" y="4"/>
                      </a:lnTo>
                      <a:lnTo>
                        <a:pt x="10" y="2"/>
                      </a:lnTo>
                      <a:lnTo>
                        <a:pt x="9" y="2"/>
                      </a:lnTo>
                      <a:lnTo>
                        <a:pt x="9" y="1"/>
                      </a:lnTo>
                      <a:lnTo>
                        <a:pt x="8" y="1"/>
                      </a:lnTo>
                      <a:lnTo>
                        <a:pt x="8" y="0"/>
                      </a:lnTo>
                      <a:lnTo>
                        <a:pt x="7" y="0"/>
                      </a:lnTo>
                      <a:lnTo>
                        <a:pt x="6" y="0"/>
                      </a:lnTo>
                      <a:lnTo>
                        <a:pt x="5" y="0"/>
                      </a:lnTo>
                      <a:lnTo>
                        <a:pt x="4" y="0"/>
                      </a:lnTo>
                      <a:lnTo>
                        <a:pt x="3" y="1"/>
                      </a:lnTo>
                      <a:lnTo>
                        <a:pt x="2" y="2"/>
                      </a:lnTo>
                      <a:lnTo>
                        <a:pt x="1" y="2"/>
                      </a:lnTo>
                      <a:lnTo>
                        <a:pt x="0" y="5"/>
                      </a:lnTo>
                      <a:lnTo>
                        <a:pt x="0" y="7"/>
                      </a:lnTo>
                      <a:lnTo>
                        <a:pt x="0" y="9"/>
                      </a:lnTo>
                      <a:lnTo>
                        <a:pt x="0" y="10"/>
                      </a:lnTo>
                      <a:lnTo>
                        <a:pt x="0" y="11"/>
                      </a:lnTo>
                      <a:lnTo>
                        <a:pt x="1" y="12"/>
                      </a:lnTo>
                      <a:lnTo>
                        <a:pt x="1" y="13"/>
                      </a:lnTo>
                      <a:lnTo>
                        <a:pt x="2" y="13"/>
                      </a:lnTo>
                      <a:lnTo>
                        <a:pt x="3" y="14"/>
                      </a:lnTo>
                      <a:lnTo>
                        <a:pt x="4" y="14"/>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07" name="Freeform 589"/>
                <p:cNvSpPr>
                  <a:spLocks/>
                </p:cNvSpPr>
                <p:nvPr/>
              </p:nvSpPr>
              <p:spPr bwMode="auto">
                <a:xfrm>
                  <a:off x="741" y="1607"/>
                  <a:ext cx="1"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7" y="15"/>
                      </a:moveTo>
                      <a:lnTo>
                        <a:pt x="8" y="15"/>
                      </a:lnTo>
                      <a:lnTo>
                        <a:pt x="10" y="14"/>
                      </a:lnTo>
                      <a:lnTo>
                        <a:pt x="11" y="13"/>
                      </a:lnTo>
                      <a:lnTo>
                        <a:pt x="12" y="12"/>
                      </a:lnTo>
                      <a:lnTo>
                        <a:pt x="12" y="10"/>
                      </a:lnTo>
                      <a:lnTo>
                        <a:pt x="12" y="9"/>
                      </a:lnTo>
                      <a:lnTo>
                        <a:pt x="13" y="8"/>
                      </a:lnTo>
                      <a:lnTo>
                        <a:pt x="12" y="7"/>
                      </a:lnTo>
                      <a:lnTo>
                        <a:pt x="12" y="6"/>
                      </a:lnTo>
                      <a:lnTo>
                        <a:pt x="12" y="5"/>
                      </a:lnTo>
                      <a:lnTo>
                        <a:pt x="12" y="3"/>
                      </a:lnTo>
                      <a:lnTo>
                        <a:pt x="11" y="3"/>
                      </a:lnTo>
                      <a:lnTo>
                        <a:pt x="11" y="2"/>
                      </a:lnTo>
                      <a:lnTo>
                        <a:pt x="10" y="2"/>
                      </a:lnTo>
                      <a:lnTo>
                        <a:pt x="9" y="1"/>
                      </a:lnTo>
                      <a:lnTo>
                        <a:pt x="8" y="1"/>
                      </a:lnTo>
                      <a:lnTo>
                        <a:pt x="7" y="1"/>
                      </a:lnTo>
                      <a:lnTo>
                        <a:pt x="7" y="0"/>
                      </a:lnTo>
                      <a:lnTo>
                        <a:pt x="6" y="0"/>
                      </a:lnTo>
                      <a:lnTo>
                        <a:pt x="5" y="1"/>
                      </a:lnTo>
                      <a:lnTo>
                        <a:pt x="4" y="1"/>
                      </a:lnTo>
                      <a:lnTo>
                        <a:pt x="3" y="2"/>
                      </a:lnTo>
                      <a:lnTo>
                        <a:pt x="2" y="3"/>
                      </a:lnTo>
                      <a:lnTo>
                        <a:pt x="1" y="5"/>
                      </a:lnTo>
                      <a:lnTo>
                        <a:pt x="0" y="6"/>
                      </a:lnTo>
                      <a:lnTo>
                        <a:pt x="0" y="8"/>
                      </a:lnTo>
                      <a:lnTo>
                        <a:pt x="0" y="9"/>
                      </a:lnTo>
                      <a:lnTo>
                        <a:pt x="0" y="10"/>
                      </a:lnTo>
                      <a:lnTo>
                        <a:pt x="1" y="11"/>
                      </a:lnTo>
                      <a:lnTo>
                        <a:pt x="2" y="12"/>
                      </a:lnTo>
                      <a:lnTo>
                        <a:pt x="2" y="13"/>
                      </a:lnTo>
                      <a:lnTo>
                        <a:pt x="3" y="14"/>
                      </a:lnTo>
                      <a:lnTo>
                        <a:pt x="4" y="15"/>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08" name="Freeform 590"/>
                <p:cNvSpPr>
                  <a:spLocks/>
                </p:cNvSpPr>
                <p:nvPr/>
              </p:nvSpPr>
              <p:spPr bwMode="auto">
                <a:xfrm>
                  <a:off x="747" y="1607"/>
                  <a:ext cx="2" cy="1"/>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w 11"/>
                    <a:gd name="T13" fmla="*/ 0 h 15"/>
                    <a:gd name="T14" fmla="*/ 0 w 11"/>
                    <a:gd name="T15" fmla="*/ 0 h 15"/>
                    <a:gd name="T16" fmla="*/ 0 w 11"/>
                    <a:gd name="T17" fmla="*/ 0 h 15"/>
                    <a:gd name="T18" fmla="*/ 0 w 11"/>
                    <a:gd name="T19" fmla="*/ 0 h 15"/>
                    <a:gd name="T20" fmla="*/ 0 w 11"/>
                    <a:gd name="T21" fmla="*/ 0 h 15"/>
                    <a:gd name="T22" fmla="*/ 0 w 11"/>
                    <a:gd name="T23" fmla="*/ 0 h 15"/>
                    <a:gd name="T24" fmla="*/ 0 w 11"/>
                    <a:gd name="T25" fmla="*/ 0 h 15"/>
                    <a:gd name="T26" fmla="*/ 0 w 11"/>
                    <a:gd name="T27" fmla="*/ 0 h 15"/>
                    <a:gd name="T28" fmla="*/ 0 w 11"/>
                    <a:gd name="T29" fmla="*/ 0 h 15"/>
                    <a:gd name="T30" fmla="*/ 0 w 11"/>
                    <a:gd name="T31" fmla="*/ 0 h 15"/>
                    <a:gd name="T32" fmla="*/ 0 w 11"/>
                    <a:gd name="T33" fmla="*/ 0 h 15"/>
                    <a:gd name="T34" fmla="*/ 0 w 11"/>
                    <a:gd name="T35" fmla="*/ 0 h 15"/>
                    <a:gd name="T36" fmla="*/ 0 w 11"/>
                    <a:gd name="T37" fmla="*/ 0 h 15"/>
                    <a:gd name="T38" fmla="*/ 0 w 11"/>
                    <a:gd name="T39" fmla="*/ 0 h 15"/>
                    <a:gd name="T40" fmla="*/ 0 w 11"/>
                    <a:gd name="T41" fmla="*/ 0 h 15"/>
                    <a:gd name="T42" fmla="*/ 0 w 11"/>
                    <a:gd name="T43" fmla="*/ 0 h 15"/>
                    <a:gd name="T44" fmla="*/ 0 w 11"/>
                    <a:gd name="T45" fmla="*/ 0 h 15"/>
                    <a:gd name="T46" fmla="*/ 0 w 11"/>
                    <a:gd name="T47" fmla="*/ 0 h 15"/>
                    <a:gd name="T48" fmla="*/ 0 w 11"/>
                    <a:gd name="T49" fmla="*/ 0 h 15"/>
                    <a:gd name="T50" fmla="*/ 0 w 11"/>
                    <a:gd name="T51" fmla="*/ 0 h 15"/>
                    <a:gd name="T52" fmla="*/ 0 w 11"/>
                    <a:gd name="T53" fmla="*/ 0 h 15"/>
                    <a:gd name="T54" fmla="*/ 0 w 11"/>
                    <a:gd name="T55" fmla="*/ 0 h 15"/>
                    <a:gd name="T56" fmla="*/ 0 w 11"/>
                    <a:gd name="T57" fmla="*/ 0 h 15"/>
                    <a:gd name="T58" fmla="*/ 0 w 11"/>
                    <a:gd name="T59" fmla="*/ 0 h 15"/>
                    <a:gd name="T60" fmla="*/ 0 w 11"/>
                    <a:gd name="T61" fmla="*/ 0 h 15"/>
                    <a:gd name="T62" fmla="*/ 0 w 11"/>
                    <a:gd name="T63" fmla="*/ 0 h 15"/>
                    <a:gd name="T64" fmla="*/ 0 w 11"/>
                    <a:gd name="T65" fmla="*/ 0 h 15"/>
                    <a:gd name="T66" fmla="*/ 0 w 11"/>
                    <a:gd name="T67" fmla="*/ 0 h 15"/>
                    <a:gd name="T68" fmla="*/ 0 w 11"/>
                    <a:gd name="T69" fmla="*/ 0 h 15"/>
                    <a:gd name="T70" fmla="*/ 0 w 11"/>
                    <a:gd name="T71" fmla="*/ 0 h 15"/>
                    <a:gd name="T72" fmla="*/ 0 w 11"/>
                    <a:gd name="T73" fmla="*/ 0 h 15"/>
                    <a:gd name="T74" fmla="*/ 0 w 11"/>
                    <a:gd name="T75" fmla="*/ 0 h 15"/>
                    <a:gd name="T76" fmla="*/ 0 w 11"/>
                    <a:gd name="T77" fmla="*/ 0 h 15"/>
                    <a:gd name="T78" fmla="*/ 0 w 11"/>
                    <a:gd name="T79" fmla="*/ 0 h 15"/>
                    <a:gd name="T80" fmla="*/ 0 w 11"/>
                    <a:gd name="T81" fmla="*/ 0 h 15"/>
                    <a:gd name="T82" fmla="*/ 0 w 11"/>
                    <a:gd name="T83" fmla="*/ 0 h 15"/>
                    <a:gd name="T84" fmla="*/ 0 w 11"/>
                    <a:gd name="T85" fmla="*/ 0 h 15"/>
                    <a:gd name="T86" fmla="*/ 0 w 11"/>
                    <a:gd name="T87" fmla="*/ 0 h 15"/>
                    <a:gd name="T88" fmla="*/ 0 w 11"/>
                    <a:gd name="T89" fmla="*/ 0 h 15"/>
                    <a:gd name="T90" fmla="*/ 0 w 11"/>
                    <a:gd name="T91" fmla="*/ 0 h 15"/>
                    <a:gd name="T92" fmla="*/ 0 w 11"/>
                    <a:gd name="T93" fmla="*/ 0 h 15"/>
                    <a:gd name="T94" fmla="*/ 0 w 11"/>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15"/>
                    <a:gd name="T146" fmla="*/ 11 w 11"/>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15">
                      <a:moveTo>
                        <a:pt x="6" y="14"/>
                      </a:moveTo>
                      <a:lnTo>
                        <a:pt x="7" y="14"/>
                      </a:lnTo>
                      <a:lnTo>
                        <a:pt x="9" y="14"/>
                      </a:lnTo>
                      <a:lnTo>
                        <a:pt x="10" y="13"/>
                      </a:lnTo>
                      <a:lnTo>
                        <a:pt x="10" y="12"/>
                      </a:lnTo>
                      <a:lnTo>
                        <a:pt x="11" y="11"/>
                      </a:lnTo>
                      <a:lnTo>
                        <a:pt x="11" y="10"/>
                      </a:lnTo>
                      <a:lnTo>
                        <a:pt x="11" y="9"/>
                      </a:lnTo>
                      <a:lnTo>
                        <a:pt x="11" y="7"/>
                      </a:lnTo>
                      <a:lnTo>
                        <a:pt x="11" y="5"/>
                      </a:lnTo>
                      <a:lnTo>
                        <a:pt x="11" y="4"/>
                      </a:lnTo>
                      <a:lnTo>
                        <a:pt x="10" y="2"/>
                      </a:lnTo>
                      <a:lnTo>
                        <a:pt x="9" y="1"/>
                      </a:lnTo>
                      <a:lnTo>
                        <a:pt x="8" y="0"/>
                      </a:lnTo>
                      <a:lnTo>
                        <a:pt x="7" y="0"/>
                      </a:lnTo>
                      <a:lnTo>
                        <a:pt x="6" y="0"/>
                      </a:lnTo>
                      <a:lnTo>
                        <a:pt x="5" y="0"/>
                      </a:lnTo>
                      <a:lnTo>
                        <a:pt x="4" y="0"/>
                      </a:lnTo>
                      <a:lnTo>
                        <a:pt x="3" y="1"/>
                      </a:lnTo>
                      <a:lnTo>
                        <a:pt x="1" y="1"/>
                      </a:lnTo>
                      <a:lnTo>
                        <a:pt x="1" y="2"/>
                      </a:lnTo>
                      <a:lnTo>
                        <a:pt x="0" y="4"/>
                      </a:lnTo>
                      <a:lnTo>
                        <a:pt x="0" y="5"/>
                      </a:lnTo>
                      <a:lnTo>
                        <a:pt x="0" y="7"/>
                      </a:lnTo>
                      <a:lnTo>
                        <a:pt x="0" y="8"/>
                      </a:lnTo>
                      <a:lnTo>
                        <a:pt x="0" y="9"/>
                      </a:lnTo>
                      <a:lnTo>
                        <a:pt x="0" y="10"/>
                      </a:lnTo>
                      <a:lnTo>
                        <a:pt x="1" y="11"/>
                      </a:lnTo>
                      <a:lnTo>
                        <a:pt x="1" y="12"/>
                      </a:lnTo>
                      <a:lnTo>
                        <a:pt x="1" y="13"/>
                      </a:lnTo>
                      <a:lnTo>
                        <a:pt x="2" y="13"/>
                      </a:lnTo>
                      <a:lnTo>
                        <a:pt x="3" y="14"/>
                      </a:lnTo>
                      <a:lnTo>
                        <a:pt x="4" y="14"/>
                      </a:lnTo>
                      <a:lnTo>
                        <a:pt x="5" y="14"/>
                      </a:lnTo>
                      <a:lnTo>
                        <a:pt x="5" y="15"/>
                      </a:lnTo>
                      <a:lnTo>
                        <a:pt x="6"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09" name="Freeform 591"/>
                <p:cNvSpPr>
                  <a:spLocks/>
                </p:cNvSpPr>
                <p:nvPr/>
              </p:nvSpPr>
              <p:spPr bwMode="auto">
                <a:xfrm>
                  <a:off x="744" y="1607"/>
                  <a:ext cx="2" cy="1"/>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w 11"/>
                    <a:gd name="T13" fmla="*/ 0 h 15"/>
                    <a:gd name="T14" fmla="*/ 0 w 11"/>
                    <a:gd name="T15" fmla="*/ 0 h 15"/>
                    <a:gd name="T16" fmla="*/ 0 w 11"/>
                    <a:gd name="T17" fmla="*/ 0 h 15"/>
                    <a:gd name="T18" fmla="*/ 0 w 11"/>
                    <a:gd name="T19" fmla="*/ 0 h 15"/>
                    <a:gd name="T20" fmla="*/ 0 w 11"/>
                    <a:gd name="T21" fmla="*/ 0 h 15"/>
                    <a:gd name="T22" fmla="*/ 0 w 11"/>
                    <a:gd name="T23" fmla="*/ 0 h 15"/>
                    <a:gd name="T24" fmla="*/ 0 w 11"/>
                    <a:gd name="T25" fmla="*/ 0 h 15"/>
                    <a:gd name="T26" fmla="*/ 0 w 11"/>
                    <a:gd name="T27" fmla="*/ 0 h 15"/>
                    <a:gd name="T28" fmla="*/ 0 w 11"/>
                    <a:gd name="T29" fmla="*/ 0 h 15"/>
                    <a:gd name="T30" fmla="*/ 0 w 11"/>
                    <a:gd name="T31" fmla="*/ 0 h 15"/>
                    <a:gd name="T32" fmla="*/ 0 w 11"/>
                    <a:gd name="T33" fmla="*/ 0 h 15"/>
                    <a:gd name="T34" fmla="*/ 0 w 11"/>
                    <a:gd name="T35" fmla="*/ 0 h 15"/>
                    <a:gd name="T36" fmla="*/ 0 w 11"/>
                    <a:gd name="T37" fmla="*/ 0 h 15"/>
                    <a:gd name="T38" fmla="*/ 0 w 11"/>
                    <a:gd name="T39" fmla="*/ 0 h 15"/>
                    <a:gd name="T40" fmla="*/ 0 w 11"/>
                    <a:gd name="T41" fmla="*/ 0 h 15"/>
                    <a:gd name="T42" fmla="*/ 0 w 11"/>
                    <a:gd name="T43" fmla="*/ 0 h 15"/>
                    <a:gd name="T44" fmla="*/ 0 w 11"/>
                    <a:gd name="T45" fmla="*/ 0 h 15"/>
                    <a:gd name="T46" fmla="*/ 0 w 11"/>
                    <a:gd name="T47" fmla="*/ 0 h 15"/>
                    <a:gd name="T48" fmla="*/ 0 w 11"/>
                    <a:gd name="T49" fmla="*/ 0 h 15"/>
                    <a:gd name="T50" fmla="*/ 0 w 11"/>
                    <a:gd name="T51" fmla="*/ 0 h 15"/>
                    <a:gd name="T52" fmla="*/ 0 w 11"/>
                    <a:gd name="T53" fmla="*/ 0 h 15"/>
                    <a:gd name="T54" fmla="*/ 0 w 11"/>
                    <a:gd name="T55" fmla="*/ 0 h 15"/>
                    <a:gd name="T56" fmla="*/ 0 w 11"/>
                    <a:gd name="T57" fmla="*/ 0 h 15"/>
                    <a:gd name="T58" fmla="*/ 0 w 11"/>
                    <a:gd name="T59" fmla="*/ 0 h 15"/>
                    <a:gd name="T60" fmla="*/ 0 w 11"/>
                    <a:gd name="T61" fmla="*/ 0 h 15"/>
                    <a:gd name="T62" fmla="*/ 0 w 11"/>
                    <a:gd name="T63" fmla="*/ 0 h 15"/>
                    <a:gd name="T64" fmla="*/ 0 w 11"/>
                    <a:gd name="T65" fmla="*/ 0 h 15"/>
                    <a:gd name="T66" fmla="*/ 0 w 11"/>
                    <a:gd name="T67" fmla="*/ 0 h 15"/>
                    <a:gd name="T68" fmla="*/ 0 w 11"/>
                    <a:gd name="T69" fmla="*/ 0 h 15"/>
                    <a:gd name="T70" fmla="*/ 0 w 11"/>
                    <a:gd name="T71" fmla="*/ 0 h 15"/>
                    <a:gd name="T72" fmla="*/ 0 w 11"/>
                    <a:gd name="T73" fmla="*/ 0 h 15"/>
                    <a:gd name="T74" fmla="*/ 0 w 11"/>
                    <a:gd name="T75" fmla="*/ 0 h 15"/>
                    <a:gd name="T76" fmla="*/ 0 w 11"/>
                    <a:gd name="T77" fmla="*/ 0 h 15"/>
                    <a:gd name="T78" fmla="*/ 0 w 11"/>
                    <a:gd name="T79" fmla="*/ 0 h 15"/>
                    <a:gd name="T80" fmla="*/ 0 w 11"/>
                    <a:gd name="T81" fmla="*/ 0 h 15"/>
                    <a:gd name="T82" fmla="*/ 0 w 11"/>
                    <a:gd name="T83" fmla="*/ 0 h 15"/>
                    <a:gd name="T84" fmla="*/ 0 w 11"/>
                    <a:gd name="T85" fmla="*/ 0 h 15"/>
                    <a:gd name="T86" fmla="*/ 0 w 11"/>
                    <a:gd name="T87" fmla="*/ 0 h 15"/>
                    <a:gd name="T88" fmla="*/ 0 w 11"/>
                    <a:gd name="T89" fmla="*/ 0 h 15"/>
                    <a:gd name="T90" fmla="*/ 0 w 11"/>
                    <a:gd name="T91" fmla="*/ 0 h 15"/>
                    <a:gd name="T92" fmla="*/ 0 w 11"/>
                    <a:gd name="T93" fmla="*/ 0 h 15"/>
                    <a:gd name="T94" fmla="*/ 0 w 11"/>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
                    <a:gd name="T145" fmla="*/ 0 h 15"/>
                    <a:gd name="T146" fmla="*/ 11 w 11"/>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 h="15">
                      <a:moveTo>
                        <a:pt x="5" y="14"/>
                      </a:moveTo>
                      <a:lnTo>
                        <a:pt x="7" y="14"/>
                      </a:lnTo>
                      <a:lnTo>
                        <a:pt x="8" y="14"/>
                      </a:lnTo>
                      <a:lnTo>
                        <a:pt x="9" y="13"/>
                      </a:lnTo>
                      <a:lnTo>
                        <a:pt x="9" y="12"/>
                      </a:lnTo>
                      <a:lnTo>
                        <a:pt x="10" y="11"/>
                      </a:lnTo>
                      <a:lnTo>
                        <a:pt x="11" y="10"/>
                      </a:lnTo>
                      <a:lnTo>
                        <a:pt x="11" y="9"/>
                      </a:lnTo>
                      <a:lnTo>
                        <a:pt x="11" y="7"/>
                      </a:lnTo>
                      <a:lnTo>
                        <a:pt x="11" y="5"/>
                      </a:lnTo>
                      <a:lnTo>
                        <a:pt x="10" y="5"/>
                      </a:lnTo>
                      <a:lnTo>
                        <a:pt x="10" y="4"/>
                      </a:lnTo>
                      <a:lnTo>
                        <a:pt x="9" y="2"/>
                      </a:lnTo>
                      <a:lnTo>
                        <a:pt x="9" y="1"/>
                      </a:lnTo>
                      <a:lnTo>
                        <a:pt x="8" y="1"/>
                      </a:lnTo>
                      <a:lnTo>
                        <a:pt x="7" y="0"/>
                      </a:lnTo>
                      <a:lnTo>
                        <a:pt x="6" y="0"/>
                      </a:lnTo>
                      <a:lnTo>
                        <a:pt x="5" y="0"/>
                      </a:lnTo>
                      <a:lnTo>
                        <a:pt x="4" y="0"/>
                      </a:lnTo>
                      <a:lnTo>
                        <a:pt x="3" y="1"/>
                      </a:lnTo>
                      <a:lnTo>
                        <a:pt x="2" y="1"/>
                      </a:lnTo>
                      <a:lnTo>
                        <a:pt x="1" y="2"/>
                      </a:lnTo>
                      <a:lnTo>
                        <a:pt x="0" y="4"/>
                      </a:lnTo>
                      <a:lnTo>
                        <a:pt x="0" y="5"/>
                      </a:lnTo>
                      <a:lnTo>
                        <a:pt x="0" y="7"/>
                      </a:lnTo>
                      <a:lnTo>
                        <a:pt x="0" y="8"/>
                      </a:lnTo>
                      <a:lnTo>
                        <a:pt x="0" y="9"/>
                      </a:lnTo>
                      <a:lnTo>
                        <a:pt x="0" y="10"/>
                      </a:lnTo>
                      <a:lnTo>
                        <a:pt x="1" y="11"/>
                      </a:lnTo>
                      <a:lnTo>
                        <a:pt x="1" y="12"/>
                      </a:lnTo>
                      <a:lnTo>
                        <a:pt x="2" y="13"/>
                      </a:lnTo>
                      <a:lnTo>
                        <a:pt x="3" y="14"/>
                      </a:lnTo>
                      <a:lnTo>
                        <a:pt x="4" y="14"/>
                      </a:lnTo>
                      <a:lnTo>
                        <a:pt x="5" y="14"/>
                      </a:lnTo>
                      <a:lnTo>
                        <a:pt x="5" y="15"/>
                      </a:lnTo>
                      <a:lnTo>
                        <a:pt x="5"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10" name="Freeform 592"/>
                <p:cNvSpPr>
                  <a:spLocks/>
                </p:cNvSpPr>
                <p:nvPr/>
              </p:nvSpPr>
              <p:spPr bwMode="auto">
                <a:xfrm>
                  <a:off x="750" y="1607"/>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5"/>
                      </a:moveTo>
                      <a:lnTo>
                        <a:pt x="8" y="15"/>
                      </a:lnTo>
                      <a:lnTo>
                        <a:pt x="9" y="14"/>
                      </a:lnTo>
                      <a:lnTo>
                        <a:pt x="10" y="13"/>
                      </a:lnTo>
                      <a:lnTo>
                        <a:pt x="10" y="12"/>
                      </a:lnTo>
                      <a:lnTo>
                        <a:pt x="11" y="11"/>
                      </a:lnTo>
                      <a:lnTo>
                        <a:pt x="12" y="10"/>
                      </a:lnTo>
                      <a:lnTo>
                        <a:pt x="12" y="9"/>
                      </a:lnTo>
                      <a:lnTo>
                        <a:pt x="12" y="7"/>
                      </a:lnTo>
                      <a:lnTo>
                        <a:pt x="12" y="6"/>
                      </a:lnTo>
                      <a:lnTo>
                        <a:pt x="11" y="5"/>
                      </a:lnTo>
                      <a:lnTo>
                        <a:pt x="11" y="3"/>
                      </a:lnTo>
                      <a:lnTo>
                        <a:pt x="10" y="3"/>
                      </a:lnTo>
                      <a:lnTo>
                        <a:pt x="9" y="2"/>
                      </a:lnTo>
                      <a:lnTo>
                        <a:pt x="8" y="2"/>
                      </a:lnTo>
                      <a:lnTo>
                        <a:pt x="8" y="0"/>
                      </a:lnTo>
                      <a:lnTo>
                        <a:pt x="7" y="0"/>
                      </a:lnTo>
                      <a:lnTo>
                        <a:pt x="6" y="0"/>
                      </a:lnTo>
                      <a:lnTo>
                        <a:pt x="5" y="0"/>
                      </a:lnTo>
                      <a:lnTo>
                        <a:pt x="4" y="0"/>
                      </a:lnTo>
                      <a:lnTo>
                        <a:pt x="3" y="2"/>
                      </a:lnTo>
                      <a:lnTo>
                        <a:pt x="2" y="3"/>
                      </a:lnTo>
                      <a:lnTo>
                        <a:pt x="1" y="3"/>
                      </a:lnTo>
                      <a:lnTo>
                        <a:pt x="0" y="5"/>
                      </a:lnTo>
                      <a:lnTo>
                        <a:pt x="0" y="7"/>
                      </a:lnTo>
                      <a:lnTo>
                        <a:pt x="0" y="8"/>
                      </a:lnTo>
                      <a:lnTo>
                        <a:pt x="0" y="9"/>
                      </a:lnTo>
                      <a:lnTo>
                        <a:pt x="0" y="10"/>
                      </a:lnTo>
                      <a:lnTo>
                        <a:pt x="0" y="11"/>
                      </a:lnTo>
                      <a:lnTo>
                        <a:pt x="1" y="11"/>
                      </a:lnTo>
                      <a:lnTo>
                        <a:pt x="1" y="12"/>
                      </a:lnTo>
                      <a:lnTo>
                        <a:pt x="2" y="13"/>
                      </a:lnTo>
                      <a:lnTo>
                        <a:pt x="3" y="14"/>
                      </a:lnTo>
                      <a:lnTo>
                        <a:pt x="4"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11" name="Freeform 593"/>
                <p:cNvSpPr>
                  <a:spLocks/>
                </p:cNvSpPr>
                <p:nvPr/>
              </p:nvSpPr>
              <p:spPr bwMode="auto">
                <a:xfrm>
                  <a:off x="757" y="1607"/>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5"/>
                      </a:moveTo>
                      <a:lnTo>
                        <a:pt x="8" y="15"/>
                      </a:lnTo>
                      <a:lnTo>
                        <a:pt x="9" y="14"/>
                      </a:lnTo>
                      <a:lnTo>
                        <a:pt x="10" y="14"/>
                      </a:lnTo>
                      <a:lnTo>
                        <a:pt x="11" y="13"/>
                      </a:lnTo>
                      <a:lnTo>
                        <a:pt x="12" y="12"/>
                      </a:lnTo>
                      <a:lnTo>
                        <a:pt x="12" y="10"/>
                      </a:lnTo>
                      <a:lnTo>
                        <a:pt x="12" y="9"/>
                      </a:lnTo>
                      <a:lnTo>
                        <a:pt x="12" y="7"/>
                      </a:lnTo>
                      <a:lnTo>
                        <a:pt x="12" y="6"/>
                      </a:lnTo>
                      <a:lnTo>
                        <a:pt x="12" y="5"/>
                      </a:lnTo>
                      <a:lnTo>
                        <a:pt x="11" y="5"/>
                      </a:lnTo>
                      <a:lnTo>
                        <a:pt x="11" y="4"/>
                      </a:lnTo>
                      <a:lnTo>
                        <a:pt x="11" y="3"/>
                      </a:lnTo>
                      <a:lnTo>
                        <a:pt x="10" y="3"/>
                      </a:lnTo>
                      <a:lnTo>
                        <a:pt x="9" y="3"/>
                      </a:lnTo>
                      <a:lnTo>
                        <a:pt x="9" y="2"/>
                      </a:lnTo>
                      <a:lnTo>
                        <a:pt x="8" y="2"/>
                      </a:lnTo>
                      <a:lnTo>
                        <a:pt x="7" y="2"/>
                      </a:lnTo>
                      <a:lnTo>
                        <a:pt x="7" y="0"/>
                      </a:lnTo>
                      <a:lnTo>
                        <a:pt x="6" y="0"/>
                      </a:lnTo>
                      <a:lnTo>
                        <a:pt x="5" y="0"/>
                      </a:lnTo>
                      <a:lnTo>
                        <a:pt x="5" y="2"/>
                      </a:lnTo>
                      <a:lnTo>
                        <a:pt x="3" y="2"/>
                      </a:lnTo>
                      <a:lnTo>
                        <a:pt x="2" y="3"/>
                      </a:lnTo>
                      <a:lnTo>
                        <a:pt x="1" y="5"/>
                      </a:lnTo>
                      <a:lnTo>
                        <a:pt x="0" y="6"/>
                      </a:lnTo>
                      <a:lnTo>
                        <a:pt x="0" y="7"/>
                      </a:lnTo>
                      <a:lnTo>
                        <a:pt x="0" y="8"/>
                      </a:lnTo>
                      <a:lnTo>
                        <a:pt x="0" y="9"/>
                      </a:lnTo>
                      <a:lnTo>
                        <a:pt x="0" y="10"/>
                      </a:lnTo>
                      <a:lnTo>
                        <a:pt x="1" y="11"/>
                      </a:lnTo>
                      <a:lnTo>
                        <a:pt x="1" y="12"/>
                      </a:lnTo>
                      <a:lnTo>
                        <a:pt x="2" y="12"/>
                      </a:lnTo>
                      <a:lnTo>
                        <a:pt x="2" y="13"/>
                      </a:lnTo>
                      <a:lnTo>
                        <a:pt x="3"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12" name="Freeform 594"/>
                <p:cNvSpPr>
                  <a:spLocks/>
                </p:cNvSpPr>
                <p:nvPr/>
              </p:nvSpPr>
              <p:spPr bwMode="auto">
                <a:xfrm>
                  <a:off x="754" y="1607"/>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5"/>
                      </a:moveTo>
                      <a:lnTo>
                        <a:pt x="8" y="15"/>
                      </a:lnTo>
                      <a:lnTo>
                        <a:pt x="9" y="14"/>
                      </a:lnTo>
                      <a:lnTo>
                        <a:pt x="10" y="14"/>
                      </a:lnTo>
                      <a:lnTo>
                        <a:pt x="11" y="13"/>
                      </a:lnTo>
                      <a:lnTo>
                        <a:pt x="12" y="12"/>
                      </a:lnTo>
                      <a:lnTo>
                        <a:pt x="12" y="10"/>
                      </a:lnTo>
                      <a:lnTo>
                        <a:pt x="12" y="9"/>
                      </a:lnTo>
                      <a:lnTo>
                        <a:pt x="12" y="7"/>
                      </a:lnTo>
                      <a:lnTo>
                        <a:pt x="12" y="6"/>
                      </a:lnTo>
                      <a:lnTo>
                        <a:pt x="12" y="5"/>
                      </a:lnTo>
                      <a:lnTo>
                        <a:pt x="11" y="5"/>
                      </a:lnTo>
                      <a:lnTo>
                        <a:pt x="11" y="4"/>
                      </a:lnTo>
                      <a:lnTo>
                        <a:pt x="11" y="3"/>
                      </a:lnTo>
                      <a:lnTo>
                        <a:pt x="10" y="3"/>
                      </a:lnTo>
                      <a:lnTo>
                        <a:pt x="9" y="3"/>
                      </a:lnTo>
                      <a:lnTo>
                        <a:pt x="9" y="2"/>
                      </a:lnTo>
                      <a:lnTo>
                        <a:pt x="7" y="2"/>
                      </a:lnTo>
                      <a:lnTo>
                        <a:pt x="7" y="0"/>
                      </a:lnTo>
                      <a:lnTo>
                        <a:pt x="6" y="0"/>
                      </a:lnTo>
                      <a:lnTo>
                        <a:pt x="5" y="0"/>
                      </a:lnTo>
                      <a:lnTo>
                        <a:pt x="5" y="2"/>
                      </a:lnTo>
                      <a:lnTo>
                        <a:pt x="3" y="2"/>
                      </a:lnTo>
                      <a:lnTo>
                        <a:pt x="2" y="3"/>
                      </a:lnTo>
                      <a:lnTo>
                        <a:pt x="1" y="3"/>
                      </a:lnTo>
                      <a:lnTo>
                        <a:pt x="1" y="5"/>
                      </a:lnTo>
                      <a:lnTo>
                        <a:pt x="0" y="6"/>
                      </a:lnTo>
                      <a:lnTo>
                        <a:pt x="0" y="7"/>
                      </a:lnTo>
                      <a:lnTo>
                        <a:pt x="0" y="8"/>
                      </a:lnTo>
                      <a:lnTo>
                        <a:pt x="0" y="9"/>
                      </a:lnTo>
                      <a:lnTo>
                        <a:pt x="0" y="10"/>
                      </a:lnTo>
                      <a:lnTo>
                        <a:pt x="1" y="11"/>
                      </a:lnTo>
                      <a:lnTo>
                        <a:pt x="1" y="12"/>
                      </a:lnTo>
                      <a:lnTo>
                        <a:pt x="2" y="13"/>
                      </a:lnTo>
                      <a:lnTo>
                        <a:pt x="3" y="14"/>
                      </a:lnTo>
                      <a:lnTo>
                        <a:pt x="4"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13" name="Freeform 595"/>
                <p:cNvSpPr>
                  <a:spLocks/>
                </p:cNvSpPr>
                <p:nvPr/>
              </p:nvSpPr>
              <p:spPr bwMode="auto">
                <a:xfrm>
                  <a:off x="760" y="1607"/>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4"/>
                      </a:moveTo>
                      <a:lnTo>
                        <a:pt x="8" y="14"/>
                      </a:lnTo>
                      <a:lnTo>
                        <a:pt x="9" y="14"/>
                      </a:lnTo>
                      <a:lnTo>
                        <a:pt x="10" y="13"/>
                      </a:lnTo>
                      <a:lnTo>
                        <a:pt x="11" y="12"/>
                      </a:lnTo>
                      <a:lnTo>
                        <a:pt x="12" y="11"/>
                      </a:lnTo>
                      <a:lnTo>
                        <a:pt x="12" y="10"/>
                      </a:lnTo>
                      <a:lnTo>
                        <a:pt x="12" y="8"/>
                      </a:lnTo>
                      <a:lnTo>
                        <a:pt x="12" y="7"/>
                      </a:lnTo>
                      <a:lnTo>
                        <a:pt x="12" y="6"/>
                      </a:lnTo>
                      <a:lnTo>
                        <a:pt x="12" y="5"/>
                      </a:lnTo>
                      <a:lnTo>
                        <a:pt x="12" y="4"/>
                      </a:lnTo>
                      <a:lnTo>
                        <a:pt x="11" y="3"/>
                      </a:lnTo>
                      <a:lnTo>
                        <a:pt x="10" y="3"/>
                      </a:lnTo>
                      <a:lnTo>
                        <a:pt x="10" y="2"/>
                      </a:lnTo>
                      <a:lnTo>
                        <a:pt x="9" y="2"/>
                      </a:lnTo>
                      <a:lnTo>
                        <a:pt x="8" y="0"/>
                      </a:lnTo>
                      <a:lnTo>
                        <a:pt x="7" y="0"/>
                      </a:lnTo>
                      <a:lnTo>
                        <a:pt x="6" y="0"/>
                      </a:lnTo>
                      <a:lnTo>
                        <a:pt x="4" y="0"/>
                      </a:lnTo>
                      <a:lnTo>
                        <a:pt x="3" y="2"/>
                      </a:lnTo>
                      <a:lnTo>
                        <a:pt x="2" y="2"/>
                      </a:lnTo>
                      <a:lnTo>
                        <a:pt x="2" y="3"/>
                      </a:lnTo>
                      <a:lnTo>
                        <a:pt x="1" y="4"/>
                      </a:lnTo>
                      <a:lnTo>
                        <a:pt x="0" y="5"/>
                      </a:lnTo>
                      <a:lnTo>
                        <a:pt x="0" y="7"/>
                      </a:lnTo>
                      <a:lnTo>
                        <a:pt x="0" y="8"/>
                      </a:lnTo>
                      <a:lnTo>
                        <a:pt x="0" y="9"/>
                      </a:lnTo>
                      <a:lnTo>
                        <a:pt x="0" y="10"/>
                      </a:lnTo>
                      <a:lnTo>
                        <a:pt x="0" y="11"/>
                      </a:lnTo>
                      <a:lnTo>
                        <a:pt x="1" y="11"/>
                      </a:lnTo>
                      <a:lnTo>
                        <a:pt x="2" y="12"/>
                      </a:lnTo>
                      <a:lnTo>
                        <a:pt x="2" y="13"/>
                      </a:lnTo>
                      <a:lnTo>
                        <a:pt x="3" y="13"/>
                      </a:lnTo>
                      <a:lnTo>
                        <a:pt x="4" y="14"/>
                      </a:lnTo>
                      <a:lnTo>
                        <a:pt x="5" y="14"/>
                      </a:lnTo>
                      <a:lnTo>
                        <a:pt x="6" y="15"/>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14" name="Freeform 596"/>
                <p:cNvSpPr>
                  <a:spLocks/>
                </p:cNvSpPr>
                <p:nvPr/>
              </p:nvSpPr>
              <p:spPr bwMode="auto">
                <a:xfrm>
                  <a:off x="767" y="1607"/>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7" y="15"/>
                      </a:moveTo>
                      <a:lnTo>
                        <a:pt x="8" y="15"/>
                      </a:lnTo>
                      <a:lnTo>
                        <a:pt x="9" y="14"/>
                      </a:lnTo>
                      <a:lnTo>
                        <a:pt x="10" y="13"/>
                      </a:lnTo>
                      <a:lnTo>
                        <a:pt x="11" y="12"/>
                      </a:lnTo>
                      <a:lnTo>
                        <a:pt x="12" y="11"/>
                      </a:lnTo>
                      <a:lnTo>
                        <a:pt x="12" y="10"/>
                      </a:lnTo>
                      <a:lnTo>
                        <a:pt x="12" y="9"/>
                      </a:lnTo>
                      <a:lnTo>
                        <a:pt x="13" y="7"/>
                      </a:lnTo>
                      <a:lnTo>
                        <a:pt x="12" y="7"/>
                      </a:lnTo>
                      <a:lnTo>
                        <a:pt x="12" y="6"/>
                      </a:lnTo>
                      <a:lnTo>
                        <a:pt x="12" y="5"/>
                      </a:lnTo>
                      <a:lnTo>
                        <a:pt x="11" y="3"/>
                      </a:lnTo>
                      <a:lnTo>
                        <a:pt x="10" y="3"/>
                      </a:lnTo>
                      <a:lnTo>
                        <a:pt x="9" y="2"/>
                      </a:lnTo>
                      <a:lnTo>
                        <a:pt x="8" y="0"/>
                      </a:lnTo>
                      <a:lnTo>
                        <a:pt x="7" y="0"/>
                      </a:lnTo>
                      <a:lnTo>
                        <a:pt x="5" y="0"/>
                      </a:lnTo>
                      <a:lnTo>
                        <a:pt x="3" y="2"/>
                      </a:lnTo>
                      <a:lnTo>
                        <a:pt x="2" y="3"/>
                      </a:lnTo>
                      <a:lnTo>
                        <a:pt x="1" y="5"/>
                      </a:lnTo>
                      <a:lnTo>
                        <a:pt x="0" y="5"/>
                      </a:lnTo>
                      <a:lnTo>
                        <a:pt x="0" y="7"/>
                      </a:lnTo>
                      <a:lnTo>
                        <a:pt x="0" y="8"/>
                      </a:lnTo>
                      <a:lnTo>
                        <a:pt x="0" y="9"/>
                      </a:lnTo>
                      <a:lnTo>
                        <a:pt x="1" y="10"/>
                      </a:lnTo>
                      <a:lnTo>
                        <a:pt x="1" y="11"/>
                      </a:lnTo>
                      <a:lnTo>
                        <a:pt x="1" y="12"/>
                      </a:lnTo>
                      <a:lnTo>
                        <a:pt x="2" y="12"/>
                      </a:lnTo>
                      <a:lnTo>
                        <a:pt x="2" y="13"/>
                      </a:lnTo>
                      <a:lnTo>
                        <a:pt x="3" y="13"/>
                      </a:lnTo>
                      <a:lnTo>
                        <a:pt x="3" y="14"/>
                      </a:lnTo>
                      <a:lnTo>
                        <a:pt x="4" y="14"/>
                      </a:lnTo>
                      <a:lnTo>
                        <a:pt x="5"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15" name="Freeform 597"/>
                <p:cNvSpPr>
                  <a:spLocks/>
                </p:cNvSpPr>
                <p:nvPr/>
              </p:nvSpPr>
              <p:spPr bwMode="auto">
                <a:xfrm>
                  <a:off x="764" y="1607"/>
                  <a:ext cx="2"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w 14"/>
                    <a:gd name="T27" fmla="*/ 0 h 15"/>
                    <a:gd name="T28" fmla="*/ 0 w 14"/>
                    <a:gd name="T29" fmla="*/ 0 h 15"/>
                    <a:gd name="T30" fmla="*/ 0 w 14"/>
                    <a:gd name="T31" fmla="*/ 0 h 15"/>
                    <a:gd name="T32" fmla="*/ 0 w 14"/>
                    <a:gd name="T33" fmla="*/ 0 h 15"/>
                    <a:gd name="T34" fmla="*/ 0 w 14"/>
                    <a:gd name="T35" fmla="*/ 0 h 15"/>
                    <a:gd name="T36" fmla="*/ 0 w 14"/>
                    <a:gd name="T37" fmla="*/ 0 h 15"/>
                    <a:gd name="T38" fmla="*/ 0 w 14"/>
                    <a:gd name="T39" fmla="*/ 0 h 15"/>
                    <a:gd name="T40" fmla="*/ 0 w 14"/>
                    <a:gd name="T41" fmla="*/ 0 h 15"/>
                    <a:gd name="T42" fmla="*/ 0 w 14"/>
                    <a:gd name="T43" fmla="*/ 0 h 15"/>
                    <a:gd name="T44" fmla="*/ 0 w 14"/>
                    <a:gd name="T45" fmla="*/ 0 h 15"/>
                    <a:gd name="T46" fmla="*/ 0 w 14"/>
                    <a:gd name="T47" fmla="*/ 0 h 15"/>
                    <a:gd name="T48" fmla="*/ 0 w 14"/>
                    <a:gd name="T49" fmla="*/ 0 h 15"/>
                    <a:gd name="T50" fmla="*/ 0 w 14"/>
                    <a:gd name="T51" fmla="*/ 0 h 15"/>
                    <a:gd name="T52" fmla="*/ 0 w 14"/>
                    <a:gd name="T53" fmla="*/ 0 h 15"/>
                    <a:gd name="T54" fmla="*/ 0 w 14"/>
                    <a:gd name="T55" fmla="*/ 0 h 15"/>
                    <a:gd name="T56" fmla="*/ 0 w 14"/>
                    <a:gd name="T57" fmla="*/ 0 h 15"/>
                    <a:gd name="T58" fmla="*/ 0 w 14"/>
                    <a:gd name="T59" fmla="*/ 0 h 15"/>
                    <a:gd name="T60" fmla="*/ 0 w 14"/>
                    <a:gd name="T61" fmla="*/ 0 h 15"/>
                    <a:gd name="T62" fmla="*/ 0 w 14"/>
                    <a:gd name="T63" fmla="*/ 0 h 15"/>
                    <a:gd name="T64" fmla="*/ 0 w 14"/>
                    <a:gd name="T65" fmla="*/ 0 h 15"/>
                    <a:gd name="T66" fmla="*/ 0 w 14"/>
                    <a:gd name="T67" fmla="*/ 0 h 15"/>
                    <a:gd name="T68" fmla="*/ 0 w 14"/>
                    <a:gd name="T69" fmla="*/ 0 h 15"/>
                    <a:gd name="T70" fmla="*/ 0 w 14"/>
                    <a:gd name="T71" fmla="*/ 0 h 15"/>
                    <a:gd name="T72" fmla="*/ 0 w 14"/>
                    <a:gd name="T73" fmla="*/ 0 h 15"/>
                    <a:gd name="T74" fmla="*/ 0 w 14"/>
                    <a:gd name="T75" fmla="*/ 0 h 15"/>
                    <a:gd name="T76" fmla="*/ 0 w 14"/>
                    <a:gd name="T77" fmla="*/ 0 h 15"/>
                    <a:gd name="T78" fmla="*/ 0 w 14"/>
                    <a:gd name="T79" fmla="*/ 0 h 15"/>
                    <a:gd name="T80" fmla="*/ 0 w 14"/>
                    <a:gd name="T81" fmla="*/ 0 h 15"/>
                    <a:gd name="T82" fmla="*/ 0 w 14"/>
                    <a:gd name="T83" fmla="*/ 0 h 15"/>
                    <a:gd name="T84" fmla="*/ 0 w 14"/>
                    <a:gd name="T85" fmla="*/ 0 h 15"/>
                    <a:gd name="T86" fmla="*/ 0 w 14"/>
                    <a:gd name="T87" fmla="*/ 0 h 15"/>
                    <a:gd name="T88" fmla="*/ 0 w 14"/>
                    <a:gd name="T89" fmla="*/ 0 h 15"/>
                    <a:gd name="T90" fmla="*/ 0 w 14"/>
                    <a:gd name="T91" fmla="*/ 0 h 15"/>
                    <a:gd name="T92" fmla="*/ 0 w 14"/>
                    <a:gd name="T93" fmla="*/ 0 h 15"/>
                    <a:gd name="T94" fmla="*/ 0 w 14"/>
                    <a:gd name="T95" fmla="*/ 0 h 15"/>
                    <a:gd name="T96" fmla="*/ 0 w 14"/>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
                    <a:gd name="T148" fmla="*/ 0 h 15"/>
                    <a:gd name="T149" fmla="*/ 14 w 14"/>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 h="15">
                      <a:moveTo>
                        <a:pt x="7" y="15"/>
                      </a:moveTo>
                      <a:lnTo>
                        <a:pt x="8" y="15"/>
                      </a:lnTo>
                      <a:lnTo>
                        <a:pt x="9" y="14"/>
                      </a:lnTo>
                      <a:lnTo>
                        <a:pt x="10" y="13"/>
                      </a:lnTo>
                      <a:lnTo>
                        <a:pt x="11" y="12"/>
                      </a:lnTo>
                      <a:lnTo>
                        <a:pt x="13" y="11"/>
                      </a:lnTo>
                      <a:lnTo>
                        <a:pt x="13" y="10"/>
                      </a:lnTo>
                      <a:lnTo>
                        <a:pt x="13" y="9"/>
                      </a:lnTo>
                      <a:lnTo>
                        <a:pt x="14" y="7"/>
                      </a:lnTo>
                      <a:lnTo>
                        <a:pt x="13" y="7"/>
                      </a:lnTo>
                      <a:lnTo>
                        <a:pt x="13" y="6"/>
                      </a:lnTo>
                      <a:lnTo>
                        <a:pt x="13" y="5"/>
                      </a:lnTo>
                      <a:lnTo>
                        <a:pt x="11" y="5"/>
                      </a:lnTo>
                      <a:lnTo>
                        <a:pt x="11" y="3"/>
                      </a:lnTo>
                      <a:lnTo>
                        <a:pt x="10" y="3"/>
                      </a:lnTo>
                      <a:lnTo>
                        <a:pt x="9" y="2"/>
                      </a:lnTo>
                      <a:lnTo>
                        <a:pt x="9" y="0"/>
                      </a:lnTo>
                      <a:lnTo>
                        <a:pt x="8" y="0"/>
                      </a:lnTo>
                      <a:lnTo>
                        <a:pt x="7" y="0"/>
                      </a:lnTo>
                      <a:lnTo>
                        <a:pt x="6" y="0"/>
                      </a:lnTo>
                      <a:lnTo>
                        <a:pt x="5" y="0"/>
                      </a:lnTo>
                      <a:lnTo>
                        <a:pt x="3" y="2"/>
                      </a:lnTo>
                      <a:lnTo>
                        <a:pt x="2" y="3"/>
                      </a:lnTo>
                      <a:lnTo>
                        <a:pt x="1" y="5"/>
                      </a:lnTo>
                      <a:lnTo>
                        <a:pt x="0" y="5"/>
                      </a:lnTo>
                      <a:lnTo>
                        <a:pt x="0" y="7"/>
                      </a:lnTo>
                      <a:lnTo>
                        <a:pt x="0" y="8"/>
                      </a:lnTo>
                      <a:lnTo>
                        <a:pt x="0" y="9"/>
                      </a:lnTo>
                      <a:lnTo>
                        <a:pt x="1" y="10"/>
                      </a:lnTo>
                      <a:lnTo>
                        <a:pt x="1" y="11"/>
                      </a:lnTo>
                      <a:lnTo>
                        <a:pt x="1" y="12"/>
                      </a:lnTo>
                      <a:lnTo>
                        <a:pt x="2" y="12"/>
                      </a:lnTo>
                      <a:lnTo>
                        <a:pt x="2" y="13"/>
                      </a:lnTo>
                      <a:lnTo>
                        <a:pt x="3" y="13"/>
                      </a:lnTo>
                      <a:lnTo>
                        <a:pt x="3" y="14"/>
                      </a:lnTo>
                      <a:lnTo>
                        <a:pt x="4" y="14"/>
                      </a:lnTo>
                      <a:lnTo>
                        <a:pt x="5" y="14"/>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16" name="Freeform 598"/>
                <p:cNvSpPr>
                  <a:spLocks/>
                </p:cNvSpPr>
                <p:nvPr/>
              </p:nvSpPr>
              <p:spPr bwMode="auto">
                <a:xfrm>
                  <a:off x="771" y="1607"/>
                  <a:ext cx="2" cy="1"/>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w 13"/>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3"/>
                    <a:gd name="T149" fmla="*/ 13 w 13"/>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3">
                      <a:moveTo>
                        <a:pt x="7" y="13"/>
                      </a:moveTo>
                      <a:lnTo>
                        <a:pt x="8" y="13"/>
                      </a:lnTo>
                      <a:lnTo>
                        <a:pt x="9" y="13"/>
                      </a:lnTo>
                      <a:lnTo>
                        <a:pt x="10" y="12"/>
                      </a:lnTo>
                      <a:lnTo>
                        <a:pt x="11" y="11"/>
                      </a:lnTo>
                      <a:lnTo>
                        <a:pt x="11" y="10"/>
                      </a:lnTo>
                      <a:lnTo>
                        <a:pt x="12" y="9"/>
                      </a:lnTo>
                      <a:lnTo>
                        <a:pt x="13" y="7"/>
                      </a:lnTo>
                      <a:lnTo>
                        <a:pt x="13" y="6"/>
                      </a:lnTo>
                      <a:lnTo>
                        <a:pt x="13" y="5"/>
                      </a:lnTo>
                      <a:lnTo>
                        <a:pt x="12" y="5"/>
                      </a:lnTo>
                      <a:lnTo>
                        <a:pt x="12" y="4"/>
                      </a:lnTo>
                      <a:lnTo>
                        <a:pt x="12" y="3"/>
                      </a:lnTo>
                      <a:lnTo>
                        <a:pt x="11" y="3"/>
                      </a:lnTo>
                      <a:lnTo>
                        <a:pt x="11" y="2"/>
                      </a:lnTo>
                      <a:lnTo>
                        <a:pt x="11" y="1"/>
                      </a:lnTo>
                      <a:lnTo>
                        <a:pt x="10" y="1"/>
                      </a:lnTo>
                      <a:lnTo>
                        <a:pt x="9" y="1"/>
                      </a:lnTo>
                      <a:lnTo>
                        <a:pt x="9" y="0"/>
                      </a:lnTo>
                      <a:lnTo>
                        <a:pt x="8" y="0"/>
                      </a:lnTo>
                      <a:lnTo>
                        <a:pt x="7" y="0"/>
                      </a:lnTo>
                      <a:lnTo>
                        <a:pt x="6" y="0"/>
                      </a:lnTo>
                      <a:lnTo>
                        <a:pt x="4" y="0"/>
                      </a:lnTo>
                      <a:lnTo>
                        <a:pt x="3" y="1"/>
                      </a:lnTo>
                      <a:lnTo>
                        <a:pt x="1" y="2"/>
                      </a:lnTo>
                      <a:lnTo>
                        <a:pt x="1" y="3"/>
                      </a:lnTo>
                      <a:lnTo>
                        <a:pt x="1" y="5"/>
                      </a:lnTo>
                      <a:lnTo>
                        <a:pt x="0" y="6"/>
                      </a:lnTo>
                      <a:lnTo>
                        <a:pt x="1" y="7"/>
                      </a:lnTo>
                      <a:lnTo>
                        <a:pt x="1" y="8"/>
                      </a:lnTo>
                      <a:lnTo>
                        <a:pt x="1" y="9"/>
                      </a:lnTo>
                      <a:lnTo>
                        <a:pt x="1" y="10"/>
                      </a:lnTo>
                      <a:lnTo>
                        <a:pt x="1" y="11"/>
                      </a:lnTo>
                      <a:lnTo>
                        <a:pt x="2" y="11"/>
                      </a:lnTo>
                      <a:lnTo>
                        <a:pt x="3" y="12"/>
                      </a:lnTo>
                      <a:lnTo>
                        <a:pt x="4" y="13"/>
                      </a:lnTo>
                      <a:lnTo>
                        <a:pt x="5" y="13"/>
                      </a:lnTo>
                      <a:lnTo>
                        <a:pt x="6"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17" name="Freeform 599"/>
                <p:cNvSpPr>
                  <a:spLocks/>
                </p:cNvSpPr>
                <p:nvPr/>
              </p:nvSpPr>
              <p:spPr bwMode="auto">
                <a:xfrm>
                  <a:off x="777" y="1607"/>
                  <a:ext cx="2" cy="1"/>
                </a:xfrm>
                <a:custGeom>
                  <a:avLst/>
                  <a:gdLst>
                    <a:gd name="T0" fmla="*/ 0 w 14"/>
                    <a:gd name="T1" fmla="*/ 0 h 13"/>
                    <a:gd name="T2" fmla="*/ 0 w 14"/>
                    <a:gd name="T3" fmla="*/ 0 h 13"/>
                    <a:gd name="T4" fmla="*/ 0 w 14"/>
                    <a:gd name="T5" fmla="*/ 0 h 13"/>
                    <a:gd name="T6" fmla="*/ 0 w 14"/>
                    <a:gd name="T7" fmla="*/ 0 h 13"/>
                    <a:gd name="T8" fmla="*/ 0 w 14"/>
                    <a:gd name="T9" fmla="*/ 0 h 13"/>
                    <a:gd name="T10" fmla="*/ 0 w 14"/>
                    <a:gd name="T11" fmla="*/ 0 h 13"/>
                    <a:gd name="T12" fmla="*/ 0 w 14"/>
                    <a:gd name="T13" fmla="*/ 0 h 13"/>
                    <a:gd name="T14" fmla="*/ 0 w 14"/>
                    <a:gd name="T15" fmla="*/ 0 h 13"/>
                    <a:gd name="T16" fmla="*/ 0 w 14"/>
                    <a:gd name="T17" fmla="*/ 0 h 13"/>
                    <a:gd name="T18" fmla="*/ 0 w 14"/>
                    <a:gd name="T19" fmla="*/ 0 h 13"/>
                    <a:gd name="T20" fmla="*/ 0 w 14"/>
                    <a:gd name="T21" fmla="*/ 0 h 13"/>
                    <a:gd name="T22" fmla="*/ 0 w 14"/>
                    <a:gd name="T23" fmla="*/ 0 h 13"/>
                    <a:gd name="T24" fmla="*/ 0 w 14"/>
                    <a:gd name="T25" fmla="*/ 0 h 13"/>
                    <a:gd name="T26" fmla="*/ 0 w 14"/>
                    <a:gd name="T27" fmla="*/ 0 h 13"/>
                    <a:gd name="T28" fmla="*/ 0 w 14"/>
                    <a:gd name="T29" fmla="*/ 0 h 13"/>
                    <a:gd name="T30" fmla="*/ 0 w 14"/>
                    <a:gd name="T31" fmla="*/ 0 h 13"/>
                    <a:gd name="T32" fmla="*/ 0 w 14"/>
                    <a:gd name="T33" fmla="*/ 0 h 13"/>
                    <a:gd name="T34" fmla="*/ 0 w 14"/>
                    <a:gd name="T35" fmla="*/ 0 h 13"/>
                    <a:gd name="T36" fmla="*/ 0 w 14"/>
                    <a:gd name="T37" fmla="*/ 0 h 13"/>
                    <a:gd name="T38" fmla="*/ 0 w 14"/>
                    <a:gd name="T39" fmla="*/ 0 h 13"/>
                    <a:gd name="T40" fmla="*/ 0 w 14"/>
                    <a:gd name="T41" fmla="*/ 0 h 13"/>
                    <a:gd name="T42" fmla="*/ 0 w 14"/>
                    <a:gd name="T43" fmla="*/ 0 h 13"/>
                    <a:gd name="T44" fmla="*/ 0 w 14"/>
                    <a:gd name="T45" fmla="*/ 0 h 13"/>
                    <a:gd name="T46" fmla="*/ 0 w 14"/>
                    <a:gd name="T47" fmla="*/ 0 h 13"/>
                    <a:gd name="T48" fmla="*/ 0 w 14"/>
                    <a:gd name="T49" fmla="*/ 0 h 13"/>
                    <a:gd name="T50" fmla="*/ 0 w 14"/>
                    <a:gd name="T51" fmla="*/ 0 h 13"/>
                    <a:gd name="T52" fmla="*/ 0 w 14"/>
                    <a:gd name="T53" fmla="*/ 0 h 13"/>
                    <a:gd name="T54" fmla="*/ 0 w 14"/>
                    <a:gd name="T55" fmla="*/ 0 h 13"/>
                    <a:gd name="T56" fmla="*/ 0 w 14"/>
                    <a:gd name="T57" fmla="*/ 0 h 13"/>
                    <a:gd name="T58" fmla="*/ 0 w 14"/>
                    <a:gd name="T59" fmla="*/ 0 h 13"/>
                    <a:gd name="T60" fmla="*/ 0 w 14"/>
                    <a:gd name="T61" fmla="*/ 0 h 13"/>
                    <a:gd name="T62" fmla="*/ 0 w 14"/>
                    <a:gd name="T63" fmla="*/ 0 h 13"/>
                    <a:gd name="T64" fmla="*/ 0 w 14"/>
                    <a:gd name="T65" fmla="*/ 0 h 13"/>
                    <a:gd name="T66" fmla="*/ 0 w 14"/>
                    <a:gd name="T67" fmla="*/ 0 h 13"/>
                    <a:gd name="T68" fmla="*/ 0 w 14"/>
                    <a:gd name="T69" fmla="*/ 0 h 13"/>
                    <a:gd name="T70" fmla="*/ 0 w 14"/>
                    <a:gd name="T71" fmla="*/ 0 h 13"/>
                    <a:gd name="T72" fmla="*/ 0 w 14"/>
                    <a:gd name="T73" fmla="*/ 0 h 13"/>
                    <a:gd name="T74" fmla="*/ 0 w 14"/>
                    <a:gd name="T75" fmla="*/ 0 h 13"/>
                    <a:gd name="T76" fmla="*/ 0 w 14"/>
                    <a:gd name="T77" fmla="*/ 0 h 13"/>
                    <a:gd name="T78" fmla="*/ 0 w 14"/>
                    <a:gd name="T79" fmla="*/ 0 h 13"/>
                    <a:gd name="T80" fmla="*/ 0 w 14"/>
                    <a:gd name="T81" fmla="*/ 0 h 13"/>
                    <a:gd name="T82" fmla="*/ 0 w 14"/>
                    <a:gd name="T83" fmla="*/ 0 h 13"/>
                    <a:gd name="T84" fmla="*/ 0 w 14"/>
                    <a:gd name="T85" fmla="*/ 0 h 13"/>
                    <a:gd name="T86" fmla="*/ 0 w 14"/>
                    <a:gd name="T87" fmla="*/ 0 h 13"/>
                    <a:gd name="T88" fmla="*/ 0 w 14"/>
                    <a:gd name="T89" fmla="*/ 0 h 13"/>
                    <a:gd name="T90" fmla="*/ 0 w 14"/>
                    <a:gd name="T91" fmla="*/ 0 h 13"/>
                    <a:gd name="T92" fmla="*/ 0 w 14"/>
                    <a:gd name="T93" fmla="*/ 0 h 13"/>
                    <a:gd name="T94" fmla="*/ 0 w 14"/>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3"/>
                    <a:gd name="T146" fmla="*/ 14 w 14"/>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3">
                      <a:moveTo>
                        <a:pt x="7" y="13"/>
                      </a:moveTo>
                      <a:lnTo>
                        <a:pt x="8" y="13"/>
                      </a:lnTo>
                      <a:lnTo>
                        <a:pt x="9" y="13"/>
                      </a:lnTo>
                      <a:lnTo>
                        <a:pt x="10" y="12"/>
                      </a:lnTo>
                      <a:lnTo>
                        <a:pt x="12" y="11"/>
                      </a:lnTo>
                      <a:lnTo>
                        <a:pt x="12" y="10"/>
                      </a:lnTo>
                      <a:lnTo>
                        <a:pt x="13" y="9"/>
                      </a:lnTo>
                      <a:lnTo>
                        <a:pt x="14" y="7"/>
                      </a:lnTo>
                      <a:lnTo>
                        <a:pt x="14" y="6"/>
                      </a:lnTo>
                      <a:lnTo>
                        <a:pt x="14" y="5"/>
                      </a:lnTo>
                      <a:lnTo>
                        <a:pt x="13" y="5"/>
                      </a:lnTo>
                      <a:lnTo>
                        <a:pt x="13" y="4"/>
                      </a:lnTo>
                      <a:lnTo>
                        <a:pt x="12" y="3"/>
                      </a:lnTo>
                      <a:lnTo>
                        <a:pt x="12" y="1"/>
                      </a:lnTo>
                      <a:lnTo>
                        <a:pt x="10" y="1"/>
                      </a:lnTo>
                      <a:lnTo>
                        <a:pt x="9" y="1"/>
                      </a:lnTo>
                      <a:lnTo>
                        <a:pt x="8" y="1"/>
                      </a:lnTo>
                      <a:lnTo>
                        <a:pt x="8" y="0"/>
                      </a:lnTo>
                      <a:lnTo>
                        <a:pt x="7" y="0"/>
                      </a:lnTo>
                      <a:lnTo>
                        <a:pt x="6" y="0"/>
                      </a:lnTo>
                      <a:lnTo>
                        <a:pt x="4" y="0"/>
                      </a:lnTo>
                      <a:lnTo>
                        <a:pt x="3" y="1"/>
                      </a:lnTo>
                      <a:lnTo>
                        <a:pt x="1" y="3"/>
                      </a:lnTo>
                      <a:lnTo>
                        <a:pt x="1" y="5"/>
                      </a:lnTo>
                      <a:lnTo>
                        <a:pt x="0" y="6"/>
                      </a:lnTo>
                      <a:lnTo>
                        <a:pt x="0" y="7"/>
                      </a:lnTo>
                      <a:lnTo>
                        <a:pt x="0" y="8"/>
                      </a:lnTo>
                      <a:lnTo>
                        <a:pt x="1" y="8"/>
                      </a:lnTo>
                      <a:lnTo>
                        <a:pt x="1" y="9"/>
                      </a:lnTo>
                      <a:lnTo>
                        <a:pt x="1" y="10"/>
                      </a:lnTo>
                      <a:lnTo>
                        <a:pt x="1" y="11"/>
                      </a:lnTo>
                      <a:lnTo>
                        <a:pt x="2" y="12"/>
                      </a:lnTo>
                      <a:lnTo>
                        <a:pt x="3" y="12"/>
                      </a:lnTo>
                      <a:lnTo>
                        <a:pt x="3" y="13"/>
                      </a:lnTo>
                      <a:lnTo>
                        <a:pt x="4" y="13"/>
                      </a:lnTo>
                      <a:lnTo>
                        <a:pt x="5" y="13"/>
                      </a:lnTo>
                      <a:lnTo>
                        <a:pt x="6"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18" name="Freeform 600"/>
                <p:cNvSpPr>
                  <a:spLocks/>
                </p:cNvSpPr>
                <p:nvPr/>
              </p:nvSpPr>
              <p:spPr bwMode="auto">
                <a:xfrm>
                  <a:off x="774" y="1607"/>
                  <a:ext cx="2" cy="1"/>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3"/>
                    <a:gd name="T146" fmla="*/ 13 w 13"/>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3">
                      <a:moveTo>
                        <a:pt x="7" y="13"/>
                      </a:moveTo>
                      <a:lnTo>
                        <a:pt x="8" y="13"/>
                      </a:lnTo>
                      <a:lnTo>
                        <a:pt x="9" y="13"/>
                      </a:lnTo>
                      <a:lnTo>
                        <a:pt x="10" y="12"/>
                      </a:lnTo>
                      <a:lnTo>
                        <a:pt x="11" y="11"/>
                      </a:lnTo>
                      <a:lnTo>
                        <a:pt x="12" y="10"/>
                      </a:lnTo>
                      <a:lnTo>
                        <a:pt x="12" y="9"/>
                      </a:lnTo>
                      <a:lnTo>
                        <a:pt x="13" y="7"/>
                      </a:lnTo>
                      <a:lnTo>
                        <a:pt x="13" y="6"/>
                      </a:lnTo>
                      <a:lnTo>
                        <a:pt x="13" y="5"/>
                      </a:lnTo>
                      <a:lnTo>
                        <a:pt x="12" y="5"/>
                      </a:lnTo>
                      <a:lnTo>
                        <a:pt x="12" y="4"/>
                      </a:lnTo>
                      <a:lnTo>
                        <a:pt x="12" y="3"/>
                      </a:lnTo>
                      <a:lnTo>
                        <a:pt x="11" y="3"/>
                      </a:lnTo>
                      <a:lnTo>
                        <a:pt x="11" y="1"/>
                      </a:lnTo>
                      <a:lnTo>
                        <a:pt x="10" y="1"/>
                      </a:lnTo>
                      <a:lnTo>
                        <a:pt x="9" y="1"/>
                      </a:lnTo>
                      <a:lnTo>
                        <a:pt x="8" y="1"/>
                      </a:lnTo>
                      <a:lnTo>
                        <a:pt x="8" y="0"/>
                      </a:lnTo>
                      <a:lnTo>
                        <a:pt x="7" y="0"/>
                      </a:lnTo>
                      <a:lnTo>
                        <a:pt x="6" y="0"/>
                      </a:lnTo>
                      <a:lnTo>
                        <a:pt x="5" y="0"/>
                      </a:lnTo>
                      <a:lnTo>
                        <a:pt x="3" y="1"/>
                      </a:lnTo>
                      <a:lnTo>
                        <a:pt x="2" y="3"/>
                      </a:lnTo>
                      <a:lnTo>
                        <a:pt x="1" y="3"/>
                      </a:lnTo>
                      <a:lnTo>
                        <a:pt x="1" y="5"/>
                      </a:lnTo>
                      <a:lnTo>
                        <a:pt x="0" y="6"/>
                      </a:lnTo>
                      <a:lnTo>
                        <a:pt x="0" y="7"/>
                      </a:lnTo>
                      <a:lnTo>
                        <a:pt x="0" y="8"/>
                      </a:lnTo>
                      <a:lnTo>
                        <a:pt x="1" y="8"/>
                      </a:lnTo>
                      <a:lnTo>
                        <a:pt x="1" y="9"/>
                      </a:lnTo>
                      <a:lnTo>
                        <a:pt x="1" y="10"/>
                      </a:lnTo>
                      <a:lnTo>
                        <a:pt x="2" y="11"/>
                      </a:lnTo>
                      <a:lnTo>
                        <a:pt x="2" y="12"/>
                      </a:lnTo>
                      <a:lnTo>
                        <a:pt x="3" y="12"/>
                      </a:lnTo>
                      <a:lnTo>
                        <a:pt x="3" y="13"/>
                      </a:lnTo>
                      <a:lnTo>
                        <a:pt x="4" y="13"/>
                      </a:lnTo>
                      <a:lnTo>
                        <a:pt x="5" y="13"/>
                      </a:lnTo>
                      <a:lnTo>
                        <a:pt x="6"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19" name="Freeform 601"/>
                <p:cNvSpPr>
                  <a:spLocks/>
                </p:cNvSpPr>
                <p:nvPr/>
              </p:nvSpPr>
              <p:spPr bwMode="auto">
                <a:xfrm>
                  <a:off x="781" y="1607"/>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7" y="15"/>
                      </a:moveTo>
                      <a:lnTo>
                        <a:pt x="8" y="15"/>
                      </a:lnTo>
                      <a:lnTo>
                        <a:pt x="10" y="14"/>
                      </a:lnTo>
                      <a:lnTo>
                        <a:pt x="11" y="13"/>
                      </a:lnTo>
                      <a:lnTo>
                        <a:pt x="12" y="12"/>
                      </a:lnTo>
                      <a:lnTo>
                        <a:pt x="12" y="10"/>
                      </a:lnTo>
                      <a:lnTo>
                        <a:pt x="12" y="9"/>
                      </a:lnTo>
                      <a:lnTo>
                        <a:pt x="12" y="7"/>
                      </a:lnTo>
                      <a:lnTo>
                        <a:pt x="12" y="6"/>
                      </a:lnTo>
                      <a:lnTo>
                        <a:pt x="12" y="5"/>
                      </a:lnTo>
                      <a:lnTo>
                        <a:pt x="11" y="5"/>
                      </a:lnTo>
                      <a:lnTo>
                        <a:pt x="11" y="4"/>
                      </a:lnTo>
                      <a:lnTo>
                        <a:pt x="11" y="3"/>
                      </a:lnTo>
                      <a:lnTo>
                        <a:pt x="10" y="3"/>
                      </a:lnTo>
                      <a:lnTo>
                        <a:pt x="9" y="2"/>
                      </a:lnTo>
                      <a:lnTo>
                        <a:pt x="8" y="2"/>
                      </a:lnTo>
                      <a:lnTo>
                        <a:pt x="7" y="0"/>
                      </a:lnTo>
                      <a:lnTo>
                        <a:pt x="6" y="0"/>
                      </a:lnTo>
                      <a:lnTo>
                        <a:pt x="5" y="2"/>
                      </a:lnTo>
                      <a:lnTo>
                        <a:pt x="3" y="2"/>
                      </a:lnTo>
                      <a:lnTo>
                        <a:pt x="2" y="3"/>
                      </a:lnTo>
                      <a:lnTo>
                        <a:pt x="1" y="3"/>
                      </a:lnTo>
                      <a:lnTo>
                        <a:pt x="1" y="5"/>
                      </a:lnTo>
                      <a:lnTo>
                        <a:pt x="0" y="6"/>
                      </a:lnTo>
                      <a:lnTo>
                        <a:pt x="0" y="7"/>
                      </a:lnTo>
                      <a:lnTo>
                        <a:pt x="0" y="8"/>
                      </a:lnTo>
                      <a:lnTo>
                        <a:pt x="0" y="9"/>
                      </a:lnTo>
                      <a:lnTo>
                        <a:pt x="0" y="10"/>
                      </a:lnTo>
                      <a:lnTo>
                        <a:pt x="1" y="11"/>
                      </a:lnTo>
                      <a:lnTo>
                        <a:pt x="1" y="12"/>
                      </a:lnTo>
                      <a:lnTo>
                        <a:pt x="2" y="12"/>
                      </a:lnTo>
                      <a:lnTo>
                        <a:pt x="2" y="13"/>
                      </a:lnTo>
                      <a:lnTo>
                        <a:pt x="3" y="14"/>
                      </a:lnTo>
                      <a:lnTo>
                        <a:pt x="4"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20" name="Freeform 602"/>
                <p:cNvSpPr>
                  <a:spLocks/>
                </p:cNvSpPr>
                <p:nvPr/>
              </p:nvSpPr>
              <p:spPr bwMode="auto">
                <a:xfrm>
                  <a:off x="787" y="1607"/>
                  <a:ext cx="2" cy="1"/>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3"/>
                    <a:gd name="T146" fmla="*/ 13 w 13"/>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3">
                      <a:moveTo>
                        <a:pt x="7" y="13"/>
                      </a:moveTo>
                      <a:lnTo>
                        <a:pt x="8" y="13"/>
                      </a:lnTo>
                      <a:lnTo>
                        <a:pt x="9" y="13"/>
                      </a:lnTo>
                      <a:lnTo>
                        <a:pt x="10" y="12"/>
                      </a:lnTo>
                      <a:lnTo>
                        <a:pt x="11" y="11"/>
                      </a:lnTo>
                      <a:lnTo>
                        <a:pt x="12" y="10"/>
                      </a:lnTo>
                      <a:lnTo>
                        <a:pt x="12" y="9"/>
                      </a:lnTo>
                      <a:lnTo>
                        <a:pt x="13" y="7"/>
                      </a:lnTo>
                      <a:lnTo>
                        <a:pt x="13" y="6"/>
                      </a:lnTo>
                      <a:lnTo>
                        <a:pt x="13" y="5"/>
                      </a:lnTo>
                      <a:lnTo>
                        <a:pt x="12" y="4"/>
                      </a:lnTo>
                      <a:lnTo>
                        <a:pt x="12" y="3"/>
                      </a:lnTo>
                      <a:lnTo>
                        <a:pt x="11" y="2"/>
                      </a:lnTo>
                      <a:lnTo>
                        <a:pt x="11" y="1"/>
                      </a:lnTo>
                      <a:lnTo>
                        <a:pt x="10" y="1"/>
                      </a:lnTo>
                      <a:lnTo>
                        <a:pt x="9" y="0"/>
                      </a:lnTo>
                      <a:lnTo>
                        <a:pt x="8" y="0"/>
                      </a:lnTo>
                      <a:lnTo>
                        <a:pt x="7" y="0"/>
                      </a:lnTo>
                      <a:lnTo>
                        <a:pt x="6" y="0"/>
                      </a:lnTo>
                      <a:lnTo>
                        <a:pt x="5" y="0"/>
                      </a:lnTo>
                      <a:lnTo>
                        <a:pt x="3" y="1"/>
                      </a:lnTo>
                      <a:lnTo>
                        <a:pt x="2" y="2"/>
                      </a:lnTo>
                      <a:lnTo>
                        <a:pt x="1" y="3"/>
                      </a:lnTo>
                      <a:lnTo>
                        <a:pt x="1" y="5"/>
                      </a:lnTo>
                      <a:lnTo>
                        <a:pt x="0" y="6"/>
                      </a:lnTo>
                      <a:lnTo>
                        <a:pt x="1" y="7"/>
                      </a:lnTo>
                      <a:lnTo>
                        <a:pt x="1" y="8"/>
                      </a:lnTo>
                      <a:lnTo>
                        <a:pt x="1" y="9"/>
                      </a:lnTo>
                      <a:lnTo>
                        <a:pt x="1" y="10"/>
                      </a:lnTo>
                      <a:lnTo>
                        <a:pt x="2" y="10"/>
                      </a:lnTo>
                      <a:lnTo>
                        <a:pt x="2" y="11"/>
                      </a:lnTo>
                      <a:lnTo>
                        <a:pt x="3" y="12"/>
                      </a:lnTo>
                      <a:lnTo>
                        <a:pt x="4" y="13"/>
                      </a:lnTo>
                      <a:lnTo>
                        <a:pt x="5" y="13"/>
                      </a:lnTo>
                      <a:lnTo>
                        <a:pt x="6"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21" name="Freeform 603"/>
                <p:cNvSpPr>
                  <a:spLocks/>
                </p:cNvSpPr>
                <p:nvPr/>
              </p:nvSpPr>
              <p:spPr bwMode="auto">
                <a:xfrm>
                  <a:off x="784" y="1607"/>
                  <a:ext cx="2" cy="1"/>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3"/>
                    <a:gd name="T146" fmla="*/ 13 w 13"/>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3">
                      <a:moveTo>
                        <a:pt x="7" y="13"/>
                      </a:moveTo>
                      <a:lnTo>
                        <a:pt x="8" y="13"/>
                      </a:lnTo>
                      <a:lnTo>
                        <a:pt x="9" y="13"/>
                      </a:lnTo>
                      <a:lnTo>
                        <a:pt x="10" y="12"/>
                      </a:lnTo>
                      <a:lnTo>
                        <a:pt x="11" y="11"/>
                      </a:lnTo>
                      <a:lnTo>
                        <a:pt x="12" y="10"/>
                      </a:lnTo>
                      <a:lnTo>
                        <a:pt x="12" y="9"/>
                      </a:lnTo>
                      <a:lnTo>
                        <a:pt x="13" y="7"/>
                      </a:lnTo>
                      <a:lnTo>
                        <a:pt x="13" y="6"/>
                      </a:lnTo>
                      <a:lnTo>
                        <a:pt x="13" y="5"/>
                      </a:lnTo>
                      <a:lnTo>
                        <a:pt x="12" y="4"/>
                      </a:lnTo>
                      <a:lnTo>
                        <a:pt x="12" y="3"/>
                      </a:lnTo>
                      <a:lnTo>
                        <a:pt x="11" y="2"/>
                      </a:lnTo>
                      <a:lnTo>
                        <a:pt x="11" y="1"/>
                      </a:lnTo>
                      <a:lnTo>
                        <a:pt x="10" y="1"/>
                      </a:lnTo>
                      <a:lnTo>
                        <a:pt x="9" y="0"/>
                      </a:lnTo>
                      <a:lnTo>
                        <a:pt x="8" y="0"/>
                      </a:lnTo>
                      <a:lnTo>
                        <a:pt x="7" y="0"/>
                      </a:lnTo>
                      <a:lnTo>
                        <a:pt x="6" y="0"/>
                      </a:lnTo>
                      <a:lnTo>
                        <a:pt x="5" y="0"/>
                      </a:lnTo>
                      <a:lnTo>
                        <a:pt x="3" y="1"/>
                      </a:lnTo>
                      <a:lnTo>
                        <a:pt x="2" y="2"/>
                      </a:lnTo>
                      <a:lnTo>
                        <a:pt x="1" y="3"/>
                      </a:lnTo>
                      <a:lnTo>
                        <a:pt x="1" y="5"/>
                      </a:lnTo>
                      <a:lnTo>
                        <a:pt x="0" y="6"/>
                      </a:lnTo>
                      <a:lnTo>
                        <a:pt x="1" y="7"/>
                      </a:lnTo>
                      <a:lnTo>
                        <a:pt x="1" y="8"/>
                      </a:lnTo>
                      <a:lnTo>
                        <a:pt x="1" y="9"/>
                      </a:lnTo>
                      <a:lnTo>
                        <a:pt x="1" y="10"/>
                      </a:lnTo>
                      <a:lnTo>
                        <a:pt x="2" y="10"/>
                      </a:lnTo>
                      <a:lnTo>
                        <a:pt x="2" y="11"/>
                      </a:lnTo>
                      <a:lnTo>
                        <a:pt x="3" y="12"/>
                      </a:lnTo>
                      <a:lnTo>
                        <a:pt x="4" y="13"/>
                      </a:lnTo>
                      <a:lnTo>
                        <a:pt x="5"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22" name="Freeform 604"/>
                <p:cNvSpPr>
                  <a:spLocks/>
                </p:cNvSpPr>
                <p:nvPr/>
              </p:nvSpPr>
              <p:spPr bwMode="auto">
                <a:xfrm>
                  <a:off x="791" y="1607"/>
                  <a:ext cx="2"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4"/>
                    <a:gd name="T146" fmla="*/ 13 w 13"/>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4">
                      <a:moveTo>
                        <a:pt x="7" y="14"/>
                      </a:moveTo>
                      <a:lnTo>
                        <a:pt x="9" y="14"/>
                      </a:lnTo>
                      <a:lnTo>
                        <a:pt x="10" y="13"/>
                      </a:lnTo>
                      <a:lnTo>
                        <a:pt x="11" y="12"/>
                      </a:lnTo>
                      <a:lnTo>
                        <a:pt x="12" y="11"/>
                      </a:lnTo>
                      <a:lnTo>
                        <a:pt x="13" y="9"/>
                      </a:lnTo>
                      <a:lnTo>
                        <a:pt x="13" y="7"/>
                      </a:lnTo>
                      <a:lnTo>
                        <a:pt x="13" y="5"/>
                      </a:lnTo>
                      <a:lnTo>
                        <a:pt x="12" y="5"/>
                      </a:lnTo>
                      <a:lnTo>
                        <a:pt x="12" y="4"/>
                      </a:lnTo>
                      <a:lnTo>
                        <a:pt x="11" y="2"/>
                      </a:lnTo>
                      <a:lnTo>
                        <a:pt x="11" y="1"/>
                      </a:lnTo>
                      <a:lnTo>
                        <a:pt x="10" y="1"/>
                      </a:lnTo>
                      <a:lnTo>
                        <a:pt x="9" y="0"/>
                      </a:lnTo>
                      <a:lnTo>
                        <a:pt x="8" y="0"/>
                      </a:lnTo>
                      <a:lnTo>
                        <a:pt x="7" y="0"/>
                      </a:lnTo>
                      <a:lnTo>
                        <a:pt x="5" y="0"/>
                      </a:lnTo>
                      <a:lnTo>
                        <a:pt x="4" y="0"/>
                      </a:lnTo>
                      <a:lnTo>
                        <a:pt x="3" y="0"/>
                      </a:lnTo>
                      <a:lnTo>
                        <a:pt x="2" y="1"/>
                      </a:lnTo>
                      <a:lnTo>
                        <a:pt x="1" y="2"/>
                      </a:lnTo>
                      <a:lnTo>
                        <a:pt x="0" y="4"/>
                      </a:lnTo>
                      <a:lnTo>
                        <a:pt x="0" y="5"/>
                      </a:lnTo>
                      <a:lnTo>
                        <a:pt x="0" y="7"/>
                      </a:lnTo>
                      <a:lnTo>
                        <a:pt x="0" y="8"/>
                      </a:lnTo>
                      <a:lnTo>
                        <a:pt x="0" y="9"/>
                      </a:lnTo>
                      <a:lnTo>
                        <a:pt x="0" y="10"/>
                      </a:lnTo>
                      <a:lnTo>
                        <a:pt x="0" y="11"/>
                      </a:lnTo>
                      <a:lnTo>
                        <a:pt x="1" y="11"/>
                      </a:lnTo>
                      <a:lnTo>
                        <a:pt x="1" y="12"/>
                      </a:lnTo>
                      <a:lnTo>
                        <a:pt x="2" y="13"/>
                      </a:lnTo>
                      <a:lnTo>
                        <a:pt x="3" y="13"/>
                      </a:lnTo>
                      <a:lnTo>
                        <a:pt x="3" y="14"/>
                      </a:lnTo>
                      <a:lnTo>
                        <a:pt x="4" y="14"/>
                      </a:lnTo>
                      <a:lnTo>
                        <a:pt x="5"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23" name="Freeform 605"/>
                <p:cNvSpPr>
                  <a:spLocks/>
                </p:cNvSpPr>
                <p:nvPr/>
              </p:nvSpPr>
              <p:spPr bwMode="auto">
                <a:xfrm>
                  <a:off x="798" y="1607"/>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5"/>
                      </a:moveTo>
                      <a:lnTo>
                        <a:pt x="8" y="14"/>
                      </a:lnTo>
                      <a:lnTo>
                        <a:pt x="9" y="14"/>
                      </a:lnTo>
                      <a:lnTo>
                        <a:pt x="10" y="13"/>
                      </a:lnTo>
                      <a:lnTo>
                        <a:pt x="11" y="12"/>
                      </a:lnTo>
                      <a:lnTo>
                        <a:pt x="11" y="11"/>
                      </a:lnTo>
                      <a:lnTo>
                        <a:pt x="12" y="10"/>
                      </a:lnTo>
                      <a:lnTo>
                        <a:pt x="12" y="9"/>
                      </a:lnTo>
                      <a:lnTo>
                        <a:pt x="12" y="7"/>
                      </a:lnTo>
                      <a:lnTo>
                        <a:pt x="12" y="6"/>
                      </a:lnTo>
                      <a:lnTo>
                        <a:pt x="11" y="5"/>
                      </a:lnTo>
                      <a:lnTo>
                        <a:pt x="11" y="4"/>
                      </a:lnTo>
                      <a:lnTo>
                        <a:pt x="11" y="2"/>
                      </a:lnTo>
                      <a:lnTo>
                        <a:pt x="10" y="2"/>
                      </a:lnTo>
                      <a:lnTo>
                        <a:pt x="10" y="1"/>
                      </a:lnTo>
                      <a:lnTo>
                        <a:pt x="9" y="1"/>
                      </a:lnTo>
                      <a:lnTo>
                        <a:pt x="8" y="0"/>
                      </a:lnTo>
                      <a:lnTo>
                        <a:pt x="7" y="0"/>
                      </a:lnTo>
                      <a:lnTo>
                        <a:pt x="6" y="0"/>
                      </a:lnTo>
                      <a:lnTo>
                        <a:pt x="5" y="0"/>
                      </a:lnTo>
                      <a:lnTo>
                        <a:pt x="3" y="1"/>
                      </a:lnTo>
                      <a:lnTo>
                        <a:pt x="2" y="1"/>
                      </a:lnTo>
                      <a:lnTo>
                        <a:pt x="1" y="2"/>
                      </a:lnTo>
                      <a:lnTo>
                        <a:pt x="1" y="5"/>
                      </a:lnTo>
                      <a:lnTo>
                        <a:pt x="0" y="5"/>
                      </a:lnTo>
                      <a:lnTo>
                        <a:pt x="0" y="7"/>
                      </a:lnTo>
                      <a:lnTo>
                        <a:pt x="0" y="8"/>
                      </a:lnTo>
                      <a:lnTo>
                        <a:pt x="0" y="9"/>
                      </a:lnTo>
                      <a:lnTo>
                        <a:pt x="0" y="10"/>
                      </a:lnTo>
                      <a:lnTo>
                        <a:pt x="1" y="11"/>
                      </a:lnTo>
                      <a:lnTo>
                        <a:pt x="1" y="12"/>
                      </a:lnTo>
                      <a:lnTo>
                        <a:pt x="1" y="13"/>
                      </a:lnTo>
                      <a:lnTo>
                        <a:pt x="3" y="13"/>
                      </a:lnTo>
                      <a:lnTo>
                        <a:pt x="3" y="14"/>
                      </a:lnTo>
                      <a:lnTo>
                        <a:pt x="5"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24" name="Freeform 606"/>
                <p:cNvSpPr>
                  <a:spLocks/>
                </p:cNvSpPr>
                <p:nvPr/>
              </p:nvSpPr>
              <p:spPr bwMode="auto">
                <a:xfrm>
                  <a:off x="795" y="1607"/>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5"/>
                      </a:moveTo>
                      <a:lnTo>
                        <a:pt x="8" y="14"/>
                      </a:lnTo>
                      <a:lnTo>
                        <a:pt x="9" y="14"/>
                      </a:lnTo>
                      <a:lnTo>
                        <a:pt x="10" y="13"/>
                      </a:lnTo>
                      <a:lnTo>
                        <a:pt x="11" y="12"/>
                      </a:lnTo>
                      <a:lnTo>
                        <a:pt x="12" y="11"/>
                      </a:lnTo>
                      <a:lnTo>
                        <a:pt x="12" y="10"/>
                      </a:lnTo>
                      <a:lnTo>
                        <a:pt x="12" y="9"/>
                      </a:lnTo>
                      <a:lnTo>
                        <a:pt x="12" y="7"/>
                      </a:lnTo>
                      <a:lnTo>
                        <a:pt x="12" y="6"/>
                      </a:lnTo>
                      <a:lnTo>
                        <a:pt x="12" y="5"/>
                      </a:lnTo>
                      <a:lnTo>
                        <a:pt x="11" y="4"/>
                      </a:lnTo>
                      <a:lnTo>
                        <a:pt x="11" y="2"/>
                      </a:lnTo>
                      <a:lnTo>
                        <a:pt x="10" y="2"/>
                      </a:lnTo>
                      <a:lnTo>
                        <a:pt x="10" y="1"/>
                      </a:lnTo>
                      <a:lnTo>
                        <a:pt x="9" y="1"/>
                      </a:lnTo>
                      <a:lnTo>
                        <a:pt x="8" y="0"/>
                      </a:lnTo>
                      <a:lnTo>
                        <a:pt x="7" y="0"/>
                      </a:lnTo>
                      <a:lnTo>
                        <a:pt x="6" y="0"/>
                      </a:lnTo>
                      <a:lnTo>
                        <a:pt x="5" y="0"/>
                      </a:lnTo>
                      <a:lnTo>
                        <a:pt x="3" y="1"/>
                      </a:lnTo>
                      <a:lnTo>
                        <a:pt x="2" y="1"/>
                      </a:lnTo>
                      <a:lnTo>
                        <a:pt x="1" y="2"/>
                      </a:lnTo>
                      <a:lnTo>
                        <a:pt x="1" y="5"/>
                      </a:lnTo>
                      <a:lnTo>
                        <a:pt x="0" y="5"/>
                      </a:lnTo>
                      <a:lnTo>
                        <a:pt x="0" y="7"/>
                      </a:lnTo>
                      <a:lnTo>
                        <a:pt x="0" y="8"/>
                      </a:lnTo>
                      <a:lnTo>
                        <a:pt x="0" y="9"/>
                      </a:lnTo>
                      <a:lnTo>
                        <a:pt x="0" y="10"/>
                      </a:lnTo>
                      <a:lnTo>
                        <a:pt x="1" y="11"/>
                      </a:lnTo>
                      <a:lnTo>
                        <a:pt x="1" y="12"/>
                      </a:lnTo>
                      <a:lnTo>
                        <a:pt x="2" y="13"/>
                      </a:lnTo>
                      <a:lnTo>
                        <a:pt x="3" y="13"/>
                      </a:lnTo>
                      <a:lnTo>
                        <a:pt x="3" y="14"/>
                      </a:lnTo>
                      <a:lnTo>
                        <a:pt x="5" y="14"/>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25" name="Freeform 607"/>
                <p:cNvSpPr>
                  <a:spLocks/>
                </p:cNvSpPr>
                <p:nvPr/>
              </p:nvSpPr>
              <p:spPr bwMode="auto">
                <a:xfrm>
                  <a:off x="801" y="1607"/>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6" y="15"/>
                      </a:moveTo>
                      <a:lnTo>
                        <a:pt x="7" y="15"/>
                      </a:lnTo>
                      <a:lnTo>
                        <a:pt x="9" y="14"/>
                      </a:lnTo>
                      <a:lnTo>
                        <a:pt x="10" y="14"/>
                      </a:lnTo>
                      <a:lnTo>
                        <a:pt x="10" y="12"/>
                      </a:lnTo>
                      <a:lnTo>
                        <a:pt x="11" y="11"/>
                      </a:lnTo>
                      <a:lnTo>
                        <a:pt x="12" y="10"/>
                      </a:lnTo>
                      <a:lnTo>
                        <a:pt x="12" y="9"/>
                      </a:lnTo>
                      <a:lnTo>
                        <a:pt x="12" y="8"/>
                      </a:lnTo>
                      <a:lnTo>
                        <a:pt x="12" y="7"/>
                      </a:lnTo>
                      <a:lnTo>
                        <a:pt x="12" y="6"/>
                      </a:lnTo>
                      <a:lnTo>
                        <a:pt x="11" y="6"/>
                      </a:lnTo>
                      <a:lnTo>
                        <a:pt x="11" y="5"/>
                      </a:lnTo>
                      <a:lnTo>
                        <a:pt x="11" y="3"/>
                      </a:lnTo>
                      <a:lnTo>
                        <a:pt x="10" y="3"/>
                      </a:lnTo>
                      <a:lnTo>
                        <a:pt x="10" y="2"/>
                      </a:lnTo>
                      <a:lnTo>
                        <a:pt x="9" y="2"/>
                      </a:lnTo>
                      <a:lnTo>
                        <a:pt x="9" y="1"/>
                      </a:lnTo>
                      <a:lnTo>
                        <a:pt x="8" y="1"/>
                      </a:lnTo>
                      <a:lnTo>
                        <a:pt x="7" y="1"/>
                      </a:lnTo>
                      <a:lnTo>
                        <a:pt x="6" y="0"/>
                      </a:lnTo>
                      <a:lnTo>
                        <a:pt x="5" y="0"/>
                      </a:lnTo>
                      <a:lnTo>
                        <a:pt x="4" y="1"/>
                      </a:lnTo>
                      <a:lnTo>
                        <a:pt x="3" y="1"/>
                      </a:lnTo>
                      <a:lnTo>
                        <a:pt x="2" y="2"/>
                      </a:lnTo>
                      <a:lnTo>
                        <a:pt x="1" y="3"/>
                      </a:lnTo>
                      <a:lnTo>
                        <a:pt x="0" y="5"/>
                      </a:lnTo>
                      <a:lnTo>
                        <a:pt x="0" y="6"/>
                      </a:lnTo>
                      <a:lnTo>
                        <a:pt x="0" y="8"/>
                      </a:lnTo>
                      <a:lnTo>
                        <a:pt x="0" y="9"/>
                      </a:lnTo>
                      <a:lnTo>
                        <a:pt x="0" y="10"/>
                      </a:lnTo>
                      <a:lnTo>
                        <a:pt x="0" y="11"/>
                      </a:lnTo>
                      <a:lnTo>
                        <a:pt x="1" y="11"/>
                      </a:lnTo>
                      <a:lnTo>
                        <a:pt x="1" y="12"/>
                      </a:lnTo>
                      <a:lnTo>
                        <a:pt x="2" y="13"/>
                      </a:lnTo>
                      <a:lnTo>
                        <a:pt x="2" y="14"/>
                      </a:lnTo>
                      <a:lnTo>
                        <a:pt x="3" y="14"/>
                      </a:lnTo>
                      <a:lnTo>
                        <a:pt x="4" y="15"/>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26" name="Freeform 608"/>
                <p:cNvSpPr>
                  <a:spLocks/>
                </p:cNvSpPr>
                <p:nvPr/>
              </p:nvSpPr>
              <p:spPr bwMode="auto">
                <a:xfrm>
                  <a:off x="808" y="1607"/>
                  <a:ext cx="2" cy="1"/>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w 12"/>
                    <a:gd name="T35" fmla="*/ 0 h 14"/>
                    <a:gd name="T36" fmla="*/ 0 w 12"/>
                    <a:gd name="T37" fmla="*/ 0 h 14"/>
                    <a:gd name="T38" fmla="*/ 0 w 12"/>
                    <a:gd name="T39" fmla="*/ 0 h 14"/>
                    <a:gd name="T40" fmla="*/ 0 w 12"/>
                    <a:gd name="T41" fmla="*/ 0 h 14"/>
                    <a:gd name="T42" fmla="*/ 0 w 12"/>
                    <a:gd name="T43" fmla="*/ 0 h 14"/>
                    <a:gd name="T44" fmla="*/ 0 w 12"/>
                    <a:gd name="T45" fmla="*/ 0 h 14"/>
                    <a:gd name="T46" fmla="*/ 0 w 12"/>
                    <a:gd name="T47" fmla="*/ 0 h 14"/>
                    <a:gd name="T48" fmla="*/ 0 w 12"/>
                    <a:gd name="T49" fmla="*/ 0 h 14"/>
                    <a:gd name="T50" fmla="*/ 0 w 12"/>
                    <a:gd name="T51" fmla="*/ 0 h 14"/>
                    <a:gd name="T52" fmla="*/ 0 w 12"/>
                    <a:gd name="T53" fmla="*/ 0 h 14"/>
                    <a:gd name="T54" fmla="*/ 0 w 12"/>
                    <a:gd name="T55" fmla="*/ 0 h 14"/>
                    <a:gd name="T56" fmla="*/ 0 w 12"/>
                    <a:gd name="T57" fmla="*/ 0 h 14"/>
                    <a:gd name="T58" fmla="*/ 0 w 12"/>
                    <a:gd name="T59" fmla="*/ 0 h 14"/>
                    <a:gd name="T60" fmla="*/ 0 w 12"/>
                    <a:gd name="T61" fmla="*/ 0 h 14"/>
                    <a:gd name="T62" fmla="*/ 0 w 12"/>
                    <a:gd name="T63" fmla="*/ 0 h 14"/>
                    <a:gd name="T64" fmla="*/ 0 w 12"/>
                    <a:gd name="T65" fmla="*/ 0 h 14"/>
                    <a:gd name="T66" fmla="*/ 0 w 12"/>
                    <a:gd name="T67" fmla="*/ 0 h 14"/>
                    <a:gd name="T68" fmla="*/ 0 w 12"/>
                    <a:gd name="T69" fmla="*/ 0 h 14"/>
                    <a:gd name="T70" fmla="*/ 0 w 12"/>
                    <a:gd name="T71" fmla="*/ 0 h 14"/>
                    <a:gd name="T72" fmla="*/ 0 w 12"/>
                    <a:gd name="T73" fmla="*/ 0 h 14"/>
                    <a:gd name="T74" fmla="*/ 0 w 12"/>
                    <a:gd name="T75" fmla="*/ 0 h 14"/>
                    <a:gd name="T76" fmla="*/ 0 w 12"/>
                    <a:gd name="T77" fmla="*/ 0 h 14"/>
                    <a:gd name="T78" fmla="*/ 0 w 12"/>
                    <a:gd name="T79" fmla="*/ 0 h 14"/>
                    <a:gd name="T80" fmla="*/ 0 w 12"/>
                    <a:gd name="T81" fmla="*/ 0 h 14"/>
                    <a:gd name="T82" fmla="*/ 0 w 12"/>
                    <a:gd name="T83" fmla="*/ 0 h 14"/>
                    <a:gd name="T84" fmla="*/ 0 w 12"/>
                    <a:gd name="T85" fmla="*/ 0 h 14"/>
                    <a:gd name="T86" fmla="*/ 0 w 12"/>
                    <a:gd name="T87" fmla="*/ 0 h 14"/>
                    <a:gd name="T88" fmla="*/ 0 w 12"/>
                    <a:gd name="T89" fmla="*/ 0 h 14"/>
                    <a:gd name="T90" fmla="*/ 0 w 12"/>
                    <a:gd name="T91" fmla="*/ 0 h 14"/>
                    <a:gd name="T92" fmla="*/ 0 w 12"/>
                    <a:gd name="T93" fmla="*/ 0 h 14"/>
                    <a:gd name="T94" fmla="*/ 0 w 12"/>
                    <a:gd name="T95" fmla="*/ 0 h 14"/>
                    <a:gd name="T96" fmla="*/ 0 w 12"/>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4"/>
                    <a:gd name="T149" fmla="*/ 12 w 12"/>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4">
                      <a:moveTo>
                        <a:pt x="7" y="14"/>
                      </a:moveTo>
                      <a:lnTo>
                        <a:pt x="8" y="14"/>
                      </a:lnTo>
                      <a:lnTo>
                        <a:pt x="9" y="14"/>
                      </a:lnTo>
                      <a:lnTo>
                        <a:pt x="10" y="13"/>
                      </a:lnTo>
                      <a:lnTo>
                        <a:pt x="10" y="12"/>
                      </a:lnTo>
                      <a:lnTo>
                        <a:pt x="12" y="11"/>
                      </a:lnTo>
                      <a:lnTo>
                        <a:pt x="12" y="9"/>
                      </a:lnTo>
                      <a:lnTo>
                        <a:pt x="12" y="7"/>
                      </a:lnTo>
                      <a:lnTo>
                        <a:pt x="12" y="5"/>
                      </a:lnTo>
                      <a:lnTo>
                        <a:pt x="11" y="4"/>
                      </a:lnTo>
                      <a:lnTo>
                        <a:pt x="11" y="2"/>
                      </a:lnTo>
                      <a:lnTo>
                        <a:pt x="10" y="2"/>
                      </a:lnTo>
                      <a:lnTo>
                        <a:pt x="10" y="1"/>
                      </a:lnTo>
                      <a:lnTo>
                        <a:pt x="9" y="1"/>
                      </a:lnTo>
                      <a:lnTo>
                        <a:pt x="8" y="0"/>
                      </a:lnTo>
                      <a:lnTo>
                        <a:pt x="7" y="0"/>
                      </a:lnTo>
                      <a:lnTo>
                        <a:pt x="6" y="0"/>
                      </a:lnTo>
                      <a:lnTo>
                        <a:pt x="5" y="0"/>
                      </a:lnTo>
                      <a:lnTo>
                        <a:pt x="4" y="0"/>
                      </a:lnTo>
                      <a:lnTo>
                        <a:pt x="3" y="0"/>
                      </a:lnTo>
                      <a:lnTo>
                        <a:pt x="2" y="1"/>
                      </a:lnTo>
                      <a:lnTo>
                        <a:pt x="2" y="2"/>
                      </a:lnTo>
                      <a:lnTo>
                        <a:pt x="0" y="4"/>
                      </a:lnTo>
                      <a:lnTo>
                        <a:pt x="0" y="5"/>
                      </a:lnTo>
                      <a:lnTo>
                        <a:pt x="0" y="7"/>
                      </a:lnTo>
                      <a:lnTo>
                        <a:pt x="0" y="8"/>
                      </a:lnTo>
                      <a:lnTo>
                        <a:pt x="0" y="9"/>
                      </a:lnTo>
                      <a:lnTo>
                        <a:pt x="0" y="10"/>
                      </a:lnTo>
                      <a:lnTo>
                        <a:pt x="1" y="11"/>
                      </a:lnTo>
                      <a:lnTo>
                        <a:pt x="2" y="12"/>
                      </a:lnTo>
                      <a:lnTo>
                        <a:pt x="2" y="13"/>
                      </a:lnTo>
                      <a:lnTo>
                        <a:pt x="3" y="13"/>
                      </a:lnTo>
                      <a:lnTo>
                        <a:pt x="3" y="14"/>
                      </a:lnTo>
                      <a:lnTo>
                        <a:pt x="4" y="14"/>
                      </a:lnTo>
                      <a:lnTo>
                        <a:pt x="5" y="14"/>
                      </a:lnTo>
                      <a:lnTo>
                        <a:pt x="6" y="14"/>
                      </a:lnTo>
                      <a:lnTo>
                        <a:pt x="7"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27" name="Freeform 609"/>
                <p:cNvSpPr>
                  <a:spLocks/>
                </p:cNvSpPr>
                <p:nvPr/>
              </p:nvSpPr>
              <p:spPr bwMode="auto">
                <a:xfrm>
                  <a:off x="805" y="1607"/>
                  <a:ext cx="1" cy="1"/>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w 13"/>
                    <a:gd name="T47" fmla="*/ 0 h 14"/>
                    <a:gd name="T48" fmla="*/ 0 w 13"/>
                    <a:gd name="T49" fmla="*/ 0 h 14"/>
                    <a:gd name="T50" fmla="*/ 0 w 13"/>
                    <a:gd name="T51" fmla="*/ 0 h 14"/>
                    <a:gd name="T52" fmla="*/ 0 w 13"/>
                    <a:gd name="T53" fmla="*/ 0 h 14"/>
                    <a:gd name="T54" fmla="*/ 0 w 13"/>
                    <a:gd name="T55" fmla="*/ 0 h 14"/>
                    <a:gd name="T56" fmla="*/ 0 w 13"/>
                    <a:gd name="T57" fmla="*/ 0 h 14"/>
                    <a:gd name="T58" fmla="*/ 0 w 13"/>
                    <a:gd name="T59" fmla="*/ 0 h 14"/>
                    <a:gd name="T60" fmla="*/ 0 w 13"/>
                    <a:gd name="T61" fmla="*/ 0 h 14"/>
                    <a:gd name="T62" fmla="*/ 0 w 13"/>
                    <a:gd name="T63" fmla="*/ 0 h 14"/>
                    <a:gd name="T64" fmla="*/ 0 w 13"/>
                    <a:gd name="T65" fmla="*/ 0 h 14"/>
                    <a:gd name="T66" fmla="*/ 0 w 13"/>
                    <a:gd name="T67" fmla="*/ 0 h 14"/>
                    <a:gd name="T68" fmla="*/ 0 w 13"/>
                    <a:gd name="T69" fmla="*/ 0 h 14"/>
                    <a:gd name="T70" fmla="*/ 0 w 13"/>
                    <a:gd name="T71" fmla="*/ 0 h 14"/>
                    <a:gd name="T72" fmla="*/ 0 w 13"/>
                    <a:gd name="T73" fmla="*/ 0 h 14"/>
                    <a:gd name="T74" fmla="*/ 0 w 13"/>
                    <a:gd name="T75" fmla="*/ 0 h 14"/>
                    <a:gd name="T76" fmla="*/ 0 w 13"/>
                    <a:gd name="T77" fmla="*/ 0 h 14"/>
                    <a:gd name="T78" fmla="*/ 0 w 13"/>
                    <a:gd name="T79" fmla="*/ 0 h 14"/>
                    <a:gd name="T80" fmla="*/ 0 w 13"/>
                    <a:gd name="T81" fmla="*/ 0 h 14"/>
                    <a:gd name="T82" fmla="*/ 0 w 13"/>
                    <a:gd name="T83" fmla="*/ 0 h 14"/>
                    <a:gd name="T84" fmla="*/ 0 w 13"/>
                    <a:gd name="T85" fmla="*/ 0 h 14"/>
                    <a:gd name="T86" fmla="*/ 0 w 13"/>
                    <a:gd name="T87" fmla="*/ 0 h 14"/>
                    <a:gd name="T88" fmla="*/ 0 w 13"/>
                    <a:gd name="T89" fmla="*/ 0 h 14"/>
                    <a:gd name="T90" fmla="*/ 0 w 13"/>
                    <a:gd name="T91" fmla="*/ 0 h 14"/>
                    <a:gd name="T92" fmla="*/ 0 w 13"/>
                    <a:gd name="T93" fmla="*/ 0 h 14"/>
                    <a:gd name="T94" fmla="*/ 0 w 13"/>
                    <a:gd name="T95" fmla="*/ 0 h 14"/>
                    <a:gd name="T96" fmla="*/ 0 w 13"/>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8" y="14"/>
                      </a:moveTo>
                      <a:lnTo>
                        <a:pt x="9" y="14"/>
                      </a:lnTo>
                      <a:lnTo>
                        <a:pt x="10" y="14"/>
                      </a:lnTo>
                      <a:lnTo>
                        <a:pt x="11" y="13"/>
                      </a:lnTo>
                      <a:lnTo>
                        <a:pt x="11" y="12"/>
                      </a:lnTo>
                      <a:lnTo>
                        <a:pt x="13" y="11"/>
                      </a:lnTo>
                      <a:lnTo>
                        <a:pt x="13" y="9"/>
                      </a:lnTo>
                      <a:lnTo>
                        <a:pt x="13" y="7"/>
                      </a:lnTo>
                      <a:lnTo>
                        <a:pt x="13" y="5"/>
                      </a:lnTo>
                      <a:lnTo>
                        <a:pt x="12" y="4"/>
                      </a:lnTo>
                      <a:lnTo>
                        <a:pt x="12" y="2"/>
                      </a:lnTo>
                      <a:lnTo>
                        <a:pt x="11" y="2"/>
                      </a:lnTo>
                      <a:lnTo>
                        <a:pt x="11" y="1"/>
                      </a:lnTo>
                      <a:lnTo>
                        <a:pt x="10" y="1"/>
                      </a:lnTo>
                      <a:lnTo>
                        <a:pt x="10" y="0"/>
                      </a:lnTo>
                      <a:lnTo>
                        <a:pt x="9" y="0"/>
                      </a:lnTo>
                      <a:lnTo>
                        <a:pt x="8" y="0"/>
                      </a:lnTo>
                      <a:lnTo>
                        <a:pt x="7" y="0"/>
                      </a:lnTo>
                      <a:lnTo>
                        <a:pt x="6" y="0"/>
                      </a:lnTo>
                      <a:lnTo>
                        <a:pt x="4" y="0"/>
                      </a:lnTo>
                      <a:lnTo>
                        <a:pt x="3" y="0"/>
                      </a:lnTo>
                      <a:lnTo>
                        <a:pt x="2" y="1"/>
                      </a:lnTo>
                      <a:lnTo>
                        <a:pt x="2" y="2"/>
                      </a:lnTo>
                      <a:lnTo>
                        <a:pt x="0" y="4"/>
                      </a:lnTo>
                      <a:lnTo>
                        <a:pt x="0" y="5"/>
                      </a:lnTo>
                      <a:lnTo>
                        <a:pt x="0" y="7"/>
                      </a:lnTo>
                      <a:lnTo>
                        <a:pt x="0" y="8"/>
                      </a:lnTo>
                      <a:lnTo>
                        <a:pt x="0" y="9"/>
                      </a:lnTo>
                      <a:lnTo>
                        <a:pt x="0" y="10"/>
                      </a:lnTo>
                      <a:lnTo>
                        <a:pt x="0" y="11"/>
                      </a:lnTo>
                      <a:lnTo>
                        <a:pt x="1" y="11"/>
                      </a:lnTo>
                      <a:lnTo>
                        <a:pt x="2" y="12"/>
                      </a:lnTo>
                      <a:lnTo>
                        <a:pt x="2" y="13"/>
                      </a:lnTo>
                      <a:lnTo>
                        <a:pt x="3" y="13"/>
                      </a:lnTo>
                      <a:lnTo>
                        <a:pt x="4" y="14"/>
                      </a:lnTo>
                      <a:lnTo>
                        <a:pt x="6" y="14"/>
                      </a:lnTo>
                      <a:lnTo>
                        <a:pt x="7" y="14"/>
                      </a:lnTo>
                      <a:lnTo>
                        <a:pt x="8"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28" name="Freeform 610"/>
                <p:cNvSpPr>
                  <a:spLocks/>
                </p:cNvSpPr>
                <p:nvPr/>
              </p:nvSpPr>
              <p:spPr bwMode="auto">
                <a:xfrm>
                  <a:off x="811" y="1607"/>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6" y="15"/>
                      </a:moveTo>
                      <a:lnTo>
                        <a:pt x="7" y="15"/>
                      </a:lnTo>
                      <a:lnTo>
                        <a:pt x="9" y="14"/>
                      </a:lnTo>
                      <a:lnTo>
                        <a:pt x="10" y="13"/>
                      </a:lnTo>
                      <a:lnTo>
                        <a:pt x="11" y="11"/>
                      </a:lnTo>
                      <a:lnTo>
                        <a:pt x="11" y="10"/>
                      </a:lnTo>
                      <a:lnTo>
                        <a:pt x="12" y="9"/>
                      </a:lnTo>
                      <a:lnTo>
                        <a:pt x="12" y="7"/>
                      </a:lnTo>
                      <a:lnTo>
                        <a:pt x="11" y="7"/>
                      </a:lnTo>
                      <a:lnTo>
                        <a:pt x="11" y="5"/>
                      </a:lnTo>
                      <a:lnTo>
                        <a:pt x="10" y="5"/>
                      </a:lnTo>
                      <a:lnTo>
                        <a:pt x="10" y="4"/>
                      </a:lnTo>
                      <a:lnTo>
                        <a:pt x="10" y="2"/>
                      </a:lnTo>
                      <a:lnTo>
                        <a:pt x="9" y="2"/>
                      </a:lnTo>
                      <a:lnTo>
                        <a:pt x="9" y="1"/>
                      </a:lnTo>
                      <a:lnTo>
                        <a:pt x="8" y="1"/>
                      </a:lnTo>
                      <a:lnTo>
                        <a:pt x="7" y="0"/>
                      </a:lnTo>
                      <a:lnTo>
                        <a:pt x="6" y="0"/>
                      </a:lnTo>
                      <a:lnTo>
                        <a:pt x="4" y="0"/>
                      </a:lnTo>
                      <a:lnTo>
                        <a:pt x="3" y="1"/>
                      </a:lnTo>
                      <a:lnTo>
                        <a:pt x="2" y="2"/>
                      </a:lnTo>
                      <a:lnTo>
                        <a:pt x="1" y="4"/>
                      </a:lnTo>
                      <a:lnTo>
                        <a:pt x="1" y="5"/>
                      </a:lnTo>
                      <a:lnTo>
                        <a:pt x="0" y="6"/>
                      </a:lnTo>
                      <a:lnTo>
                        <a:pt x="0" y="7"/>
                      </a:lnTo>
                      <a:lnTo>
                        <a:pt x="0" y="9"/>
                      </a:lnTo>
                      <a:lnTo>
                        <a:pt x="0" y="10"/>
                      </a:lnTo>
                      <a:lnTo>
                        <a:pt x="0" y="11"/>
                      </a:lnTo>
                      <a:lnTo>
                        <a:pt x="1" y="11"/>
                      </a:lnTo>
                      <a:lnTo>
                        <a:pt x="1" y="12"/>
                      </a:lnTo>
                      <a:lnTo>
                        <a:pt x="2" y="13"/>
                      </a:lnTo>
                      <a:lnTo>
                        <a:pt x="2" y="14"/>
                      </a:lnTo>
                      <a:lnTo>
                        <a:pt x="3" y="14"/>
                      </a:lnTo>
                      <a:lnTo>
                        <a:pt x="4" y="14"/>
                      </a:lnTo>
                      <a:lnTo>
                        <a:pt x="4" y="15"/>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29" name="Freeform 611"/>
                <p:cNvSpPr>
                  <a:spLocks/>
                </p:cNvSpPr>
                <p:nvPr/>
              </p:nvSpPr>
              <p:spPr bwMode="auto">
                <a:xfrm>
                  <a:off x="817" y="1607"/>
                  <a:ext cx="2"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w 14"/>
                    <a:gd name="T27" fmla="*/ 0 h 15"/>
                    <a:gd name="T28" fmla="*/ 0 w 14"/>
                    <a:gd name="T29" fmla="*/ 0 h 15"/>
                    <a:gd name="T30" fmla="*/ 0 w 14"/>
                    <a:gd name="T31" fmla="*/ 0 h 15"/>
                    <a:gd name="T32" fmla="*/ 0 w 14"/>
                    <a:gd name="T33" fmla="*/ 0 h 15"/>
                    <a:gd name="T34" fmla="*/ 0 w 14"/>
                    <a:gd name="T35" fmla="*/ 0 h 15"/>
                    <a:gd name="T36" fmla="*/ 0 w 14"/>
                    <a:gd name="T37" fmla="*/ 0 h 15"/>
                    <a:gd name="T38" fmla="*/ 0 w 14"/>
                    <a:gd name="T39" fmla="*/ 0 h 15"/>
                    <a:gd name="T40" fmla="*/ 0 w 14"/>
                    <a:gd name="T41" fmla="*/ 0 h 15"/>
                    <a:gd name="T42" fmla="*/ 0 w 14"/>
                    <a:gd name="T43" fmla="*/ 0 h 15"/>
                    <a:gd name="T44" fmla="*/ 0 w 14"/>
                    <a:gd name="T45" fmla="*/ 0 h 15"/>
                    <a:gd name="T46" fmla="*/ 0 w 14"/>
                    <a:gd name="T47" fmla="*/ 0 h 15"/>
                    <a:gd name="T48" fmla="*/ 0 w 14"/>
                    <a:gd name="T49" fmla="*/ 0 h 15"/>
                    <a:gd name="T50" fmla="*/ 0 w 14"/>
                    <a:gd name="T51" fmla="*/ 0 h 15"/>
                    <a:gd name="T52" fmla="*/ 0 w 14"/>
                    <a:gd name="T53" fmla="*/ 0 h 15"/>
                    <a:gd name="T54" fmla="*/ 0 w 14"/>
                    <a:gd name="T55" fmla="*/ 0 h 15"/>
                    <a:gd name="T56" fmla="*/ 0 w 14"/>
                    <a:gd name="T57" fmla="*/ 0 h 15"/>
                    <a:gd name="T58" fmla="*/ 0 w 14"/>
                    <a:gd name="T59" fmla="*/ 0 h 15"/>
                    <a:gd name="T60" fmla="*/ 0 w 14"/>
                    <a:gd name="T61" fmla="*/ 0 h 15"/>
                    <a:gd name="T62" fmla="*/ 0 w 14"/>
                    <a:gd name="T63" fmla="*/ 0 h 15"/>
                    <a:gd name="T64" fmla="*/ 0 w 14"/>
                    <a:gd name="T65" fmla="*/ 0 h 15"/>
                    <a:gd name="T66" fmla="*/ 0 w 14"/>
                    <a:gd name="T67" fmla="*/ 0 h 15"/>
                    <a:gd name="T68" fmla="*/ 0 w 14"/>
                    <a:gd name="T69" fmla="*/ 0 h 15"/>
                    <a:gd name="T70" fmla="*/ 0 w 14"/>
                    <a:gd name="T71" fmla="*/ 0 h 15"/>
                    <a:gd name="T72" fmla="*/ 0 w 14"/>
                    <a:gd name="T73" fmla="*/ 0 h 15"/>
                    <a:gd name="T74" fmla="*/ 0 w 14"/>
                    <a:gd name="T75" fmla="*/ 0 h 15"/>
                    <a:gd name="T76" fmla="*/ 0 w 14"/>
                    <a:gd name="T77" fmla="*/ 0 h 15"/>
                    <a:gd name="T78" fmla="*/ 0 w 14"/>
                    <a:gd name="T79" fmla="*/ 0 h 15"/>
                    <a:gd name="T80" fmla="*/ 0 w 14"/>
                    <a:gd name="T81" fmla="*/ 0 h 15"/>
                    <a:gd name="T82" fmla="*/ 0 w 14"/>
                    <a:gd name="T83" fmla="*/ 0 h 15"/>
                    <a:gd name="T84" fmla="*/ 0 w 14"/>
                    <a:gd name="T85" fmla="*/ 0 h 15"/>
                    <a:gd name="T86" fmla="*/ 0 w 14"/>
                    <a:gd name="T87" fmla="*/ 0 h 15"/>
                    <a:gd name="T88" fmla="*/ 0 w 14"/>
                    <a:gd name="T89" fmla="*/ 0 h 15"/>
                    <a:gd name="T90" fmla="*/ 0 w 14"/>
                    <a:gd name="T91" fmla="*/ 0 h 15"/>
                    <a:gd name="T92" fmla="*/ 0 w 14"/>
                    <a:gd name="T93" fmla="*/ 0 h 15"/>
                    <a:gd name="T94" fmla="*/ 0 w 14"/>
                    <a:gd name="T95" fmla="*/ 0 h 15"/>
                    <a:gd name="T96" fmla="*/ 0 w 14"/>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
                    <a:gd name="T148" fmla="*/ 0 h 15"/>
                    <a:gd name="T149" fmla="*/ 14 w 14"/>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 h="15">
                      <a:moveTo>
                        <a:pt x="7" y="15"/>
                      </a:moveTo>
                      <a:lnTo>
                        <a:pt x="8" y="15"/>
                      </a:lnTo>
                      <a:lnTo>
                        <a:pt x="11" y="14"/>
                      </a:lnTo>
                      <a:lnTo>
                        <a:pt x="13" y="13"/>
                      </a:lnTo>
                      <a:lnTo>
                        <a:pt x="13" y="12"/>
                      </a:lnTo>
                      <a:lnTo>
                        <a:pt x="13" y="10"/>
                      </a:lnTo>
                      <a:lnTo>
                        <a:pt x="13" y="9"/>
                      </a:lnTo>
                      <a:lnTo>
                        <a:pt x="14" y="8"/>
                      </a:lnTo>
                      <a:lnTo>
                        <a:pt x="13" y="7"/>
                      </a:lnTo>
                      <a:lnTo>
                        <a:pt x="13" y="6"/>
                      </a:lnTo>
                      <a:lnTo>
                        <a:pt x="13" y="5"/>
                      </a:lnTo>
                      <a:lnTo>
                        <a:pt x="12" y="4"/>
                      </a:lnTo>
                      <a:lnTo>
                        <a:pt x="11" y="2"/>
                      </a:lnTo>
                      <a:lnTo>
                        <a:pt x="9" y="1"/>
                      </a:lnTo>
                      <a:lnTo>
                        <a:pt x="8" y="1"/>
                      </a:lnTo>
                      <a:lnTo>
                        <a:pt x="7" y="1"/>
                      </a:lnTo>
                      <a:lnTo>
                        <a:pt x="7" y="0"/>
                      </a:lnTo>
                      <a:lnTo>
                        <a:pt x="6" y="0"/>
                      </a:lnTo>
                      <a:lnTo>
                        <a:pt x="5" y="1"/>
                      </a:lnTo>
                      <a:lnTo>
                        <a:pt x="4" y="1"/>
                      </a:lnTo>
                      <a:lnTo>
                        <a:pt x="2" y="2"/>
                      </a:lnTo>
                      <a:lnTo>
                        <a:pt x="2" y="4"/>
                      </a:lnTo>
                      <a:lnTo>
                        <a:pt x="1" y="5"/>
                      </a:lnTo>
                      <a:lnTo>
                        <a:pt x="0" y="6"/>
                      </a:lnTo>
                      <a:lnTo>
                        <a:pt x="0" y="7"/>
                      </a:lnTo>
                      <a:lnTo>
                        <a:pt x="0" y="9"/>
                      </a:lnTo>
                      <a:lnTo>
                        <a:pt x="0" y="10"/>
                      </a:lnTo>
                      <a:lnTo>
                        <a:pt x="1" y="10"/>
                      </a:lnTo>
                      <a:lnTo>
                        <a:pt x="1" y="11"/>
                      </a:lnTo>
                      <a:lnTo>
                        <a:pt x="2" y="12"/>
                      </a:lnTo>
                      <a:lnTo>
                        <a:pt x="2" y="13"/>
                      </a:lnTo>
                      <a:lnTo>
                        <a:pt x="3" y="14"/>
                      </a:lnTo>
                      <a:lnTo>
                        <a:pt x="4" y="14"/>
                      </a:lnTo>
                      <a:lnTo>
                        <a:pt x="4" y="15"/>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30" name="Freeform 612"/>
                <p:cNvSpPr>
                  <a:spLocks/>
                </p:cNvSpPr>
                <p:nvPr/>
              </p:nvSpPr>
              <p:spPr bwMode="auto">
                <a:xfrm>
                  <a:off x="814" y="1607"/>
                  <a:ext cx="2" cy="1"/>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w 11"/>
                    <a:gd name="T13" fmla="*/ 0 h 15"/>
                    <a:gd name="T14" fmla="*/ 0 w 11"/>
                    <a:gd name="T15" fmla="*/ 0 h 15"/>
                    <a:gd name="T16" fmla="*/ 0 w 11"/>
                    <a:gd name="T17" fmla="*/ 0 h 15"/>
                    <a:gd name="T18" fmla="*/ 0 w 11"/>
                    <a:gd name="T19" fmla="*/ 0 h 15"/>
                    <a:gd name="T20" fmla="*/ 0 w 11"/>
                    <a:gd name="T21" fmla="*/ 0 h 15"/>
                    <a:gd name="T22" fmla="*/ 0 w 11"/>
                    <a:gd name="T23" fmla="*/ 0 h 15"/>
                    <a:gd name="T24" fmla="*/ 0 w 11"/>
                    <a:gd name="T25" fmla="*/ 0 h 15"/>
                    <a:gd name="T26" fmla="*/ 0 w 11"/>
                    <a:gd name="T27" fmla="*/ 0 h 15"/>
                    <a:gd name="T28" fmla="*/ 0 w 11"/>
                    <a:gd name="T29" fmla="*/ 0 h 15"/>
                    <a:gd name="T30" fmla="*/ 0 w 11"/>
                    <a:gd name="T31" fmla="*/ 0 h 15"/>
                    <a:gd name="T32" fmla="*/ 0 w 11"/>
                    <a:gd name="T33" fmla="*/ 0 h 15"/>
                    <a:gd name="T34" fmla="*/ 0 w 11"/>
                    <a:gd name="T35" fmla="*/ 0 h 15"/>
                    <a:gd name="T36" fmla="*/ 0 w 11"/>
                    <a:gd name="T37" fmla="*/ 0 h 15"/>
                    <a:gd name="T38" fmla="*/ 0 w 11"/>
                    <a:gd name="T39" fmla="*/ 0 h 15"/>
                    <a:gd name="T40" fmla="*/ 0 w 11"/>
                    <a:gd name="T41" fmla="*/ 0 h 15"/>
                    <a:gd name="T42" fmla="*/ 0 w 11"/>
                    <a:gd name="T43" fmla="*/ 0 h 15"/>
                    <a:gd name="T44" fmla="*/ 0 w 11"/>
                    <a:gd name="T45" fmla="*/ 0 h 15"/>
                    <a:gd name="T46" fmla="*/ 0 w 11"/>
                    <a:gd name="T47" fmla="*/ 0 h 15"/>
                    <a:gd name="T48" fmla="*/ 0 w 11"/>
                    <a:gd name="T49" fmla="*/ 0 h 15"/>
                    <a:gd name="T50" fmla="*/ 0 w 11"/>
                    <a:gd name="T51" fmla="*/ 0 h 15"/>
                    <a:gd name="T52" fmla="*/ 0 w 11"/>
                    <a:gd name="T53" fmla="*/ 0 h 15"/>
                    <a:gd name="T54" fmla="*/ 0 w 11"/>
                    <a:gd name="T55" fmla="*/ 0 h 15"/>
                    <a:gd name="T56" fmla="*/ 0 w 11"/>
                    <a:gd name="T57" fmla="*/ 0 h 15"/>
                    <a:gd name="T58" fmla="*/ 0 w 11"/>
                    <a:gd name="T59" fmla="*/ 0 h 15"/>
                    <a:gd name="T60" fmla="*/ 0 w 11"/>
                    <a:gd name="T61" fmla="*/ 0 h 15"/>
                    <a:gd name="T62" fmla="*/ 0 w 11"/>
                    <a:gd name="T63" fmla="*/ 0 h 15"/>
                    <a:gd name="T64" fmla="*/ 0 w 11"/>
                    <a:gd name="T65" fmla="*/ 0 h 15"/>
                    <a:gd name="T66" fmla="*/ 0 w 11"/>
                    <a:gd name="T67" fmla="*/ 0 h 15"/>
                    <a:gd name="T68" fmla="*/ 0 w 11"/>
                    <a:gd name="T69" fmla="*/ 0 h 15"/>
                    <a:gd name="T70" fmla="*/ 0 w 11"/>
                    <a:gd name="T71" fmla="*/ 0 h 15"/>
                    <a:gd name="T72" fmla="*/ 0 w 11"/>
                    <a:gd name="T73" fmla="*/ 0 h 15"/>
                    <a:gd name="T74" fmla="*/ 0 w 11"/>
                    <a:gd name="T75" fmla="*/ 0 h 15"/>
                    <a:gd name="T76" fmla="*/ 0 w 11"/>
                    <a:gd name="T77" fmla="*/ 0 h 15"/>
                    <a:gd name="T78" fmla="*/ 0 w 11"/>
                    <a:gd name="T79" fmla="*/ 0 h 15"/>
                    <a:gd name="T80" fmla="*/ 0 w 11"/>
                    <a:gd name="T81" fmla="*/ 0 h 15"/>
                    <a:gd name="T82" fmla="*/ 0 w 11"/>
                    <a:gd name="T83" fmla="*/ 0 h 15"/>
                    <a:gd name="T84" fmla="*/ 0 w 11"/>
                    <a:gd name="T85" fmla="*/ 0 h 15"/>
                    <a:gd name="T86" fmla="*/ 0 w 11"/>
                    <a:gd name="T87" fmla="*/ 0 h 15"/>
                    <a:gd name="T88" fmla="*/ 0 w 11"/>
                    <a:gd name="T89" fmla="*/ 0 h 15"/>
                    <a:gd name="T90" fmla="*/ 0 w 11"/>
                    <a:gd name="T91" fmla="*/ 0 h 15"/>
                    <a:gd name="T92" fmla="*/ 0 w 11"/>
                    <a:gd name="T93" fmla="*/ 0 h 15"/>
                    <a:gd name="T94" fmla="*/ 0 w 11"/>
                    <a:gd name="T95" fmla="*/ 0 h 15"/>
                    <a:gd name="T96" fmla="*/ 0 w 11"/>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5"/>
                    <a:gd name="T149" fmla="*/ 11 w 11"/>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5">
                      <a:moveTo>
                        <a:pt x="6" y="15"/>
                      </a:moveTo>
                      <a:lnTo>
                        <a:pt x="7" y="15"/>
                      </a:lnTo>
                      <a:lnTo>
                        <a:pt x="9" y="14"/>
                      </a:lnTo>
                      <a:lnTo>
                        <a:pt x="10" y="14"/>
                      </a:lnTo>
                      <a:lnTo>
                        <a:pt x="11" y="13"/>
                      </a:lnTo>
                      <a:lnTo>
                        <a:pt x="11" y="12"/>
                      </a:lnTo>
                      <a:lnTo>
                        <a:pt x="11" y="10"/>
                      </a:lnTo>
                      <a:lnTo>
                        <a:pt x="11" y="9"/>
                      </a:lnTo>
                      <a:lnTo>
                        <a:pt x="11" y="8"/>
                      </a:lnTo>
                      <a:lnTo>
                        <a:pt x="11" y="7"/>
                      </a:lnTo>
                      <a:lnTo>
                        <a:pt x="11" y="6"/>
                      </a:lnTo>
                      <a:lnTo>
                        <a:pt x="11" y="5"/>
                      </a:lnTo>
                      <a:lnTo>
                        <a:pt x="10" y="4"/>
                      </a:lnTo>
                      <a:lnTo>
                        <a:pt x="10" y="2"/>
                      </a:lnTo>
                      <a:lnTo>
                        <a:pt x="9" y="2"/>
                      </a:lnTo>
                      <a:lnTo>
                        <a:pt x="8" y="1"/>
                      </a:lnTo>
                      <a:lnTo>
                        <a:pt x="7" y="1"/>
                      </a:lnTo>
                      <a:lnTo>
                        <a:pt x="6" y="1"/>
                      </a:lnTo>
                      <a:lnTo>
                        <a:pt x="6" y="0"/>
                      </a:lnTo>
                      <a:lnTo>
                        <a:pt x="5" y="0"/>
                      </a:lnTo>
                      <a:lnTo>
                        <a:pt x="4" y="1"/>
                      </a:lnTo>
                      <a:lnTo>
                        <a:pt x="3" y="1"/>
                      </a:lnTo>
                      <a:lnTo>
                        <a:pt x="1" y="2"/>
                      </a:lnTo>
                      <a:lnTo>
                        <a:pt x="1" y="4"/>
                      </a:lnTo>
                      <a:lnTo>
                        <a:pt x="0" y="5"/>
                      </a:lnTo>
                      <a:lnTo>
                        <a:pt x="0" y="6"/>
                      </a:lnTo>
                      <a:lnTo>
                        <a:pt x="0" y="7"/>
                      </a:lnTo>
                      <a:lnTo>
                        <a:pt x="0" y="9"/>
                      </a:lnTo>
                      <a:lnTo>
                        <a:pt x="0" y="10"/>
                      </a:lnTo>
                      <a:lnTo>
                        <a:pt x="0" y="11"/>
                      </a:lnTo>
                      <a:lnTo>
                        <a:pt x="1" y="12"/>
                      </a:lnTo>
                      <a:lnTo>
                        <a:pt x="1" y="13"/>
                      </a:lnTo>
                      <a:lnTo>
                        <a:pt x="2" y="14"/>
                      </a:lnTo>
                      <a:lnTo>
                        <a:pt x="3" y="14"/>
                      </a:lnTo>
                      <a:lnTo>
                        <a:pt x="3" y="15"/>
                      </a:lnTo>
                      <a:lnTo>
                        <a:pt x="4" y="15"/>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31" name="Freeform 613"/>
                <p:cNvSpPr>
                  <a:spLocks/>
                </p:cNvSpPr>
                <p:nvPr/>
              </p:nvSpPr>
              <p:spPr bwMode="auto">
                <a:xfrm>
                  <a:off x="821" y="1607"/>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w 13"/>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5"/>
                    <a:gd name="T149" fmla="*/ 13 w 13"/>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5">
                      <a:moveTo>
                        <a:pt x="7" y="15"/>
                      </a:moveTo>
                      <a:lnTo>
                        <a:pt x="9" y="14"/>
                      </a:lnTo>
                      <a:lnTo>
                        <a:pt x="10" y="13"/>
                      </a:lnTo>
                      <a:lnTo>
                        <a:pt x="11" y="12"/>
                      </a:lnTo>
                      <a:lnTo>
                        <a:pt x="12" y="11"/>
                      </a:lnTo>
                      <a:lnTo>
                        <a:pt x="12" y="10"/>
                      </a:lnTo>
                      <a:lnTo>
                        <a:pt x="13" y="9"/>
                      </a:lnTo>
                      <a:lnTo>
                        <a:pt x="13" y="7"/>
                      </a:lnTo>
                      <a:lnTo>
                        <a:pt x="12" y="7"/>
                      </a:lnTo>
                      <a:lnTo>
                        <a:pt x="12" y="6"/>
                      </a:lnTo>
                      <a:lnTo>
                        <a:pt x="12" y="5"/>
                      </a:lnTo>
                      <a:lnTo>
                        <a:pt x="12" y="4"/>
                      </a:lnTo>
                      <a:lnTo>
                        <a:pt x="11" y="4"/>
                      </a:lnTo>
                      <a:lnTo>
                        <a:pt x="11" y="2"/>
                      </a:lnTo>
                      <a:lnTo>
                        <a:pt x="10" y="1"/>
                      </a:lnTo>
                      <a:lnTo>
                        <a:pt x="9" y="1"/>
                      </a:lnTo>
                      <a:lnTo>
                        <a:pt x="9" y="0"/>
                      </a:lnTo>
                      <a:lnTo>
                        <a:pt x="8" y="0"/>
                      </a:lnTo>
                      <a:lnTo>
                        <a:pt x="7" y="0"/>
                      </a:lnTo>
                      <a:lnTo>
                        <a:pt x="6" y="0"/>
                      </a:lnTo>
                      <a:lnTo>
                        <a:pt x="5" y="0"/>
                      </a:lnTo>
                      <a:lnTo>
                        <a:pt x="4" y="1"/>
                      </a:lnTo>
                      <a:lnTo>
                        <a:pt x="3" y="1"/>
                      </a:lnTo>
                      <a:lnTo>
                        <a:pt x="2" y="2"/>
                      </a:lnTo>
                      <a:lnTo>
                        <a:pt x="1" y="5"/>
                      </a:lnTo>
                      <a:lnTo>
                        <a:pt x="0" y="7"/>
                      </a:lnTo>
                      <a:lnTo>
                        <a:pt x="0" y="8"/>
                      </a:lnTo>
                      <a:lnTo>
                        <a:pt x="0" y="9"/>
                      </a:lnTo>
                      <a:lnTo>
                        <a:pt x="1" y="10"/>
                      </a:lnTo>
                      <a:lnTo>
                        <a:pt x="1" y="11"/>
                      </a:lnTo>
                      <a:lnTo>
                        <a:pt x="2" y="11"/>
                      </a:lnTo>
                      <a:lnTo>
                        <a:pt x="2" y="12"/>
                      </a:lnTo>
                      <a:lnTo>
                        <a:pt x="2" y="13"/>
                      </a:lnTo>
                      <a:lnTo>
                        <a:pt x="3" y="13"/>
                      </a:lnTo>
                      <a:lnTo>
                        <a:pt x="4" y="14"/>
                      </a:lnTo>
                      <a:lnTo>
                        <a:pt x="5" y="14"/>
                      </a:lnTo>
                      <a:lnTo>
                        <a:pt x="5"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32" name="Freeform 614"/>
                <p:cNvSpPr>
                  <a:spLocks/>
                </p:cNvSpPr>
                <p:nvPr/>
              </p:nvSpPr>
              <p:spPr bwMode="auto">
                <a:xfrm>
                  <a:off x="828" y="1607"/>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6" y="15"/>
                      </a:moveTo>
                      <a:lnTo>
                        <a:pt x="8" y="15"/>
                      </a:lnTo>
                      <a:lnTo>
                        <a:pt x="8" y="14"/>
                      </a:lnTo>
                      <a:lnTo>
                        <a:pt x="10" y="13"/>
                      </a:lnTo>
                      <a:lnTo>
                        <a:pt x="11" y="11"/>
                      </a:lnTo>
                      <a:lnTo>
                        <a:pt x="11" y="10"/>
                      </a:lnTo>
                      <a:lnTo>
                        <a:pt x="12" y="9"/>
                      </a:lnTo>
                      <a:lnTo>
                        <a:pt x="12" y="7"/>
                      </a:lnTo>
                      <a:lnTo>
                        <a:pt x="11" y="7"/>
                      </a:lnTo>
                      <a:lnTo>
                        <a:pt x="11" y="5"/>
                      </a:lnTo>
                      <a:lnTo>
                        <a:pt x="10" y="4"/>
                      </a:lnTo>
                      <a:lnTo>
                        <a:pt x="10" y="2"/>
                      </a:lnTo>
                      <a:lnTo>
                        <a:pt x="9" y="2"/>
                      </a:lnTo>
                      <a:lnTo>
                        <a:pt x="9" y="1"/>
                      </a:lnTo>
                      <a:lnTo>
                        <a:pt x="8" y="1"/>
                      </a:lnTo>
                      <a:lnTo>
                        <a:pt x="7" y="0"/>
                      </a:lnTo>
                      <a:lnTo>
                        <a:pt x="6" y="0"/>
                      </a:lnTo>
                      <a:lnTo>
                        <a:pt x="5" y="0"/>
                      </a:lnTo>
                      <a:lnTo>
                        <a:pt x="4" y="0"/>
                      </a:lnTo>
                      <a:lnTo>
                        <a:pt x="3" y="1"/>
                      </a:lnTo>
                      <a:lnTo>
                        <a:pt x="2" y="2"/>
                      </a:lnTo>
                      <a:lnTo>
                        <a:pt x="1" y="4"/>
                      </a:lnTo>
                      <a:lnTo>
                        <a:pt x="0" y="5"/>
                      </a:lnTo>
                      <a:lnTo>
                        <a:pt x="0" y="6"/>
                      </a:lnTo>
                      <a:lnTo>
                        <a:pt x="0" y="7"/>
                      </a:lnTo>
                      <a:lnTo>
                        <a:pt x="0" y="9"/>
                      </a:lnTo>
                      <a:lnTo>
                        <a:pt x="0" y="10"/>
                      </a:lnTo>
                      <a:lnTo>
                        <a:pt x="0" y="11"/>
                      </a:lnTo>
                      <a:lnTo>
                        <a:pt x="0" y="12"/>
                      </a:lnTo>
                      <a:lnTo>
                        <a:pt x="1" y="12"/>
                      </a:lnTo>
                      <a:lnTo>
                        <a:pt x="1" y="13"/>
                      </a:lnTo>
                      <a:lnTo>
                        <a:pt x="2" y="14"/>
                      </a:lnTo>
                      <a:lnTo>
                        <a:pt x="3" y="14"/>
                      </a:lnTo>
                      <a:lnTo>
                        <a:pt x="4" y="15"/>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33" name="Freeform 615"/>
                <p:cNvSpPr>
                  <a:spLocks/>
                </p:cNvSpPr>
                <p:nvPr/>
              </p:nvSpPr>
              <p:spPr bwMode="auto">
                <a:xfrm>
                  <a:off x="824" y="1607"/>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6" y="15"/>
                      </a:moveTo>
                      <a:lnTo>
                        <a:pt x="8" y="15"/>
                      </a:lnTo>
                      <a:lnTo>
                        <a:pt x="9" y="14"/>
                      </a:lnTo>
                      <a:lnTo>
                        <a:pt x="10" y="13"/>
                      </a:lnTo>
                      <a:lnTo>
                        <a:pt x="11" y="13"/>
                      </a:lnTo>
                      <a:lnTo>
                        <a:pt x="11" y="11"/>
                      </a:lnTo>
                      <a:lnTo>
                        <a:pt x="11" y="10"/>
                      </a:lnTo>
                      <a:lnTo>
                        <a:pt x="12" y="9"/>
                      </a:lnTo>
                      <a:lnTo>
                        <a:pt x="12" y="7"/>
                      </a:lnTo>
                      <a:lnTo>
                        <a:pt x="11" y="7"/>
                      </a:lnTo>
                      <a:lnTo>
                        <a:pt x="11" y="5"/>
                      </a:lnTo>
                      <a:lnTo>
                        <a:pt x="11" y="4"/>
                      </a:lnTo>
                      <a:lnTo>
                        <a:pt x="10" y="4"/>
                      </a:lnTo>
                      <a:lnTo>
                        <a:pt x="10" y="2"/>
                      </a:lnTo>
                      <a:lnTo>
                        <a:pt x="9" y="2"/>
                      </a:lnTo>
                      <a:lnTo>
                        <a:pt x="9" y="1"/>
                      </a:lnTo>
                      <a:lnTo>
                        <a:pt x="8" y="1"/>
                      </a:lnTo>
                      <a:lnTo>
                        <a:pt x="7" y="0"/>
                      </a:lnTo>
                      <a:lnTo>
                        <a:pt x="6" y="0"/>
                      </a:lnTo>
                      <a:lnTo>
                        <a:pt x="5" y="0"/>
                      </a:lnTo>
                      <a:lnTo>
                        <a:pt x="4" y="0"/>
                      </a:lnTo>
                      <a:lnTo>
                        <a:pt x="3" y="1"/>
                      </a:lnTo>
                      <a:lnTo>
                        <a:pt x="2" y="2"/>
                      </a:lnTo>
                      <a:lnTo>
                        <a:pt x="1" y="4"/>
                      </a:lnTo>
                      <a:lnTo>
                        <a:pt x="1" y="5"/>
                      </a:lnTo>
                      <a:lnTo>
                        <a:pt x="0" y="6"/>
                      </a:lnTo>
                      <a:lnTo>
                        <a:pt x="0" y="7"/>
                      </a:lnTo>
                      <a:lnTo>
                        <a:pt x="0" y="9"/>
                      </a:lnTo>
                      <a:lnTo>
                        <a:pt x="0" y="10"/>
                      </a:lnTo>
                      <a:lnTo>
                        <a:pt x="0" y="11"/>
                      </a:lnTo>
                      <a:lnTo>
                        <a:pt x="1" y="11"/>
                      </a:lnTo>
                      <a:lnTo>
                        <a:pt x="1" y="12"/>
                      </a:lnTo>
                      <a:lnTo>
                        <a:pt x="1" y="13"/>
                      </a:lnTo>
                      <a:lnTo>
                        <a:pt x="2" y="14"/>
                      </a:lnTo>
                      <a:lnTo>
                        <a:pt x="3" y="14"/>
                      </a:lnTo>
                      <a:lnTo>
                        <a:pt x="4" y="15"/>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34" name="Freeform 616"/>
                <p:cNvSpPr>
                  <a:spLocks/>
                </p:cNvSpPr>
                <p:nvPr/>
              </p:nvSpPr>
              <p:spPr bwMode="auto">
                <a:xfrm>
                  <a:off x="831" y="1607"/>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5"/>
                    <a:gd name="T146" fmla="*/ 13 w 13"/>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5">
                      <a:moveTo>
                        <a:pt x="7" y="15"/>
                      </a:moveTo>
                      <a:lnTo>
                        <a:pt x="9" y="15"/>
                      </a:lnTo>
                      <a:lnTo>
                        <a:pt x="10" y="14"/>
                      </a:lnTo>
                      <a:lnTo>
                        <a:pt x="11" y="14"/>
                      </a:lnTo>
                      <a:lnTo>
                        <a:pt x="12" y="13"/>
                      </a:lnTo>
                      <a:lnTo>
                        <a:pt x="12" y="12"/>
                      </a:lnTo>
                      <a:lnTo>
                        <a:pt x="13" y="11"/>
                      </a:lnTo>
                      <a:lnTo>
                        <a:pt x="13" y="9"/>
                      </a:lnTo>
                      <a:lnTo>
                        <a:pt x="13" y="8"/>
                      </a:lnTo>
                      <a:lnTo>
                        <a:pt x="13" y="7"/>
                      </a:lnTo>
                      <a:lnTo>
                        <a:pt x="13" y="6"/>
                      </a:lnTo>
                      <a:lnTo>
                        <a:pt x="12" y="5"/>
                      </a:lnTo>
                      <a:lnTo>
                        <a:pt x="12" y="4"/>
                      </a:lnTo>
                      <a:lnTo>
                        <a:pt x="11" y="3"/>
                      </a:lnTo>
                      <a:lnTo>
                        <a:pt x="10" y="3"/>
                      </a:lnTo>
                      <a:lnTo>
                        <a:pt x="9" y="2"/>
                      </a:lnTo>
                      <a:lnTo>
                        <a:pt x="7" y="2"/>
                      </a:lnTo>
                      <a:lnTo>
                        <a:pt x="6" y="0"/>
                      </a:lnTo>
                      <a:lnTo>
                        <a:pt x="5" y="0"/>
                      </a:lnTo>
                      <a:lnTo>
                        <a:pt x="4" y="2"/>
                      </a:lnTo>
                      <a:lnTo>
                        <a:pt x="3" y="2"/>
                      </a:lnTo>
                      <a:lnTo>
                        <a:pt x="2" y="3"/>
                      </a:lnTo>
                      <a:lnTo>
                        <a:pt x="1" y="3"/>
                      </a:lnTo>
                      <a:lnTo>
                        <a:pt x="0" y="5"/>
                      </a:lnTo>
                      <a:lnTo>
                        <a:pt x="0" y="6"/>
                      </a:lnTo>
                      <a:lnTo>
                        <a:pt x="0" y="7"/>
                      </a:lnTo>
                      <a:lnTo>
                        <a:pt x="0" y="9"/>
                      </a:lnTo>
                      <a:lnTo>
                        <a:pt x="0" y="10"/>
                      </a:lnTo>
                      <a:lnTo>
                        <a:pt x="0" y="11"/>
                      </a:lnTo>
                      <a:lnTo>
                        <a:pt x="1" y="12"/>
                      </a:lnTo>
                      <a:lnTo>
                        <a:pt x="1" y="13"/>
                      </a:lnTo>
                      <a:lnTo>
                        <a:pt x="2" y="13"/>
                      </a:lnTo>
                      <a:lnTo>
                        <a:pt x="2" y="14"/>
                      </a:lnTo>
                      <a:lnTo>
                        <a:pt x="3" y="14"/>
                      </a:lnTo>
                      <a:lnTo>
                        <a:pt x="3" y="15"/>
                      </a:lnTo>
                      <a:lnTo>
                        <a:pt x="4" y="15"/>
                      </a:lnTo>
                      <a:lnTo>
                        <a:pt x="5"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35" name="Freeform 617"/>
                <p:cNvSpPr>
                  <a:spLocks/>
                </p:cNvSpPr>
                <p:nvPr/>
              </p:nvSpPr>
              <p:spPr bwMode="auto">
                <a:xfrm>
                  <a:off x="837" y="1607"/>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7" y="13"/>
                      </a:moveTo>
                      <a:lnTo>
                        <a:pt x="8" y="13"/>
                      </a:lnTo>
                      <a:lnTo>
                        <a:pt x="9" y="13"/>
                      </a:lnTo>
                      <a:lnTo>
                        <a:pt x="10" y="12"/>
                      </a:lnTo>
                      <a:lnTo>
                        <a:pt x="10" y="11"/>
                      </a:lnTo>
                      <a:lnTo>
                        <a:pt x="12" y="10"/>
                      </a:lnTo>
                      <a:lnTo>
                        <a:pt x="12" y="9"/>
                      </a:lnTo>
                      <a:lnTo>
                        <a:pt x="12" y="7"/>
                      </a:lnTo>
                      <a:lnTo>
                        <a:pt x="12" y="6"/>
                      </a:lnTo>
                      <a:lnTo>
                        <a:pt x="12" y="5"/>
                      </a:lnTo>
                      <a:lnTo>
                        <a:pt x="12" y="3"/>
                      </a:lnTo>
                      <a:lnTo>
                        <a:pt x="11" y="3"/>
                      </a:lnTo>
                      <a:lnTo>
                        <a:pt x="10" y="2"/>
                      </a:lnTo>
                      <a:lnTo>
                        <a:pt x="10" y="1"/>
                      </a:lnTo>
                      <a:lnTo>
                        <a:pt x="9" y="1"/>
                      </a:lnTo>
                      <a:lnTo>
                        <a:pt x="8" y="0"/>
                      </a:lnTo>
                      <a:lnTo>
                        <a:pt x="7" y="0"/>
                      </a:lnTo>
                      <a:lnTo>
                        <a:pt x="6" y="0"/>
                      </a:lnTo>
                      <a:lnTo>
                        <a:pt x="4" y="0"/>
                      </a:lnTo>
                      <a:lnTo>
                        <a:pt x="3" y="1"/>
                      </a:lnTo>
                      <a:lnTo>
                        <a:pt x="2" y="1"/>
                      </a:lnTo>
                      <a:lnTo>
                        <a:pt x="2" y="2"/>
                      </a:lnTo>
                      <a:lnTo>
                        <a:pt x="0" y="3"/>
                      </a:lnTo>
                      <a:lnTo>
                        <a:pt x="0" y="5"/>
                      </a:lnTo>
                      <a:lnTo>
                        <a:pt x="0" y="6"/>
                      </a:lnTo>
                      <a:lnTo>
                        <a:pt x="0" y="7"/>
                      </a:lnTo>
                      <a:lnTo>
                        <a:pt x="0" y="8"/>
                      </a:lnTo>
                      <a:lnTo>
                        <a:pt x="0" y="9"/>
                      </a:lnTo>
                      <a:lnTo>
                        <a:pt x="0" y="10"/>
                      </a:lnTo>
                      <a:lnTo>
                        <a:pt x="1" y="10"/>
                      </a:lnTo>
                      <a:lnTo>
                        <a:pt x="1" y="11"/>
                      </a:lnTo>
                      <a:lnTo>
                        <a:pt x="2" y="11"/>
                      </a:lnTo>
                      <a:lnTo>
                        <a:pt x="2" y="12"/>
                      </a:lnTo>
                      <a:lnTo>
                        <a:pt x="3" y="13"/>
                      </a:lnTo>
                      <a:lnTo>
                        <a:pt x="4" y="13"/>
                      </a:lnTo>
                      <a:lnTo>
                        <a:pt x="5" y="13"/>
                      </a:lnTo>
                      <a:lnTo>
                        <a:pt x="6"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36" name="Freeform 618"/>
                <p:cNvSpPr>
                  <a:spLocks/>
                </p:cNvSpPr>
                <p:nvPr/>
              </p:nvSpPr>
              <p:spPr bwMode="auto">
                <a:xfrm>
                  <a:off x="834" y="1607"/>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w 12"/>
                    <a:gd name="T97" fmla="*/ 0 h 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3"/>
                    <a:gd name="T149" fmla="*/ 12 w 12"/>
                    <a:gd name="T150" fmla="*/ 13 h 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3">
                      <a:moveTo>
                        <a:pt x="7" y="13"/>
                      </a:moveTo>
                      <a:lnTo>
                        <a:pt x="8" y="13"/>
                      </a:lnTo>
                      <a:lnTo>
                        <a:pt x="9" y="13"/>
                      </a:lnTo>
                      <a:lnTo>
                        <a:pt x="10" y="12"/>
                      </a:lnTo>
                      <a:lnTo>
                        <a:pt x="11" y="11"/>
                      </a:lnTo>
                      <a:lnTo>
                        <a:pt x="12" y="10"/>
                      </a:lnTo>
                      <a:lnTo>
                        <a:pt x="12" y="9"/>
                      </a:lnTo>
                      <a:lnTo>
                        <a:pt x="12" y="7"/>
                      </a:lnTo>
                      <a:lnTo>
                        <a:pt x="12" y="6"/>
                      </a:lnTo>
                      <a:lnTo>
                        <a:pt x="12" y="5"/>
                      </a:lnTo>
                      <a:lnTo>
                        <a:pt x="12" y="3"/>
                      </a:lnTo>
                      <a:lnTo>
                        <a:pt x="11" y="3"/>
                      </a:lnTo>
                      <a:lnTo>
                        <a:pt x="11" y="2"/>
                      </a:lnTo>
                      <a:lnTo>
                        <a:pt x="11" y="1"/>
                      </a:lnTo>
                      <a:lnTo>
                        <a:pt x="10" y="1"/>
                      </a:lnTo>
                      <a:lnTo>
                        <a:pt x="9" y="1"/>
                      </a:lnTo>
                      <a:lnTo>
                        <a:pt x="8" y="0"/>
                      </a:lnTo>
                      <a:lnTo>
                        <a:pt x="7" y="0"/>
                      </a:lnTo>
                      <a:lnTo>
                        <a:pt x="6" y="0"/>
                      </a:lnTo>
                      <a:lnTo>
                        <a:pt x="4" y="0"/>
                      </a:lnTo>
                      <a:lnTo>
                        <a:pt x="4" y="1"/>
                      </a:lnTo>
                      <a:lnTo>
                        <a:pt x="2" y="1"/>
                      </a:lnTo>
                      <a:lnTo>
                        <a:pt x="2" y="2"/>
                      </a:lnTo>
                      <a:lnTo>
                        <a:pt x="0" y="3"/>
                      </a:lnTo>
                      <a:lnTo>
                        <a:pt x="0" y="5"/>
                      </a:lnTo>
                      <a:lnTo>
                        <a:pt x="0" y="6"/>
                      </a:lnTo>
                      <a:lnTo>
                        <a:pt x="0" y="7"/>
                      </a:lnTo>
                      <a:lnTo>
                        <a:pt x="0" y="8"/>
                      </a:lnTo>
                      <a:lnTo>
                        <a:pt x="0" y="9"/>
                      </a:lnTo>
                      <a:lnTo>
                        <a:pt x="0" y="10"/>
                      </a:lnTo>
                      <a:lnTo>
                        <a:pt x="1" y="10"/>
                      </a:lnTo>
                      <a:lnTo>
                        <a:pt x="1" y="11"/>
                      </a:lnTo>
                      <a:lnTo>
                        <a:pt x="2" y="11"/>
                      </a:lnTo>
                      <a:lnTo>
                        <a:pt x="2" y="12"/>
                      </a:lnTo>
                      <a:lnTo>
                        <a:pt x="3" y="13"/>
                      </a:lnTo>
                      <a:lnTo>
                        <a:pt x="4" y="13"/>
                      </a:lnTo>
                      <a:lnTo>
                        <a:pt x="5" y="13"/>
                      </a:lnTo>
                      <a:lnTo>
                        <a:pt x="6"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37" name="Freeform 619"/>
                <p:cNvSpPr>
                  <a:spLocks/>
                </p:cNvSpPr>
                <p:nvPr/>
              </p:nvSpPr>
              <p:spPr bwMode="auto">
                <a:xfrm>
                  <a:off x="841" y="1607"/>
                  <a:ext cx="2"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w 12"/>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
                    <a:gd name="T148" fmla="*/ 0 h 15"/>
                    <a:gd name="T149" fmla="*/ 12 w 12"/>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 h="15">
                      <a:moveTo>
                        <a:pt x="7" y="15"/>
                      </a:moveTo>
                      <a:lnTo>
                        <a:pt x="8" y="15"/>
                      </a:lnTo>
                      <a:lnTo>
                        <a:pt x="9" y="14"/>
                      </a:lnTo>
                      <a:lnTo>
                        <a:pt x="10" y="13"/>
                      </a:lnTo>
                      <a:lnTo>
                        <a:pt x="11" y="12"/>
                      </a:lnTo>
                      <a:lnTo>
                        <a:pt x="11" y="11"/>
                      </a:lnTo>
                      <a:lnTo>
                        <a:pt x="12" y="10"/>
                      </a:lnTo>
                      <a:lnTo>
                        <a:pt x="12" y="9"/>
                      </a:lnTo>
                      <a:lnTo>
                        <a:pt x="12" y="7"/>
                      </a:lnTo>
                      <a:lnTo>
                        <a:pt x="12" y="6"/>
                      </a:lnTo>
                      <a:lnTo>
                        <a:pt x="12" y="5"/>
                      </a:lnTo>
                      <a:lnTo>
                        <a:pt x="11" y="5"/>
                      </a:lnTo>
                      <a:lnTo>
                        <a:pt x="11" y="4"/>
                      </a:lnTo>
                      <a:lnTo>
                        <a:pt x="10" y="3"/>
                      </a:lnTo>
                      <a:lnTo>
                        <a:pt x="9" y="2"/>
                      </a:lnTo>
                      <a:lnTo>
                        <a:pt x="8" y="2"/>
                      </a:lnTo>
                      <a:lnTo>
                        <a:pt x="7" y="0"/>
                      </a:lnTo>
                      <a:lnTo>
                        <a:pt x="6" y="0"/>
                      </a:lnTo>
                      <a:lnTo>
                        <a:pt x="5" y="0"/>
                      </a:lnTo>
                      <a:lnTo>
                        <a:pt x="4" y="0"/>
                      </a:lnTo>
                      <a:lnTo>
                        <a:pt x="3" y="2"/>
                      </a:lnTo>
                      <a:lnTo>
                        <a:pt x="2" y="3"/>
                      </a:lnTo>
                      <a:lnTo>
                        <a:pt x="1" y="3"/>
                      </a:lnTo>
                      <a:lnTo>
                        <a:pt x="1" y="5"/>
                      </a:lnTo>
                      <a:lnTo>
                        <a:pt x="0" y="6"/>
                      </a:lnTo>
                      <a:lnTo>
                        <a:pt x="0" y="7"/>
                      </a:lnTo>
                      <a:lnTo>
                        <a:pt x="0" y="8"/>
                      </a:lnTo>
                      <a:lnTo>
                        <a:pt x="0" y="9"/>
                      </a:lnTo>
                      <a:lnTo>
                        <a:pt x="0" y="10"/>
                      </a:lnTo>
                      <a:lnTo>
                        <a:pt x="0" y="11"/>
                      </a:lnTo>
                      <a:lnTo>
                        <a:pt x="1" y="11"/>
                      </a:lnTo>
                      <a:lnTo>
                        <a:pt x="1" y="12"/>
                      </a:lnTo>
                      <a:lnTo>
                        <a:pt x="2" y="13"/>
                      </a:lnTo>
                      <a:lnTo>
                        <a:pt x="2" y="14"/>
                      </a:lnTo>
                      <a:lnTo>
                        <a:pt x="3" y="14"/>
                      </a:lnTo>
                      <a:lnTo>
                        <a:pt x="4" y="14"/>
                      </a:lnTo>
                      <a:lnTo>
                        <a:pt x="4" y="15"/>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38" name="Freeform 620"/>
                <p:cNvSpPr>
                  <a:spLocks/>
                </p:cNvSpPr>
                <p:nvPr/>
              </p:nvSpPr>
              <p:spPr bwMode="auto">
                <a:xfrm>
                  <a:off x="848" y="1607"/>
                  <a:ext cx="1" cy="1"/>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w 12"/>
                    <a:gd name="T35" fmla="*/ 0 h 15"/>
                    <a:gd name="T36" fmla="*/ 0 w 12"/>
                    <a:gd name="T37" fmla="*/ 0 h 15"/>
                    <a:gd name="T38" fmla="*/ 0 w 12"/>
                    <a:gd name="T39" fmla="*/ 0 h 15"/>
                    <a:gd name="T40" fmla="*/ 0 w 12"/>
                    <a:gd name="T41" fmla="*/ 0 h 15"/>
                    <a:gd name="T42" fmla="*/ 0 w 12"/>
                    <a:gd name="T43" fmla="*/ 0 h 15"/>
                    <a:gd name="T44" fmla="*/ 0 w 12"/>
                    <a:gd name="T45" fmla="*/ 0 h 15"/>
                    <a:gd name="T46" fmla="*/ 0 w 12"/>
                    <a:gd name="T47" fmla="*/ 0 h 15"/>
                    <a:gd name="T48" fmla="*/ 0 w 12"/>
                    <a:gd name="T49" fmla="*/ 0 h 15"/>
                    <a:gd name="T50" fmla="*/ 0 w 12"/>
                    <a:gd name="T51" fmla="*/ 0 h 15"/>
                    <a:gd name="T52" fmla="*/ 0 w 12"/>
                    <a:gd name="T53" fmla="*/ 0 h 15"/>
                    <a:gd name="T54" fmla="*/ 0 w 12"/>
                    <a:gd name="T55" fmla="*/ 0 h 15"/>
                    <a:gd name="T56" fmla="*/ 0 w 12"/>
                    <a:gd name="T57" fmla="*/ 0 h 15"/>
                    <a:gd name="T58" fmla="*/ 0 w 12"/>
                    <a:gd name="T59" fmla="*/ 0 h 15"/>
                    <a:gd name="T60" fmla="*/ 0 w 12"/>
                    <a:gd name="T61" fmla="*/ 0 h 15"/>
                    <a:gd name="T62" fmla="*/ 0 w 12"/>
                    <a:gd name="T63" fmla="*/ 0 h 15"/>
                    <a:gd name="T64" fmla="*/ 0 w 12"/>
                    <a:gd name="T65" fmla="*/ 0 h 15"/>
                    <a:gd name="T66" fmla="*/ 0 w 12"/>
                    <a:gd name="T67" fmla="*/ 0 h 15"/>
                    <a:gd name="T68" fmla="*/ 0 w 12"/>
                    <a:gd name="T69" fmla="*/ 0 h 15"/>
                    <a:gd name="T70" fmla="*/ 0 w 12"/>
                    <a:gd name="T71" fmla="*/ 0 h 15"/>
                    <a:gd name="T72" fmla="*/ 0 w 12"/>
                    <a:gd name="T73" fmla="*/ 0 h 15"/>
                    <a:gd name="T74" fmla="*/ 0 w 12"/>
                    <a:gd name="T75" fmla="*/ 0 h 15"/>
                    <a:gd name="T76" fmla="*/ 0 w 12"/>
                    <a:gd name="T77" fmla="*/ 0 h 15"/>
                    <a:gd name="T78" fmla="*/ 0 w 12"/>
                    <a:gd name="T79" fmla="*/ 0 h 15"/>
                    <a:gd name="T80" fmla="*/ 0 w 12"/>
                    <a:gd name="T81" fmla="*/ 0 h 15"/>
                    <a:gd name="T82" fmla="*/ 0 w 12"/>
                    <a:gd name="T83" fmla="*/ 0 h 15"/>
                    <a:gd name="T84" fmla="*/ 0 w 12"/>
                    <a:gd name="T85" fmla="*/ 0 h 15"/>
                    <a:gd name="T86" fmla="*/ 0 w 12"/>
                    <a:gd name="T87" fmla="*/ 0 h 15"/>
                    <a:gd name="T88" fmla="*/ 0 w 12"/>
                    <a:gd name="T89" fmla="*/ 0 h 15"/>
                    <a:gd name="T90" fmla="*/ 0 w 12"/>
                    <a:gd name="T91" fmla="*/ 0 h 15"/>
                    <a:gd name="T92" fmla="*/ 0 w 12"/>
                    <a:gd name="T93" fmla="*/ 0 h 15"/>
                    <a:gd name="T94" fmla="*/ 0 w 12"/>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5"/>
                    <a:gd name="T146" fmla="*/ 12 w 12"/>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5">
                      <a:moveTo>
                        <a:pt x="7" y="15"/>
                      </a:moveTo>
                      <a:lnTo>
                        <a:pt x="8" y="15"/>
                      </a:lnTo>
                      <a:lnTo>
                        <a:pt x="9" y="14"/>
                      </a:lnTo>
                      <a:lnTo>
                        <a:pt x="10" y="14"/>
                      </a:lnTo>
                      <a:lnTo>
                        <a:pt x="11" y="13"/>
                      </a:lnTo>
                      <a:lnTo>
                        <a:pt x="12" y="12"/>
                      </a:lnTo>
                      <a:lnTo>
                        <a:pt x="12" y="11"/>
                      </a:lnTo>
                      <a:lnTo>
                        <a:pt x="12" y="9"/>
                      </a:lnTo>
                      <a:lnTo>
                        <a:pt x="12" y="8"/>
                      </a:lnTo>
                      <a:lnTo>
                        <a:pt x="12" y="7"/>
                      </a:lnTo>
                      <a:lnTo>
                        <a:pt x="12" y="6"/>
                      </a:lnTo>
                      <a:lnTo>
                        <a:pt x="12" y="5"/>
                      </a:lnTo>
                      <a:lnTo>
                        <a:pt x="11" y="4"/>
                      </a:lnTo>
                      <a:lnTo>
                        <a:pt x="10" y="3"/>
                      </a:lnTo>
                      <a:lnTo>
                        <a:pt x="9" y="3"/>
                      </a:lnTo>
                      <a:lnTo>
                        <a:pt x="9" y="2"/>
                      </a:lnTo>
                      <a:lnTo>
                        <a:pt x="8" y="2"/>
                      </a:lnTo>
                      <a:lnTo>
                        <a:pt x="7" y="2"/>
                      </a:lnTo>
                      <a:lnTo>
                        <a:pt x="6" y="0"/>
                      </a:lnTo>
                      <a:lnTo>
                        <a:pt x="4" y="2"/>
                      </a:lnTo>
                      <a:lnTo>
                        <a:pt x="2" y="3"/>
                      </a:lnTo>
                      <a:lnTo>
                        <a:pt x="0" y="5"/>
                      </a:lnTo>
                      <a:lnTo>
                        <a:pt x="0" y="6"/>
                      </a:lnTo>
                      <a:lnTo>
                        <a:pt x="0" y="7"/>
                      </a:lnTo>
                      <a:lnTo>
                        <a:pt x="0" y="9"/>
                      </a:lnTo>
                      <a:lnTo>
                        <a:pt x="0" y="10"/>
                      </a:lnTo>
                      <a:lnTo>
                        <a:pt x="0" y="11"/>
                      </a:lnTo>
                      <a:lnTo>
                        <a:pt x="1" y="12"/>
                      </a:lnTo>
                      <a:lnTo>
                        <a:pt x="2" y="13"/>
                      </a:lnTo>
                      <a:lnTo>
                        <a:pt x="2" y="14"/>
                      </a:lnTo>
                      <a:lnTo>
                        <a:pt x="3" y="14"/>
                      </a:lnTo>
                      <a:lnTo>
                        <a:pt x="4" y="15"/>
                      </a:lnTo>
                      <a:lnTo>
                        <a:pt x="5" y="15"/>
                      </a:lnTo>
                      <a:lnTo>
                        <a:pt x="6" y="15"/>
                      </a:lnTo>
                      <a:lnTo>
                        <a:pt x="7"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39" name="Freeform 621"/>
                <p:cNvSpPr>
                  <a:spLocks/>
                </p:cNvSpPr>
                <p:nvPr/>
              </p:nvSpPr>
              <p:spPr bwMode="auto">
                <a:xfrm>
                  <a:off x="844" y="1607"/>
                  <a:ext cx="2" cy="1"/>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w 13"/>
                    <a:gd name="T33" fmla="*/ 0 h 15"/>
                    <a:gd name="T34" fmla="*/ 0 w 13"/>
                    <a:gd name="T35" fmla="*/ 0 h 15"/>
                    <a:gd name="T36" fmla="*/ 0 w 13"/>
                    <a:gd name="T37" fmla="*/ 0 h 15"/>
                    <a:gd name="T38" fmla="*/ 0 w 13"/>
                    <a:gd name="T39" fmla="*/ 0 h 15"/>
                    <a:gd name="T40" fmla="*/ 0 w 13"/>
                    <a:gd name="T41" fmla="*/ 0 h 15"/>
                    <a:gd name="T42" fmla="*/ 0 w 13"/>
                    <a:gd name="T43" fmla="*/ 0 h 15"/>
                    <a:gd name="T44" fmla="*/ 0 w 13"/>
                    <a:gd name="T45" fmla="*/ 0 h 15"/>
                    <a:gd name="T46" fmla="*/ 0 w 13"/>
                    <a:gd name="T47" fmla="*/ 0 h 15"/>
                    <a:gd name="T48" fmla="*/ 0 w 13"/>
                    <a:gd name="T49" fmla="*/ 0 h 15"/>
                    <a:gd name="T50" fmla="*/ 0 w 13"/>
                    <a:gd name="T51" fmla="*/ 0 h 15"/>
                    <a:gd name="T52" fmla="*/ 0 w 13"/>
                    <a:gd name="T53" fmla="*/ 0 h 15"/>
                    <a:gd name="T54" fmla="*/ 0 w 13"/>
                    <a:gd name="T55" fmla="*/ 0 h 15"/>
                    <a:gd name="T56" fmla="*/ 0 w 13"/>
                    <a:gd name="T57" fmla="*/ 0 h 15"/>
                    <a:gd name="T58" fmla="*/ 0 w 13"/>
                    <a:gd name="T59" fmla="*/ 0 h 15"/>
                    <a:gd name="T60" fmla="*/ 0 w 13"/>
                    <a:gd name="T61" fmla="*/ 0 h 15"/>
                    <a:gd name="T62" fmla="*/ 0 w 13"/>
                    <a:gd name="T63" fmla="*/ 0 h 15"/>
                    <a:gd name="T64" fmla="*/ 0 w 13"/>
                    <a:gd name="T65" fmla="*/ 0 h 15"/>
                    <a:gd name="T66" fmla="*/ 0 w 13"/>
                    <a:gd name="T67" fmla="*/ 0 h 15"/>
                    <a:gd name="T68" fmla="*/ 0 w 13"/>
                    <a:gd name="T69" fmla="*/ 0 h 15"/>
                    <a:gd name="T70" fmla="*/ 0 w 13"/>
                    <a:gd name="T71" fmla="*/ 0 h 15"/>
                    <a:gd name="T72" fmla="*/ 0 w 13"/>
                    <a:gd name="T73" fmla="*/ 0 h 15"/>
                    <a:gd name="T74" fmla="*/ 0 w 13"/>
                    <a:gd name="T75" fmla="*/ 0 h 15"/>
                    <a:gd name="T76" fmla="*/ 0 w 13"/>
                    <a:gd name="T77" fmla="*/ 0 h 15"/>
                    <a:gd name="T78" fmla="*/ 0 w 13"/>
                    <a:gd name="T79" fmla="*/ 0 h 15"/>
                    <a:gd name="T80" fmla="*/ 0 w 13"/>
                    <a:gd name="T81" fmla="*/ 0 h 15"/>
                    <a:gd name="T82" fmla="*/ 0 w 13"/>
                    <a:gd name="T83" fmla="*/ 0 h 15"/>
                    <a:gd name="T84" fmla="*/ 0 w 13"/>
                    <a:gd name="T85" fmla="*/ 0 h 15"/>
                    <a:gd name="T86" fmla="*/ 0 w 13"/>
                    <a:gd name="T87" fmla="*/ 0 h 15"/>
                    <a:gd name="T88" fmla="*/ 0 w 13"/>
                    <a:gd name="T89" fmla="*/ 0 h 15"/>
                    <a:gd name="T90" fmla="*/ 0 w 13"/>
                    <a:gd name="T91" fmla="*/ 0 h 15"/>
                    <a:gd name="T92" fmla="*/ 0 w 13"/>
                    <a:gd name="T93" fmla="*/ 0 h 15"/>
                    <a:gd name="T94" fmla="*/ 0 w 13"/>
                    <a:gd name="T95" fmla="*/ 0 h 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5"/>
                    <a:gd name="T146" fmla="*/ 13 w 13"/>
                    <a:gd name="T147" fmla="*/ 15 h 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5">
                      <a:moveTo>
                        <a:pt x="8" y="15"/>
                      </a:moveTo>
                      <a:lnTo>
                        <a:pt x="9" y="15"/>
                      </a:lnTo>
                      <a:lnTo>
                        <a:pt x="10" y="14"/>
                      </a:lnTo>
                      <a:lnTo>
                        <a:pt x="11" y="14"/>
                      </a:lnTo>
                      <a:lnTo>
                        <a:pt x="12" y="13"/>
                      </a:lnTo>
                      <a:lnTo>
                        <a:pt x="13" y="12"/>
                      </a:lnTo>
                      <a:lnTo>
                        <a:pt x="13" y="11"/>
                      </a:lnTo>
                      <a:lnTo>
                        <a:pt x="13" y="9"/>
                      </a:lnTo>
                      <a:lnTo>
                        <a:pt x="13" y="8"/>
                      </a:lnTo>
                      <a:lnTo>
                        <a:pt x="13" y="7"/>
                      </a:lnTo>
                      <a:lnTo>
                        <a:pt x="13" y="6"/>
                      </a:lnTo>
                      <a:lnTo>
                        <a:pt x="13" y="5"/>
                      </a:lnTo>
                      <a:lnTo>
                        <a:pt x="12" y="4"/>
                      </a:lnTo>
                      <a:lnTo>
                        <a:pt x="12" y="3"/>
                      </a:lnTo>
                      <a:lnTo>
                        <a:pt x="11" y="3"/>
                      </a:lnTo>
                      <a:lnTo>
                        <a:pt x="10" y="3"/>
                      </a:lnTo>
                      <a:lnTo>
                        <a:pt x="10" y="2"/>
                      </a:lnTo>
                      <a:lnTo>
                        <a:pt x="9" y="2"/>
                      </a:lnTo>
                      <a:lnTo>
                        <a:pt x="8" y="2"/>
                      </a:lnTo>
                      <a:lnTo>
                        <a:pt x="6" y="0"/>
                      </a:lnTo>
                      <a:lnTo>
                        <a:pt x="4" y="2"/>
                      </a:lnTo>
                      <a:lnTo>
                        <a:pt x="2" y="3"/>
                      </a:lnTo>
                      <a:lnTo>
                        <a:pt x="1" y="5"/>
                      </a:lnTo>
                      <a:lnTo>
                        <a:pt x="1" y="6"/>
                      </a:lnTo>
                      <a:lnTo>
                        <a:pt x="0" y="7"/>
                      </a:lnTo>
                      <a:lnTo>
                        <a:pt x="0" y="9"/>
                      </a:lnTo>
                      <a:lnTo>
                        <a:pt x="1" y="10"/>
                      </a:lnTo>
                      <a:lnTo>
                        <a:pt x="1" y="11"/>
                      </a:lnTo>
                      <a:lnTo>
                        <a:pt x="1" y="12"/>
                      </a:lnTo>
                      <a:lnTo>
                        <a:pt x="2" y="13"/>
                      </a:lnTo>
                      <a:lnTo>
                        <a:pt x="2" y="14"/>
                      </a:lnTo>
                      <a:lnTo>
                        <a:pt x="3" y="14"/>
                      </a:lnTo>
                      <a:lnTo>
                        <a:pt x="4" y="15"/>
                      </a:lnTo>
                      <a:lnTo>
                        <a:pt x="6" y="15"/>
                      </a:lnTo>
                      <a:lnTo>
                        <a:pt x="8"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40" name="Freeform 622"/>
                <p:cNvSpPr>
                  <a:spLocks/>
                </p:cNvSpPr>
                <p:nvPr/>
              </p:nvSpPr>
              <p:spPr bwMode="auto">
                <a:xfrm>
                  <a:off x="851" y="1607"/>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7" y="13"/>
                      </a:moveTo>
                      <a:lnTo>
                        <a:pt x="8" y="13"/>
                      </a:lnTo>
                      <a:lnTo>
                        <a:pt x="9" y="13"/>
                      </a:lnTo>
                      <a:lnTo>
                        <a:pt x="10" y="12"/>
                      </a:lnTo>
                      <a:lnTo>
                        <a:pt x="11" y="11"/>
                      </a:lnTo>
                      <a:lnTo>
                        <a:pt x="12" y="10"/>
                      </a:lnTo>
                      <a:lnTo>
                        <a:pt x="12" y="9"/>
                      </a:lnTo>
                      <a:lnTo>
                        <a:pt x="12" y="8"/>
                      </a:lnTo>
                      <a:lnTo>
                        <a:pt x="12" y="6"/>
                      </a:lnTo>
                      <a:lnTo>
                        <a:pt x="12" y="5"/>
                      </a:lnTo>
                      <a:lnTo>
                        <a:pt x="12" y="4"/>
                      </a:lnTo>
                      <a:lnTo>
                        <a:pt x="11" y="3"/>
                      </a:lnTo>
                      <a:lnTo>
                        <a:pt x="10" y="2"/>
                      </a:lnTo>
                      <a:lnTo>
                        <a:pt x="10" y="1"/>
                      </a:lnTo>
                      <a:lnTo>
                        <a:pt x="9" y="1"/>
                      </a:lnTo>
                      <a:lnTo>
                        <a:pt x="8" y="1"/>
                      </a:lnTo>
                      <a:lnTo>
                        <a:pt x="8" y="0"/>
                      </a:lnTo>
                      <a:lnTo>
                        <a:pt x="7" y="0"/>
                      </a:lnTo>
                      <a:lnTo>
                        <a:pt x="6" y="0"/>
                      </a:lnTo>
                      <a:lnTo>
                        <a:pt x="5" y="1"/>
                      </a:lnTo>
                      <a:lnTo>
                        <a:pt x="3" y="1"/>
                      </a:lnTo>
                      <a:lnTo>
                        <a:pt x="2" y="1"/>
                      </a:lnTo>
                      <a:lnTo>
                        <a:pt x="2" y="3"/>
                      </a:lnTo>
                      <a:lnTo>
                        <a:pt x="1" y="3"/>
                      </a:lnTo>
                      <a:lnTo>
                        <a:pt x="0" y="5"/>
                      </a:lnTo>
                      <a:lnTo>
                        <a:pt x="0" y="6"/>
                      </a:lnTo>
                      <a:lnTo>
                        <a:pt x="0" y="7"/>
                      </a:lnTo>
                      <a:lnTo>
                        <a:pt x="0" y="8"/>
                      </a:lnTo>
                      <a:lnTo>
                        <a:pt x="0" y="9"/>
                      </a:lnTo>
                      <a:lnTo>
                        <a:pt x="0" y="10"/>
                      </a:lnTo>
                      <a:lnTo>
                        <a:pt x="1" y="10"/>
                      </a:lnTo>
                      <a:lnTo>
                        <a:pt x="1" y="11"/>
                      </a:lnTo>
                      <a:lnTo>
                        <a:pt x="2" y="11"/>
                      </a:lnTo>
                      <a:lnTo>
                        <a:pt x="2" y="12"/>
                      </a:lnTo>
                      <a:lnTo>
                        <a:pt x="3" y="12"/>
                      </a:lnTo>
                      <a:lnTo>
                        <a:pt x="3" y="13"/>
                      </a:lnTo>
                      <a:lnTo>
                        <a:pt x="4" y="13"/>
                      </a:lnTo>
                      <a:lnTo>
                        <a:pt x="5" y="13"/>
                      </a:lnTo>
                      <a:lnTo>
                        <a:pt x="6"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41" name="Freeform 623"/>
                <p:cNvSpPr>
                  <a:spLocks/>
                </p:cNvSpPr>
                <p:nvPr/>
              </p:nvSpPr>
              <p:spPr bwMode="auto">
                <a:xfrm>
                  <a:off x="858" y="1607"/>
                  <a:ext cx="2" cy="1"/>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w 13"/>
                    <a:gd name="T33" fmla="*/ 0 h 13"/>
                    <a:gd name="T34" fmla="*/ 0 w 13"/>
                    <a:gd name="T35" fmla="*/ 0 h 13"/>
                    <a:gd name="T36" fmla="*/ 0 w 13"/>
                    <a:gd name="T37" fmla="*/ 0 h 13"/>
                    <a:gd name="T38" fmla="*/ 0 w 13"/>
                    <a:gd name="T39" fmla="*/ 0 h 13"/>
                    <a:gd name="T40" fmla="*/ 0 w 13"/>
                    <a:gd name="T41" fmla="*/ 0 h 13"/>
                    <a:gd name="T42" fmla="*/ 0 w 13"/>
                    <a:gd name="T43" fmla="*/ 0 h 13"/>
                    <a:gd name="T44" fmla="*/ 0 w 13"/>
                    <a:gd name="T45" fmla="*/ 0 h 13"/>
                    <a:gd name="T46" fmla="*/ 0 w 13"/>
                    <a:gd name="T47" fmla="*/ 0 h 13"/>
                    <a:gd name="T48" fmla="*/ 0 w 13"/>
                    <a:gd name="T49" fmla="*/ 0 h 13"/>
                    <a:gd name="T50" fmla="*/ 0 w 13"/>
                    <a:gd name="T51" fmla="*/ 0 h 13"/>
                    <a:gd name="T52" fmla="*/ 0 w 13"/>
                    <a:gd name="T53" fmla="*/ 0 h 13"/>
                    <a:gd name="T54" fmla="*/ 0 w 13"/>
                    <a:gd name="T55" fmla="*/ 0 h 13"/>
                    <a:gd name="T56" fmla="*/ 0 w 13"/>
                    <a:gd name="T57" fmla="*/ 0 h 13"/>
                    <a:gd name="T58" fmla="*/ 0 w 13"/>
                    <a:gd name="T59" fmla="*/ 0 h 13"/>
                    <a:gd name="T60" fmla="*/ 0 w 13"/>
                    <a:gd name="T61" fmla="*/ 0 h 13"/>
                    <a:gd name="T62" fmla="*/ 0 w 13"/>
                    <a:gd name="T63" fmla="*/ 0 h 13"/>
                    <a:gd name="T64" fmla="*/ 0 w 13"/>
                    <a:gd name="T65" fmla="*/ 0 h 13"/>
                    <a:gd name="T66" fmla="*/ 0 w 13"/>
                    <a:gd name="T67" fmla="*/ 0 h 13"/>
                    <a:gd name="T68" fmla="*/ 0 w 13"/>
                    <a:gd name="T69" fmla="*/ 0 h 13"/>
                    <a:gd name="T70" fmla="*/ 0 w 13"/>
                    <a:gd name="T71" fmla="*/ 0 h 13"/>
                    <a:gd name="T72" fmla="*/ 0 w 13"/>
                    <a:gd name="T73" fmla="*/ 0 h 13"/>
                    <a:gd name="T74" fmla="*/ 0 w 13"/>
                    <a:gd name="T75" fmla="*/ 0 h 13"/>
                    <a:gd name="T76" fmla="*/ 0 w 13"/>
                    <a:gd name="T77" fmla="*/ 0 h 13"/>
                    <a:gd name="T78" fmla="*/ 0 w 13"/>
                    <a:gd name="T79" fmla="*/ 0 h 13"/>
                    <a:gd name="T80" fmla="*/ 0 w 13"/>
                    <a:gd name="T81" fmla="*/ 0 h 13"/>
                    <a:gd name="T82" fmla="*/ 0 w 13"/>
                    <a:gd name="T83" fmla="*/ 0 h 13"/>
                    <a:gd name="T84" fmla="*/ 0 w 13"/>
                    <a:gd name="T85" fmla="*/ 0 h 13"/>
                    <a:gd name="T86" fmla="*/ 0 w 13"/>
                    <a:gd name="T87" fmla="*/ 0 h 13"/>
                    <a:gd name="T88" fmla="*/ 0 w 13"/>
                    <a:gd name="T89" fmla="*/ 0 h 13"/>
                    <a:gd name="T90" fmla="*/ 0 w 13"/>
                    <a:gd name="T91" fmla="*/ 0 h 13"/>
                    <a:gd name="T92" fmla="*/ 0 w 13"/>
                    <a:gd name="T93" fmla="*/ 0 h 13"/>
                    <a:gd name="T94" fmla="*/ 0 w 13"/>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13"/>
                    <a:gd name="T146" fmla="*/ 13 w 13"/>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13">
                      <a:moveTo>
                        <a:pt x="7" y="13"/>
                      </a:moveTo>
                      <a:lnTo>
                        <a:pt x="9" y="13"/>
                      </a:lnTo>
                      <a:lnTo>
                        <a:pt x="10" y="12"/>
                      </a:lnTo>
                      <a:lnTo>
                        <a:pt x="11" y="12"/>
                      </a:lnTo>
                      <a:lnTo>
                        <a:pt x="12" y="11"/>
                      </a:lnTo>
                      <a:lnTo>
                        <a:pt x="12" y="10"/>
                      </a:lnTo>
                      <a:lnTo>
                        <a:pt x="13" y="8"/>
                      </a:lnTo>
                      <a:lnTo>
                        <a:pt x="13" y="7"/>
                      </a:lnTo>
                      <a:lnTo>
                        <a:pt x="13" y="6"/>
                      </a:lnTo>
                      <a:lnTo>
                        <a:pt x="13" y="5"/>
                      </a:lnTo>
                      <a:lnTo>
                        <a:pt x="13" y="4"/>
                      </a:lnTo>
                      <a:lnTo>
                        <a:pt x="12" y="3"/>
                      </a:lnTo>
                      <a:lnTo>
                        <a:pt x="12" y="2"/>
                      </a:lnTo>
                      <a:lnTo>
                        <a:pt x="11" y="1"/>
                      </a:lnTo>
                      <a:lnTo>
                        <a:pt x="11" y="0"/>
                      </a:lnTo>
                      <a:lnTo>
                        <a:pt x="9" y="0"/>
                      </a:lnTo>
                      <a:lnTo>
                        <a:pt x="8" y="0"/>
                      </a:lnTo>
                      <a:lnTo>
                        <a:pt x="7" y="0"/>
                      </a:lnTo>
                      <a:lnTo>
                        <a:pt x="4" y="0"/>
                      </a:lnTo>
                      <a:lnTo>
                        <a:pt x="3" y="0"/>
                      </a:lnTo>
                      <a:lnTo>
                        <a:pt x="2" y="1"/>
                      </a:lnTo>
                      <a:lnTo>
                        <a:pt x="1" y="2"/>
                      </a:lnTo>
                      <a:lnTo>
                        <a:pt x="1" y="3"/>
                      </a:lnTo>
                      <a:lnTo>
                        <a:pt x="0" y="4"/>
                      </a:lnTo>
                      <a:lnTo>
                        <a:pt x="0" y="5"/>
                      </a:lnTo>
                      <a:lnTo>
                        <a:pt x="0" y="7"/>
                      </a:lnTo>
                      <a:lnTo>
                        <a:pt x="0" y="8"/>
                      </a:lnTo>
                      <a:lnTo>
                        <a:pt x="0" y="9"/>
                      </a:lnTo>
                      <a:lnTo>
                        <a:pt x="1" y="10"/>
                      </a:lnTo>
                      <a:lnTo>
                        <a:pt x="2" y="11"/>
                      </a:lnTo>
                      <a:lnTo>
                        <a:pt x="2" y="12"/>
                      </a:lnTo>
                      <a:lnTo>
                        <a:pt x="3" y="12"/>
                      </a:lnTo>
                      <a:lnTo>
                        <a:pt x="4" y="12"/>
                      </a:lnTo>
                      <a:lnTo>
                        <a:pt x="5"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42" name="Freeform 624"/>
                <p:cNvSpPr>
                  <a:spLocks/>
                </p:cNvSpPr>
                <p:nvPr/>
              </p:nvSpPr>
              <p:spPr bwMode="auto">
                <a:xfrm>
                  <a:off x="855" y="1607"/>
                  <a:ext cx="1"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7" y="13"/>
                      </a:moveTo>
                      <a:lnTo>
                        <a:pt x="8" y="13"/>
                      </a:lnTo>
                      <a:lnTo>
                        <a:pt x="9" y="12"/>
                      </a:lnTo>
                      <a:lnTo>
                        <a:pt x="10" y="12"/>
                      </a:lnTo>
                      <a:lnTo>
                        <a:pt x="11" y="11"/>
                      </a:lnTo>
                      <a:lnTo>
                        <a:pt x="12" y="10"/>
                      </a:lnTo>
                      <a:lnTo>
                        <a:pt x="12" y="8"/>
                      </a:lnTo>
                      <a:lnTo>
                        <a:pt x="12" y="7"/>
                      </a:lnTo>
                      <a:lnTo>
                        <a:pt x="12" y="6"/>
                      </a:lnTo>
                      <a:lnTo>
                        <a:pt x="12" y="5"/>
                      </a:lnTo>
                      <a:lnTo>
                        <a:pt x="12" y="4"/>
                      </a:lnTo>
                      <a:lnTo>
                        <a:pt x="12" y="3"/>
                      </a:lnTo>
                      <a:lnTo>
                        <a:pt x="11" y="2"/>
                      </a:lnTo>
                      <a:lnTo>
                        <a:pt x="10" y="1"/>
                      </a:lnTo>
                      <a:lnTo>
                        <a:pt x="10" y="0"/>
                      </a:lnTo>
                      <a:lnTo>
                        <a:pt x="8" y="0"/>
                      </a:lnTo>
                      <a:lnTo>
                        <a:pt x="7" y="0"/>
                      </a:lnTo>
                      <a:lnTo>
                        <a:pt x="6" y="0"/>
                      </a:lnTo>
                      <a:lnTo>
                        <a:pt x="4" y="0"/>
                      </a:lnTo>
                      <a:lnTo>
                        <a:pt x="3" y="0"/>
                      </a:lnTo>
                      <a:lnTo>
                        <a:pt x="2" y="1"/>
                      </a:lnTo>
                      <a:lnTo>
                        <a:pt x="2" y="2"/>
                      </a:lnTo>
                      <a:lnTo>
                        <a:pt x="1" y="3"/>
                      </a:lnTo>
                      <a:lnTo>
                        <a:pt x="0" y="4"/>
                      </a:lnTo>
                      <a:lnTo>
                        <a:pt x="0" y="5"/>
                      </a:lnTo>
                      <a:lnTo>
                        <a:pt x="0" y="7"/>
                      </a:lnTo>
                      <a:lnTo>
                        <a:pt x="0" y="8"/>
                      </a:lnTo>
                      <a:lnTo>
                        <a:pt x="0" y="9"/>
                      </a:lnTo>
                      <a:lnTo>
                        <a:pt x="1" y="10"/>
                      </a:lnTo>
                      <a:lnTo>
                        <a:pt x="2" y="10"/>
                      </a:lnTo>
                      <a:lnTo>
                        <a:pt x="2" y="11"/>
                      </a:lnTo>
                      <a:lnTo>
                        <a:pt x="2" y="12"/>
                      </a:lnTo>
                      <a:lnTo>
                        <a:pt x="3" y="12"/>
                      </a:lnTo>
                      <a:lnTo>
                        <a:pt x="4" y="12"/>
                      </a:lnTo>
                      <a:lnTo>
                        <a:pt x="5" y="13"/>
                      </a:lnTo>
                      <a:lnTo>
                        <a:pt x="6"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43" name="Freeform 625"/>
                <p:cNvSpPr>
                  <a:spLocks/>
                </p:cNvSpPr>
                <p:nvPr/>
              </p:nvSpPr>
              <p:spPr bwMode="auto">
                <a:xfrm>
                  <a:off x="861" y="1607"/>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7" y="13"/>
                      </a:moveTo>
                      <a:lnTo>
                        <a:pt x="8" y="13"/>
                      </a:lnTo>
                      <a:lnTo>
                        <a:pt x="9" y="13"/>
                      </a:lnTo>
                      <a:lnTo>
                        <a:pt x="10" y="12"/>
                      </a:lnTo>
                      <a:lnTo>
                        <a:pt x="11" y="11"/>
                      </a:lnTo>
                      <a:lnTo>
                        <a:pt x="12" y="10"/>
                      </a:lnTo>
                      <a:lnTo>
                        <a:pt x="12" y="9"/>
                      </a:lnTo>
                      <a:lnTo>
                        <a:pt x="12" y="7"/>
                      </a:lnTo>
                      <a:lnTo>
                        <a:pt x="12" y="6"/>
                      </a:lnTo>
                      <a:lnTo>
                        <a:pt x="12" y="5"/>
                      </a:lnTo>
                      <a:lnTo>
                        <a:pt x="12" y="3"/>
                      </a:lnTo>
                      <a:lnTo>
                        <a:pt x="11" y="3"/>
                      </a:lnTo>
                      <a:lnTo>
                        <a:pt x="11" y="2"/>
                      </a:lnTo>
                      <a:lnTo>
                        <a:pt x="10" y="1"/>
                      </a:lnTo>
                      <a:lnTo>
                        <a:pt x="9" y="1"/>
                      </a:lnTo>
                      <a:lnTo>
                        <a:pt x="8" y="0"/>
                      </a:lnTo>
                      <a:lnTo>
                        <a:pt x="7" y="0"/>
                      </a:lnTo>
                      <a:lnTo>
                        <a:pt x="6" y="0"/>
                      </a:lnTo>
                      <a:lnTo>
                        <a:pt x="5" y="0"/>
                      </a:lnTo>
                      <a:lnTo>
                        <a:pt x="3" y="1"/>
                      </a:lnTo>
                      <a:lnTo>
                        <a:pt x="2" y="1"/>
                      </a:lnTo>
                      <a:lnTo>
                        <a:pt x="1" y="2"/>
                      </a:lnTo>
                      <a:lnTo>
                        <a:pt x="1" y="3"/>
                      </a:lnTo>
                      <a:lnTo>
                        <a:pt x="0" y="5"/>
                      </a:lnTo>
                      <a:lnTo>
                        <a:pt x="0" y="6"/>
                      </a:lnTo>
                      <a:lnTo>
                        <a:pt x="0" y="7"/>
                      </a:lnTo>
                      <a:lnTo>
                        <a:pt x="0" y="8"/>
                      </a:lnTo>
                      <a:lnTo>
                        <a:pt x="0" y="9"/>
                      </a:lnTo>
                      <a:lnTo>
                        <a:pt x="1" y="9"/>
                      </a:lnTo>
                      <a:lnTo>
                        <a:pt x="1" y="10"/>
                      </a:lnTo>
                      <a:lnTo>
                        <a:pt x="1" y="11"/>
                      </a:lnTo>
                      <a:lnTo>
                        <a:pt x="2" y="12"/>
                      </a:lnTo>
                      <a:lnTo>
                        <a:pt x="3" y="13"/>
                      </a:lnTo>
                      <a:lnTo>
                        <a:pt x="5" y="13"/>
                      </a:lnTo>
                      <a:lnTo>
                        <a:pt x="6"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44" name="Freeform 626"/>
                <p:cNvSpPr>
                  <a:spLocks/>
                </p:cNvSpPr>
                <p:nvPr/>
              </p:nvSpPr>
              <p:spPr bwMode="auto">
                <a:xfrm>
                  <a:off x="868" y="1607"/>
                  <a:ext cx="2"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7" y="13"/>
                      </a:moveTo>
                      <a:lnTo>
                        <a:pt x="8" y="13"/>
                      </a:lnTo>
                      <a:lnTo>
                        <a:pt x="9" y="13"/>
                      </a:lnTo>
                      <a:lnTo>
                        <a:pt x="10" y="12"/>
                      </a:lnTo>
                      <a:lnTo>
                        <a:pt x="11" y="11"/>
                      </a:lnTo>
                      <a:lnTo>
                        <a:pt x="12" y="10"/>
                      </a:lnTo>
                      <a:lnTo>
                        <a:pt x="12" y="9"/>
                      </a:lnTo>
                      <a:lnTo>
                        <a:pt x="12" y="8"/>
                      </a:lnTo>
                      <a:lnTo>
                        <a:pt x="12" y="6"/>
                      </a:lnTo>
                      <a:lnTo>
                        <a:pt x="12" y="5"/>
                      </a:lnTo>
                      <a:lnTo>
                        <a:pt x="12" y="4"/>
                      </a:lnTo>
                      <a:lnTo>
                        <a:pt x="12" y="3"/>
                      </a:lnTo>
                      <a:lnTo>
                        <a:pt x="11" y="3"/>
                      </a:lnTo>
                      <a:lnTo>
                        <a:pt x="10" y="2"/>
                      </a:lnTo>
                      <a:lnTo>
                        <a:pt x="10" y="1"/>
                      </a:lnTo>
                      <a:lnTo>
                        <a:pt x="9" y="1"/>
                      </a:lnTo>
                      <a:lnTo>
                        <a:pt x="8" y="1"/>
                      </a:lnTo>
                      <a:lnTo>
                        <a:pt x="8" y="0"/>
                      </a:lnTo>
                      <a:lnTo>
                        <a:pt x="7" y="0"/>
                      </a:lnTo>
                      <a:lnTo>
                        <a:pt x="6" y="0"/>
                      </a:lnTo>
                      <a:lnTo>
                        <a:pt x="5" y="1"/>
                      </a:lnTo>
                      <a:lnTo>
                        <a:pt x="3" y="1"/>
                      </a:lnTo>
                      <a:lnTo>
                        <a:pt x="2" y="1"/>
                      </a:lnTo>
                      <a:lnTo>
                        <a:pt x="2" y="3"/>
                      </a:lnTo>
                      <a:lnTo>
                        <a:pt x="1" y="3"/>
                      </a:lnTo>
                      <a:lnTo>
                        <a:pt x="0" y="5"/>
                      </a:lnTo>
                      <a:lnTo>
                        <a:pt x="0" y="6"/>
                      </a:lnTo>
                      <a:lnTo>
                        <a:pt x="0" y="7"/>
                      </a:lnTo>
                      <a:lnTo>
                        <a:pt x="0" y="8"/>
                      </a:lnTo>
                      <a:lnTo>
                        <a:pt x="0" y="9"/>
                      </a:lnTo>
                      <a:lnTo>
                        <a:pt x="0" y="10"/>
                      </a:lnTo>
                      <a:lnTo>
                        <a:pt x="1" y="10"/>
                      </a:lnTo>
                      <a:lnTo>
                        <a:pt x="2" y="11"/>
                      </a:lnTo>
                      <a:lnTo>
                        <a:pt x="2" y="12"/>
                      </a:lnTo>
                      <a:lnTo>
                        <a:pt x="3" y="13"/>
                      </a:lnTo>
                      <a:lnTo>
                        <a:pt x="4" y="13"/>
                      </a:lnTo>
                      <a:lnTo>
                        <a:pt x="5" y="13"/>
                      </a:lnTo>
                      <a:lnTo>
                        <a:pt x="6"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45" name="Freeform 627"/>
                <p:cNvSpPr>
                  <a:spLocks/>
                </p:cNvSpPr>
                <p:nvPr/>
              </p:nvSpPr>
              <p:spPr bwMode="auto">
                <a:xfrm>
                  <a:off x="865" y="1607"/>
                  <a:ext cx="1" cy="1"/>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w 12"/>
                    <a:gd name="T33" fmla="*/ 0 h 13"/>
                    <a:gd name="T34" fmla="*/ 0 w 12"/>
                    <a:gd name="T35" fmla="*/ 0 h 13"/>
                    <a:gd name="T36" fmla="*/ 0 w 12"/>
                    <a:gd name="T37" fmla="*/ 0 h 13"/>
                    <a:gd name="T38" fmla="*/ 0 w 12"/>
                    <a:gd name="T39" fmla="*/ 0 h 13"/>
                    <a:gd name="T40" fmla="*/ 0 w 12"/>
                    <a:gd name="T41" fmla="*/ 0 h 13"/>
                    <a:gd name="T42" fmla="*/ 0 w 12"/>
                    <a:gd name="T43" fmla="*/ 0 h 13"/>
                    <a:gd name="T44" fmla="*/ 0 w 12"/>
                    <a:gd name="T45" fmla="*/ 0 h 13"/>
                    <a:gd name="T46" fmla="*/ 0 w 12"/>
                    <a:gd name="T47" fmla="*/ 0 h 13"/>
                    <a:gd name="T48" fmla="*/ 0 w 12"/>
                    <a:gd name="T49" fmla="*/ 0 h 13"/>
                    <a:gd name="T50" fmla="*/ 0 w 12"/>
                    <a:gd name="T51" fmla="*/ 0 h 13"/>
                    <a:gd name="T52" fmla="*/ 0 w 12"/>
                    <a:gd name="T53" fmla="*/ 0 h 13"/>
                    <a:gd name="T54" fmla="*/ 0 w 12"/>
                    <a:gd name="T55" fmla="*/ 0 h 13"/>
                    <a:gd name="T56" fmla="*/ 0 w 12"/>
                    <a:gd name="T57" fmla="*/ 0 h 13"/>
                    <a:gd name="T58" fmla="*/ 0 w 12"/>
                    <a:gd name="T59" fmla="*/ 0 h 13"/>
                    <a:gd name="T60" fmla="*/ 0 w 12"/>
                    <a:gd name="T61" fmla="*/ 0 h 13"/>
                    <a:gd name="T62" fmla="*/ 0 w 12"/>
                    <a:gd name="T63" fmla="*/ 0 h 13"/>
                    <a:gd name="T64" fmla="*/ 0 w 12"/>
                    <a:gd name="T65" fmla="*/ 0 h 13"/>
                    <a:gd name="T66" fmla="*/ 0 w 12"/>
                    <a:gd name="T67" fmla="*/ 0 h 13"/>
                    <a:gd name="T68" fmla="*/ 0 w 12"/>
                    <a:gd name="T69" fmla="*/ 0 h 13"/>
                    <a:gd name="T70" fmla="*/ 0 w 12"/>
                    <a:gd name="T71" fmla="*/ 0 h 13"/>
                    <a:gd name="T72" fmla="*/ 0 w 12"/>
                    <a:gd name="T73" fmla="*/ 0 h 13"/>
                    <a:gd name="T74" fmla="*/ 0 w 12"/>
                    <a:gd name="T75" fmla="*/ 0 h 13"/>
                    <a:gd name="T76" fmla="*/ 0 w 12"/>
                    <a:gd name="T77" fmla="*/ 0 h 13"/>
                    <a:gd name="T78" fmla="*/ 0 w 12"/>
                    <a:gd name="T79" fmla="*/ 0 h 13"/>
                    <a:gd name="T80" fmla="*/ 0 w 12"/>
                    <a:gd name="T81" fmla="*/ 0 h 13"/>
                    <a:gd name="T82" fmla="*/ 0 w 12"/>
                    <a:gd name="T83" fmla="*/ 0 h 13"/>
                    <a:gd name="T84" fmla="*/ 0 w 12"/>
                    <a:gd name="T85" fmla="*/ 0 h 13"/>
                    <a:gd name="T86" fmla="*/ 0 w 12"/>
                    <a:gd name="T87" fmla="*/ 0 h 13"/>
                    <a:gd name="T88" fmla="*/ 0 w 12"/>
                    <a:gd name="T89" fmla="*/ 0 h 13"/>
                    <a:gd name="T90" fmla="*/ 0 w 12"/>
                    <a:gd name="T91" fmla="*/ 0 h 13"/>
                    <a:gd name="T92" fmla="*/ 0 w 12"/>
                    <a:gd name="T93" fmla="*/ 0 h 13"/>
                    <a:gd name="T94" fmla="*/ 0 w 12"/>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3"/>
                    <a:gd name="T146" fmla="*/ 12 w 12"/>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3">
                      <a:moveTo>
                        <a:pt x="7" y="13"/>
                      </a:moveTo>
                      <a:lnTo>
                        <a:pt x="8" y="13"/>
                      </a:lnTo>
                      <a:lnTo>
                        <a:pt x="9" y="13"/>
                      </a:lnTo>
                      <a:lnTo>
                        <a:pt x="10" y="12"/>
                      </a:lnTo>
                      <a:lnTo>
                        <a:pt x="11" y="11"/>
                      </a:lnTo>
                      <a:lnTo>
                        <a:pt x="12" y="10"/>
                      </a:lnTo>
                      <a:lnTo>
                        <a:pt x="12" y="9"/>
                      </a:lnTo>
                      <a:lnTo>
                        <a:pt x="12" y="8"/>
                      </a:lnTo>
                      <a:lnTo>
                        <a:pt x="12" y="6"/>
                      </a:lnTo>
                      <a:lnTo>
                        <a:pt x="12" y="5"/>
                      </a:lnTo>
                      <a:lnTo>
                        <a:pt x="12" y="4"/>
                      </a:lnTo>
                      <a:lnTo>
                        <a:pt x="12" y="3"/>
                      </a:lnTo>
                      <a:lnTo>
                        <a:pt x="11" y="3"/>
                      </a:lnTo>
                      <a:lnTo>
                        <a:pt x="10" y="2"/>
                      </a:lnTo>
                      <a:lnTo>
                        <a:pt x="10" y="1"/>
                      </a:lnTo>
                      <a:lnTo>
                        <a:pt x="9" y="1"/>
                      </a:lnTo>
                      <a:lnTo>
                        <a:pt x="8" y="1"/>
                      </a:lnTo>
                      <a:lnTo>
                        <a:pt x="8" y="0"/>
                      </a:lnTo>
                      <a:lnTo>
                        <a:pt x="7" y="0"/>
                      </a:lnTo>
                      <a:lnTo>
                        <a:pt x="6" y="0"/>
                      </a:lnTo>
                      <a:lnTo>
                        <a:pt x="5" y="1"/>
                      </a:lnTo>
                      <a:lnTo>
                        <a:pt x="3" y="1"/>
                      </a:lnTo>
                      <a:lnTo>
                        <a:pt x="2" y="1"/>
                      </a:lnTo>
                      <a:lnTo>
                        <a:pt x="2" y="3"/>
                      </a:lnTo>
                      <a:lnTo>
                        <a:pt x="1" y="3"/>
                      </a:lnTo>
                      <a:lnTo>
                        <a:pt x="0" y="5"/>
                      </a:lnTo>
                      <a:lnTo>
                        <a:pt x="0" y="6"/>
                      </a:lnTo>
                      <a:lnTo>
                        <a:pt x="0" y="7"/>
                      </a:lnTo>
                      <a:lnTo>
                        <a:pt x="0" y="8"/>
                      </a:lnTo>
                      <a:lnTo>
                        <a:pt x="0" y="9"/>
                      </a:lnTo>
                      <a:lnTo>
                        <a:pt x="0" y="10"/>
                      </a:lnTo>
                      <a:lnTo>
                        <a:pt x="1" y="10"/>
                      </a:lnTo>
                      <a:lnTo>
                        <a:pt x="2" y="11"/>
                      </a:lnTo>
                      <a:lnTo>
                        <a:pt x="2" y="12"/>
                      </a:lnTo>
                      <a:lnTo>
                        <a:pt x="3" y="13"/>
                      </a:lnTo>
                      <a:lnTo>
                        <a:pt x="4" y="13"/>
                      </a:lnTo>
                      <a:lnTo>
                        <a:pt x="5" y="13"/>
                      </a:lnTo>
                      <a:lnTo>
                        <a:pt x="6" y="13"/>
                      </a:lnTo>
                      <a:lnTo>
                        <a:pt x="7"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46" name="Freeform 628"/>
                <p:cNvSpPr>
                  <a:spLocks/>
                </p:cNvSpPr>
                <p:nvPr/>
              </p:nvSpPr>
              <p:spPr bwMode="auto">
                <a:xfrm>
                  <a:off x="871" y="1607"/>
                  <a:ext cx="2" cy="1"/>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w 14"/>
                    <a:gd name="T27" fmla="*/ 0 h 14"/>
                    <a:gd name="T28" fmla="*/ 0 w 14"/>
                    <a:gd name="T29" fmla="*/ 0 h 14"/>
                    <a:gd name="T30" fmla="*/ 0 w 14"/>
                    <a:gd name="T31" fmla="*/ 0 h 14"/>
                    <a:gd name="T32" fmla="*/ 0 w 14"/>
                    <a:gd name="T33" fmla="*/ 0 h 14"/>
                    <a:gd name="T34" fmla="*/ 0 w 14"/>
                    <a:gd name="T35" fmla="*/ 0 h 14"/>
                    <a:gd name="T36" fmla="*/ 0 w 14"/>
                    <a:gd name="T37" fmla="*/ 0 h 14"/>
                    <a:gd name="T38" fmla="*/ 0 w 14"/>
                    <a:gd name="T39" fmla="*/ 0 h 14"/>
                    <a:gd name="T40" fmla="*/ 0 w 14"/>
                    <a:gd name="T41" fmla="*/ 0 h 14"/>
                    <a:gd name="T42" fmla="*/ 0 w 14"/>
                    <a:gd name="T43" fmla="*/ 0 h 14"/>
                    <a:gd name="T44" fmla="*/ 0 w 14"/>
                    <a:gd name="T45" fmla="*/ 0 h 14"/>
                    <a:gd name="T46" fmla="*/ 0 w 14"/>
                    <a:gd name="T47" fmla="*/ 0 h 14"/>
                    <a:gd name="T48" fmla="*/ 0 w 14"/>
                    <a:gd name="T49" fmla="*/ 0 h 14"/>
                    <a:gd name="T50" fmla="*/ 0 w 14"/>
                    <a:gd name="T51" fmla="*/ 0 h 14"/>
                    <a:gd name="T52" fmla="*/ 0 w 14"/>
                    <a:gd name="T53" fmla="*/ 0 h 14"/>
                    <a:gd name="T54" fmla="*/ 0 w 14"/>
                    <a:gd name="T55" fmla="*/ 0 h 14"/>
                    <a:gd name="T56" fmla="*/ 0 w 14"/>
                    <a:gd name="T57" fmla="*/ 0 h 14"/>
                    <a:gd name="T58" fmla="*/ 0 w 14"/>
                    <a:gd name="T59" fmla="*/ 0 h 14"/>
                    <a:gd name="T60" fmla="*/ 0 w 14"/>
                    <a:gd name="T61" fmla="*/ 0 h 14"/>
                    <a:gd name="T62" fmla="*/ 0 w 14"/>
                    <a:gd name="T63" fmla="*/ 0 h 14"/>
                    <a:gd name="T64" fmla="*/ 0 w 14"/>
                    <a:gd name="T65" fmla="*/ 0 h 14"/>
                    <a:gd name="T66" fmla="*/ 0 w 14"/>
                    <a:gd name="T67" fmla="*/ 0 h 14"/>
                    <a:gd name="T68" fmla="*/ 0 w 14"/>
                    <a:gd name="T69" fmla="*/ 0 h 14"/>
                    <a:gd name="T70" fmla="*/ 0 w 14"/>
                    <a:gd name="T71" fmla="*/ 0 h 14"/>
                    <a:gd name="T72" fmla="*/ 0 w 14"/>
                    <a:gd name="T73" fmla="*/ 0 h 14"/>
                    <a:gd name="T74" fmla="*/ 0 w 14"/>
                    <a:gd name="T75" fmla="*/ 0 h 14"/>
                    <a:gd name="T76" fmla="*/ 0 w 14"/>
                    <a:gd name="T77" fmla="*/ 0 h 14"/>
                    <a:gd name="T78" fmla="*/ 0 w 14"/>
                    <a:gd name="T79" fmla="*/ 0 h 14"/>
                    <a:gd name="T80" fmla="*/ 0 w 14"/>
                    <a:gd name="T81" fmla="*/ 0 h 14"/>
                    <a:gd name="T82" fmla="*/ 0 w 14"/>
                    <a:gd name="T83" fmla="*/ 0 h 14"/>
                    <a:gd name="T84" fmla="*/ 0 w 14"/>
                    <a:gd name="T85" fmla="*/ 0 h 14"/>
                    <a:gd name="T86" fmla="*/ 0 w 14"/>
                    <a:gd name="T87" fmla="*/ 0 h 14"/>
                    <a:gd name="T88" fmla="*/ 0 w 14"/>
                    <a:gd name="T89" fmla="*/ 0 h 14"/>
                    <a:gd name="T90" fmla="*/ 0 w 14"/>
                    <a:gd name="T91" fmla="*/ 0 h 14"/>
                    <a:gd name="T92" fmla="*/ 0 w 14"/>
                    <a:gd name="T93" fmla="*/ 0 h 14"/>
                    <a:gd name="T94" fmla="*/ 0 w 14"/>
                    <a:gd name="T95" fmla="*/ 0 h 14"/>
                    <a:gd name="T96" fmla="*/ 0 w 14"/>
                    <a:gd name="T97" fmla="*/ 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
                    <a:gd name="T148" fmla="*/ 0 h 14"/>
                    <a:gd name="T149" fmla="*/ 14 w 14"/>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 h="14">
                      <a:moveTo>
                        <a:pt x="8" y="14"/>
                      </a:moveTo>
                      <a:lnTo>
                        <a:pt x="9" y="14"/>
                      </a:lnTo>
                      <a:lnTo>
                        <a:pt x="10" y="13"/>
                      </a:lnTo>
                      <a:lnTo>
                        <a:pt x="11" y="13"/>
                      </a:lnTo>
                      <a:lnTo>
                        <a:pt x="12" y="12"/>
                      </a:lnTo>
                      <a:lnTo>
                        <a:pt x="13" y="11"/>
                      </a:lnTo>
                      <a:lnTo>
                        <a:pt x="13" y="9"/>
                      </a:lnTo>
                      <a:lnTo>
                        <a:pt x="13" y="8"/>
                      </a:lnTo>
                      <a:lnTo>
                        <a:pt x="14" y="7"/>
                      </a:lnTo>
                      <a:lnTo>
                        <a:pt x="13" y="6"/>
                      </a:lnTo>
                      <a:lnTo>
                        <a:pt x="13" y="5"/>
                      </a:lnTo>
                      <a:lnTo>
                        <a:pt x="12" y="4"/>
                      </a:lnTo>
                      <a:lnTo>
                        <a:pt x="12" y="3"/>
                      </a:lnTo>
                      <a:lnTo>
                        <a:pt x="11" y="2"/>
                      </a:lnTo>
                      <a:lnTo>
                        <a:pt x="10" y="2"/>
                      </a:lnTo>
                      <a:lnTo>
                        <a:pt x="10" y="0"/>
                      </a:lnTo>
                      <a:lnTo>
                        <a:pt x="9" y="0"/>
                      </a:lnTo>
                      <a:lnTo>
                        <a:pt x="8" y="0"/>
                      </a:lnTo>
                      <a:lnTo>
                        <a:pt x="7" y="0"/>
                      </a:lnTo>
                      <a:lnTo>
                        <a:pt x="6" y="0"/>
                      </a:lnTo>
                      <a:lnTo>
                        <a:pt x="4" y="0"/>
                      </a:lnTo>
                      <a:lnTo>
                        <a:pt x="3" y="2"/>
                      </a:lnTo>
                      <a:lnTo>
                        <a:pt x="2" y="3"/>
                      </a:lnTo>
                      <a:lnTo>
                        <a:pt x="1" y="4"/>
                      </a:lnTo>
                      <a:lnTo>
                        <a:pt x="0" y="5"/>
                      </a:lnTo>
                      <a:lnTo>
                        <a:pt x="0" y="7"/>
                      </a:lnTo>
                      <a:lnTo>
                        <a:pt x="0" y="8"/>
                      </a:lnTo>
                      <a:lnTo>
                        <a:pt x="0" y="9"/>
                      </a:lnTo>
                      <a:lnTo>
                        <a:pt x="1" y="10"/>
                      </a:lnTo>
                      <a:lnTo>
                        <a:pt x="1" y="11"/>
                      </a:lnTo>
                      <a:lnTo>
                        <a:pt x="2" y="12"/>
                      </a:lnTo>
                      <a:lnTo>
                        <a:pt x="3" y="13"/>
                      </a:lnTo>
                      <a:lnTo>
                        <a:pt x="4" y="14"/>
                      </a:lnTo>
                      <a:lnTo>
                        <a:pt x="6" y="14"/>
                      </a:lnTo>
                      <a:lnTo>
                        <a:pt x="7" y="14"/>
                      </a:lnTo>
                      <a:lnTo>
                        <a:pt x="8"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47" name="Freeform 629"/>
                <p:cNvSpPr>
                  <a:spLocks/>
                </p:cNvSpPr>
                <p:nvPr/>
              </p:nvSpPr>
              <p:spPr bwMode="auto">
                <a:xfrm>
                  <a:off x="878" y="1607"/>
                  <a:ext cx="1" cy="1"/>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w 11"/>
                    <a:gd name="T13" fmla="*/ 0 h 15"/>
                    <a:gd name="T14" fmla="*/ 0 w 11"/>
                    <a:gd name="T15" fmla="*/ 0 h 15"/>
                    <a:gd name="T16" fmla="*/ 0 w 11"/>
                    <a:gd name="T17" fmla="*/ 0 h 15"/>
                    <a:gd name="T18" fmla="*/ 0 w 11"/>
                    <a:gd name="T19" fmla="*/ 0 h 15"/>
                    <a:gd name="T20" fmla="*/ 0 w 11"/>
                    <a:gd name="T21" fmla="*/ 0 h 15"/>
                    <a:gd name="T22" fmla="*/ 0 w 11"/>
                    <a:gd name="T23" fmla="*/ 0 h 15"/>
                    <a:gd name="T24" fmla="*/ 0 w 11"/>
                    <a:gd name="T25" fmla="*/ 0 h 15"/>
                    <a:gd name="T26" fmla="*/ 0 w 11"/>
                    <a:gd name="T27" fmla="*/ 0 h 15"/>
                    <a:gd name="T28" fmla="*/ 0 w 11"/>
                    <a:gd name="T29" fmla="*/ 0 h 15"/>
                    <a:gd name="T30" fmla="*/ 0 w 11"/>
                    <a:gd name="T31" fmla="*/ 0 h 15"/>
                    <a:gd name="T32" fmla="*/ 0 w 11"/>
                    <a:gd name="T33" fmla="*/ 0 h 15"/>
                    <a:gd name="T34" fmla="*/ 0 w 11"/>
                    <a:gd name="T35" fmla="*/ 0 h 15"/>
                    <a:gd name="T36" fmla="*/ 0 w 11"/>
                    <a:gd name="T37" fmla="*/ 0 h 15"/>
                    <a:gd name="T38" fmla="*/ 0 w 11"/>
                    <a:gd name="T39" fmla="*/ 0 h 15"/>
                    <a:gd name="T40" fmla="*/ 0 w 11"/>
                    <a:gd name="T41" fmla="*/ 0 h 15"/>
                    <a:gd name="T42" fmla="*/ 0 w 11"/>
                    <a:gd name="T43" fmla="*/ 0 h 15"/>
                    <a:gd name="T44" fmla="*/ 0 w 11"/>
                    <a:gd name="T45" fmla="*/ 0 h 15"/>
                    <a:gd name="T46" fmla="*/ 0 w 11"/>
                    <a:gd name="T47" fmla="*/ 0 h 15"/>
                    <a:gd name="T48" fmla="*/ 0 w 11"/>
                    <a:gd name="T49" fmla="*/ 0 h 15"/>
                    <a:gd name="T50" fmla="*/ 0 w 11"/>
                    <a:gd name="T51" fmla="*/ 0 h 15"/>
                    <a:gd name="T52" fmla="*/ 0 w 11"/>
                    <a:gd name="T53" fmla="*/ 0 h 15"/>
                    <a:gd name="T54" fmla="*/ 0 w 11"/>
                    <a:gd name="T55" fmla="*/ 0 h 15"/>
                    <a:gd name="T56" fmla="*/ 0 w 11"/>
                    <a:gd name="T57" fmla="*/ 0 h 15"/>
                    <a:gd name="T58" fmla="*/ 0 w 11"/>
                    <a:gd name="T59" fmla="*/ 0 h 15"/>
                    <a:gd name="T60" fmla="*/ 0 w 11"/>
                    <a:gd name="T61" fmla="*/ 0 h 15"/>
                    <a:gd name="T62" fmla="*/ 0 w 11"/>
                    <a:gd name="T63" fmla="*/ 0 h 15"/>
                    <a:gd name="T64" fmla="*/ 0 w 11"/>
                    <a:gd name="T65" fmla="*/ 0 h 15"/>
                    <a:gd name="T66" fmla="*/ 0 w 11"/>
                    <a:gd name="T67" fmla="*/ 0 h 15"/>
                    <a:gd name="T68" fmla="*/ 0 w 11"/>
                    <a:gd name="T69" fmla="*/ 0 h 15"/>
                    <a:gd name="T70" fmla="*/ 0 w 11"/>
                    <a:gd name="T71" fmla="*/ 0 h 15"/>
                    <a:gd name="T72" fmla="*/ 0 w 11"/>
                    <a:gd name="T73" fmla="*/ 0 h 15"/>
                    <a:gd name="T74" fmla="*/ 0 w 11"/>
                    <a:gd name="T75" fmla="*/ 0 h 15"/>
                    <a:gd name="T76" fmla="*/ 0 w 11"/>
                    <a:gd name="T77" fmla="*/ 0 h 15"/>
                    <a:gd name="T78" fmla="*/ 0 w 11"/>
                    <a:gd name="T79" fmla="*/ 0 h 15"/>
                    <a:gd name="T80" fmla="*/ 0 w 11"/>
                    <a:gd name="T81" fmla="*/ 0 h 15"/>
                    <a:gd name="T82" fmla="*/ 0 w 11"/>
                    <a:gd name="T83" fmla="*/ 0 h 15"/>
                    <a:gd name="T84" fmla="*/ 0 w 11"/>
                    <a:gd name="T85" fmla="*/ 0 h 15"/>
                    <a:gd name="T86" fmla="*/ 0 w 11"/>
                    <a:gd name="T87" fmla="*/ 0 h 15"/>
                    <a:gd name="T88" fmla="*/ 0 w 11"/>
                    <a:gd name="T89" fmla="*/ 0 h 15"/>
                    <a:gd name="T90" fmla="*/ 0 w 11"/>
                    <a:gd name="T91" fmla="*/ 0 h 15"/>
                    <a:gd name="T92" fmla="*/ 0 w 11"/>
                    <a:gd name="T93" fmla="*/ 0 h 15"/>
                    <a:gd name="T94" fmla="*/ 0 w 11"/>
                    <a:gd name="T95" fmla="*/ 0 h 15"/>
                    <a:gd name="T96" fmla="*/ 0 w 11"/>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5"/>
                    <a:gd name="T149" fmla="*/ 11 w 11"/>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5">
                      <a:moveTo>
                        <a:pt x="6" y="15"/>
                      </a:moveTo>
                      <a:lnTo>
                        <a:pt x="7" y="14"/>
                      </a:lnTo>
                      <a:lnTo>
                        <a:pt x="9" y="14"/>
                      </a:lnTo>
                      <a:lnTo>
                        <a:pt x="10" y="13"/>
                      </a:lnTo>
                      <a:lnTo>
                        <a:pt x="10" y="12"/>
                      </a:lnTo>
                      <a:lnTo>
                        <a:pt x="11" y="11"/>
                      </a:lnTo>
                      <a:lnTo>
                        <a:pt x="11" y="10"/>
                      </a:lnTo>
                      <a:lnTo>
                        <a:pt x="11" y="8"/>
                      </a:lnTo>
                      <a:lnTo>
                        <a:pt x="11" y="7"/>
                      </a:lnTo>
                      <a:lnTo>
                        <a:pt x="11" y="6"/>
                      </a:lnTo>
                      <a:lnTo>
                        <a:pt x="11" y="5"/>
                      </a:lnTo>
                      <a:lnTo>
                        <a:pt x="11" y="4"/>
                      </a:lnTo>
                      <a:lnTo>
                        <a:pt x="11" y="3"/>
                      </a:lnTo>
                      <a:lnTo>
                        <a:pt x="10" y="3"/>
                      </a:lnTo>
                      <a:lnTo>
                        <a:pt x="9" y="2"/>
                      </a:lnTo>
                      <a:lnTo>
                        <a:pt x="8" y="2"/>
                      </a:lnTo>
                      <a:lnTo>
                        <a:pt x="8" y="0"/>
                      </a:lnTo>
                      <a:lnTo>
                        <a:pt x="7" y="0"/>
                      </a:lnTo>
                      <a:lnTo>
                        <a:pt x="6" y="0"/>
                      </a:lnTo>
                      <a:lnTo>
                        <a:pt x="5" y="0"/>
                      </a:lnTo>
                      <a:lnTo>
                        <a:pt x="4" y="0"/>
                      </a:lnTo>
                      <a:lnTo>
                        <a:pt x="3" y="2"/>
                      </a:lnTo>
                      <a:lnTo>
                        <a:pt x="1" y="3"/>
                      </a:lnTo>
                      <a:lnTo>
                        <a:pt x="0" y="5"/>
                      </a:lnTo>
                      <a:lnTo>
                        <a:pt x="0" y="7"/>
                      </a:lnTo>
                      <a:lnTo>
                        <a:pt x="0" y="8"/>
                      </a:lnTo>
                      <a:lnTo>
                        <a:pt x="0" y="9"/>
                      </a:lnTo>
                      <a:lnTo>
                        <a:pt x="0" y="10"/>
                      </a:lnTo>
                      <a:lnTo>
                        <a:pt x="0" y="11"/>
                      </a:lnTo>
                      <a:lnTo>
                        <a:pt x="1" y="11"/>
                      </a:lnTo>
                      <a:lnTo>
                        <a:pt x="1" y="12"/>
                      </a:lnTo>
                      <a:lnTo>
                        <a:pt x="1" y="13"/>
                      </a:lnTo>
                      <a:lnTo>
                        <a:pt x="2" y="13"/>
                      </a:lnTo>
                      <a:lnTo>
                        <a:pt x="3" y="14"/>
                      </a:lnTo>
                      <a:lnTo>
                        <a:pt x="4" y="14"/>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48" name="Freeform 630"/>
                <p:cNvSpPr>
                  <a:spLocks/>
                </p:cNvSpPr>
                <p:nvPr/>
              </p:nvSpPr>
              <p:spPr bwMode="auto">
                <a:xfrm>
                  <a:off x="875" y="1607"/>
                  <a:ext cx="1" cy="1"/>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w 11"/>
                    <a:gd name="T13" fmla="*/ 0 h 15"/>
                    <a:gd name="T14" fmla="*/ 0 w 11"/>
                    <a:gd name="T15" fmla="*/ 0 h 15"/>
                    <a:gd name="T16" fmla="*/ 0 w 11"/>
                    <a:gd name="T17" fmla="*/ 0 h 15"/>
                    <a:gd name="T18" fmla="*/ 0 w 11"/>
                    <a:gd name="T19" fmla="*/ 0 h 15"/>
                    <a:gd name="T20" fmla="*/ 0 w 11"/>
                    <a:gd name="T21" fmla="*/ 0 h 15"/>
                    <a:gd name="T22" fmla="*/ 0 w 11"/>
                    <a:gd name="T23" fmla="*/ 0 h 15"/>
                    <a:gd name="T24" fmla="*/ 0 w 11"/>
                    <a:gd name="T25" fmla="*/ 0 h 15"/>
                    <a:gd name="T26" fmla="*/ 0 w 11"/>
                    <a:gd name="T27" fmla="*/ 0 h 15"/>
                    <a:gd name="T28" fmla="*/ 0 w 11"/>
                    <a:gd name="T29" fmla="*/ 0 h 15"/>
                    <a:gd name="T30" fmla="*/ 0 w 11"/>
                    <a:gd name="T31" fmla="*/ 0 h 15"/>
                    <a:gd name="T32" fmla="*/ 0 w 11"/>
                    <a:gd name="T33" fmla="*/ 0 h 15"/>
                    <a:gd name="T34" fmla="*/ 0 w 11"/>
                    <a:gd name="T35" fmla="*/ 0 h 15"/>
                    <a:gd name="T36" fmla="*/ 0 w 11"/>
                    <a:gd name="T37" fmla="*/ 0 h 15"/>
                    <a:gd name="T38" fmla="*/ 0 w 11"/>
                    <a:gd name="T39" fmla="*/ 0 h 15"/>
                    <a:gd name="T40" fmla="*/ 0 w 11"/>
                    <a:gd name="T41" fmla="*/ 0 h 15"/>
                    <a:gd name="T42" fmla="*/ 0 w 11"/>
                    <a:gd name="T43" fmla="*/ 0 h 15"/>
                    <a:gd name="T44" fmla="*/ 0 w 11"/>
                    <a:gd name="T45" fmla="*/ 0 h 15"/>
                    <a:gd name="T46" fmla="*/ 0 w 11"/>
                    <a:gd name="T47" fmla="*/ 0 h 15"/>
                    <a:gd name="T48" fmla="*/ 0 w 11"/>
                    <a:gd name="T49" fmla="*/ 0 h 15"/>
                    <a:gd name="T50" fmla="*/ 0 w 11"/>
                    <a:gd name="T51" fmla="*/ 0 h 15"/>
                    <a:gd name="T52" fmla="*/ 0 w 11"/>
                    <a:gd name="T53" fmla="*/ 0 h 15"/>
                    <a:gd name="T54" fmla="*/ 0 w 11"/>
                    <a:gd name="T55" fmla="*/ 0 h 15"/>
                    <a:gd name="T56" fmla="*/ 0 w 11"/>
                    <a:gd name="T57" fmla="*/ 0 h 15"/>
                    <a:gd name="T58" fmla="*/ 0 w 11"/>
                    <a:gd name="T59" fmla="*/ 0 h 15"/>
                    <a:gd name="T60" fmla="*/ 0 w 11"/>
                    <a:gd name="T61" fmla="*/ 0 h 15"/>
                    <a:gd name="T62" fmla="*/ 0 w 11"/>
                    <a:gd name="T63" fmla="*/ 0 h 15"/>
                    <a:gd name="T64" fmla="*/ 0 w 11"/>
                    <a:gd name="T65" fmla="*/ 0 h 15"/>
                    <a:gd name="T66" fmla="*/ 0 w 11"/>
                    <a:gd name="T67" fmla="*/ 0 h 15"/>
                    <a:gd name="T68" fmla="*/ 0 w 11"/>
                    <a:gd name="T69" fmla="*/ 0 h 15"/>
                    <a:gd name="T70" fmla="*/ 0 w 11"/>
                    <a:gd name="T71" fmla="*/ 0 h 15"/>
                    <a:gd name="T72" fmla="*/ 0 w 11"/>
                    <a:gd name="T73" fmla="*/ 0 h 15"/>
                    <a:gd name="T74" fmla="*/ 0 w 11"/>
                    <a:gd name="T75" fmla="*/ 0 h 15"/>
                    <a:gd name="T76" fmla="*/ 0 w 11"/>
                    <a:gd name="T77" fmla="*/ 0 h 15"/>
                    <a:gd name="T78" fmla="*/ 0 w 11"/>
                    <a:gd name="T79" fmla="*/ 0 h 15"/>
                    <a:gd name="T80" fmla="*/ 0 w 11"/>
                    <a:gd name="T81" fmla="*/ 0 h 15"/>
                    <a:gd name="T82" fmla="*/ 0 w 11"/>
                    <a:gd name="T83" fmla="*/ 0 h 15"/>
                    <a:gd name="T84" fmla="*/ 0 w 11"/>
                    <a:gd name="T85" fmla="*/ 0 h 15"/>
                    <a:gd name="T86" fmla="*/ 0 w 11"/>
                    <a:gd name="T87" fmla="*/ 0 h 15"/>
                    <a:gd name="T88" fmla="*/ 0 w 11"/>
                    <a:gd name="T89" fmla="*/ 0 h 15"/>
                    <a:gd name="T90" fmla="*/ 0 w 11"/>
                    <a:gd name="T91" fmla="*/ 0 h 15"/>
                    <a:gd name="T92" fmla="*/ 0 w 11"/>
                    <a:gd name="T93" fmla="*/ 0 h 15"/>
                    <a:gd name="T94" fmla="*/ 0 w 11"/>
                    <a:gd name="T95" fmla="*/ 0 h 15"/>
                    <a:gd name="T96" fmla="*/ 0 w 11"/>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5"/>
                    <a:gd name="T149" fmla="*/ 11 w 11"/>
                    <a:gd name="T150" fmla="*/ 15 h 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5">
                      <a:moveTo>
                        <a:pt x="6" y="15"/>
                      </a:moveTo>
                      <a:lnTo>
                        <a:pt x="7" y="14"/>
                      </a:lnTo>
                      <a:lnTo>
                        <a:pt x="8" y="14"/>
                      </a:lnTo>
                      <a:lnTo>
                        <a:pt x="9" y="13"/>
                      </a:lnTo>
                      <a:lnTo>
                        <a:pt x="9" y="12"/>
                      </a:lnTo>
                      <a:lnTo>
                        <a:pt x="10" y="11"/>
                      </a:lnTo>
                      <a:lnTo>
                        <a:pt x="11" y="10"/>
                      </a:lnTo>
                      <a:lnTo>
                        <a:pt x="11" y="8"/>
                      </a:lnTo>
                      <a:lnTo>
                        <a:pt x="11" y="7"/>
                      </a:lnTo>
                      <a:lnTo>
                        <a:pt x="11" y="6"/>
                      </a:lnTo>
                      <a:lnTo>
                        <a:pt x="10" y="5"/>
                      </a:lnTo>
                      <a:lnTo>
                        <a:pt x="10" y="4"/>
                      </a:lnTo>
                      <a:lnTo>
                        <a:pt x="10" y="3"/>
                      </a:lnTo>
                      <a:lnTo>
                        <a:pt x="9" y="3"/>
                      </a:lnTo>
                      <a:lnTo>
                        <a:pt x="8" y="2"/>
                      </a:lnTo>
                      <a:lnTo>
                        <a:pt x="7" y="2"/>
                      </a:lnTo>
                      <a:lnTo>
                        <a:pt x="7" y="0"/>
                      </a:lnTo>
                      <a:lnTo>
                        <a:pt x="6" y="0"/>
                      </a:lnTo>
                      <a:lnTo>
                        <a:pt x="5" y="0"/>
                      </a:lnTo>
                      <a:lnTo>
                        <a:pt x="4" y="0"/>
                      </a:lnTo>
                      <a:lnTo>
                        <a:pt x="3" y="2"/>
                      </a:lnTo>
                      <a:lnTo>
                        <a:pt x="1" y="3"/>
                      </a:lnTo>
                      <a:lnTo>
                        <a:pt x="0" y="5"/>
                      </a:lnTo>
                      <a:lnTo>
                        <a:pt x="0" y="7"/>
                      </a:lnTo>
                      <a:lnTo>
                        <a:pt x="0" y="8"/>
                      </a:lnTo>
                      <a:lnTo>
                        <a:pt x="0" y="9"/>
                      </a:lnTo>
                      <a:lnTo>
                        <a:pt x="0" y="10"/>
                      </a:lnTo>
                      <a:lnTo>
                        <a:pt x="0" y="11"/>
                      </a:lnTo>
                      <a:lnTo>
                        <a:pt x="1" y="11"/>
                      </a:lnTo>
                      <a:lnTo>
                        <a:pt x="1" y="12"/>
                      </a:lnTo>
                      <a:lnTo>
                        <a:pt x="1" y="13"/>
                      </a:lnTo>
                      <a:lnTo>
                        <a:pt x="2" y="13"/>
                      </a:lnTo>
                      <a:lnTo>
                        <a:pt x="3" y="14"/>
                      </a:lnTo>
                      <a:lnTo>
                        <a:pt x="4" y="14"/>
                      </a:lnTo>
                      <a:lnTo>
                        <a:pt x="5" y="15"/>
                      </a:lnTo>
                      <a:lnTo>
                        <a:pt x="6" y="15"/>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49" name="Freeform 631"/>
                <p:cNvSpPr>
                  <a:spLocks/>
                </p:cNvSpPr>
                <p:nvPr/>
              </p:nvSpPr>
              <p:spPr bwMode="auto">
                <a:xfrm>
                  <a:off x="706" y="1606"/>
                  <a:ext cx="4" cy="19"/>
                </a:xfrm>
                <a:custGeom>
                  <a:avLst/>
                  <a:gdLst>
                    <a:gd name="T0" fmla="*/ 1 w 26"/>
                    <a:gd name="T1" fmla="*/ 2 h 188"/>
                    <a:gd name="T2" fmla="*/ 1 w 26"/>
                    <a:gd name="T3" fmla="*/ 0 h 188"/>
                    <a:gd name="T4" fmla="*/ 0 w 26"/>
                    <a:gd name="T5" fmla="*/ 0 h 188"/>
                    <a:gd name="T6" fmla="*/ 0 w 26"/>
                    <a:gd name="T7" fmla="*/ 2 h 188"/>
                    <a:gd name="T8" fmla="*/ 1 w 26"/>
                    <a:gd name="T9" fmla="*/ 2 h 188"/>
                    <a:gd name="T10" fmla="*/ 0 60000 65536"/>
                    <a:gd name="T11" fmla="*/ 0 60000 65536"/>
                    <a:gd name="T12" fmla="*/ 0 60000 65536"/>
                    <a:gd name="T13" fmla="*/ 0 60000 65536"/>
                    <a:gd name="T14" fmla="*/ 0 60000 65536"/>
                    <a:gd name="T15" fmla="*/ 0 w 26"/>
                    <a:gd name="T16" fmla="*/ 0 h 188"/>
                    <a:gd name="T17" fmla="*/ 26 w 26"/>
                    <a:gd name="T18" fmla="*/ 188 h 188"/>
                  </a:gdLst>
                  <a:ahLst/>
                  <a:cxnLst>
                    <a:cxn ang="T10">
                      <a:pos x="T0" y="T1"/>
                    </a:cxn>
                    <a:cxn ang="T11">
                      <a:pos x="T2" y="T3"/>
                    </a:cxn>
                    <a:cxn ang="T12">
                      <a:pos x="T4" y="T5"/>
                    </a:cxn>
                    <a:cxn ang="T13">
                      <a:pos x="T6" y="T7"/>
                    </a:cxn>
                    <a:cxn ang="T14">
                      <a:pos x="T8" y="T9"/>
                    </a:cxn>
                  </a:cxnLst>
                  <a:rect l="T15" t="T16" r="T17" b="T18"/>
                  <a:pathLst>
                    <a:path w="26" h="188">
                      <a:moveTo>
                        <a:pt x="26" y="175"/>
                      </a:moveTo>
                      <a:lnTo>
                        <a:pt x="26" y="0"/>
                      </a:lnTo>
                      <a:lnTo>
                        <a:pt x="0" y="0"/>
                      </a:lnTo>
                      <a:lnTo>
                        <a:pt x="0" y="188"/>
                      </a:lnTo>
                      <a:lnTo>
                        <a:pt x="26" y="175"/>
                      </a:lnTo>
                      <a:close/>
                    </a:path>
                  </a:pathLst>
                </a:custGeom>
                <a:solidFill>
                  <a:srgbClr val="161919"/>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50" name="Line 632"/>
                <p:cNvSpPr>
                  <a:spLocks noChangeShapeType="1"/>
                </p:cNvSpPr>
                <p:nvPr/>
              </p:nvSpPr>
              <p:spPr bwMode="auto">
                <a:xfrm>
                  <a:off x="707" y="1606"/>
                  <a:ext cx="174" cy="1"/>
                </a:xfrm>
                <a:prstGeom prst="line">
                  <a:avLst/>
                </a:prstGeom>
                <a:noFill/>
                <a:ln w="6350">
                  <a:solidFill>
                    <a:srgbClr val="232626"/>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51" name="Freeform 633"/>
                <p:cNvSpPr>
                  <a:spLocks/>
                </p:cNvSpPr>
                <p:nvPr/>
              </p:nvSpPr>
              <p:spPr bwMode="auto">
                <a:xfrm>
                  <a:off x="707" y="1606"/>
                  <a:ext cx="1" cy="1"/>
                </a:xfrm>
                <a:custGeom>
                  <a:avLst/>
                  <a:gdLst>
                    <a:gd name="T0" fmla="*/ 0 w 1"/>
                    <a:gd name="T1" fmla="*/ 0 h 8"/>
                    <a:gd name="T2" fmla="*/ 0 w 1"/>
                    <a:gd name="T3" fmla="*/ 0 h 8"/>
                    <a:gd name="T4" fmla="*/ 0 w 1"/>
                    <a:gd name="T5" fmla="*/ 0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8"/>
                      </a:lnTo>
                      <a:lnTo>
                        <a:pt x="0" y="0"/>
                      </a:lnTo>
                      <a:close/>
                    </a:path>
                  </a:pathLst>
                </a:custGeom>
                <a:solidFill>
                  <a:srgbClr val="232626"/>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52" name="Freeform 634"/>
                <p:cNvSpPr>
                  <a:spLocks/>
                </p:cNvSpPr>
                <p:nvPr/>
              </p:nvSpPr>
              <p:spPr bwMode="auto">
                <a:xfrm>
                  <a:off x="881" y="1606"/>
                  <a:ext cx="1" cy="1"/>
                </a:xfrm>
                <a:custGeom>
                  <a:avLst/>
                  <a:gdLst>
                    <a:gd name="T0" fmla="*/ 0 w 1"/>
                    <a:gd name="T1" fmla="*/ 0 h 8"/>
                    <a:gd name="T2" fmla="*/ 0 w 1"/>
                    <a:gd name="T3" fmla="*/ 0 h 8"/>
                    <a:gd name="T4" fmla="*/ 0 w 1"/>
                    <a:gd name="T5" fmla="*/ 0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8"/>
                      </a:moveTo>
                      <a:lnTo>
                        <a:pt x="0" y="0"/>
                      </a:lnTo>
                      <a:lnTo>
                        <a:pt x="0" y="8"/>
                      </a:lnTo>
                      <a:close/>
                    </a:path>
                  </a:pathLst>
                </a:custGeom>
                <a:solidFill>
                  <a:srgbClr val="232626"/>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53" name="Freeform 635"/>
                <p:cNvSpPr>
                  <a:spLocks/>
                </p:cNvSpPr>
                <p:nvPr/>
              </p:nvSpPr>
              <p:spPr bwMode="auto">
                <a:xfrm>
                  <a:off x="806" y="1588"/>
                  <a:ext cx="63" cy="1"/>
                </a:xfrm>
                <a:custGeom>
                  <a:avLst/>
                  <a:gdLst>
                    <a:gd name="T0" fmla="*/ 0 w 442"/>
                    <a:gd name="T1" fmla="*/ 0 h 8"/>
                    <a:gd name="T2" fmla="*/ 9 w 442"/>
                    <a:gd name="T3" fmla="*/ 0 h 8"/>
                    <a:gd name="T4" fmla="*/ 9 w 442"/>
                    <a:gd name="T5" fmla="*/ 0 h 8"/>
                    <a:gd name="T6" fmla="*/ 0 60000 65536"/>
                    <a:gd name="T7" fmla="*/ 0 60000 65536"/>
                    <a:gd name="T8" fmla="*/ 0 60000 65536"/>
                    <a:gd name="T9" fmla="*/ 0 w 442"/>
                    <a:gd name="T10" fmla="*/ 0 h 8"/>
                    <a:gd name="T11" fmla="*/ 442 w 442"/>
                    <a:gd name="T12" fmla="*/ 8 h 8"/>
                  </a:gdLst>
                  <a:ahLst/>
                  <a:cxnLst>
                    <a:cxn ang="T6">
                      <a:pos x="T0" y="T1"/>
                    </a:cxn>
                    <a:cxn ang="T7">
                      <a:pos x="T2" y="T3"/>
                    </a:cxn>
                    <a:cxn ang="T8">
                      <a:pos x="T4" y="T5"/>
                    </a:cxn>
                  </a:cxnLst>
                  <a:rect l="T9" t="T10" r="T11" b="T12"/>
                  <a:pathLst>
                    <a:path w="442" h="8">
                      <a:moveTo>
                        <a:pt x="0" y="0"/>
                      </a:moveTo>
                      <a:lnTo>
                        <a:pt x="442" y="0"/>
                      </a:lnTo>
                      <a:lnTo>
                        <a:pt x="442" y="8"/>
                      </a:lnTo>
                    </a:path>
                  </a:pathLst>
                </a:custGeom>
                <a:noFill/>
                <a:ln w="3175">
                  <a:solidFill>
                    <a:srgbClr val="303333"/>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54" name="Freeform 636"/>
                <p:cNvSpPr>
                  <a:spLocks/>
                </p:cNvSpPr>
                <p:nvPr/>
              </p:nvSpPr>
              <p:spPr bwMode="auto">
                <a:xfrm>
                  <a:off x="806" y="1588"/>
                  <a:ext cx="1" cy="1"/>
                </a:xfrm>
                <a:custGeom>
                  <a:avLst/>
                  <a:gdLst>
                    <a:gd name="T0" fmla="*/ 0 w 1"/>
                    <a:gd name="T1" fmla="*/ 0 h 4"/>
                    <a:gd name="T2" fmla="*/ 0 w 1"/>
                    <a:gd name="T3" fmla="*/ 0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55" name="Freeform 637"/>
                <p:cNvSpPr>
                  <a:spLocks/>
                </p:cNvSpPr>
                <p:nvPr/>
              </p:nvSpPr>
              <p:spPr bwMode="auto">
                <a:xfrm>
                  <a:off x="869" y="1589"/>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56" name="Freeform 638"/>
                <p:cNvSpPr>
                  <a:spLocks/>
                </p:cNvSpPr>
                <p:nvPr/>
              </p:nvSpPr>
              <p:spPr bwMode="auto">
                <a:xfrm>
                  <a:off x="806" y="1588"/>
                  <a:ext cx="62" cy="1"/>
                </a:xfrm>
                <a:custGeom>
                  <a:avLst/>
                  <a:gdLst>
                    <a:gd name="T0" fmla="*/ 9 w 436"/>
                    <a:gd name="T1" fmla="*/ 0 h 6"/>
                    <a:gd name="T2" fmla="*/ 0 w 436"/>
                    <a:gd name="T3" fmla="*/ 0 h 6"/>
                    <a:gd name="T4" fmla="*/ 0 w 436"/>
                    <a:gd name="T5" fmla="*/ 0 h 6"/>
                    <a:gd name="T6" fmla="*/ 0 60000 65536"/>
                    <a:gd name="T7" fmla="*/ 0 60000 65536"/>
                    <a:gd name="T8" fmla="*/ 0 60000 65536"/>
                    <a:gd name="T9" fmla="*/ 0 w 436"/>
                    <a:gd name="T10" fmla="*/ 0 h 6"/>
                    <a:gd name="T11" fmla="*/ 436 w 436"/>
                    <a:gd name="T12" fmla="*/ 6 h 6"/>
                  </a:gdLst>
                  <a:ahLst/>
                  <a:cxnLst>
                    <a:cxn ang="T6">
                      <a:pos x="T0" y="T1"/>
                    </a:cxn>
                    <a:cxn ang="T7">
                      <a:pos x="T2" y="T3"/>
                    </a:cxn>
                    <a:cxn ang="T8">
                      <a:pos x="T4" y="T5"/>
                    </a:cxn>
                  </a:cxnLst>
                  <a:rect l="T9" t="T10" r="T11" b="T12"/>
                  <a:pathLst>
                    <a:path w="436" h="6">
                      <a:moveTo>
                        <a:pt x="436" y="6"/>
                      </a:moveTo>
                      <a:lnTo>
                        <a:pt x="0" y="5"/>
                      </a:lnTo>
                      <a:lnTo>
                        <a:pt x="0" y="0"/>
                      </a:lnTo>
                    </a:path>
                  </a:pathLst>
                </a:custGeom>
                <a:noFill/>
                <a:ln w="3175">
                  <a:solidFill>
                    <a:srgbClr val="C9CCCC"/>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57" name="Freeform 639"/>
                <p:cNvSpPr>
                  <a:spLocks/>
                </p:cNvSpPr>
                <p:nvPr/>
              </p:nvSpPr>
              <p:spPr bwMode="auto">
                <a:xfrm>
                  <a:off x="868" y="1589"/>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lnTo>
                        <a:pt x="0" y="0"/>
                      </a:lnTo>
                      <a:lnTo>
                        <a:pt x="0" y="3"/>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58" name="Freeform 640"/>
                <p:cNvSpPr>
                  <a:spLocks/>
                </p:cNvSpPr>
                <p:nvPr/>
              </p:nvSpPr>
              <p:spPr bwMode="auto">
                <a:xfrm>
                  <a:off x="806" y="1588"/>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3" y="0"/>
                      </a:moveTo>
                      <a:lnTo>
                        <a:pt x="0" y="0"/>
                      </a:lnTo>
                      <a:lnTo>
                        <a:pt x="3"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59" name="Freeform 641"/>
                <p:cNvSpPr>
                  <a:spLocks/>
                </p:cNvSpPr>
                <p:nvPr/>
              </p:nvSpPr>
              <p:spPr bwMode="auto">
                <a:xfrm>
                  <a:off x="806" y="1590"/>
                  <a:ext cx="63" cy="1"/>
                </a:xfrm>
                <a:custGeom>
                  <a:avLst/>
                  <a:gdLst>
                    <a:gd name="T0" fmla="*/ 0 w 442"/>
                    <a:gd name="T1" fmla="*/ 0 h 8"/>
                    <a:gd name="T2" fmla="*/ 9 w 442"/>
                    <a:gd name="T3" fmla="*/ 0 h 8"/>
                    <a:gd name="T4" fmla="*/ 9 w 442"/>
                    <a:gd name="T5" fmla="*/ 0 h 8"/>
                    <a:gd name="T6" fmla="*/ 0 60000 65536"/>
                    <a:gd name="T7" fmla="*/ 0 60000 65536"/>
                    <a:gd name="T8" fmla="*/ 0 60000 65536"/>
                    <a:gd name="T9" fmla="*/ 0 w 442"/>
                    <a:gd name="T10" fmla="*/ 0 h 8"/>
                    <a:gd name="T11" fmla="*/ 442 w 442"/>
                    <a:gd name="T12" fmla="*/ 8 h 8"/>
                  </a:gdLst>
                  <a:ahLst/>
                  <a:cxnLst>
                    <a:cxn ang="T6">
                      <a:pos x="T0" y="T1"/>
                    </a:cxn>
                    <a:cxn ang="T7">
                      <a:pos x="T2" y="T3"/>
                    </a:cxn>
                    <a:cxn ang="T8">
                      <a:pos x="T4" y="T5"/>
                    </a:cxn>
                  </a:cxnLst>
                  <a:rect l="T9" t="T10" r="T11" b="T12"/>
                  <a:pathLst>
                    <a:path w="442" h="8">
                      <a:moveTo>
                        <a:pt x="0" y="0"/>
                      </a:moveTo>
                      <a:lnTo>
                        <a:pt x="442" y="0"/>
                      </a:lnTo>
                      <a:lnTo>
                        <a:pt x="442" y="8"/>
                      </a:lnTo>
                    </a:path>
                  </a:pathLst>
                </a:custGeom>
                <a:noFill/>
                <a:ln w="3175">
                  <a:solidFill>
                    <a:srgbClr val="303333"/>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60" name="Freeform 642"/>
                <p:cNvSpPr>
                  <a:spLocks/>
                </p:cNvSpPr>
                <p:nvPr/>
              </p:nvSpPr>
              <p:spPr bwMode="auto">
                <a:xfrm>
                  <a:off x="806" y="1589"/>
                  <a:ext cx="1" cy="1"/>
                </a:xfrm>
                <a:custGeom>
                  <a:avLst/>
                  <a:gdLst>
                    <a:gd name="T0" fmla="*/ 0 w 1"/>
                    <a:gd name="T1" fmla="*/ 0 h 5"/>
                    <a:gd name="T2" fmla="*/ 0 w 1"/>
                    <a:gd name="T3" fmla="*/ 0 h 5"/>
                    <a:gd name="T4" fmla="*/ 0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0"/>
                      </a:moveTo>
                      <a:lnTo>
                        <a:pt x="0" y="5"/>
                      </a:lnTo>
                      <a:lnTo>
                        <a:pt x="0"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61" name="Freeform 643"/>
                <p:cNvSpPr>
                  <a:spLocks/>
                </p:cNvSpPr>
                <p:nvPr/>
              </p:nvSpPr>
              <p:spPr bwMode="auto">
                <a:xfrm>
                  <a:off x="869" y="1590"/>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62" name="Freeform 644"/>
                <p:cNvSpPr>
                  <a:spLocks/>
                </p:cNvSpPr>
                <p:nvPr/>
              </p:nvSpPr>
              <p:spPr bwMode="auto">
                <a:xfrm>
                  <a:off x="806" y="1590"/>
                  <a:ext cx="62" cy="1"/>
                </a:xfrm>
                <a:custGeom>
                  <a:avLst/>
                  <a:gdLst>
                    <a:gd name="T0" fmla="*/ 9 w 436"/>
                    <a:gd name="T1" fmla="*/ 0 h 6"/>
                    <a:gd name="T2" fmla="*/ 0 w 436"/>
                    <a:gd name="T3" fmla="*/ 0 h 6"/>
                    <a:gd name="T4" fmla="*/ 0 w 436"/>
                    <a:gd name="T5" fmla="*/ 0 h 6"/>
                    <a:gd name="T6" fmla="*/ 0 60000 65536"/>
                    <a:gd name="T7" fmla="*/ 0 60000 65536"/>
                    <a:gd name="T8" fmla="*/ 0 60000 65536"/>
                    <a:gd name="T9" fmla="*/ 0 w 436"/>
                    <a:gd name="T10" fmla="*/ 0 h 6"/>
                    <a:gd name="T11" fmla="*/ 436 w 436"/>
                    <a:gd name="T12" fmla="*/ 6 h 6"/>
                  </a:gdLst>
                  <a:ahLst/>
                  <a:cxnLst>
                    <a:cxn ang="T6">
                      <a:pos x="T0" y="T1"/>
                    </a:cxn>
                    <a:cxn ang="T7">
                      <a:pos x="T2" y="T3"/>
                    </a:cxn>
                    <a:cxn ang="T8">
                      <a:pos x="T4" y="T5"/>
                    </a:cxn>
                  </a:cxnLst>
                  <a:rect l="T9" t="T10" r="T11" b="T12"/>
                  <a:pathLst>
                    <a:path w="436" h="6">
                      <a:moveTo>
                        <a:pt x="436" y="6"/>
                      </a:moveTo>
                      <a:lnTo>
                        <a:pt x="0" y="5"/>
                      </a:lnTo>
                      <a:lnTo>
                        <a:pt x="0" y="0"/>
                      </a:lnTo>
                    </a:path>
                  </a:pathLst>
                </a:custGeom>
                <a:noFill/>
                <a:ln w="3175">
                  <a:solidFill>
                    <a:srgbClr val="C9CCCC"/>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63" name="Freeform 645"/>
                <p:cNvSpPr>
                  <a:spLocks/>
                </p:cNvSpPr>
                <p:nvPr/>
              </p:nvSpPr>
              <p:spPr bwMode="auto">
                <a:xfrm>
                  <a:off x="868" y="1590"/>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lnTo>
                        <a:pt x="0" y="0"/>
                      </a:lnTo>
                      <a:lnTo>
                        <a:pt x="0" y="3"/>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64" name="Freeform 646"/>
                <p:cNvSpPr>
                  <a:spLocks/>
                </p:cNvSpPr>
                <p:nvPr/>
              </p:nvSpPr>
              <p:spPr bwMode="auto">
                <a:xfrm>
                  <a:off x="806" y="1590"/>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3" y="0"/>
                      </a:moveTo>
                      <a:lnTo>
                        <a:pt x="0" y="0"/>
                      </a:lnTo>
                      <a:lnTo>
                        <a:pt x="3"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65" name="Freeform 647"/>
                <p:cNvSpPr>
                  <a:spLocks/>
                </p:cNvSpPr>
                <p:nvPr/>
              </p:nvSpPr>
              <p:spPr bwMode="auto">
                <a:xfrm>
                  <a:off x="806" y="1591"/>
                  <a:ext cx="63" cy="1"/>
                </a:xfrm>
                <a:custGeom>
                  <a:avLst/>
                  <a:gdLst>
                    <a:gd name="T0" fmla="*/ 0 w 442"/>
                    <a:gd name="T1" fmla="*/ 0 h 9"/>
                    <a:gd name="T2" fmla="*/ 9 w 442"/>
                    <a:gd name="T3" fmla="*/ 0 h 9"/>
                    <a:gd name="T4" fmla="*/ 9 w 442"/>
                    <a:gd name="T5" fmla="*/ 0 h 9"/>
                    <a:gd name="T6" fmla="*/ 0 60000 65536"/>
                    <a:gd name="T7" fmla="*/ 0 60000 65536"/>
                    <a:gd name="T8" fmla="*/ 0 60000 65536"/>
                    <a:gd name="T9" fmla="*/ 0 w 442"/>
                    <a:gd name="T10" fmla="*/ 0 h 9"/>
                    <a:gd name="T11" fmla="*/ 442 w 442"/>
                    <a:gd name="T12" fmla="*/ 9 h 9"/>
                  </a:gdLst>
                  <a:ahLst/>
                  <a:cxnLst>
                    <a:cxn ang="T6">
                      <a:pos x="T0" y="T1"/>
                    </a:cxn>
                    <a:cxn ang="T7">
                      <a:pos x="T2" y="T3"/>
                    </a:cxn>
                    <a:cxn ang="T8">
                      <a:pos x="T4" y="T5"/>
                    </a:cxn>
                  </a:cxnLst>
                  <a:rect l="T9" t="T10" r="T11" b="T12"/>
                  <a:pathLst>
                    <a:path w="442" h="9">
                      <a:moveTo>
                        <a:pt x="0" y="0"/>
                      </a:moveTo>
                      <a:lnTo>
                        <a:pt x="442" y="0"/>
                      </a:lnTo>
                      <a:lnTo>
                        <a:pt x="442" y="9"/>
                      </a:lnTo>
                    </a:path>
                  </a:pathLst>
                </a:custGeom>
                <a:noFill/>
                <a:ln w="3175">
                  <a:solidFill>
                    <a:srgbClr val="303333"/>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466" name="Freeform 648"/>
                <p:cNvSpPr>
                  <a:spLocks/>
                </p:cNvSpPr>
                <p:nvPr/>
              </p:nvSpPr>
              <p:spPr bwMode="auto">
                <a:xfrm>
                  <a:off x="806" y="1591"/>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grpSp>
          <p:grpSp>
            <p:nvGrpSpPr>
              <p:cNvPr id="48" name="Group 649"/>
              <p:cNvGrpSpPr>
                <a:grpSpLocks/>
              </p:cNvGrpSpPr>
              <p:nvPr/>
            </p:nvGrpSpPr>
            <p:grpSpPr bwMode="auto">
              <a:xfrm>
                <a:off x="711" y="1569"/>
                <a:ext cx="219" cy="212"/>
                <a:chOff x="711" y="1569"/>
                <a:chExt cx="219" cy="212"/>
              </a:xfrm>
            </p:grpSpPr>
            <p:sp>
              <p:nvSpPr>
                <p:cNvPr id="67" name="Freeform 650"/>
                <p:cNvSpPr>
                  <a:spLocks/>
                </p:cNvSpPr>
                <p:nvPr/>
              </p:nvSpPr>
              <p:spPr bwMode="auto">
                <a:xfrm>
                  <a:off x="869" y="1592"/>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8" name="Freeform 651"/>
                <p:cNvSpPr>
                  <a:spLocks/>
                </p:cNvSpPr>
                <p:nvPr/>
              </p:nvSpPr>
              <p:spPr bwMode="auto">
                <a:xfrm>
                  <a:off x="806" y="1592"/>
                  <a:ext cx="62" cy="1"/>
                </a:xfrm>
                <a:custGeom>
                  <a:avLst/>
                  <a:gdLst>
                    <a:gd name="T0" fmla="*/ 9 w 436"/>
                    <a:gd name="T1" fmla="*/ 0 h 6"/>
                    <a:gd name="T2" fmla="*/ 0 w 436"/>
                    <a:gd name="T3" fmla="*/ 0 h 6"/>
                    <a:gd name="T4" fmla="*/ 0 w 436"/>
                    <a:gd name="T5" fmla="*/ 0 h 6"/>
                    <a:gd name="T6" fmla="*/ 0 60000 65536"/>
                    <a:gd name="T7" fmla="*/ 0 60000 65536"/>
                    <a:gd name="T8" fmla="*/ 0 60000 65536"/>
                    <a:gd name="T9" fmla="*/ 0 w 436"/>
                    <a:gd name="T10" fmla="*/ 0 h 6"/>
                    <a:gd name="T11" fmla="*/ 436 w 436"/>
                    <a:gd name="T12" fmla="*/ 6 h 6"/>
                  </a:gdLst>
                  <a:ahLst/>
                  <a:cxnLst>
                    <a:cxn ang="T6">
                      <a:pos x="T0" y="T1"/>
                    </a:cxn>
                    <a:cxn ang="T7">
                      <a:pos x="T2" y="T3"/>
                    </a:cxn>
                    <a:cxn ang="T8">
                      <a:pos x="T4" y="T5"/>
                    </a:cxn>
                  </a:cxnLst>
                  <a:rect l="T9" t="T10" r="T11" b="T12"/>
                  <a:pathLst>
                    <a:path w="436" h="6">
                      <a:moveTo>
                        <a:pt x="436" y="6"/>
                      </a:moveTo>
                      <a:lnTo>
                        <a:pt x="0" y="5"/>
                      </a:lnTo>
                      <a:lnTo>
                        <a:pt x="0" y="0"/>
                      </a:lnTo>
                    </a:path>
                  </a:pathLst>
                </a:custGeom>
                <a:noFill/>
                <a:ln w="3175">
                  <a:solidFill>
                    <a:srgbClr val="C9CCCC"/>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9" name="Freeform 652"/>
                <p:cNvSpPr>
                  <a:spLocks/>
                </p:cNvSpPr>
                <p:nvPr/>
              </p:nvSpPr>
              <p:spPr bwMode="auto">
                <a:xfrm>
                  <a:off x="868" y="1592"/>
                  <a:ext cx="1" cy="1"/>
                </a:xfrm>
                <a:custGeom>
                  <a:avLst/>
                  <a:gdLst>
                    <a:gd name="T0" fmla="*/ 0 w 1"/>
                    <a:gd name="T1" fmla="*/ 0 h 4"/>
                    <a:gd name="T2" fmla="*/ 0 w 1"/>
                    <a:gd name="T3" fmla="*/ 0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0" name="Freeform 653"/>
                <p:cNvSpPr>
                  <a:spLocks/>
                </p:cNvSpPr>
                <p:nvPr/>
              </p:nvSpPr>
              <p:spPr bwMode="auto">
                <a:xfrm>
                  <a:off x="806" y="1592"/>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3" y="0"/>
                      </a:moveTo>
                      <a:lnTo>
                        <a:pt x="0" y="0"/>
                      </a:lnTo>
                      <a:lnTo>
                        <a:pt x="3"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1" name="Rectangle 654"/>
                <p:cNvSpPr>
                  <a:spLocks noChangeArrowheads="1"/>
                </p:cNvSpPr>
                <p:nvPr/>
              </p:nvSpPr>
              <p:spPr bwMode="auto">
                <a:xfrm>
                  <a:off x="853" y="1590"/>
                  <a:ext cx="7" cy="1"/>
                </a:xfrm>
                <a:prstGeom prst="rect">
                  <a:avLst/>
                </a:prstGeom>
                <a:solidFill>
                  <a:srgbClr val="404040"/>
                </a:solidFill>
                <a:ln w="9525">
                  <a:noFill/>
                  <a:miter lim="800000"/>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2" name="Rectangle 655"/>
                <p:cNvSpPr>
                  <a:spLocks noChangeArrowheads="1"/>
                </p:cNvSpPr>
                <p:nvPr/>
              </p:nvSpPr>
              <p:spPr bwMode="auto">
                <a:xfrm>
                  <a:off x="823" y="1590"/>
                  <a:ext cx="2" cy="1"/>
                </a:xfrm>
                <a:prstGeom prst="rect">
                  <a:avLst/>
                </a:prstGeom>
                <a:solidFill>
                  <a:srgbClr val="404040"/>
                </a:solidFill>
                <a:ln w="9525">
                  <a:noFill/>
                  <a:miter lim="800000"/>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3" name="Rectangle 656"/>
                <p:cNvSpPr>
                  <a:spLocks noChangeArrowheads="1"/>
                </p:cNvSpPr>
                <p:nvPr/>
              </p:nvSpPr>
              <p:spPr bwMode="auto">
                <a:xfrm>
                  <a:off x="816" y="1590"/>
                  <a:ext cx="2" cy="1"/>
                </a:xfrm>
                <a:prstGeom prst="rect">
                  <a:avLst/>
                </a:prstGeom>
                <a:solidFill>
                  <a:srgbClr val="404040"/>
                </a:solidFill>
                <a:ln w="9525">
                  <a:noFill/>
                  <a:miter lim="800000"/>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4" name="Rectangle 657"/>
                <p:cNvSpPr>
                  <a:spLocks noChangeArrowheads="1"/>
                </p:cNvSpPr>
                <p:nvPr/>
              </p:nvSpPr>
              <p:spPr bwMode="auto">
                <a:xfrm>
                  <a:off x="724" y="1584"/>
                  <a:ext cx="59" cy="2"/>
                </a:xfrm>
                <a:prstGeom prst="rect">
                  <a:avLst/>
                </a:prstGeom>
                <a:noFill/>
                <a:ln w="3175">
                  <a:solidFill>
                    <a:srgbClr val="303333"/>
                  </a:solidFill>
                  <a:miter lim="800000"/>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5" name="Freeform 658"/>
                <p:cNvSpPr>
                  <a:spLocks/>
                </p:cNvSpPr>
                <p:nvPr/>
              </p:nvSpPr>
              <p:spPr bwMode="auto">
                <a:xfrm>
                  <a:off x="722" y="1583"/>
                  <a:ext cx="62" cy="4"/>
                </a:xfrm>
                <a:custGeom>
                  <a:avLst/>
                  <a:gdLst>
                    <a:gd name="T0" fmla="*/ 0 w 434"/>
                    <a:gd name="T1" fmla="*/ 0 h 44"/>
                    <a:gd name="T2" fmla="*/ 9 w 434"/>
                    <a:gd name="T3" fmla="*/ 0 h 44"/>
                    <a:gd name="T4" fmla="*/ 9 w 434"/>
                    <a:gd name="T5" fmla="*/ 0 h 44"/>
                    <a:gd name="T6" fmla="*/ 0 60000 65536"/>
                    <a:gd name="T7" fmla="*/ 0 60000 65536"/>
                    <a:gd name="T8" fmla="*/ 0 60000 65536"/>
                    <a:gd name="T9" fmla="*/ 0 w 434"/>
                    <a:gd name="T10" fmla="*/ 0 h 44"/>
                    <a:gd name="T11" fmla="*/ 434 w 434"/>
                    <a:gd name="T12" fmla="*/ 44 h 44"/>
                  </a:gdLst>
                  <a:ahLst/>
                  <a:cxnLst>
                    <a:cxn ang="T6">
                      <a:pos x="T0" y="T1"/>
                    </a:cxn>
                    <a:cxn ang="T7">
                      <a:pos x="T2" y="T3"/>
                    </a:cxn>
                    <a:cxn ang="T8">
                      <a:pos x="T4" y="T5"/>
                    </a:cxn>
                  </a:cxnLst>
                  <a:rect l="T9" t="T10" r="T11" b="T12"/>
                  <a:pathLst>
                    <a:path w="434" h="44">
                      <a:moveTo>
                        <a:pt x="0" y="44"/>
                      </a:moveTo>
                      <a:lnTo>
                        <a:pt x="434" y="44"/>
                      </a:lnTo>
                      <a:lnTo>
                        <a:pt x="434" y="0"/>
                      </a:lnTo>
                    </a:path>
                  </a:pathLst>
                </a:custGeom>
                <a:noFill/>
                <a:ln w="3175">
                  <a:solidFill>
                    <a:srgbClr val="C9CCCC"/>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6" name="Freeform 659"/>
                <p:cNvSpPr>
                  <a:spLocks/>
                </p:cNvSpPr>
                <p:nvPr/>
              </p:nvSpPr>
              <p:spPr bwMode="auto">
                <a:xfrm>
                  <a:off x="722" y="1587"/>
                  <a:ext cx="1" cy="1"/>
                </a:xfrm>
                <a:custGeom>
                  <a:avLst/>
                  <a:gdLst>
                    <a:gd name="T0" fmla="*/ 0 w 1"/>
                    <a:gd name="T1" fmla="*/ 0 h 4"/>
                    <a:gd name="T2" fmla="*/ 0 w 1"/>
                    <a:gd name="T3" fmla="*/ 0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7" name="Freeform 660"/>
                <p:cNvSpPr>
                  <a:spLocks/>
                </p:cNvSpPr>
                <p:nvPr/>
              </p:nvSpPr>
              <p:spPr bwMode="auto">
                <a:xfrm>
                  <a:off x="784" y="1583"/>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8" name="Freeform 661"/>
                <p:cNvSpPr>
                  <a:spLocks/>
                </p:cNvSpPr>
                <p:nvPr/>
              </p:nvSpPr>
              <p:spPr bwMode="auto">
                <a:xfrm>
                  <a:off x="723" y="1583"/>
                  <a:ext cx="60" cy="4"/>
                </a:xfrm>
                <a:custGeom>
                  <a:avLst/>
                  <a:gdLst>
                    <a:gd name="T0" fmla="*/ 9 w 420"/>
                    <a:gd name="T1" fmla="*/ 0 h 33"/>
                    <a:gd name="T2" fmla="*/ 0 w 420"/>
                    <a:gd name="T3" fmla="*/ 0 h 33"/>
                    <a:gd name="T4" fmla="*/ 0 w 420"/>
                    <a:gd name="T5" fmla="*/ 0 h 33"/>
                    <a:gd name="T6" fmla="*/ 0 60000 65536"/>
                    <a:gd name="T7" fmla="*/ 0 60000 65536"/>
                    <a:gd name="T8" fmla="*/ 0 60000 65536"/>
                    <a:gd name="T9" fmla="*/ 0 w 420"/>
                    <a:gd name="T10" fmla="*/ 0 h 33"/>
                    <a:gd name="T11" fmla="*/ 420 w 420"/>
                    <a:gd name="T12" fmla="*/ 33 h 33"/>
                  </a:gdLst>
                  <a:ahLst/>
                  <a:cxnLst>
                    <a:cxn ang="T6">
                      <a:pos x="T0" y="T1"/>
                    </a:cxn>
                    <a:cxn ang="T7">
                      <a:pos x="T2" y="T3"/>
                    </a:cxn>
                    <a:cxn ang="T8">
                      <a:pos x="T4" y="T5"/>
                    </a:cxn>
                  </a:cxnLst>
                  <a:rect l="T9" t="T10" r="T11" b="T12"/>
                  <a:pathLst>
                    <a:path w="420" h="33">
                      <a:moveTo>
                        <a:pt x="420" y="0"/>
                      </a:moveTo>
                      <a:lnTo>
                        <a:pt x="0" y="0"/>
                      </a:lnTo>
                      <a:lnTo>
                        <a:pt x="0" y="33"/>
                      </a:lnTo>
                    </a:path>
                  </a:pathLst>
                </a:custGeom>
                <a:noFill/>
                <a:ln w="3175">
                  <a:solidFill>
                    <a:srgbClr val="C9CCCC"/>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79" name="Freeform 662"/>
                <p:cNvSpPr>
                  <a:spLocks/>
                </p:cNvSpPr>
                <p:nvPr/>
              </p:nvSpPr>
              <p:spPr bwMode="auto">
                <a:xfrm>
                  <a:off x="783" y="1583"/>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lnTo>
                        <a:pt x="0" y="0"/>
                      </a:lnTo>
                      <a:lnTo>
                        <a:pt x="0" y="3"/>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0" name="Freeform 663"/>
                <p:cNvSpPr>
                  <a:spLocks/>
                </p:cNvSpPr>
                <p:nvPr/>
              </p:nvSpPr>
              <p:spPr bwMode="auto">
                <a:xfrm>
                  <a:off x="723" y="1587"/>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1" name="Freeform 664"/>
                <p:cNvSpPr>
                  <a:spLocks/>
                </p:cNvSpPr>
                <p:nvPr/>
              </p:nvSpPr>
              <p:spPr bwMode="auto">
                <a:xfrm>
                  <a:off x="724" y="1590"/>
                  <a:ext cx="3" cy="2"/>
                </a:xfrm>
                <a:custGeom>
                  <a:avLst/>
                  <a:gdLst>
                    <a:gd name="T0" fmla="*/ 0 w 22"/>
                    <a:gd name="T1" fmla="*/ 0 h 25"/>
                    <a:gd name="T2" fmla="*/ 0 w 22"/>
                    <a:gd name="T3" fmla="*/ 0 h 25"/>
                    <a:gd name="T4" fmla="*/ 0 w 22"/>
                    <a:gd name="T5" fmla="*/ 0 h 25"/>
                    <a:gd name="T6" fmla="*/ 0 w 22"/>
                    <a:gd name="T7" fmla="*/ 0 h 25"/>
                    <a:gd name="T8" fmla="*/ 0 w 22"/>
                    <a:gd name="T9" fmla="*/ 0 h 25"/>
                    <a:gd name="T10" fmla="*/ 0 w 22"/>
                    <a:gd name="T11" fmla="*/ 0 h 25"/>
                    <a:gd name="T12" fmla="*/ 0 w 22"/>
                    <a:gd name="T13" fmla="*/ 0 h 25"/>
                    <a:gd name="T14" fmla="*/ 0 w 22"/>
                    <a:gd name="T15" fmla="*/ 0 h 25"/>
                    <a:gd name="T16" fmla="*/ 0 w 22"/>
                    <a:gd name="T17" fmla="*/ 0 h 25"/>
                    <a:gd name="T18" fmla="*/ 0 w 22"/>
                    <a:gd name="T19" fmla="*/ 0 h 25"/>
                    <a:gd name="T20" fmla="*/ 0 w 22"/>
                    <a:gd name="T21" fmla="*/ 0 h 25"/>
                    <a:gd name="T22" fmla="*/ 0 w 22"/>
                    <a:gd name="T23" fmla="*/ 0 h 25"/>
                    <a:gd name="T24" fmla="*/ 0 w 22"/>
                    <a:gd name="T25" fmla="*/ 0 h 25"/>
                    <a:gd name="T26" fmla="*/ 0 w 22"/>
                    <a:gd name="T27" fmla="*/ 0 h 25"/>
                    <a:gd name="T28" fmla="*/ 0 w 22"/>
                    <a:gd name="T29" fmla="*/ 0 h 25"/>
                    <a:gd name="T30" fmla="*/ 0 w 22"/>
                    <a:gd name="T31" fmla="*/ 0 h 25"/>
                    <a:gd name="T32" fmla="*/ 0 w 22"/>
                    <a:gd name="T33" fmla="*/ 0 h 25"/>
                    <a:gd name="T34" fmla="*/ 0 w 22"/>
                    <a:gd name="T35" fmla="*/ 0 h 25"/>
                    <a:gd name="T36" fmla="*/ 0 w 22"/>
                    <a:gd name="T37" fmla="*/ 0 h 25"/>
                    <a:gd name="T38" fmla="*/ 0 w 22"/>
                    <a:gd name="T39" fmla="*/ 0 h 25"/>
                    <a:gd name="T40" fmla="*/ 0 w 22"/>
                    <a:gd name="T41" fmla="*/ 0 h 25"/>
                    <a:gd name="T42" fmla="*/ 0 w 22"/>
                    <a:gd name="T43" fmla="*/ 0 h 25"/>
                    <a:gd name="T44" fmla="*/ 0 w 22"/>
                    <a:gd name="T45" fmla="*/ 0 h 25"/>
                    <a:gd name="T46" fmla="*/ 0 w 22"/>
                    <a:gd name="T47" fmla="*/ 0 h 25"/>
                    <a:gd name="T48" fmla="*/ 0 w 22"/>
                    <a:gd name="T49" fmla="*/ 0 h 25"/>
                    <a:gd name="T50" fmla="*/ 0 w 22"/>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25"/>
                    <a:gd name="T80" fmla="*/ 22 w 22"/>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25">
                      <a:moveTo>
                        <a:pt x="18" y="0"/>
                      </a:moveTo>
                      <a:lnTo>
                        <a:pt x="19" y="2"/>
                      </a:lnTo>
                      <a:lnTo>
                        <a:pt x="20" y="3"/>
                      </a:lnTo>
                      <a:lnTo>
                        <a:pt x="20" y="4"/>
                      </a:lnTo>
                      <a:lnTo>
                        <a:pt x="21" y="5"/>
                      </a:lnTo>
                      <a:lnTo>
                        <a:pt x="21" y="6"/>
                      </a:lnTo>
                      <a:lnTo>
                        <a:pt x="22" y="7"/>
                      </a:lnTo>
                      <a:lnTo>
                        <a:pt x="22" y="9"/>
                      </a:lnTo>
                      <a:lnTo>
                        <a:pt x="22" y="12"/>
                      </a:lnTo>
                      <a:lnTo>
                        <a:pt x="22" y="15"/>
                      </a:lnTo>
                      <a:lnTo>
                        <a:pt x="21" y="17"/>
                      </a:lnTo>
                      <a:lnTo>
                        <a:pt x="19" y="19"/>
                      </a:lnTo>
                      <a:lnTo>
                        <a:pt x="18" y="22"/>
                      </a:lnTo>
                      <a:lnTo>
                        <a:pt x="16" y="24"/>
                      </a:lnTo>
                      <a:lnTo>
                        <a:pt x="14" y="25"/>
                      </a:lnTo>
                      <a:lnTo>
                        <a:pt x="10" y="25"/>
                      </a:lnTo>
                      <a:lnTo>
                        <a:pt x="8" y="25"/>
                      </a:lnTo>
                      <a:lnTo>
                        <a:pt x="7" y="25"/>
                      </a:lnTo>
                      <a:lnTo>
                        <a:pt x="5" y="25"/>
                      </a:lnTo>
                      <a:lnTo>
                        <a:pt x="4" y="24"/>
                      </a:lnTo>
                      <a:lnTo>
                        <a:pt x="3" y="23"/>
                      </a:lnTo>
                      <a:lnTo>
                        <a:pt x="2" y="22"/>
                      </a:lnTo>
                      <a:lnTo>
                        <a:pt x="0" y="20"/>
                      </a:lnTo>
                      <a:lnTo>
                        <a:pt x="0" y="19"/>
                      </a:lnTo>
                      <a:lnTo>
                        <a:pt x="18"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2" name="Freeform 665"/>
                <p:cNvSpPr>
                  <a:spLocks/>
                </p:cNvSpPr>
                <p:nvPr/>
              </p:nvSpPr>
              <p:spPr bwMode="auto">
                <a:xfrm>
                  <a:off x="724" y="1590"/>
                  <a:ext cx="3" cy="2"/>
                </a:xfrm>
                <a:custGeom>
                  <a:avLst/>
                  <a:gdLst>
                    <a:gd name="T0" fmla="*/ 0 w 22"/>
                    <a:gd name="T1" fmla="*/ 0 h 25"/>
                    <a:gd name="T2" fmla="*/ 0 w 22"/>
                    <a:gd name="T3" fmla="*/ 0 h 25"/>
                    <a:gd name="T4" fmla="*/ 0 w 22"/>
                    <a:gd name="T5" fmla="*/ 0 h 25"/>
                    <a:gd name="T6" fmla="*/ 0 w 22"/>
                    <a:gd name="T7" fmla="*/ 0 h 25"/>
                    <a:gd name="T8" fmla="*/ 0 w 22"/>
                    <a:gd name="T9" fmla="*/ 0 h 25"/>
                    <a:gd name="T10" fmla="*/ 0 w 22"/>
                    <a:gd name="T11" fmla="*/ 0 h 25"/>
                    <a:gd name="T12" fmla="*/ 0 w 22"/>
                    <a:gd name="T13" fmla="*/ 0 h 25"/>
                    <a:gd name="T14" fmla="*/ 0 w 22"/>
                    <a:gd name="T15" fmla="*/ 0 h 25"/>
                    <a:gd name="T16" fmla="*/ 0 w 22"/>
                    <a:gd name="T17" fmla="*/ 0 h 25"/>
                    <a:gd name="T18" fmla="*/ 0 w 22"/>
                    <a:gd name="T19" fmla="*/ 0 h 25"/>
                    <a:gd name="T20" fmla="*/ 0 w 22"/>
                    <a:gd name="T21" fmla="*/ 0 h 25"/>
                    <a:gd name="T22" fmla="*/ 0 w 22"/>
                    <a:gd name="T23" fmla="*/ 0 h 25"/>
                    <a:gd name="T24" fmla="*/ 0 w 22"/>
                    <a:gd name="T25" fmla="*/ 0 h 25"/>
                    <a:gd name="T26" fmla="*/ 0 w 22"/>
                    <a:gd name="T27" fmla="*/ 0 h 25"/>
                    <a:gd name="T28" fmla="*/ 0 w 22"/>
                    <a:gd name="T29" fmla="*/ 0 h 25"/>
                    <a:gd name="T30" fmla="*/ 0 w 22"/>
                    <a:gd name="T31" fmla="*/ 0 h 25"/>
                    <a:gd name="T32" fmla="*/ 0 w 22"/>
                    <a:gd name="T33" fmla="*/ 0 h 25"/>
                    <a:gd name="T34" fmla="*/ 0 w 22"/>
                    <a:gd name="T35" fmla="*/ 0 h 25"/>
                    <a:gd name="T36" fmla="*/ 0 w 22"/>
                    <a:gd name="T37" fmla="*/ 0 h 25"/>
                    <a:gd name="T38" fmla="*/ 0 w 22"/>
                    <a:gd name="T39" fmla="*/ 0 h 25"/>
                    <a:gd name="T40" fmla="*/ 0 w 22"/>
                    <a:gd name="T41" fmla="*/ 0 h 25"/>
                    <a:gd name="T42" fmla="*/ 0 w 22"/>
                    <a:gd name="T43" fmla="*/ 0 h 25"/>
                    <a:gd name="T44" fmla="*/ 0 w 22"/>
                    <a:gd name="T45" fmla="*/ 0 h 25"/>
                    <a:gd name="T46" fmla="*/ 0 w 22"/>
                    <a:gd name="T47" fmla="*/ 0 h 25"/>
                    <a:gd name="T48" fmla="*/ 0 w 22"/>
                    <a:gd name="T49" fmla="*/ 0 h 25"/>
                    <a:gd name="T50" fmla="*/ 0 w 22"/>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25"/>
                    <a:gd name="T80" fmla="*/ 22 w 22"/>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25">
                      <a:moveTo>
                        <a:pt x="18" y="0"/>
                      </a:moveTo>
                      <a:lnTo>
                        <a:pt x="19" y="2"/>
                      </a:lnTo>
                      <a:lnTo>
                        <a:pt x="20" y="3"/>
                      </a:lnTo>
                      <a:lnTo>
                        <a:pt x="20" y="4"/>
                      </a:lnTo>
                      <a:lnTo>
                        <a:pt x="21" y="5"/>
                      </a:lnTo>
                      <a:lnTo>
                        <a:pt x="21" y="6"/>
                      </a:lnTo>
                      <a:lnTo>
                        <a:pt x="22" y="7"/>
                      </a:lnTo>
                      <a:lnTo>
                        <a:pt x="22" y="9"/>
                      </a:lnTo>
                      <a:lnTo>
                        <a:pt x="22" y="12"/>
                      </a:lnTo>
                      <a:lnTo>
                        <a:pt x="22" y="15"/>
                      </a:lnTo>
                      <a:lnTo>
                        <a:pt x="21" y="17"/>
                      </a:lnTo>
                      <a:lnTo>
                        <a:pt x="19" y="19"/>
                      </a:lnTo>
                      <a:lnTo>
                        <a:pt x="18" y="22"/>
                      </a:lnTo>
                      <a:lnTo>
                        <a:pt x="16" y="24"/>
                      </a:lnTo>
                      <a:lnTo>
                        <a:pt x="14" y="25"/>
                      </a:lnTo>
                      <a:lnTo>
                        <a:pt x="10" y="25"/>
                      </a:lnTo>
                      <a:lnTo>
                        <a:pt x="8" y="25"/>
                      </a:lnTo>
                      <a:lnTo>
                        <a:pt x="7" y="25"/>
                      </a:lnTo>
                      <a:lnTo>
                        <a:pt x="5" y="25"/>
                      </a:lnTo>
                      <a:lnTo>
                        <a:pt x="4" y="24"/>
                      </a:lnTo>
                      <a:lnTo>
                        <a:pt x="3" y="23"/>
                      </a:lnTo>
                      <a:lnTo>
                        <a:pt x="2" y="22"/>
                      </a:lnTo>
                      <a:lnTo>
                        <a:pt x="0" y="20"/>
                      </a:lnTo>
                      <a:lnTo>
                        <a:pt x="0" y="19"/>
                      </a:lnTo>
                      <a:lnTo>
                        <a:pt x="18" y="0"/>
                      </a:lnTo>
                      <a:close/>
                    </a:path>
                  </a:pathLst>
                </a:custGeom>
                <a:noFill/>
                <a:ln w="3175">
                  <a:solidFill>
                    <a:srgbClr val="D9D9D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3" name="Freeform 666"/>
                <p:cNvSpPr>
                  <a:spLocks/>
                </p:cNvSpPr>
                <p:nvPr/>
              </p:nvSpPr>
              <p:spPr bwMode="auto">
                <a:xfrm>
                  <a:off x="723" y="1589"/>
                  <a:ext cx="3" cy="2"/>
                </a:xfrm>
                <a:custGeom>
                  <a:avLst/>
                  <a:gdLst>
                    <a:gd name="T0" fmla="*/ 0 w 22"/>
                    <a:gd name="T1" fmla="*/ 0 h 23"/>
                    <a:gd name="T2" fmla="*/ 0 w 22"/>
                    <a:gd name="T3" fmla="*/ 0 h 23"/>
                    <a:gd name="T4" fmla="*/ 0 w 22"/>
                    <a:gd name="T5" fmla="*/ 0 h 23"/>
                    <a:gd name="T6" fmla="*/ 0 w 22"/>
                    <a:gd name="T7" fmla="*/ 0 h 23"/>
                    <a:gd name="T8" fmla="*/ 0 w 22"/>
                    <a:gd name="T9" fmla="*/ 0 h 23"/>
                    <a:gd name="T10" fmla="*/ 0 w 22"/>
                    <a:gd name="T11" fmla="*/ 0 h 23"/>
                    <a:gd name="T12" fmla="*/ 0 w 22"/>
                    <a:gd name="T13" fmla="*/ 0 h 23"/>
                    <a:gd name="T14" fmla="*/ 0 w 22"/>
                    <a:gd name="T15" fmla="*/ 0 h 23"/>
                    <a:gd name="T16" fmla="*/ 0 w 22"/>
                    <a:gd name="T17" fmla="*/ 0 h 23"/>
                    <a:gd name="T18" fmla="*/ 0 w 22"/>
                    <a:gd name="T19" fmla="*/ 0 h 23"/>
                    <a:gd name="T20" fmla="*/ 0 w 22"/>
                    <a:gd name="T21" fmla="*/ 0 h 23"/>
                    <a:gd name="T22" fmla="*/ 0 w 22"/>
                    <a:gd name="T23" fmla="*/ 0 h 23"/>
                    <a:gd name="T24" fmla="*/ 0 w 22"/>
                    <a:gd name="T25" fmla="*/ 0 h 23"/>
                    <a:gd name="T26" fmla="*/ 0 w 22"/>
                    <a:gd name="T27" fmla="*/ 0 h 23"/>
                    <a:gd name="T28" fmla="*/ 0 w 22"/>
                    <a:gd name="T29" fmla="*/ 0 h 23"/>
                    <a:gd name="T30" fmla="*/ 0 w 22"/>
                    <a:gd name="T31" fmla="*/ 0 h 23"/>
                    <a:gd name="T32" fmla="*/ 0 w 22"/>
                    <a:gd name="T33" fmla="*/ 0 h 23"/>
                    <a:gd name="T34" fmla="*/ 0 w 22"/>
                    <a:gd name="T35" fmla="*/ 0 h 23"/>
                    <a:gd name="T36" fmla="*/ 0 w 22"/>
                    <a:gd name="T37" fmla="*/ 0 h 23"/>
                    <a:gd name="T38" fmla="*/ 0 w 22"/>
                    <a:gd name="T39" fmla="*/ 0 h 23"/>
                    <a:gd name="T40" fmla="*/ 0 w 22"/>
                    <a:gd name="T41" fmla="*/ 0 h 23"/>
                    <a:gd name="T42" fmla="*/ 0 w 22"/>
                    <a:gd name="T43" fmla="*/ 0 h 23"/>
                    <a:gd name="T44" fmla="*/ 0 w 22"/>
                    <a:gd name="T45" fmla="*/ 0 h 23"/>
                    <a:gd name="T46" fmla="*/ 0 w 22"/>
                    <a:gd name="T47" fmla="*/ 0 h 23"/>
                    <a:gd name="T48" fmla="*/ 0 w 22"/>
                    <a:gd name="T49" fmla="*/ 0 h 23"/>
                    <a:gd name="T50" fmla="*/ 0 w 22"/>
                    <a:gd name="T51" fmla="*/ 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23"/>
                    <a:gd name="T80" fmla="*/ 22 w 22"/>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23">
                      <a:moveTo>
                        <a:pt x="4" y="23"/>
                      </a:moveTo>
                      <a:lnTo>
                        <a:pt x="3" y="23"/>
                      </a:lnTo>
                      <a:lnTo>
                        <a:pt x="2" y="21"/>
                      </a:lnTo>
                      <a:lnTo>
                        <a:pt x="1" y="19"/>
                      </a:lnTo>
                      <a:lnTo>
                        <a:pt x="1" y="18"/>
                      </a:lnTo>
                      <a:lnTo>
                        <a:pt x="1" y="17"/>
                      </a:lnTo>
                      <a:lnTo>
                        <a:pt x="1" y="16"/>
                      </a:lnTo>
                      <a:lnTo>
                        <a:pt x="0" y="13"/>
                      </a:lnTo>
                      <a:lnTo>
                        <a:pt x="1" y="11"/>
                      </a:lnTo>
                      <a:lnTo>
                        <a:pt x="2" y="8"/>
                      </a:lnTo>
                      <a:lnTo>
                        <a:pt x="3" y="6"/>
                      </a:lnTo>
                      <a:lnTo>
                        <a:pt x="5" y="3"/>
                      </a:lnTo>
                      <a:lnTo>
                        <a:pt x="7" y="1"/>
                      </a:lnTo>
                      <a:lnTo>
                        <a:pt x="9" y="0"/>
                      </a:lnTo>
                      <a:lnTo>
                        <a:pt x="12" y="0"/>
                      </a:lnTo>
                      <a:lnTo>
                        <a:pt x="13" y="0"/>
                      </a:lnTo>
                      <a:lnTo>
                        <a:pt x="14" y="0"/>
                      </a:lnTo>
                      <a:lnTo>
                        <a:pt x="17" y="0"/>
                      </a:lnTo>
                      <a:lnTo>
                        <a:pt x="18" y="1"/>
                      </a:lnTo>
                      <a:lnTo>
                        <a:pt x="19" y="1"/>
                      </a:lnTo>
                      <a:lnTo>
                        <a:pt x="20" y="2"/>
                      </a:lnTo>
                      <a:lnTo>
                        <a:pt x="21" y="3"/>
                      </a:lnTo>
                      <a:lnTo>
                        <a:pt x="22" y="4"/>
                      </a:lnTo>
                      <a:lnTo>
                        <a:pt x="4" y="2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4" name="Freeform 667"/>
                <p:cNvSpPr>
                  <a:spLocks/>
                </p:cNvSpPr>
                <p:nvPr/>
              </p:nvSpPr>
              <p:spPr bwMode="auto">
                <a:xfrm>
                  <a:off x="723" y="1589"/>
                  <a:ext cx="3" cy="2"/>
                </a:xfrm>
                <a:custGeom>
                  <a:avLst/>
                  <a:gdLst>
                    <a:gd name="T0" fmla="*/ 0 w 22"/>
                    <a:gd name="T1" fmla="*/ 0 h 23"/>
                    <a:gd name="T2" fmla="*/ 0 w 22"/>
                    <a:gd name="T3" fmla="*/ 0 h 23"/>
                    <a:gd name="T4" fmla="*/ 0 w 22"/>
                    <a:gd name="T5" fmla="*/ 0 h 23"/>
                    <a:gd name="T6" fmla="*/ 0 w 22"/>
                    <a:gd name="T7" fmla="*/ 0 h 23"/>
                    <a:gd name="T8" fmla="*/ 0 w 22"/>
                    <a:gd name="T9" fmla="*/ 0 h 23"/>
                    <a:gd name="T10" fmla="*/ 0 w 22"/>
                    <a:gd name="T11" fmla="*/ 0 h 23"/>
                    <a:gd name="T12" fmla="*/ 0 w 22"/>
                    <a:gd name="T13" fmla="*/ 0 h 23"/>
                    <a:gd name="T14" fmla="*/ 0 w 22"/>
                    <a:gd name="T15" fmla="*/ 0 h 23"/>
                    <a:gd name="T16" fmla="*/ 0 w 22"/>
                    <a:gd name="T17" fmla="*/ 0 h 23"/>
                    <a:gd name="T18" fmla="*/ 0 w 22"/>
                    <a:gd name="T19" fmla="*/ 0 h 23"/>
                    <a:gd name="T20" fmla="*/ 0 w 22"/>
                    <a:gd name="T21" fmla="*/ 0 h 23"/>
                    <a:gd name="T22" fmla="*/ 0 w 22"/>
                    <a:gd name="T23" fmla="*/ 0 h 23"/>
                    <a:gd name="T24" fmla="*/ 0 w 22"/>
                    <a:gd name="T25" fmla="*/ 0 h 23"/>
                    <a:gd name="T26" fmla="*/ 0 w 22"/>
                    <a:gd name="T27" fmla="*/ 0 h 23"/>
                    <a:gd name="T28" fmla="*/ 0 w 22"/>
                    <a:gd name="T29" fmla="*/ 0 h 23"/>
                    <a:gd name="T30" fmla="*/ 0 w 22"/>
                    <a:gd name="T31" fmla="*/ 0 h 23"/>
                    <a:gd name="T32" fmla="*/ 0 w 22"/>
                    <a:gd name="T33" fmla="*/ 0 h 23"/>
                    <a:gd name="T34" fmla="*/ 0 w 22"/>
                    <a:gd name="T35" fmla="*/ 0 h 23"/>
                    <a:gd name="T36" fmla="*/ 0 w 22"/>
                    <a:gd name="T37" fmla="*/ 0 h 23"/>
                    <a:gd name="T38" fmla="*/ 0 w 22"/>
                    <a:gd name="T39" fmla="*/ 0 h 23"/>
                    <a:gd name="T40" fmla="*/ 0 w 22"/>
                    <a:gd name="T41" fmla="*/ 0 h 23"/>
                    <a:gd name="T42" fmla="*/ 0 w 22"/>
                    <a:gd name="T43" fmla="*/ 0 h 23"/>
                    <a:gd name="T44" fmla="*/ 0 w 22"/>
                    <a:gd name="T45" fmla="*/ 0 h 23"/>
                    <a:gd name="T46" fmla="*/ 0 w 22"/>
                    <a:gd name="T47" fmla="*/ 0 h 23"/>
                    <a:gd name="T48" fmla="*/ 0 w 22"/>
                    <a:gd name="T49" fmla="*/ 0 h 23"/>
                    <a:gd name="T50" fmla="*/ 0 w 22"/>
                    <a:gd name="T51" fmla="*/ 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23"/>
                    <a:gd name="T80" fmla="*/ 22 w 22"/>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23">
                      <a:moveTo>
                        <a:pt x="4" y="23"/>
                      </a:moveTo>
                      <a:lnTo>
                        <a:pt x="3" y="23"/>
                      </a:lnTo>
                      <a:lnTo>
                        <a:pt x="2" y="21"/>
                      </a:lnTo>
                      <a:lnTo>
                        <a:pt x="1" y="19"/>
                      </a:lnTo>
                      <a:lnTo>
                        <a:pt x="1" y="18"/>
                      </a:lnTo>
                      <a:lnTo>
                        <a:pt x="1" y="17"/>
                      </a:lnTo>
                      <a:lnTo>
                        <a:pt x="1" y="16"/>
                      </a:lnTo>
                      <a:lnTo>
                        <a:pt x="0" y="13"/>
                      </a:lnTo>
                      <a:lnTo>
                        <a:pt x="1" y="11"/>
                      </a:lnTo>
                      <a:lnTo>
                        <a:pt x="2" y="8"/>
                      </a:lnTo>
                      <a:lnTo>
                        <a:pt x="3" y="6"/>
                      </a:lnTo>
                      <a:lnTo>
                        <a:pt x="5" y="3"/>
                      </a:lnTo>
                      <a:lnTo>
                        <a:pt x="7" y="1"/>
                      </a:lnTo>
                      <a:lnTo>
                        <a:pt x="9" y="0"/>
                      </a:lnTo>
                      <a:lnTo>
                        <a:pt x="12" y="0"/>
                      </a:lnTo>
                      <a:lnTo>
                        <a:pt x="13" y="0"/>
                      </a:lnTo>
                      <a:lnTo>
                        <a:pt x="14" y="0"/>
                      </a:lnTo>
                      <a:lnTo>
                        <a:pt x="17" y="0"/>
                      </a:lnTo>
                      <a:lnTo>
                        <a:pt x="18" y="1"/>
                      </a:lnTo>
                      <a:lnTo>
                        <a:pt x="19" y="1"/>
                      </a:lnTo>
                      <a:lnTo>
                        <a:pt x="20" y="2"/>
                      </a:lnTo>
                      <a:lnTo>
                        <a:pt x="21" y="3"/>
                      </a:lnTo>
                      <a:lnTo>
                        <a:pt x="22" y="4"/>
                      </a:lnTo>
                      <a:lnTo>
                        <a:pt x="4" y="23"/>
                      </a:lnTo>
                      <a:close/>
                    </a:path>
                  </a:pathLst>
                </a:custGeom>
                <a:noFill/>
                <a:ln w="3175">
                  <a:solidFill>
                    <a:srgbClr val="333333"/>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5" name="Freeform 668"/>
                <p:cNvSpPr>
                  <a:spLocks/>
                </p:cNvSpPr>
                <p:nvPr/>
              </p:nvSpPr>
              <p:spPr bwMode="auto">
                <a:xfrm>
                  <a:off x="730" y="1590"/>
                  <a:ext cx="8" cy="1"/>
                </a:xfrm>
                <a:custGeom>
                  <a:avLst/>
                  <a:gdLst>
                    <a:gd name="T0" fmla="*/ 0 w 59"/>
                    <a:gd name="T1" fmla="*/ 0 h 14"/>
                    <a:gd name="T2" fmla="*/ 1 w 59"/>
                    <a:gd name="T3" fmla="*/ 0 h 14"/>
                    <a:gd name="T4" fmla="*/ 1 w 59"/>
                    <a:gd name="T5" fmla="*/ 0 h 14"/>
                    <a:gd name="T6" fmla="*/ 0 w 59"/>
                    <a:gd name="T7" fmla="*/ 0 h 14"/>
                    <a:gd name="T8" fmla="*/ 0 60000 65536"/>
                    <a:gd name="T9" fmla="*/ 0 60000 65536"/>
                    <a:gd name="T10" fmla="*/ 0 60000 65536"/>
                    <a:gd name="T11" fmla="*/ 0 60000 65536"/>
                    <a:gd name="T12" fmla="*/ 0 w 59"/>
                    <a:gd name="T13" fmla="*/ 0 h 14"/>
                    <a:gd name="T14" fmla="*/ 59 w 59"/>
                    <a:gd name="T15" fmla="*/ 14 h 14"/>
                  </a:gdLst>
                  <a:ahLst/>
                  <a:cxnLst>
                    <a:cxn ang="T8">
                      <a:pos x="T0" y="T1"/>
                    </a:cxn>
                    <a:cxn ang="T9">
                      <a:pos x="T2" y="T3"/>
                    </a:cxn>
                    <a:cxn ang="T10">
                      <a:pos x="T4" y="T5"/>
                    </a:cxn>
                    <a:cxn ang="T11">
                      <a:pos x="T6" y="T7"/>
                    </a:cxn>
                  </a:cxnLst>
                  <a:rect l="T12" t="T13" r="T14" b="T15"/>
                  <a:pathLst>
                    <a:path w="59" h="14">
                      <a:moveTo>
                        <a:pt x="0" y="14"/>
                      </a:moveTo>
                      <a:lnTo>
                        <a:pt x="59" y="14"/>
                      </a:lnTo>
                      <a:lnTo>
                        <a:pt x="59" y="0"/>
                      </a:lnTo>
                      <a:lnTo>
                        <a:pt x="0" y="14"/>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6" name="Freeform 669"/>
                <p:cNvSpPr>
                  <a:spLocks/>
                </p:cNvSpPr>
                <p:nvPr/>
              </p:nvSpPr>
              <p:spPr bwMode="auto">
                <a:xfrm>
                  <a:off x="730" y="1590"/>
                  <a:ext cx="8" cy="1"/>
                </a:xfrm>
                <a:custGeom>
                  <a:avLst/>
                  <a:gdLst>
                    <a:gd name="T0" fmla="*/ 0 w 59"/>
                    <a:gd name="T1" fmla="*/ 0 h 14"/>
                    <a:gd name="T2" fmla="*/ 1 w 59"/>
                    <a:gd name="T3" fmla="*/ 0 h 14"/>
                    <a:gd name="T4" fmla="*/ 1 w 59"/>
                    <a:gd name="T5" fmla="*/ 0 h 14"/>
                    <a:gd name="T6" fmla="*/ 0 w 59"/>
                    <a:gd name="T7" fmla="*/ 0 h 14"/>
                    <a:gd name="T8" fmla="*/ 0 60000 65536"/>
                    <a:gd name="T9" fmla="*/ 0 60000 65536"/>
                    <a:gd name="T10" fmla="*/ 0 60000 65536"/>
                    <a:gd name="T11" fmla="*/ 0 60000 65536"/>
                    <a:gd name="T12" fmla="*/ 0 w 59"/>
                    <a:gd name="T13" fmla="*/ 0 h 14"/>
                    <a:gd name="T14" fmla="*/ 59 w 59"/>
                    <a:gd name="T15" fmla="*/ 14 h 14"/>
                  </a:gdLst>
                  <a:ahLst/>
                  <a:cxnLst>
                    <a:cxn ang="T8">
                      <a:pos x="T0" y="T1"/>
                    </a:cxn>
                    <a:cxn ang="T9">
                      <a:pos x="T2" y="T3"/>
                    </a:cxn>
                    <a:cxn ang="T10">
                      <a:pos x="T4" y="T5"/>
                    </a:cxn>
                    <a:cxn ang="T11">
                      <a:pos x="T6" y="T7"/>
                    </a:cxn>
                  </a:cxnLst>
                  <a:rect l="T12" t="T13" r="T14" b="T15"/>
                  <a:pathLst>
                    <a:path w="59" h="14">
                      <a:moveTo>
                        <a:pt x="0" y="14"/>
                      </a:moveTo>
                      <a:lnTo>
                        <a:pt x="59" y="14"/>
                      </a:lnTo>
                      <a:lnTo>
                        <a:pt x="59" y="0"/>
                      </a:lnTo>
                      <a:lnTo>
                        <a:pt x="0" y="14"/>
                      </a:lnTo>
                      <a:close/>
                    </a:path>
                  </a:pathLst>
                </a:custGeom>
                <a:noFill/>
                <a:ln w="3175">
                  <a:solidFill>
                    <a:srgbClr val="D9D9D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7" name="Freeform 670"/>
                <p:cNvSpPr>
                  <a:spLocks/>
                </p:cNvSpPr>
                <p:nvPr/>
              </p:nvSpPr>
              <p:spPr bwMode="auto">
                <a:xfrm>
                  <a:off x="730" y="1590"/>
                  <a:ext cx="8" cy="1"/>
                </a:xfrm>
                <a:custGeom>
                  <a:avLst/>
                  <a:gdLst>
                    <a:gd name="T0" fmla="*/ 1 w 59"/>
                    <a:gd name="T1" fmla="*/ 0 h 14"/>
                    <a:gd name="T2" fmla="*/ 0 w 59"/>
                    <a:gd name="T3" fmla="*/ 0 h 14"/>
                    <a:gd name="T4" fmla="*/ 0 w 59"/>
                    <a:gd name="T5" fmla="*/ 0 h 14"/>
                    <a:gd name="T6" fmla="*/ 1 w 59"/>
                    <a:gd name="T7" fmla="*/ 0 h 14"/>
                    <a:gd name="T8" fmla="*/ 0 60000 65536"/>
                    <a:gd name="T9" fmla="*/ 0 60000 65536"/>
                    <a:gd name="T10" fmla="*/ 0 60000 65536"/>
                    <a:gd name="T11" fmla="*/ 0 60000 65536"/>
                    <a:gd name="T12" fmla="*/ 0 w 59"/>
                    <a:gd name="T13" fmla="*/ 0 h 14"/>
                    <a:gd name="T14" fmla="*/ 59 w 59"/>
                    <a:gd name="T15" fmla="*/ 14 h 14"/>
                  </a:gdLst>
                  <a:ahLst/>
                  <a:cxnLst>
                    <a:cxn ang="T8">
                      <a:pos x="T0" y="T1"/>
                    </a:cxn>
                    <a:cxn ang="T9">
                      <a:pos x="T2" y="T3"/>
                    </a:cxn>
                    <a:cxn ang="T10">
                      <a:pos x="T4" y="T5"/>
                    </a:cxn>
                    <a:cxn ang="T11">
                      <a:pos x="T6" y="T7"/>
                    </a:cxn>
                  </a:cxnLst>
                  <a:rect l="T12" t="T13" r="T14" b="T15"/>
                  <a:pathLst>
                    <a:path w="59" h="14">
                      <a:moveTo>
                        <a:pt x="59" y="0"/>
                      </a:moveTo>
                      <a:lnTo>
                        <a:pt x="0" y="0"/>
                      </a:lnTo>
                      <a:lnTo>
                        <a:pt x="0" y="14"/>
                      </a:lnTo>
                      <a:lnTo>
                        <a:pt x="59" y="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8" name="Freeform 671"/>
                <p:cNvSpPr>
                  <a:spLocks/>
                </p:cNvSpPr>
                <p:nvPr/>
              </p:nvSpPr>
              <p:spPr bwMode="auto">
                <a:xfrm>
                  <a:off x="730" y="1590"/>
                  <a:ext cx="8" cy="1"/>
                </a:xfrm>
                <a:custGeom>
                  <a:avLst/>
                  <a:gdLst>
                    <a:gd name="T0" fmla="*/ 1 w 59"/>
                    <a:gd name="T1" fmla="*/ 0 h 14"/>
                    <a:gd name="T2" fmla="*/ 0 w 59"/>
                    <a:gd name="T3" fmla="*/ 0 h 14"/>
                    <a:gd name="T4" fmla="*/ 0 w 59"/>
                    <a:gd name="T5" fmla="*/ 0 h 14"/>
                    <a:gd name="T6" fmla="*/ 1 w 59"/>
                    <a:gd name="T7" fmla="*/ 0 h 14"/>
                    <a:gd name="T8" fmla="*/ 0 60000 65536"/>
                    <a:gd name="T9" fmla="*/ 0 60000 65536"/>
                    <a:gd name="T10" fmla="*/ 0 60000 65536"/>
                    <a:gd name="T11" fmla="*/ 0 60000 65536"/>
                    <a:gd name="T12" fmla="*/ 0 w 59"/>
                    <a:gd name="T13" fmla="*/ 0 h 14"/>
                    <a:gd name="T14" fmla="*/ 59 w 59"/>
                    <a:gd name="T15" fmla="*/ 14 h 14"/>
                  </a:gdLst>
                  <a:ahLst/>
                  <a:cxnLst>
                    <a:cxn ang="T8">
                      <a:pos x="T0" y="T1"/>
                    </a:cxn>
                    <a:cxn ang="T9">
                      <a:pos x="T2" y="T3"/>
                    </a:cxn>
                    <a:cxn ang="T10">
                      <a:pos x="T4" y="T5"/>
                    </a:cxn>
                    <a:cxn ang="T11">
                      <a:pos x="T6" y="T7"/>
                    </a:cxn>
                  </a:cxnLst>
                  <a:rect l="T12" t="T13" r="T14" b="T15"/>
                  <a:pathLst>
                    <a:path w="59" h="14">
                      <a:moveTo>
                        <a:pt x="59" y="0"/>
                      </a:moveTo>
                      <a:lnTo>
                        <a:pt x="0" y="0"/>
                      </a:lnTo>
                      <a:lnTo>
                        <a:pt x="0" y="14"/>
                      </a:lnTo>
                      <a:lnTo>
                        <a:pt x="59" y="0"/>
                      </a:lnTo>
                      <a:close/>
                    </a:path>
                  </a:pathLst>
                </a:custGeom>
                <a:noFill/>
                <a:ln w="3175">
                  <a:solidFill>
                    <a:srgbClr val="262626"/>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9" name="Freeform 672"/>
                <p:cNvSpPr>
                  <a:spLocks/>
                </p:cNvSpPr>
                <p:nvPr/>
              </p:nvSpPr>
              <p:spPr bwMode="auto">
                <a:xfrm>
                  <a:off x="773" y="1590"/>
                  <a:ext cx="9" cy="1"/>
                </a:xfrm>
                <a:custGeom>
                  <a:avLst/>
                  <a:gdLst>
                    <a:gd name="T0" fmla="*/ 0 w 64"/>
                    <a:gd name="T1" fmla="*/ 0 h 17"/>
                    <a:gd name="T2" fmla="*/ 1 w 64"/>
                    <a:gd name="T3" fmla="*/ 0 h 17"/>
                    <a:gd name="T4" fmla="*/ 1 w 64"/>
                    <a:gd name="T5" fmla="*/ 0 h 17"/>
                    <a:gd name="T6" fmla="*/ 0 w 64"/>
                    <a:gd name="T7" fmla="*/ 0 h 17"/>
                    <a:gd name="T8" fmla="*/ 0 60000 65536"/>
                    <a:gd name="T9" fmla="*/ 0 60000 65536"/>
                    <a:gd name="T10" fmla="*/ 0 60000 65536"/>
                    <a:gd name="T11" fmla="*/ 0 60000 65536"/>
                    <a:gd name="T12" fmla="*/ 0 w 64"/>
                    <a:gd name="T13" fmla="*/ 0 h 17"/>
                    <a:gd name="T14" fmla="*/ 64 w 64"/>
                    <a:gd name="T15" fmla="*/ 17 h 17"/>
                  </a:gdLst>
                  <a:ahLst/>
                  <a:cxnLst>
                    <a:cxn ang="T8">
                      <a:pos x="T0" y="T1"/>
                    </a:cxn>
                    <a:cxn ang="T9">
                      <a:pos x="T2" y="T3"/>
                    </a:cxn>
                    <a:cxn ang="T10">
                      <a:pos x="T4" y="T5"/>
                    </a:cxn>
                    <a:cxn ang="T11">
                      <a:pos x="T6" y="T7"/>
                    </a:cxn>
                  </a:cxnLst>
                  <a:rect l="T12" t="T13" r="T14" b="T15"/>
                  <a:pathLst>
                    <a:path w="64" h="17">
                      <a:moveTo>
                        <a:pt x="0" y="17"/>
                      </a:moveTo>
                      <a:lnTo>
                        <a:pt x="64" y="17"/>
                      </a:lnTo>
                      <a:lnTo>
                        <a:pt x="64" y="0"/>
                      </a:lnTo>
                      <a:lnTo>
                        <a:pt x="0" y="17"/>
                      </a:lnTo>
                      <a:close/>
                    </a:path>
                  </a:pathLst>
                </a:custGeom>
                <a:solidFill>
                  <a:srgbClr val="616666"/>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0" name="Freeform 673"/>
                <p:cNvSpPr>
                  <a:spLocks/>
                </p:cNvSpPr>
                <p:nvPr/>
              </p:nvSpPr>
              <p:spPr bwMode="auto">
                <a:xfrm>
                  <a:off x="773" y="1590"/>
                  <a:ext cx="9" cy="1"/>
                </a:xfrm>
                <a:custGeom>
                  <a:avLst/>
                  <a:gdLst>
                    <a:gd name="T0" fmla="*/ 0 w 64"/>
                    <a:gd name="T1" fmla="*/ 0 h 17"/>
                    <a:gd name="T2" fmla="*/ 1 w 64"/>
                    <a:gd name="T3" fmla="*/ 0 h 17"/>
                    <a:gd name="T4" fmla="*/ 1 w 64"/>
                    <a:gd name="T5" fmla="*/ 0 h 17"/>
                    <a:gd name="T6" fmla="*/ 0 w 64"/>
                    <a:gd name="T7" fmla="*/ 0 h 17"/>
                    <a:gd name="T8" fmla="*/ 0 60000 65536"/>
                    <a:gd name="T9" fmla="*/ 0 60000 65536"/>
                    <a:gd name="T10" fmla="*/ 0 60000 65536"/>
                    <a:gd name="T11" fmla="*/ 0 60000 65536"/>
                    <a:gd name="T12" fmla="*/ 0 w 64"/>
                    <a:gd name="T13" fmla="*/ 0 h 17"/>
                    <a:gd name="T14" fmla="*/ 64 w 64"/>
                    <a:gd name="T15" fmla="*/ 17 h 17"/>
                  </a:gdLst>
                  <a:ahLst/>
                  <a:cxnLst>
                    <a:cxn ang="T8">
                      <a:pos x="T0" y="T1"/>
                    </a:cxn>
                    <a:cxn ang="T9">
                      <a:pos x="T2" y="T3"/>
                    </a:cxn>
                    <a:cxn ang="T10">
                      <a:pos x="T4" y="T5"/>
                    </a:cxn>
                    <a:cxn ang="T11">
                      <a:pos x="T6" y="T7"/>
                    </a:cxn>
                  </a:cxnLst>
                  <a:rect l="T12" t="T13" r="T14" b="T15"/>
                  <a:pathLst>
                    <a:path w="64" h="17">
                      <a:moveTo>
                        <a:pt x="0" y="17"/>
                      </a:moveTo>
                      <a:lnTo>
                        <a:pt x="64" y="17"/>
                      </a:lnTo>
                      <a:lnTo>
                        <a:pt x="64" y="0"/>
                      </a:lnTo>
                      <a:lnTo>
                        <a:pt x="0" y="17"/>
                      </a:lnTo>
                      <a:close/>
                    </a:path>
                  </a:pathLst>
                </a:custGeom>
                <a:noFill/>
                <a:ln w="3175">
                  <a:solidFill>
                    <a:srgbClr val="D9D9D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1" name="Freeform 674"/>
                <p:cNvSpPr>
                  <a:spLocks/>
                </p:cNvSpPr>
                <p:nvPr/>
              </p:nvSpPr>
              <p:spPr bwMode="auto">
                <a:xfrm>
                  <a:off x="773" y="1590"/>
                  <a:ext cx="9" cy="1"/>
                </a:xfrm>
                <a:custGeom>
                  <a:avLst/>
                  <a:gdLst>
                    <a:gd name="T0" fmla="*/ 1 w 64"/>
                    <a:gd name="T1" fmla="*/ 0 h 17"/>
                    <a:gd name="T2" fmla="*/ 0 w 64"/>
                    <a:gd name="T3" fmla="*/ 0 h 17"/>
                    <a:gd name="T4" fmla="*/ 0 w 64"/>
                    <a:gd name="T5" fmla="*/ 0 h 17"/>
                    <a:gd name="T6" fmla="*/ 1 w 64"/>
                    <a:gd name="T7" fmla="*/ 0 h 17"/>
                    <a:gd name="T8" fmla="*/ 0 60000 65536"/>
                    <a:gd name="T9" fmla="*/ 0 60000 65536"/>
                    <a:gd name="T10" fmla="*/ 0 60000 65536"/>
                    <a:gd name="T11" fmla="*/ 0 60000 65536"/>
                    <a:gd name="T12" fmla="*/ 0 w 64"/>
                    <a:gd name="T13" fmla="*/ 0 h 17"/>
                    <a:gd name="T14" fmla="*/ 64 w 64"/>
                    <a:gd name="T15" fmla="*/ 17 h 17"/>
                  </a:gdLst>
                  <a:ahLst/>
                  <a:cxnLst>
                    <a:cxn ang="T8">
                      <a:pos x="T0" y="T1"/>
                    </a:cxn>
                    <a:cxn ang="T9">
                      <a:pos x="T2" y="T3"/>
                    </a:cxn>
                    <a:cxn ang="T10">
                      <a:pos x="T4" y="T5"/>
                    </a:cxn>
                    <a:cxn ang="T11">
                      <a:pos x="T6" y="T7"/>
                    </a:cxn>
                  </a:cxnLst>
                  <a:rect l="T12" t="T13" r="T14" b="T15"/>
                  <a:pathLst>
                    <a:path w="64" h="17">
                      <a:moveTo>
                        <a:pt x="64" y="0"/>
                      </a:moveTo>
                      <a:lnTo>
                        <a:pt x="0" y="0"/>
                      </a:lnTo>
                      <a:lnTo>
                        <a:pt x="0" y="17"/>
                      </a:lnTo>
                      <a:lnTo>
                        <a:pt x="64" y="0"/>
                      </a:lnTo>
                      <a:close/>
                    </a:path>
                  </a:pathLst>
                </a:custGeom>
                <a:solidFill>
                  <a:srgbClr val="616666"/>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2" name="Freeform 675"/>
                <p:cNvSpPr>
                  <a:spLocks/>
                </p:cNvSpPr>
                <p:nvPr/>
              </p:nvSpPr>
              <p:spPr bwMode="auto">
                <a:xfrm>
                  <a:off x="773" y="1590"/>
                  <a:ext cx="9" cy="1"/>
                </a:xfrm>
                <a:custGeom>
                  <a:avLst/>
                  <a:gdLst>
                    <a:gd name="T0" fmla="*/ 1 w 64"/>
                    <a:gd name="T1" fmla="*/ 0 h 17"/>
                    <a:gd name="T2" fmla="*/ 0 w 64"/>
                    <a:gd name="T3" fmla="*/ 0 h 17"/>
                    <a:gd name="T4" fmla="*/ 0 w 64"/>
                    <a:gd name="T5" fmla="*/ 0 h 17"/>
                    <a:gd name="T6" fmla="*/ 1 w 64"/>
                    <a:gd name="T7" fmla="*/ 0 h 17"/>
                    <a:gd name="T8" fmla="*/ 0 60000 65536"/>
                    <a:gd name="T9" fmla="*/ 0 60000 65536"/>
                    <a:gd name="T10" fmla="*/ 0 60000 65536"/>
                    <a:gd name="T11" fmla="*/ 0 60000 65536"/>
                    <a:gd name="T12" fmla="*/ 0 w 64"/>
                    <a:gd name="T13" fmla="*/ 0 h 17"/>
                    <a:gd name="T14" fmla="*/ 64 w 64"/>
                    <a:gd name="T15" fmla="*/ 17 h 17"/>
                  </a:gdLst>
                  <a:ahLst/>
                  <a:cxnLst>
                    <a:cxn ang="T8">
                      <a:pos x="T0" y="T1"/>
                    </a:cxn>
                    <a:cxn ang="T9">
                      <a:pos x="T2" y="T3"/>
                    </a:cxn>
                    <a:cxn ang="T10">
                      <a:pos x="T4" y="T5"/>
                    </a:cxn>
                    <a:cxn ang="T11">
                      <a:pos x="T6" y="T7"/>
                    </a:cxn>
                  </a:cxnLst>
                  <a:rect l="T12" t="T13" r="T14" b="T15"/>
                  <a:pathLst>
                    <a:path w="64" h="17">
                      <a:moveTo>
                        <a:pt x="64" y="0"/>
                      </a:moveTo>
                      <a:lnTo>
                        <a:pt x="0" y="0"/>
                      </a:lnTo>
                      <a:lnTo>
                        <a:pt x="0" y="17"/>
                      </a:lnTo>
                      <a:lnTo>
                        <a:pt x="64" y="0"/>
                      </a:lnTo>
                      <a:close/>
                    </a:path>
                  </a:pathLst>
                </a:custGeom>
                <a:noFill/>
                <a:ln w="3175">
                  <a:solidFill>
                    <a:srgbClr val="262626"/>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3" name="Freeform 676"/>
                <p:cNvSpPr>
                  <a:spLocks/>
                </p:cNvSpPr>
                <p:nvPr/>
              </p:nvSpPr>
              <p:spPr bwMode="auto">
                <a:xfrm>
                  <a:off x="767" y="1590"/>
                  <a:ext cx="3" cy="1"/>
                </a:xfrm>
                <a:custGeom>
                  <a:avLst/>
                  <a:gdLst>
                    <a:gd name="T0" fmla="*/ 0 w 19"/>
                    <a:gd name="T1" fmla="*/ 0 h 6"/>
                    <a:gd name="T2" fmla="*/ 0 w 19"/>
                    <a:gd name="T3" fmla="*/ 0 h 6"/>
                    <a:gd name="T4" fmla="*/ 0 w 19"/>
                    <a:gd name="T5" fmla="*/ 0 h 6"/>
                    <a:gd name="T6" fmla="*/ 0 w 19"/>
                    <a:gd name="T7" fmla="*/ 0 h 6"/>
                    <a:gd name="T8" fmla="*/ 0 60000 65536"/>
                    <a:gd name="T9" fmla="*/ 0 60000 65536"/>
                    <a:gd name="T10" fmla="*/ 0 60000 65536"/>
                    <a:gd name="T11" fmla="*/ 0 60000 65536"/>
                    <a:gd name="T12" fmla="*/ 0 w 19"/>
                    <a:gd name="T13" fmla="*/ 0 h 6"/>
                    <a:gd name="T14" fmla="*/ 19 w 19"/>
                    <a:gd name="T15" fmla="*/ 6 h 6"/>
                  </a:gdLst>
                  <a:ahLst/>
                  <a:cxnLst>
                    <a:cxn ang="T8">
                      <a:pos x="T0" y="T1"/>
                    </a:cxn>
                    <a:cxn ang="T9">
                      <a:pos x="T2" y="T3"/>
                    </a:cxn>
                    <a:cxn ang="T10">
                      <a:pos x="T4" y="T5"/>
                    </a:cxn>
                    <a:cxn ang="T11">
                      <a:pos x="T6" y="T7"/>
                    </a:cxn>
                  </a:cxnLst>
                  <a:rect l="T12" t="T13" r="T14" b="T15"/>
                  <a:pathLst>
                    <a:path w="19" h="6">
                      <a:moveTo>
                        <a:pt x="19" y="0"/>
                      </a:moveTo>
                      <a:lnTo>
                        <a:pt x="0" y="0"/>
                      </a:lnTo>
                      <a:lnTo>
                        <a:pt x="0" y="6"/>
                      </a:lnTo>
                      <a:lnTo>
                        <a:pt x="19" y="0"/>
                      </a:lnTo>
                      <a:close/>
                    </a:path>
                  </a:pathLst>
                </a:custGeom>
                <a:solidFill>
                  <a:srgbClr val="616666"/>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4" name="Freeform 677"/>
                <p:cNvSpPr>
                  <a:spLocks/>
                </p:cNvSpPr>
                <p:nvPr/>
              </p:nvSpPr>
              <p:spPr bwMode="auto">
                <a:xfrm>
                  <a:off x="767" y="1590"/>
                  <a:ext cx="3" cy="1"/>
                </a:xfrm>
                <a:custGeom>
                  <a:avLst/>
                  <a:gdLst>
                    <a:gd name="T0" fmla="*/ 0 w 19"/>
                    <a:gd name="T1" fmla="*/ 0 h 6"/>
                    <a:gd name="T2" fmla="*/ 0 w 19"/>
                    <a:gd name="T3" fmla="*/ 0 h 6"/>
                    <a:gd name="T4" fmla="*/ 0 w 19"/>
                    <a:gd name="T5" fmla="*/ 0 h 6"/>
                    <a:gd name="T6" fmla="*/ 0 w 19"/>
                    <a:gd name="T7" fmla="*/ 0 h 6"/>
                    <a:gd name="T8" fmla="*/ 0 60000 65536"/>
                    <a:gd name="T9" fmla="*/ 0 60000 65536"/>
                    <a:gd name="T10" fmla="*/ 0 60000 65536"/>
                    <a:gd name="T11" fmla="*/ 0 60000 65536"/>
                    <a:gd name="T12" fmla="*/ 0 w 19"/>
                    <a:gd name="T13" fmla="*/ 0 h 6"/>
                    <a:gd name="T14" fmla="*/ 19 w 19"/>
                    <a:gd name="T15" fmla="*/ 6 h 6"/>
                  </a:gdLst>
                  <a:ahLst/>
                  <a:cxnLst>
                    <a:cxn ang="T8">
                      <a:pos x="T0" y="T1"/>
                    </a:cxn>
                    <a:cxn ang="T9">
                      <a:pos x="T2" y="T3"/>
                    </a:cxn>
                    <a:cxn ang="T10">
                      <a:pos x="T4" y="T5"/>
                    </a:cxn>
                    <a:cxn ang="T11">
                      <a:pos x="T6" y="T7"/>
                    </a:cxn>
                  </a:cxnLst>
                  <a:rect l="T12" t="T13" r="T14" b="T15"/>
                  <a:pathLst>
                    <a:path w="19" h="6">
                      <a:moveTo>
                        <a:pt x="19" y="0"/>
                      </a:moveTo>
                      <a:lnTo>
                        <a:pt x="0" y="0"/>
                      </a:lnTo>
                      <a:lnTo>
                        <a:pt x="0" y="6"/>
                      </a:lnTo>
                      <a:lnTo>
                        <a:pt x="19" y="0"/>
                      </a:lnTo>
                      <a:close/>
                    </a:path>
                  </a:pathLst>
                </a:custGeom>
                <a:noFill/>
                <a:ln w="3175">
                  <a:solidFill>
                    <a:srgbClr val="19191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5" name="Freeform 678"/>
                <p:cNvSpPr>
                  <a:spLocks/>
                </p:cNvSpPr>
                <p:nvPr/>
              </p:nvSpPr>
              <p:spPr bwMode="auto">
                <a:xfrm>
                  <a:off x="767" y="1590"/>
                  <a:ext cx="3" cy="1"/>
                </a:xfrm>
                <a:custGeom>
                  <a:avLst/>
                  <a:gdLst>
                    <a:gd name="T0" fmla="*/ 0 w 19"/>
                    <a:gd name="T1" fmla="*/ 0 h 6"/>
                    <a:gd name="T2" fmla="*/ 0 w 19"/>
                    <a:gd name="T3" fmla="*/ 0 h 6"/>
                    <a:gd name="T4" fmla="*/ 0 w 19"/>
                    <a:gd name="T5" fmla="*/ 0 h 6"/>
                    <a:gd name="T6" fmla="*/ 0 w 19"/>
                    <a:gd name="T7" fmla="*/ 0 h 6"/>
                    <a:gd name="T8" fmla="*/ 0 60000 65536"/>
                    <a:gd name="T9" fmla="*/ 0 60000 65536"/>
                    <a:gd name="T10" fmla="*/ 0 60000 65536"/>
                    <a:gd name="T11" fmla="*/ 0 60000 65536"/>
                    <a:gd name="T12" fmla="*/ 0 w 19"/>
                    <a:gd name="T13" fmla="*/ 0 h 6"/>
                    <a:gd name="T14" fmla="*/ 19 w 19"/>
                    <a:gd name="T15" fmla="*/ 6 h 6"/>
                  </a:gdLst>
                  <a:ahLst/>
                  <a:cxnLst>
                    <a:cxn ang="T8">
                      <a:pos x="T0" y="T1"/>
                    </a:cxn>
                    <a:cxn ang="T9">
                      <a:pos x="T2" y="T3"/>
                    </a:cxn>
                    <a:cxn ang="T10">
                      <a:pos x="T4" y="T5"/>
                    </a:cxn>
                    <a:cxn ang="T11">
                      <a:pos x="T6" y="T7"/>
                    </a:cxn>
                  </a:cxnLst>
                  <a:rect l="T12" t="T13" r="T14" b="T15"/>
                  <a:pathLst>
                    <a:path w="19" h="6">
                      <a:moveTo>
                        <a:pt x="0" y="6"/>
                      </a:moveTo>
                      <a:lnTo>
                        <a:pt x="19" y="6"/>
                      </a:lnTo>
                      <a:lnTo>
                        <a:pt x="19" y="0"/>
                      </a:lnTo>
                      <a:lnTo>
                        <a:pt x="0" y="6"/>
                      </a:lnTo>
                      <a:close/>
                    </a:path>
                  </a:pathLst>
                </a:custGeom>
                <a:solidFill>
                  <a:srgbClr val="616666"/>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6" name="Freeform 679"/>
                <p:cNvSpPr>
                  <a:spLocks/>
                </p:cNvSpPr>
                <p:nvPr/>
              </p:nvSpPr>
              <p:spPr bwMode="auto">
                <a:xfrm>
                  <a:off x="767" y="1590"/>
                  <a:ext cx="3" cy="1"/>
                </a:xfrm>
                <a:custGeom>
                  <a:avLst/>
                  <a:gdLst>
                    <a:gd name="T0" fmla="*/ 0 w 19"/>
                    <a:gd name="T1" fmla="*/ 0 h 6"/>
                    <a:gd name="T2" fmla="*/ 0 w 19"/>
                    <a:gd name="T3" fmla="*/ 0 h 6"/>
                    <a:gd name="T4" fmla="*/ 0 w 19"/>
                    <a:gd name="T5" fmla="*/ 0 h 6"/>
                    <a:gd name="T6" fmla="*/ 0 w 19"/>
                    <a:gd name="T7" fmla="*/ 0 h 6"/>
                    <a:gd name="T8" fmla="*/ 0 60000 65536"/>
                    <a:gd name="T9" fmla="*/ 0 60000 65536"/>
                    <a:gd name="T10" fmla="*/ 0 60000 65536"/>
                    <a:gd name="T11" fmla="*/ 0 60000 65536"/>
                    <a:gd name="T12" fmla="*/ 0 w 19"/>
                    <a:gd name="T13" fmla="*/ 0 h 6"/>
                    <a:gd name="T14" fmla="*/ 19 w 19"/>
                    <a:gd name="T15" fmla="*/ 6 h 6"/>
                  </a:gdLst>
                  <a:ahLst/>
                  <a:cxnLst>
                    <a:cxn ang="T8">
                      <a:pos x="T0" y="T1"/>
                    </a:cxn>
                    <a:cxn ang="T9">
                      <a:pos x="T2" y="T3"/>
                    </a:cxn>
                    <a:cxn ang="T10">
                      <a:pos x="T4" y="T5"/>
                    </a:cxn>
                    <a:cxn ang="T11">
                      <a:pos x="T6" y="T7"/>
                    </a:cxn>
                  </a:cxnLst>
                  <a:rect l="T12" t="T13" r="T14" b="T15"/>
                  <a:pathLst>
                    <a:path w="19" h="6">
                      <a:moveTo>
                        <a:pt x="0" y="6"/>
                      </a:moveTo>
                      <a:lnTo>
                        <a:pt x="19" y="6"/>
                      </a:lnTo>
                      <a:lnTo>
                        <a:pt x="19" y="0"/>
                      </a:lnTo>
                      <a:lnTo>
                        <a:pt x="0" y="6"/>
                      </a:lnTo>
                      <a:close/>
                    </a:path>
                  </a:pathLst>
                </a:custGeom>
                <a:noFill/>
                <a:ln w="3175">
                  <a:solidFill>
                    <a:srgbClr val="D9D9D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7" name="Freeform 680"/>
                <p:cNvSpPr>
                  <a:spLocks/>
                </p:cNvSpPr>
                <p:nvPr/>
              </p:nvSpPr>
              <p:spPr bwMode="auto">
                <a:xfrm>
                  <a:off x="724" y="1570"/>
                  <a:ext cx="20" cy="7"/>
                </a:xfrm>
                <a:custGeom>
                  <a:avLst/>
                  <a:gdLst>
                    <a:gd name="T0" fmla="*/ 1 w 139"/>
                    <a:gd name="T1" fmla="*/ 0 h 72"/>
                    <a:gd name="T2" fmla="*/ 0 w 139"/>
                    <a:gd name="T3" fmla="*/ 1 h 72"/>
                    <a:gd name="T4" fmla="*/ 0 w 139"/>
                    <a:gd name="T5" fmla="*/ 1 h 72"/>
                    <a:gd name="T6" fmla="*/ 0 w 139"/>
                    <a:gd name="T7" fmla="*/ 0 h 72"/>
                    <a:gd name="T8" fmla="*/ 0 w 139"/>
                    <a:gd name="T9" fmla="*/ 0 h 72"/>
                    <a:gd name="T10" fmla="*/ 0 w 139"/>
                    <a:gd name="T11" fmla="*/ 1 h 72"/>
                    <a:gd name="T12" fmla="*/ 0 w 139"/>
                    <a:gd name="T13" fmla="*/ 1 h 72"/>
                    <a:gd name="T14" fmla="*/ 0 w 139"/>
                    <a:gd name="T15" fmla="*/ 1 h 72"/>
                    <a:gd name="T16" fmla="*/ 0 w 139"/>
                    <a:gd name="T17" fmla="*/ 1 h 72"/>
                    <a:gd name="T18" fmla="*/ 1 w 139"/>
                    <a:gd name="T19" fmla="*/ 0 h 72"/>
                    <a:gd name="T20" fmla="*/ 1 w 139"/>
                    <a:gd name="T21" fmla="*/ 0 h 72"/>
                    <a:gd name="T22" fmla="*/ 0 w 139"/>
                    <a:gd name="T23" fmla="*/ 0 h 72"/>
                    <a:gd name="T24" fmla="*/ 1 w 139"/>
                    <a:gd name="T25" fmla="*/ 0 h 72"/>
                    <a:gd name="T26" fmla="*/ 1 w 139"/>
                    <a:gd name="T27" fmla="*/ 0 h 72"/>
                    <a:gd name="T28" fmla="*/ 1 w 139"/>
                    <a:gd name="T29" fmla="*/ 0 h 72"/>
                    <a:gd name="T30" fmla="*/ 1 w 139"/>
                    <a:gd name="T31" fmla="*/ 0 h 72"/>
                    <a:gd name="T32" fmla="*/ 1 w 139"/>
                    <a:gd name="T33" fmla="*/ 0 h 72"/>
                    <a:gd name="T34" fmla="*/ 1 w 139"/>
                    <a:gd name="T35" fmla="*/ 0 h 72"/>
                    <a:gd name="T36" fmla="*/ 1 w 139"/>
                    <a:gd name="T37" fmla="*/ 0 h 72"/>
                    <a:gd name="T38" fmla="*/ 1 w 139"/>
                    <a:gd name="T39" fmla="*/ 0 h 72"/>
                    <a:gd name="T40" fmla="*/ 1 w 139"/>
                    <a:gd name="T41" fmla="*/ 0 h 72"/>
                    <a:gd name="T42" fmla="*/ 1 w 139"/>
                    <a:gd name="T43" fmla="*/ 0 h 72"/>
                    <a:gd name="T44" fmla="*/ 1 w 139"/>
                    <a:gd name="T45" fmla="*/ 1 h 72"/>
                    <a:gd name="T46" fmla="*/ 1 w 139"/>
                    <a:gd name="T47" fmla="*/ 1 h 72"/>
                    <a:gd name="T48" fmla="*/ 1 w 139"/>
                    <a:gd name="T49" fmla="*/ 0 h 72"/>
                    <a:gd name="T50" fmla="*/ 1 w 139"/>
                    <a:gd name="T51" fmla="*/ 1 h 72"/>
                    <a:gd name="T52" fmla="*/ 1 w 139"/>
                    <a:gd name="T53" fmla="*/ 1 h 72"/>
                    <a:gd name="T54" fmla="*/ 2 w 139"/>
                    <a:gd name="T55" fmla="*/ 0 h 72"/>
                    <a:gd name="T56" fmla="*/ 2 w 139"/>
                    <a:gd name="T57" fmla="*/ 0 h 72"/>
                    <a:gd name="T58" fmla="*/ 2 w 139"/>
                    <a:gd name="T59" fmla="*/ 1 h 72"/>
                    <a:gd name="T60" fmla="*/ 2 w 139"/>
                    <a:gd name="T61" fmla="*/ 1 h 72"/>
                    <a:gd name="T62" fmla="*/ 2 w 139"/>
                    <a:gd name="T63" fmla="*/ 0 h 72"/>
                    <a:gd name="T64" fmla="*/ 2 w 139"/>
                    <a:gd name="T65" fmla="*/ 0 h 72"/>
                    <a:gd name="T66" fmla="*/ 2 w 139"/>
                    <a:gd name="T67" fmla="*/ 0 h 72"/>
                    <a:gd name="T68" fmla="*/ 2 w 139"/>
                    <a:gd name="T69" fmla="*/ 0 h 72"/>
                    <a:gd name="T70" fmla="*/ 1 w 139"/>
                    <a:gd name="T71" fmla="*/ 0 h 72"/>
                    <a:gd name="T72" fmla="*/ 1 w 139"/>
                    <a:gd name="T73" fmla="*/ 1 h 72"/>
                    <a:gd name="T74" fmla="*/ 1 w 139"/>
                    <a:gd name="T75" fmla="*/ 0 h 72"/>
                    <a:gd name="T76" fmla="*/ 1 w 139"/>
                    <a:gd name="T77" fmla="*/ 0 h 72"/>
                    <a:gd name="T78" fmla="*/ 1 w 139"/>
                    <a:gd name="T79" fmla="*/ 0 h 72"/>
                    <a:gd name="T80" fmla="*/ 3 w 139"/>
                    <a:gd name="T81" fmla="*/ 0 h 72"/>
                    <a:gd name="T82" fmla="*/ 2 w 139"/>
                    <a:gd name="T83" fmla="*/ 0 h 72"/>
                    <a:gd name="T84" fmla="*/ 2 w 139"/>
                    <a:gd name="T85" fmla="*/ 0 h 72"/>
                    <a:gd name="T86" fmla="*/ 2 w 139"/>
                    <a:gd name="T87" fmla="*/ 0 h 72"/>
                    <a:gd name="T88" fmla="*/ 2 w 139"/>
                    <a:gd name="T89" fmla="*/ 0 h 72"/>
                    <a:gd name="T90" fmla="*/ 2 w 139"/>
                    <a:gd name="T91" fmla="*/ 0 h 72"/>
                    <a:gd name="T92" fmla="*/ 2 w 139"/>
                    <a:gd name="T93" fmla="*/ 0 h 72"/>
                    <a:gd name="T94" fmla="*/ 2 w 139"/>
                    <a:gd name="T95" fmla="*/ 0 h 72"/>
                    <a:gd name="T96" fmla="*/ 2 w 139"/>
                    <a:gd name="T97" fmla="*/ 1 h 72"/>
                    <a:gd name="T98" fmla="*/ 2 w 139"/>
                    <a:gd name="T99" fmla="*/ 1 h 72"/>
                    <a:gd name="T100" fmla="*/ 2 w 139"/>
                    <a:gd name="T101" fmla="*/ 1 h 72"/>
                    <a:gd name="T102" fmla="*/ 2 w 139"/>
                    <a:gd name="T103" fmla="*/ 0 h 72"/>
                    <a:gd name="T104" fmla="*/ 3 w 139"/>
                    <a:gd name="T105" fmla="*/ 0 h 72"/>
                    <a:gd name="T106" fmla="*/ 3 w 139"/>
                    <a:gd name="T107" fmla="*/ 0 h 72"/>
                    <a:gd name="T108" fmla="*/ 2 w 139"/>
                    <a:gd name="T109" fmla="*/ 1 h 72"/>
                    <a:gd name="T110" fmla="*/ 3 w 139"/>
                    <a:gd name="T111" fmla="*/ 1 h 72"/>
                    <a:gd name="T112" fmla="*/ 3 w 139"/>
                    <a:gd name="T113" fmla="*/ 0 h 72"/>
                    <a:gd name="T114" fmla="*/ 3 w 139"/>
                    <a:gd name="T115" fmla="*/ 0 h 72"/>
                    <a:gd name="T116" fmla="*/ 3 w 139"/>
                    <a:gd name="T117" fmla="*/ 1 h 72"/>
                    <a:gd name="T118" fmla="*/ 3 w 139"/>
                    <a:gd name="T119" fmla="*/ 0 h 72"/>
                    <a:gd name="T120" fmla="*/ 3 w 139"/>
                    <a:gd name="T121" fmla="*/ 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
                    <a:gd name="T184" fmla="*/ 0 h 72"/>
                    <a:gd name="T185" fmla="*/ 139 w 139"/>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 h="72">
                      <a:moveTo>
                        <a:pt x="12" y="19"/>
                      </a:moveTo>
                      <a:lnTo>
                        <a:pt x="12" y="26"/>
                      </a:lnTo>
                      <a:lnTo>
                        <a:pt x="14" y="30"/>
                      </a:lnTo>
                      <a:lnTo>
                        <a:pt x="17" y="34"/>
                      </a:lnTo>
                      <a:lnTo>
                        <a:pt x="20" y="38"/>
                      </a:lnTo>
                      <a:lnTo>
                        <a:pt x="23" y="42"/>
                      </a:lnTo>
                      <a:lnTo>
                        <a:pt x="25" y="47"/>
                      </a:lnTo>
                      <a:lnTo>
                        <a:pt x="27" y="51"/>
                      </a:lnTo>
                      <a:lnTo>
                        <a:pt x="28" y="55"/>
                      </a:lnTo>
                      <a:lnTo>
                        <a:pt x="28" y="57"/>
                      </a:lnTo>
                      <a:lnTo>
                        <a:pt x="28" y="59"/>
                      </a:lnTo>
                      <a:lnTo>
                        <a:pt x="27" y="61"/>
                      </a:lnTo>
                      <a:lnTo>
                        <a:pt x="26" y="64"/>
                      </a:lnTo>
                      <a:lnTo>
                        <a:pt x="24" y="66"/>
                      </a:lnTo>
                      <a:lnTo>
                        <a:pt x="22" y="68"/>
                      </a:lnTo>
                      <a:lnTo>
                        <a:pt x="20" y="69"/>
                      </a:lnTo>
                      <a:lnTo>
                        <a:pt x="16" y="69"/>
                      </a:lnTo>
                      <a:lnTo>
                        <a:pt x="14" y="69"/>
                      </a:lnTo>
                      <a:lnTo>
                        <a:pt x="12" y="69"/>
                      </a:lnTo>
                      <a:lnTo>
                        <a:pt x="11" y="68"/>
                      </a:lnTo>
                      <a:lnTo>
                        <a:pt x="10" y="67"/>
                      </a:lnTo>
                      <a:lnTo>
                        <a:pt x="7" y="66"/>
                      </a:lnTo>
                      <a:lnTo>
                        <a:pt x="6" y="64"/>
                      </a:lnTo>
                      <a:lnTo>
                        <a:pt x="6" y="60"/>
                      </a:lnTo>
                      <a:lnTo>
                        <a:pt x="6" y="57"/>
                      </a:lnTo>
                      <a:lnTo>
                        <a:pt x="6" y="51"/>
                      </a:lnTo>
                      <a:lnTo>
                        <a:pt x="5" y="51"/>
                      </a:lnTo>
                      <a:lnTo>
                        <a:pt x="5" y="50"/>
                      </a:lnTo>
                      <a:lnTo>
                        <a:pt x="4" y="50"/>
                      </a:lnTo>
                      <a:lnTo>
                        <a:pt x="3" y="50"/>
                      </a:lnTo>
                      <a:lnTo>
                        <a:pt x="3" y="51"/>
                      </a:lnTo>
                      <a:lnTo>
                        <a:pt x="2" y="51"/>
                      </a:lnTo>
                      <a:lnTo>
                        <a:pt x="2" y="52"/>
                      </a:lnTo>
                      <a:lnTo>
                        <a:pt x="2" y="53"/>
                      </a:lnTo>
                      <a:lnTo>
                        <a:pt x="1" y="55"/>
                      </a:lnTo>
                      <a:lnTo>
                        <a:pt x="1" y="57"/>
                      </a:lnTo>
                      <a:lnTo>
                        <a:pt x="1" y="58"/>
                      </a:lnTo>
                      <a:lnTo>
                        <a:pt x="1" y="59"/>
                      </a:lnTo>
                      <a:lnTo>
                        <a:pt x="1" y="60"/>
                      </a:lnTo>
                      <a:lnTo>
                        <a:pt x="1" y="61"/>
                      </a:lnTo>
                      <a:lnTo>
                        <a:pt x="1" y="63"/>
                      </a:lnTo>
                      <a:lnTo>
                        <a:pt x="1" y="64"/>
                      </a:lnTo>
                      <a:lnTo>
                        <a:pt x="1" y="65"/>
                      </a:lnTo>
                      <a:lnTo>
                        <a:pt x="1" y="66"/>
                      </a:lnTo>
                      <a:lnTo>
                        <a:pt x="0" y="67"/>
                      </a:lnTo>
                      <a:lnTo>
                        <a:pt x="1" y="68"/>
                      </a:lnTo>
                      <a:lnTo>
                        <a:pt x="1" y="69"/>
                      </a:lnTo>
                      <a:lnTo>
                        <a:pt x="2" y="69"/>
                      </a:lnTo>
                      <a:lnTo>
                        <a:pt x="3" y="70"/>
                      </a:lnTo>
                      <a:lnTo>
                        <a:pt x="5" y="70"/>
                      </a:lnTo>
                      <a:lnTo>
                        <a:pt x="6" y="71"/>
                      </a:lnTo>
                      <a:lnTo>
                        <a:pt x="9" y="71"/>
                      </a:lnTo>
                      <a:lnTo>
                        <a:pt x="10" y="72"/>
                      </a:lnTo>
                      <a:lnTo>
                        <a:pt x="12" y="72"/>
                      </a:lnTo>
                      <a:lnTo>
                        <a:pt x="14" y="72"/>
                      </a:lnTo>
                      <a:lnTo>
                        <a:pt x="16" y="72"/>
                      </a:lnTo>
                      <a:lnTo>
                        <a:pt x="20" y="72"/>
                      </a:lnTo>
                      <a:lnTo>
                        <a:pt x="25" y="70"/>
                      </a:lnTo>
                      <a:lnTo>
                        <a:pt x="29" y="68"/>
                      </a:lnTo>
                      <a:lnTo>
                        <a:pt x="32" y="66"/>
                      </a:lnTo>
                      <a:lnTo>
                        <a:pt x="35" y="61"/>
                      </a:lnTo>
                      <a:lnTo>
                        <a:pt x="37" y="57"/>
                      </a:lnTo>
                      <a:lnTo>
                        <a:pt x="38" y="53"/>
                      </a:lnTo>
                      <a:lnTo>
                        <a:pt x="39" y="50"/>
                      </a:lnTo>
                      <a:lnTo>
                        <a:pt x="38" y="47"/>
                      </a:lnTo>
                      <a:lnTo>
                        <a:pt x="37" y="44"/>
                      </a:lnTo>
                      <a:lnTo>
                        <a:pt x="36" y="41"/>
                      </a:lnTo>
                      <a:lnTo>
                        <a:pt x="35" y="38"/>
                      </a:lnTo>
                      <a:lnTo>
                        <a:pt x="34" y="36"/>
                      </a:lnTo>
                      <a:lnTo>
                        <a:pt x="32" y="34"/>
                      </a:lnTo>
                      <a:lnTo>
                        <a:pt x="30" y="32"/>
                      </a:lnTo>
                      <a:lnTo>
                        <a:pt x="28" y="29"/>
                      </a:lnTo>
                      <a:lnTo>
                        <a:pt x="27" y="28"/>
                      </a:lnTo>
                      <a:lnTo>
                        <a:pt x="26" y="26"/>
                      </a:lnTo>
                      <a:lnTo>
                        <a:pt x="24" y="25"/>
                      </a:lnTo>
                      <a:lnTo>
                        <a:pt x="23" y="23"/>
                      </a:lnTo>
                      <a:lnTo>
                        <a:pt x="22" y="21"/>
                      </a:lnTo>
                      <a:lnTo>
                        <a:pt x="21" y="19"/>
                      </a:lnTo>
                      <a:lnTo>
                        <a:pt x="20" y="17"/>
                      </a:lnTo>
                      <a:lnTo>
                        <a:pt x="20" y="14"/>
                      </a:lnTo>
                      <a:lnTo>
                        <a:pt x="20" y="13"/>
                      </a:lnTo>
                      <a:lnTo>
                        <a:pt x="20" y="11"/>
                      </a:lnTo>
                      <a:lnTo>
                        <a:pt x="22" y="9"/>
                      </a:lnTo>
                      <a:lnTo>
                        <a:pt x="23" y="7"/>
                      </a:lnTo>
                      <a:lnTo>
                        <a:pt x="24" y="6"/>
                      </a:lnTo>
                      <a:lnTo>
                        <a:pt x="26" y="4"/>
                      </a:lnTo>
                      <a:lnTo>
                        <a:pt x="29" y="3"/>
                      </a:lnTo>
                      <a:lnTo>
                        <a:pt x="31" y="3"/>
                      </a:lnTo>
                      <a:lnTo>
                        <a:pt x="34" y="3"/>
                      </a:lnTo>
                      <a:lnTo>
                        <a:pt x="37" y="6"/>
                      </a:lnTo>
                      <a:lnTo>
                        <a:pt x="38" y="8"/>
                      </a:lnTo>
                      <a:lnTo>
                        <a:pt x="39" y="10"/>
                      </a:lnTo>
                      <a:lnTo>
                        <a:pt x="40" y="13"/>
                      </a:lnTo>
                      <a:lnTo>
                        <a:pt x="40" y="15"/>
                      </a:lnTo>
                      <a:lnTo>
                        <a:pt x="40" y="17"/>
                      </a:lnTo>
                      <a:lnTo>
                        <a:pt x="40" y="19"/>
                      </a:lnTo>
                      <a:lnTo>
                        <a:pt x="40" y="20"/>
                      </a:lnTo>
                      <a:lnTo>
                        <a:pt x="40" y="21"/>
                      </a:lnTo>
                      <a:lnTo>
                        <a:pt x="41" y="21"/>
                      </a:lnTo>
                      <a:lnTo>
                        <a:pt x="42" y="21"/>
                      </a:lnTo>
                      <a:lnTo>
                        <a:pt x="42" y="20"/>
                      </a:lnTo>
                      <a:lnTo>
                        <a:pt x="45" y="11"/>
                      </a:lnTo>
                      <a:lnTo>
                        <a:pt x="45" y="10"/>
                      </a:lnTo>
                      <a:lnTo>
                        <a:pt x="45" y="9"/>
                      </a:lnTo>
                      <a:lnTo>
                        <a:pt x="45" y="8"/>
                      </a:lnTo>
                      <a:lnTo>
                        <a:pt x="45" y="7"/>
                      </a:lnTo>
                      <a:lnTo>
                        <a:pt x="46" y="6"/>
                      </a:lnTo>
                      <a:lnTo>
                        <a:pt x="46" y="4"/>
                      </a:lnTo>
                      <a:lnTo>
                        <a:pt x="45" y="4"/>
                      </a:lnTo>
                      <a:lnTo>
                        <a:pt x="45" y="3"/>
                      </a:lnTo>
                      <a:lnTo>
                        <a:pt x="43" y="2"/>
                      </a:lnTo>
                      <a:lnTo>
                        <a:pt x="41" y="2"/>
                      </a:lnTo>
                      <a:lnTo>
                        <a:pt x="40" y="1"/>
                      </a:lnTo>
                      <a:lnTo>
                        <a:pt x="38" y="0"/>
                      </a:lnTo>
                      <a:lnTo>
                        <a:pt x="36" y="0"/>
                      </a:lnTo>
                      <a:lnTo>
                        <a:pt x="35" y="0"/>
                      </a:lnTo>
                      <a:lnTo>
                        <a:pt x="33" y="0"/>
                      </a:lnTo>
                      <a:lnTo>
                        <a:pt x="32" y="0"/>
                      </a:lnTo>
                      <a:lnTo>
                        <a:pt x="27" y="0"/>
                      </a:lnTo>
                      <a:lnTo>
                        <a:pt x="23" y="2"/>
                      </a:lnTo>
                      <a:lnTo>
                        <a:pt x="20" y="3"/>
                      </a:lnTo>
                      <a:lnTo>
                        <a:pt x="17" y="7"/>
                      </a:lnTo>
                      <a:lnTo>
                        <a:pt x="14" y="9"/>
                      </a:lnTo>
                      <a:lnTo>
                        <a:pt x="13" y="13"/>
                      </a:lnTo>
                      <a:lnTo>
                        <a:pt x="12" y="15"/>
                      </a:lnTo>
                      <a:lnTo>
                        <a:pt x="12" y="19"/>
                      </a:lnTo>
                      <a:lnTo>
                        <a:pt x="41" y="37"/>
                      </a:lnTo>
                      <a:lnTo>
                        <a:pt x="41" y="38"/>
                      </a:lnTo>
                      <a:lnTo>
                        <a:pt x="42" y="38"/>
                      </a:lnTo>
                      <a:lnTo>
                        <a:pt x="43" y="38"/>
                      </a:lnTo>
                      <a:lnTo>
                        <a:pt x="44" y="37"/>
                      </a:lnTo>
                      <a:lnTo>
                        <a:pt x="44" y="36"/>
                      </a:lnTo>
                      <a:lnTo>
                        <a:pt x="45" y="34"/>
                      </a:lnTo>
                      <a:lnTo>
                        <a:pt x="46" y="33"/>
                      </a:lnTo>
                      <a:lnTo>
                        <a:pt x="47" y="32"/>
                      </a:lnTo>
                      <a:lnTo>
                        <a:pt x="48" y="31"/>
                      </a:lnTo>
                      <a:lnTo>
                        <a:pt x="48" y="30"/>
                      </a:lnTo>
                      <a:lnTo>
                        <a:pt x="49" y="29"/>
                      </a:lnTo>
                      <a:lnTo>
                        <a:pt x="50" y="28"/>
                      </a:lnTo>
                      <a:lnTo>
                        <a:pt x="51" y="27"/>
                      </a:lnTo>
                      <a:lnTo>
                        <a:pt x="52" y="27"/>
                      </a:lnTo>
                      <a:lnTo>
                        <a:pt x="53" y="27"/>
                      </a:lnTo>
                      <a:lnTo>
                        <a:pt x="53" y="28"/>
                      </a:lnTo>
                      <a:lnTo>
                        <a:pt x="52" y="30"/>
                      </a:lnTo>
                      <a:lnTo>
                        <a:pt x="51" y="34"/>
                      </a:lnTo>
                      <a:lnTo>
                        <a:pt x="50" y="38"/>
                      </a:lnTo>
                      <a:lnTo>
                        <a:pt x="48" y="45"/>
                      </a:lnTo>
                      <a:lnTo>
                        <a:pt x="46" y="50"/>
                      </a:lnTo>
                      <a:lnTo>
                        <a:pt x="44" y="55"/>
                      </a:lnTo>
                      <a:lnTo>
                        <a:pt x="43" y="61"/>
                      </a:lnTo>
                      <a:lnTo>
                        <a:pt x="42" y="66"/>
                      </a:lnTo>
                      <a:lnTo>
                        <a:pt x="42" y="67"/>
                      </a:lnTo>
                      <a:lnTo>
                        <a:pt x="43" y="68"/>
                      </a:lnTo>
                      <a:lnTo>
                        <a:pt x="43" y="69"/>
                      </a:lnTo>
                      <a:lnTo>
                        <a:pt x="44" y="69"/>
                      </a:lnTo>
                      <a:lnTo>
                        <a:pt x="44" y="70"/>
                      </a:lnTo>
                      <a:lnTo>
                        <a:pt x="45" y="71"/>
                      </a:lnTo>
                      <a:lnTo>
                        <a:pt x="46" y="71"/>
                      </a:lnTo>
                      <a:lnTo>
                        <a:pt x="48" y="71"/>
                      </a:lnTo>
                      <a:lnTo>
                        <a:pt x="50" y="71"/>
                      </a:lnTo>
                      <a:lnTo>
                        <a:pt x="54" y="69"/>
                      </a:lnTo>
                      <a:lnTo>
                        <a:pt x="57" y="67"/>
                      </a:lnTo>
                      <a:lnTo>
                        <a:pt x="60" y="64"/>
                      </a:lnTo>
                      <a:lnTo>
                        <a:pt x="64" y="60"/>
                      </a:lnTo>
                      <a:lnTo>
                        <a:pt x="66" y="57"/>
                      </a:lnTo>
                      <a:lnTo>
                        <a:pt x="69" y="53"/>
                      </a:lnTo>
                      <a:lnTo>
                        <a:pt x="72" y="49"/>
                      </a:lnTo>
                      <a:lnTo>
                        <a:pt x="72" y="51"/>
                      </a:lnTo>
                      <a:lnTo>
                        <a:pt x="71" y="53"/>
                      </a:lnTo>
                      <a:lnTo>
                        <a:pt x="70" y="55"/>
                      </a:lnTo>
                      <a:lnTo>
                        <a:pt x="70" y="57"/>
                      </a:lnTo>
                      <a:lnTo>
                        <a:pt x="70" y="59"/>
                      </a:lnTo>
                      <a:lnTo>
                        <a:pt x="69" y="63"/>
                      </a:lnTo>
                      <a:lnTo>
                        <a:pt x="69" y="64"/>
                      </a:lnTo>
                      <a:lnTo>
                        <a:pt x="69" y="66"/>
                      </a:lnTo>
                      <a:lnTo>
                        <a:pt x="69" y="68"/>
                      </a:lnTo>
                      <a:lnTo>
                        <a:pt x="69" y="69"/>
                      </a:lnTo>
                      <a:lnTo>
                        <a:pt x="70" y="69"/>
                      </a:lnTo>
                      <a:lnTo>
                        <a:pt x="70" y="70"/>
                      </a:lnTo>
                      <a:lnTo>
                        <a:pt x="72" y="71"/>
                      </a:lnTo>
                      <a:lnTo>
                        <a:pt x="75" y="70"/>
                      </a:lnTo>
                      <a:lnTo>
                        <a:pt x="78" y="68"/>
                      </a:lnTo>
                      <a:lnTo>
                        <a:pt x="82" y="66"/>
                      </a:lnTo>
                      <a:lnTo>
                        <a:pt x="84" y="63"/>
                      </a:lnTo>
                      <a:lnTo>
                        <a:pt x="86" y="59"/>
                      </a:lnTo>
                      <a:lnTo>
                        <a:pt x="88" y="55"/>
                      </a:lnTo>
                      <a:lnTo>
                        <a:pt x="89" y="53"/>
                      </a:lnTo>
                      <a:lnTo>
                        <a:pt x="90" y="51"/>
                      </a:lnTo>
                      <a:lnTo>
                        <a:pt x="90" y="50"/>
                      </a:lnTo>
                      <a:lnTo>
                        <a:pt x="89" y="50"/>
                      </a:lnTo>
                      <a:lnTo>
                        <a:pt x="88" y="50"/>
                      </a:lnTo>
                      <a:lnTo>
                        <a:pt x="88" y="51"/>
                      </a:lnTo>
                      <a:lnTo>
                        <a:pt x="87" y="51"/>
                      </a:lnTo>
                      <a:lnTo>
                        <a:pt x="87" y="52"/>
                      </a:lnTo>
                      <a:lnTo>
                        <a:pt x="87" y="53"/>
                      </a:lnTo>
                      <a:lnTo>
                        <a:pt x="86" y="53"/>
                      </a:lnTo>
                      <a:lnTo>
                        <a:pt x="86" y="54"/>
                      </a:lnTo>
                      <a:lnTo>
                        <a:pt x="85" y="55"/>
                      </a:lnTo>
                      <a:lnTo>
                        <a:pt x="84" y="57"/>
                      </a:lnTo>
                      <a:lnTo>
                        <a:pt x="83" y="58"/>
                      </a:lnTo>
                      <a:lnTo>
                        <a:pt x="82" y="60"/>
                      </a:lnTo>
                      <a:lnTo>
                        <a:pt x="80" y="61"/>
                      </a:lnTo>
                      <a:lnTo>
                        <a:pt x="80" y="63"/>
                      </a:lnTo>
                      <a:lnTo>
                        <a:pt x="79" y="64"/>
                      </a:lnTo>
                      <a:lnTo>
                        <a:pt x="78" y="64"/>
                      </a:lnTo>
                      <a:lnTo>
                        <a:pt x="78" y="63"/>
                      </a:lnTo>
                      <a:lnTo>
                        <a:pt x="77" y="63"/>
                      </a:lnTo>
                      <a:lnTo>
                        <a:pt x="77" y="61"/>
                      </a:lnTo>
                      <a:lnTo>
                        <a:pt x="78" y="58"/>
                      </a:lnTo>
                      <a:lnTo>
                        <a:pt x="79" y="53"/>
                      </a:lnTo>
                      <a:lnTo>
                        <a:pt x="81" y="47"/>
                      </a:lnTo>
                      <a:lnTo>
                        <a:pt x="83" y="40"/>
                      </a:lnTo>
                      <a:lnTo>
                        <a:pt x="85" y="33"/>
                      </a:lnTo>
                      <a:lnTo>
                        <a:pt x="87" y="28"/>
                      </a:lnTo>
                      <a:lnTo>
                        <a:pt x="88" y="23"/>
                      </a:lnTo>
                      <a:lnTo>
                        <a:pt x="89" y="21"/>
                      </a:lnTo>
                      <a:lnTo>
                        <a:pt x="88" y="21"/>
                      </a:lnTo>
                      <a:lnTo>
                        <a:pt x="88" y="20"/>
                      </a:lnTo>
                      <a:lnTo>
                        <a:pt x="87" y="20"/>
                      </a:lnTo>
                      <a:lnTo>
                        <a:pt x="86" y="20"/>
                      </a:lnTo>
                      <a:lnTo>
                        <a:pt x="85" y="20"/>
                      </a:lnTo>
                      <a:lnTo>
                        <a:pt x="84" y="20"/>
                      </a:lnTo>
                      <a:lnTo>
                        <a:pt x="82" y="20"/>
                      </a:lnTo>
                      <a:lnTo>
                        <a:pt x="81" y="20"/>
                      </a:lnTo>
                      <a:lnTo>
                        <a:pt x="80" y="20"/>
                      </a:lnTo>
                      <a:lnTo>
                        <a:pt x="80" y="21"/>
                      </a:lnTo>
                      <a:lnTo>
                        <a:pt x="79" y="22"/>
                      </a:lnTo>
                      <a:lnTo>
                        <a:pt x="78" y="26"/>
                      </a:lnTo>
                      <a:lnTo>
                        <a:pt x="78" y="28"/>
                      </a:lnTo>
                      <a:lnTo>
                        <a:pt x="77" y="30"/>
                      </a:lnTo>
                      <a:lnTo>
                        <a:pt x="76" y="34"/>
                      </a:lnTo>
                      <a:lnTo>
                        <a:pt x="74" y="36"/>
                      </a:lnTo>
                      <a:lnTo>
                        <a:pt x="74" y="40"/>
                      </a:lnTo>
                      <a:lnTo>
                        <a:pt x="72" y="44"/>
                      </a:lnTo>
                      <a:lnTo>
                        <a:pt x="69" y="48"/>
                      </a:lnTo>
                      <a:lnTo>
                        <a:pt x="67" y="52"/>
                      </a:lnTo>
                      <a:lnTo>
                        <a:pt x="64" y="55"/>
                      </a:lnTo>
                      <a:lnTo>
                        <a:pt x="62" y="58"/>
                      </a:lnTo>
                      <a:lnTo>
                        <a:pt x="59" y="61"/>
                      </a:lnTo>
                      <a:lnTo>
                        <a:pt x="57" y="64"/>
                      </a:lnTo>
                      <a:lnTo>
                        <a:pt x="55" y="64"/>
                      </a:lnTo>
                      <a:lnTo>
                        <a:pt x="54" y="65"/>
                      </a:lnTo>
                      <a:lnTo>
                        <a:pt x="53" y="65"/>
                      </a:lnTo>
                      <a:lnTo>
                        <a:pt x="52" y="65"/>
                      </a:lnTo>
                      <a:lnTo>
                        <a:pt x="52" y="64"/>
                      </a:lnTo>
                      <a:lnTo>
                        <a:pt x="52" y="63"/>
                      </a:lnTo>
                      <a:lnTo>
                        <a:pt x="52" y="59"/>
                      </a:lnTo>
                      <a:lnTo>
                        <a:pt x="53" y="55"/>
                      </a:lnTo>
                      <a:lnTo>
                        <a:pt x="55" y="50"/>
                      </a:lnTo>
                      <a:lnTo>
                        <a:pt x="57" y="44"/>
                      </a:lnTo>
                      <a:lnTo>
                        <a:pt x="59" y="37"/>
                      </a:lnTo>
                      <a:lnTo>
                        <a:pt x="60" y="32"/>
                      </a:lnTo>
                      <a:lnTo>
                        <a:pt x="62" y="27"/>
                      </a:lnTo>
                      <a:lnTo>
                        <a:pt x="62" y="23"/>
                      </a:lnTo>
                      <a:lnTo>
                        <a:pt x="62" y="22"/>
                      </a:lnTo>
                      <a:lnTo>
                        <a:pt x="62" y="21"/>
                      </a:lnTo>
                      <a:lnTo>
                        <a:pt x="61" y="20"/>
                      </a:lnTo>
                      <a:lnTo>
                        <a:pt x="60" y="20"/>
                      </a:lnTo>
                      <a:lnTo>
                        <a:pt x="59" y="19"/>
                      </a:lnTo>
                      <a:lnTo>
                        <a:pt x="58" y="19"/>
                      </a:lnTo>
                      <a:lnTo>
                        <a:pt x="55" y="20"/>
                      </a:lnTo>
                      <a:lnTo>
                        <a:pt x="52" y="21"/>
                      </a:lnTo>
                      <a:lnTo>
                        <a:pt x="49" y="26"/>
                      </a:lnTo>
                      <a:lnTo>
                        <a:pt x="46" y="28"/>
                      </a:lnTo>
                      <a:lnTo>
                        <a:pt x="44" y="31"/>
                      </a:lnTo>
                      <a:lnTo>
                        <a:pt x="42" y="34"/>
                      </a:lnTo>
                      <a:lnTo>
                        <a:pt x="42" y="36"/>
                      </a:lnTo>
                      <a:lnTo>
                        <a:pt x="41" y="37"/>
                      </a:lnTo>
                      <a:lnTo>
                        <a:pt x="12" y="19"/>
                      </a:lnTo>
                      <a:lnTo>
                        <a:pt x="131" y="17"/>
                      </a:lnTo>
                      <a:lnTo>
                        <a:pt x="127" y="18"/>
                      </a:lnTo>
                      <a:lnTo>
                        <a:pt x="123" y="20"/>
                      </a:lnTo>
                      <a:lnTo>
                        <a:pt x="120" y="23"/>
                      </a:lnTo>
                      <a:lnTo>
                        <a:pt x="117" y="27"/>
                      </a:lnTo>
                      <a:lnTo>
                        <a:pt x="115" y="30"/>
                      </a:lnTo>
                      <a:lnTo>
                        <a:pt x="112" y="34"/>
                      </a:lnTo>
                      <a:lnTo>
                        <a:pt x="110" y="37"/>
                      </a:lnTo>
                      <a:lnTo>
                        <a:pt x="108" y="39"/>
                      </a:lnTo>
                      <a:lnTo>
                        <a:pt x="109" y="37"/>
                      </a:lnTo>
                      <a:lnTo>
                        <a:pt x="109" y="34"/>
                      </a:lnTo>
                      <a:lnTo>
                        <a:pt x="110" y="32"/>
                      </a:lnTo>
                      <a:lnTo>
                        <a:pt x="110" y="31"/>
                      </a:lnTo>
                      <a:lnTo>
                        <a:pt x="111" y="29"/>
                      </a:lnTo>
                      <a:lnTo>
                        <a:pt x="111" y="27"/>
                      </a:lnTo>
                      <a:lnTo>
                        <a:pt x="111" y="26"/>
                      </a:lnTo>
                      <a:lnTo>
                        <a:pt x="112" y="23"/>
                      </a:lnTo>
                      <a:lnTo>
                        <a:pt x="111" y="21"/>
                      </a:lnTo>
                      <a:lnTo>
                        <a:pt x="111" y="20"/>
                      </a:lnTo>
                      <a:lnTo>
                        <a:pt x="110" y="19"/>
                      </a:lnTo>
                      <a:lnTo>
                        <a:pt x="109" y="18"/>
                      </a:lnTo>
                      <a:lnTo>
                        <a:pt x="108" y="18"/>
                      </a:lnTo>
                      <a:lnTo>
                        <a:pt x="107" y="18"/>
                      </a:lnTo>
                      <a:lnTo>
                        <a:pt x="105" y="19"/>
                      </a:lnTo>
                      <a:lnTo>
                        <a:pt x="102" y="20"/>
                      </a:lnTo>
                      <a:lnTo>
                        <a:pt x="98" y="22"/>
                      </a:lnTo>
                      <a:lnTo>
                        <a:pt x="95" y="26"/>
                      </a:lnTo>
                      <a:lnTo>
                        <a:pt x="93" y="29"/>
                      </a:lnTo>
                      <a:lnTo>
                        <a:pt x="92" y="31"/>
                      </a:lnTo>
                      <a:lnTo>
                        <a:pt x="90" y="34"/>
                      </a:lnTo>
                      <a:lnTo>
                        <a:pt x="90" y="36"/>
                      </a:lnTo>
                      <a:lnTo>
                        <a:pt x="91" y="36"/>
                      </a:lnTo>
                      <a:lnTo>
                        <a:pt x="92" y="36"/>
                      </a:lnTo>
                      <a:lnTo>
                        <a:pt x="92" y="35"/>
                      </a:lnTo>
                      <a:lnTo>
                        <a:pt x="93" y="34"/>
                      </a:lnTo>
                      <a:lnTo>
                        <a:pt x="94" y="34"/>
                      </a:lnTo>
                      <a:lnTo>
                        <a:pt x="94" y="32"/>
                      </a:lnTo>
                      <a:lnTo>
                        <a:pt x="95" y="31"/>
                      </a:lnTo>
                      <a:lnTo>
                        <a:pt x="96" y="30"/>
                      </a:lnTo>
                      <a:lnTo>
                        <a:pt x="97" y="29"/>
                      </a:lnTo>
                      <a:lnTo>
                        <a:pt x="98" y="28"/>
                      </a:lnTo>
                      <a:lnTo>
                        <a:pt x="99" y="27"/>
                      </a:lnTo>
                      <a:lnTo>
                        <a:pt x="100" y="26"/>
                      </a:lnTo>
                      <a:lnTo>
                        <a:pt x="102" y="26"/>
                      </a:lnTo>
                      <a:lnTo>
                        <a:pt x="103" y="26"/>
                      </a:lnTo>
                      <a:lnTo>
                        <a:pt x="102" y="29"/>
                      </a:lnTo>
                      <a:lnTo>
                        <a:pt x="102" y="33"/>
                      </a:lnTo>
                      <a:lnTo>
                        <a:pt x="99" y="38"/>
                      </a:lnTo>
                      <a:lnTo>
                        <a:pt x="97" y="45"/>
                      </a:lnTo>
                      <a:lnTo>
                        <a:pt x="95" y="50"/>
                      </a:lnTo>
                      <a:lnTo>
                        <a:pt x="94" y="57"/>
                      </a:lnTo>
                      <a:lnTo>
                        <a:pt x="92" y="63"/>
                      </a:lnTo>
                      <a:lnTo>
                        <a:pt x="90" y="68"/>
                      </a:lnTo>
                      <a:lnTo>
                        <a:pt x="91" y="69"/>
                      </a:lnTo>
                      <a:lnTo>
                        <a:pt x="92" y="69"/>
                      </a:lnTo>
                      <a:lnTo>
                        <a:pt x="94" y="69"/>
                      </a:lnTo>
                      <a:lnTo>
                        <a:pt x="95" y="69"/>
                      </a:lnTo>
                      <a:lnTo>
                        <a:pt x="96" y="69"/>
                      </a:lnTo>
                      <a:lnTo>
                        <a:pt x="97" y="69"/>
                      </a:lnTo>
                      <a:lnTo>
                        <a:pt x="98" y="69"/>
                      </a:lnTo>
                      <a:lnTo>
                        <a:pt x="99" y="68"/>
                      </a:lnTo>
                      <a:lnTo>
                        <a:pt x="99" y="67"/>
                      </a:lnTo>
                      <a:lnTo>
                        <a:pt x="100" y="64"/>
                      </a:lnTo>
                      <a:lnTo>
                        <a:pt x="102" y="60"/>
                      </a:lnTo>
                      <a:lnTo>
                        <a:pt x="103" y="57"/>
                      </a:lnTo>
                      <a:lnTo>
                        <a:pt x="105" y="54"/>
                      </a:lnTo>
                      <a:lnTo>
                        <a:pt x="105" y="51"/>
                      </a:lnTo>
                      <a:lnTo>
                        <a:pt x="107" y="48"/>
                      </a:lnTo>
                      <a:lnTo>
                        <a:pt x="108" y="45"/>
                      </a:lnTo>
                      <a:lnTo>
                        <a:pt x="110" y="41"/>
                      </a:lnTo>
                      <a:lnTo>
                        <a:pt x="112" y="38"/>
                      </a:lnTo>
                      <a:lnTo>
                        <a:pt x="113" y="36"/>
                      </a:lnTo>
                      <a:lnTo>
                        <a:pt x="116" y="32"/>
                      </a:lnTo>
                      <a:lnTo>
                        <a:pt x="118" y="30"/>
                      </a:lnTo>
                      <a:lnTo>
                        <a:pt x="121" y="28"/>
                      </a:lnTo>
                      <a:lnTo>
                        <a:pt x="123" y="26"/>
                      </a:lnTo>
                      <a:lnTo>
                        <a:pt x="125" y="23"/>
                      </a:lnTo>
                      <a:lnTo>
                        <a:pt x="127" y="23"/>
                      </a:lnTo>
                      <a:lnTo>
                        <a:pt x="128" y="23"/>
                      </a:lnTo>
                      <a:lnTo>
                        <a:pt x="128" y="25"/>
                      </a:lnTo>
                      <a:lnTo>
                        <a:pt x="129" y="26"/>
                      </a:lnTo>
                      <a:lnTo>
                        <a:pt x="128" y="29"/>
                      </a:lnTo>
                      <a:lnTo>
                        <a:pt x="127" y="33"/>
                      </a:lnTo>
                      <a:lnTo>
                        <a:pt x="125" y="38"/>
                      </a:lnTo>
                      <a:lnTo>
                        <a:pt x="123" y="45"/>
                      </a:lnTo>
                      <a:lnTo>
                        <a:pt x="121" y="50"/>
                      </a:lnTo>
                      <a:lnTo>
                        <a:pt x="119" y="55"/>
                      </a:lnTo>
                      <a:lnTo>
                        <a:pt x="118" y="60"/>
                      </a:lnTo>
                      <a:lnTo>
                        <a:pt x="117" y="66"/>
                      </a:lnTo>
                      <a:lnTo>
                        <a:pt x="118" y="67"/>
                      </a:lnTo>
                      <a:lnTo>
                        <a:pt x="118" y="68"/>
                      </a:lnTo>
                      <a:lnTo>
                        <a:pt x="119" y="69"/>
                      </a:lnTo>
                      <a:lnTo>
                        <a:pt x="120" y="69"/>
                      </a:lnTo>
                      <a:lnTo>
                        <a:pt x="121" y="70"/>
                      </a:lnTo>
                      <a:lnTo>
                        <a:pt x="122" y="70"/>
                      </a:lnTo>
                      <a:lnTo>
                        <a:pt x="125" y="69"/>
                      </a:lnTo>
                      <a:lnTo>
                        <a:pt x="127" y="68"/>
                      </a:lnTo>
                      <a:lnTo>
                        <a:pt x="130" y="66"/>
                      </a:lnTo>
                      <a:lnTo>
                        <a:pt x="132" y="64"/>
                      </a:lnTo>
                      <a:lnTo>
                        <a:pt x="134" y="60"/>
                      </a:lnTo>
                      <a:lnTo>
                        <a:pt x="136" y="57"/>
                      </a:lnTo>
                      <a:lnTo>
                        <a:pt x="137" y="55"/>
                      </a:lnTo>
                      <a:lnTo>
                        <a:pt x="138" y="53"/>
                      </a:lnTo>
                      <a:lnTo>
                        <a:pt x="139" y="52"/>
                      </a:lnTo>
                      <a:lnTo>
                        <a:pt x="139" y="51"/>
                      </a:lnTo>
                      <a:lnTo>
                        <a:pt x="139" y="50"/>
                      </a:lnTo>
                      <a:lnTo>
                        <a:pt x="139" y="49"/>
                      </a:lnTo>
                      <a:lnTo>
                        <a:pt x="138" y="49"/>
                      </a:lnTo>
                      <a:lnTo>
                        <a:pt x="137" y="49"/>
                      </a:lnTo>
                      <a:lnTo>
                        <a:pt x="137" y="50"/>
                      </a:lnTo>
                      <a:lnTo>
                        <a:pt x="136" y="51"/>
                      </a:lnTo>
                      <a:lnTo>
                        <a:pt x="135" y="53"/>
                      </a:lnTo>
                      <a:lnTo>
                        <a:pt x="134" y="55"/>
                      </a:lnTo>
                      <a:lnTo>
                        <a:pt x="133" y="57"/>
                      </a:lnTo>
                      <a:lnTo>
                        <a:pt x="132" y="59"/>
                      </a:lnTo>
                      <a:lnTo>
                        <a:pt x="130" y="60"/>
                      </a:lnTo>
                      <a:lnTo>
                        <a:pt x="129" y="61"/>
                      </a:lnTo>
                      <a:lnTo>
                        <a:pt x="128" y="63"/>
                      </a:lnTo>
                      <a:lnTo>
                        <a:pt x="127" y="63"/>
                      </a:lnTo>
                      <a:lnTo>
                        <a:pt x="127" y="61"/>
                      </a:lnTo>
                      <a:lnTo>
                        <a:pt x="127" y="60"/>
                      </a:lnTo>
                      <a:lnTo>
                        <a:pt x="127" y="58"/>
                      </a:lnTo>
                      <a:lnTo>
                        <a:pt x="128" y="55"/>
                      </a:lnTo>
                      <a:lnTo>
                        <a:pt x="130" y="50"/>
                      </a:lnTo>
                      <a:lnTo>
                        <a:pt x="132" y="45"/>
                      </a:lnTo>
                      <a:lnTo>
                        <a:pt x="134" y="39"/>
                      </a:lnTo>
                      <a:lnTo>
                        <a:pt x="135" y="34"/>
                      </a:lnTo>
                      <a:lnTo>
                        <a:pt x="137" y="29"/>
                      </a:lnTo>
                      <a:lnTo>
                        <a:pt x="137" y="26"/>
                      </a:lnTo>
                      <a:lnTo>
                        <a:pt x="137" y="23"/>
                      </a:lnTo>
                      <a:lnTo>
                        <a:pt x="136" y="21"/>
                      </a:lnTo>
                      <a:lnTo>
                        <a:pt x="136" y="20"/>
                      </a:lnTo>
                      <a:lnTo>
                        <a:pt x="135" y="19"/>
                      </a:lnTo>
                      <a:lnTo>
                        <a:pt x="134" y="18"/>
                      </a:lnTo>
                      <a:lnTo>
                        <a:pt x="133" y="18"/>
                      </a:lnTo>
                      <a:lnTo>
                        <a:pt x="132" y="18"/>
                      </a:lnTo>
                      <a:lnTo>
                        <a:pt x="131" y="17"/>
                      </a:lnTo>
                      <a:lnTo>
                        <a:pt x="12" y="19"/>
                      </a:lnTo>
                      <a:close/>
                    </a:path>
                  </a:pathLst>
                </a:custGeom>
                <a:solidFill>
                  <a:srgbClr val="FFFFFF"/>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8" name="Freeform 681"/>
                <p:cNvSpPr>
                  <a:spLocks/>
                </p:cNvSpPr>
                <p:nvPr/>
              </p:nvSpPr>
              <p:spPr bwMode="auto">
                <a:xfrm>
                  <a:off x="711" y="1572"/>
                  <a:ext cx="4" cy="3"/>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w 30"/>
                    <a:gd name="T11" fmla="*/ 0 h 32"/>
                    <a:gd name="T12" fmla="*/ 0 w 30"/>
                    <a:gd name="T13" fmla="*/ 0 h 32"/>
                    <a:gd name="T14" fmla="*/ 0 w 30"/>
                    <a:gd name="T15" fmla="*/ 0 h 32"/>
                    <a:gd name="T16" fmla="*/ 0 w 30"/>
                    <a:gd name="T17" fmla="*/ 0 h 32"/>
                    <a:gd name="T18" fmla="*/ 0 w 30"/>
                    <a:gd name="T19" fmla="*/ 0 h 32"/>
                    <a:gd name="T20" fmla="*/ 0 w 30"/>
                    <a:gd name="T21" fmla="*/ 0 h 32"/>
                    <a:gd name="T22" fmla="*/ 0 w 30"/>
                    <a:gd name="T23" fmla="*/ 0 h 32"/>
                    <a:gd name="T24" fmla="*/ 0 w 30"/>
                    <a:gd name="T25" fmla="*/ 0 h 32"/>
                    <a:gd name="T26" fmla="*/ 0 w 30"/>
                    <a:gd name="T27" fmla="*/ 0 h 32"/>
                    <a:gd name="T28" fmla="*/ 0 w 30"/>
                    <a:gd name="T29" fmla="*/ 0 h 32"/>
                    <a:gd name="T30" fmla="*/ 0 w 30"/>
                    <a:gd name="T31" fmla="*/ 0 h 32"/>
                    <a:gd name="T32" fmla="*/ 0 w 30"/>
                    <a:gd name="T33" fmla="*/ 0 h 32"/>
                    <a:gd name="T34" fmla="*/ 0 w 30"/>
                    <a:gd name="T35" fmla="*/ 0 h 32"/>
                    <a:gd name="T36" fmla="*/ 0 w 30"/>
                    <a:gd name="T37" fmla="*/ 0 h 32"/>
                    <a:gd name="T38" fmla="*/ 0 w 30"/>
                    <a:gd name="T39" fmla="*/ 0 h 32"/>
                    <a:gd name="T40" fmla="*/ 0 w 30"/>
                    <a:gd name="T41" fmla="*/ 0 h 32"/>
                    <a:gd name="T42" fmla="*/ 0 w 30"/>
                    <a:gd name="T43" fmla="*/ 0 h 32"/>
                    <a:gd name="T44" fmla="*/ 1 w 30"/>
                    <a:gd name="T45" fmla="*/ 0 h 32"/>
                    <a:gd name="T46" fmla="*/ 0 w 30"/>
                    <a:gd name="T47" fmla="*/ 0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32"/>
                    <a:gd name="T74" fmla="*/ 30 w 30"/>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32">
                      <a:moveTo>
                        <a:pt x="13" y="30"/>
                      </a:moveTo>
                      <a:lnTo>
                        <a:pt x="12" y="30"/>
                      </a:lnTo>
                      <a:lnTo>
                        <a:pt x="10" y="31"/>
                      </a:lnTo>
                      <a:lnTo>
                        <a:pt x="9" y="32"/>
                      </a:lnTo>
                      <a:lnTo>
                        <a:pt x="7" y="32"/>
                      </a:lnTo>
                      <a:lnTo>
                        <a:pt x="5" y="32"/>
                      </a:lnTo>
                      <a:lnTo>
                        <a:pt x="5" y="31"/>
                      </a:lnTo>
                      <a:lnTo>
                        <a:pt x="3" y="30"/>
                      </a:lnTo>
                      <a:lnTo>
                        <a:pt x="2" y="30"/>
                      </a:lnTo>
                      <a:lnTo>
                        <a:pt x="1" y="27"/>
                      </a:lnTo>
                      <a:lnTo>
                        <a:pt x="0" y="26"/>
                      </a:lnTo>
                      <a:lnTo>
                        <a:pt x="0" y="25"/>
                      </a:lnTo>
                      <a:lnTo>
                        <a:pt x="0" y="24"/>
                      </a:lnTo>
                      <a:lnTo>
                        <a:pt x="0" y="22"/>
                      </a:lnTo>
                      <a:lnTo>
                        <a:pt x="0" y="21"/>
                      </a:lnTo>
                      <a:lnTo>
                        <a:pt x="1" y="19"/>
                      </a:lnTo>
                      <a:lnTo>
                        <a:pt x="2" y="19"/>
                      </a:lnTo>
                      <a:lnTo>
                        <a:pt x="19" y="0"/>
                      </a:lnTo>
                      <a:lnTo>
                        <a:pt x="24" y="5"/>
                      </a:lnTo>
                      <a:lnTo>
                        <a:pt x="6" y="23"/>
                      </a:lnTo>
                      <a:lnTo>
                        <a:pt x="7" y="24"/>
                      </a:lnTo>
                      <a:lnTo>
                        <a:pt x="25" y="6"/>
                      </a:lnTo>
                      <a:lnTo>
                        <a:pt x="30" y="11"/>
                      </a:lnTo>
                      <a:lnTo>
                        <a:pt x="13" y="30"/>
                      </a:lnTo>
                      <a:close/>
                    </a:path>
                  </a:pathLst>
                </a:custGeom>
                <a:solidFill>
                  <a:srgbClr val="FFFFFF"/>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9" name="Freeform 682"/>
                <p:cNvSpPr>
                  <a:spLocks/>
                </p:cNvSpPr>
                <p:nvPr/>
              </p:nvSpPr>
              <p:spPr bwMode="auto">
                <a:xfrm>
                  <a:off x="711" y="1572"/>
                  <a:ext cx="4" cy="3"/>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w 30"/>
                    <a:gd name="T11" fmla="*/ 0 h 32"/>
                    <a:gd name="T12" fmla="*/ 0 w 30"/>
                    <a:gd name="T13" fmla="*/ 0 h 32"/>
                    <a:gd name="T14" fmla="*/ 0 w 30"/>
                    <a:gd name="T15" fmla="*/ 0 h 32"/>
                    <a:gd name="T16" fmla="*/ 0 w 30"/>
                    <a:gd name="T17" fmla="*/ 0 h 32"/>
                    <a:gd name="T18" fmla="*/ 0 w 30"/>
                    <a:gd name="T19" fmla="*/ 0 h 32"/>
                    <a:gd name="T20" fmla="*/ 0 w 30"/>
                    <a:gd name="T21" fmla="*/ 0 h 32"/>
                    <a:gd name="T22" fmla="*/ 0 w 30"/>
                    <a:gd name="T23" fmla="*/ 0 h 32"/>
                    <a:gd name="T24" fmla="*/ 0 w 30"/>
                    <a:gd name="T25" fmla="*/ 0 h 32"/>
                    <a:gd name="T26" fmla="*/ 0 w 30"/>
                    <a:gd name="T27" fmla="*/ 0 h 32"/>
                    <a:gd name="T28" fmla="*/ 0 w 30"/>
                    <a:gd name="T29" fmla="*/ 0 h 32"/>
                    <a:gd name="T30" fmla="*/ 0 w 30"/>
                    <a:gd name="T31" fmla="*/ 0 h 32"/>
                    <a:gd name="T32" fmla="*/ 0 w 30"/>
                    <a:gd name="T33" fmla="*/ 0 h 32"/>
                    <a:gd name="T34" fmla="*/ 0 w 30"/>
                    <a:gd name="T35" fmla="*/ 0 h 32"/>
                    <a:gd name="T36" fmla="*/ 0 w 30"/>
                    <a:gd name="T37" fmla="*/ 0 h 32"/>
                    <a:gd name="T38" fmla="*/ 0 w 30"/>
                    <a:gd name="T39" fmla="*/ 0 h 32"/>
                    <a:gd name="T40" fmla="*/ 0 w 30"/>
                    <a:gd name="T41" fmla="*/ 0 h 32"/>
                    <a:gd name="T42" fmla="*/ 0 w 30"/>
                    <a:gd name="T43" fmla="*/ 0 h 32"/>
                    <a:gd name="T44" fmla="*/ 1 w 30"/>
                    <a:gd name="T45" fmla="*/ 0 h 32"/>
                    <a:gd name="T46" fmla="*/ 0 w 30"/>
                    <a:gd name="T47" fmla="*/ 0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32"/>
                    <a:gd name="T74" fmla="*/ 30 w 30"/>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32">
                      <a:moveTo>
                        <a:pt x="13" y="30"/>
                      </a:moveTo>
                      <a:lnTo>
                        <a:pt x="12" y="30"/>
                      </a:lnTo>
                      <a:lnTo>
                        <a:pt x="10" y="31"/>
                      </a:lnTo>
                      <a:lnTo>
                        <a:pt x="9" y="32"/>
                      </a:lnTo>
                      <a:lnTo>
                        <a:pt x="7" y="32"/>
                      </a:lnTo>
                      <a:lnTo>
                        <a:pt x="5" y="32"/>
                      </a:lnTo>
                      <a:lnTo>
                        <a:pt x="5" y="31"/>
                      </a:lnTo>
                      <a:lnTo>
                        <a:pt x="3" y="30"/>
                      </a:lnTo>
                      <a:lnTo>
                        <a:pt x="2" y="30"/>
                      </a:lnTo>
                      <a:lnTo>
                        <a:pt x="1" y="27"/>
                      </a:lnTo>
                      <a:lnTo>
                        <a:pt x="0" y="26"/>
                      </a:lnTo>
                      <a:lnTo>
                        <a:pt x="0" y="25"/>
                      </a:lnTo>
                      <a:lnTo>
                        <a:pt x="0" y="24"/>
                      </a:lnTo>
                      <a:lnTo>
                        <a:pt x="0" y="22"/>
                      </a:lnTo>
                      <a:lnTo>
                        <a:pt x="0" y="21"/>
                      </a:lnTo>
                      <a:lnTo>
                        <a:pt x="1" y="19"/>
                      </a:lnTo>
                      <a:lnTo>
                        <a:pt x="2" y="19"/>
                      </a:lnTo>
                      <a:lnTo>
                        <a:pt x="19" y="0"/>
                      </a:lnTo>
                      <a:lnTo>
                        <a:pt x="24" y="5"/>
                      </a:lnTo>
                      <a:lnTo>
                        <a:pt x="6" y="23"/>
                      </a:lnTo>
                      <a:lnTo>
                        <a:pt x="7" y="24"/>
                      </a:lnTo>
                      <a:lnTo>
                        <a:pt x="25" y="6"/>
                      </a:lnTo>
                      <a:lnTo>
                        <a:pt x="30" y="11"/>
                      </a:lnTo>
                      <a:lnTo>
                        <a:pt x="13" y="30"/>
                      </a:lnTo>
                      <a:close/>
                    </a:path>
                  </a:pathLst>
                </a:custGeom>
                <a:noFill/>
                <a:ln w="0">
                  <a:solidFill>
                    <a:srgbClr val="99999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00" name="Freeform 683"/>
                <p:cNvSpPr>
                  <a:spLocks/>
                </p:cNvSpPr>
                <p:nvPr/>
              </p:nvSpPr>
              <p:spPr bwMode="auto">
                <a:xfrm>
                  <a:off x="712" y="1573"/>
                  <a:ext cx="4" cy="3"/>
                </a:xfrm>
                <a:custGeom>
                  <a:avLst/>
                  <a:gdLst>
                    <a:gd name="T0" fmla="*/ 0 w 29"/>
                    <a:gd name="T1" fmla="*/ 0 h 30"/>
                    <a:gd name="T2" fmla="*/ 0 w 29"/>
                    <a:gd name="T3" fmla="*/ 0 h 30"/>
                    <a:gd name="T4" fmla="*/ 0 w 29"/>
                    <a:gd name="T5" fmla="*/ 0 h 30"/>
                    <a:gd name="T6" fmla="*/ 0 w 29"/>
                    <a:gd name="T7" fmla="*/ 0 h 30"/>
                    <a:gd name="T8" fmla="*/ 0 w 29"/>
                    <a:gd name="T9" fmla="*/ 0 h 30"/>
                    <a:gd name="T10" fmla="*/ 0 w 29"/>
                    <a:gd name="T11" fmla="*/ 0 h 30"/>
                    <a:gd name="T12" fmla="*/ 0 w 29"/>
                    <a:gd name="T13" fmla="*/ 0 h 30"/>
                    <a:gd name="T14" fmla="*/ 1 w 29"/>
                    <a:gd name="T15" fmla="*/ 0 h 30"/>
                    <a:gd name="T16" fmla="*/ 1 w 29"/>
                    <a:gd name="T17" fmla="*/ 0 h 30"/>
                    <a:gd name="T18" fmla="*/ 1 w 29"/>
                    <a:gd name="T19" fmla="*/ 0 h 30"/>
                    <a:gd name="T20" fmla="*/ 1 w 29"/>
                    <a:gd name="T21" fmla="*/ 0 h 30"/>
                    <a:gd name="T22" fmla="*/ 1 w 29"/>
                    <a:gd name="T23" fmla="*/ 0 h 30"/>
                    <a:gd name="T24" fmla="*/ 1 w 29"/>
                    <a:gd name="T25" fmla="*/ 0 h 30"/>
                    <a:gd name="T26" fmla="*/ 1 w 29"/>
                    <a:gd name="T27" fmla="*/ 0 h 30"/>
                    <a:gd name="T28" fmla="*/ 1 w 29"/>
                    <a:gd name="T29" fmla="*/ 0 h 30"/>
                    <a:gd name="T30" fmla="*/ 1 w 29"/>
                    <a:gd name="T31" fmla="*/ 0 h 30"/>
                    <a:gd name="T32" fmla="*/ 1 w 29"/>
                    <a:gd name="T33" fmla="*/ 0 h 30"/>
                    <a:gd name="T34" fmla="*/ 0 w 29"/>
                    <a:gd name="T35" fmla="*/ 0 h 30"/>
                    <a:gd name="T36" fmla="*/ 0 w 29"/>
                    <a:gd name="T37" fmla="*/ 0 h 30"/>
                    <a:gd name="T38" fmla="*/ 0 w 29"/>
                    <a:gd name="T39" fmla="*/ 0 h 30"/>
                    <a:gd name="T40" fmla="*/ 0 w 29"/>
                    <a:gd name="T41" fmla="*/ 0 h 30"/>
                    <a:gd name="T42" fmla="*/ 0 w 29"/>
                    <a:gd name="T43" fmla="*/ 0 h 30"/>
                    <a:gd name="T44" fmla="*/ 0 w 29"/>
                    <a:gd name="T45" fmla="*/ 0 h 30"/>
                    <a:gd name="T46" fmla="*/ 0 w 29"/>
                    <a:gd name="T47" fmla="*/ 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30"/>
                    <a:gd name="T74" fmla="*/ 29 w 29"/>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30">
                      <a:moveTo>
                        <a:pt x="17" y="1"/>
                      </a:moveTo>
                      <a:lnTo>
                        <a:pt x="18" y="1"/>
                      </a:lnTo>
                      <a:lnTo>
                        <a:pt x="19" y="0"/>
                      </a:lnTo>
                      <a:lnTo>
                        <a:pt x="21" y="0"/>
                      </a:lnTo>
                      <a:lnTo>
                        <a:pt x="22" y="0"/>
                      </a:lnTo>
                      <a:lnTo>
                        <a:pt x="23" y="0"/>
                      </a:lnTo>
                      <a:lnTo>
                        <a:pt x="25" y="0"/>
                      </a:lnTo>
                      <a:lnTo>
                        <a:pt x="26" y="1"/>
                      </a:lnTo>
                      <a:lnTo>
                        <a:pt x="27" y="1"/>
                      </a:lnTo>
                      <a:lnTo>
                        <a:pt x="28" y="3"/>
                      </a:lnTo>
                      <a:lnTo>
                        <a:pt x="29" y="4"/>
                      </a:lnTo>
                      <a:lnTo>
                        <a:pt x="29" y="5"/>
                      </a:lnTo>
                      <a:lnTo>
                        <a:pt x="29" y="7"/>
                      </a:lnTo>
                      <a:lnTo>
                        <a:pt x="29" y="8"/>
                      </a:lnTo>
                      <a:lnTo>
                        <a:pt x="29" y="9"/>
                      </a:lnTo>
                      <a:lnTo>
                        <a:pt x="28" y="11"/>
                      </a:lnTo>
                      <a:lnTo>
                        <a:pt x="27" y="11"/>
                      </a:lnTo>
                      <a:lnTo>
                        <a:pt x="11" y="30"/>
                      </a:lnTo>
                      <a:lnTo>
                        <a:pt x="7" y="26"/>
                      </a:lnTo>
                      <a:lnTo>
                        <a:pt x="23" y="7"/>
                      </a:lnTo>
                      <a:lnTo>
                        <a:pt x="21" y="6"/>
                      </a:lnTo>
                      <a:lnTo>
                        <a:pt x="5" y="24"/>
                      </a:lnTo>
                      <a:lnTo>
                        <a:pt x="0" y="20"/>
                      </a:lnTo>
                      <a:lnTo>
                        <a:pt x="17" y="1"/>
                      </a:lnTo>
                      <a:close/>
                    </a:path>
                  </a:pathLst>
                </a:custGeom>
                <a:solidFill>
                  <a:srgbClr val="FFFFFF"/>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01" name="Freeform 684"/>
                <p:cNvSpPr>
                  <a:spLocks/>
                </p:cNvSpPr>
                <p:nvPr/>
              </p:nvSpPr>
              <p:spPr bwMode="auto">
                <a:xfrm>
                  <a:off x="712" y="1573"/>
                  <a:ext cx="4" cy="3"/>
                </a:xfrm>
                <a:custGeom>
                  <a:avLst/>
                  <a:gdLst>
                    <a:gd name="T0" fmla="*/ 0 w 29"/>
                    <a:gd name="T1" fmla="*/ 0 h 30"/>
                    <a:gd name="T2" fmla="*/ 0 w 29"/>
                    <a:gd name="T3" fmla="*/ 0 h 30"/>
                    <a:gd name="T4" fmla="*/ 0 w 29"/>
                    <a:gd name="T5" fmla="*/ 0 h 30"/>
                    <a:gd name="T6" fmla="*/ 0 w 29"/>
                    <a:gd name="T7" fmla="*/ 0 h 30"/>
                    <a:gd name="T8" fmla="*/ 0 w 29"/>
                    <a:gd name="T9" fmla="*/ 0 h 30"/>
                    <a:gd name="T10" fmla="*/ 0 w 29"/>
                    <a:gd name="T11" fmla="*/ 0 h 30"/>
                    <a:gd name="T12" fmla="*/ 0 w 29"/>
                    <a:gd name="T13" fmla="*/ 0 h 30"/>
                    <a:gd name="T14" fmla="*/ 1 w 29"/>
                    <a:gd name="T15" fmla="*/ 0 h 30"/>
                    <a:gd name="T16" fmla="*/ 1 w 29"/>
                    <a:gd name="T17" fmla="*/ 0 h 30"/>
                    <a:gd name="T18" fmla="*/ 1 w 29"/>
                    <a:gd name="T19" fmla="*/ 0 h 30"/>
                    <a:gd name="T20" fmla="*/ 1 w 29"/>
                    <a:gd name="T21" fmla="*/ 0 h 30"/>
                    <a:gd name="T22" fmla="*/ 1 w 29"/>
                    <a:gd name="T23" fmla="*/ 0 h 30"/>
                    <a:gd name="T24" fmla="*/ 1 w 29"/>
                    <a:gd name="T25" fmla="*/ 0 h 30"/>
                    <a:gd name="T26" fmla="*/ 1 w 29"/>
                    <a:gd name="T27" fmla="*/ 0 h 30"/>
                    <a:gd name="T28" fmla="*/ 1 w 29"/>
                    <a:gd name="T29" fmla="*/ 0 h 30"/>
                    <a:gd name="T30" fmla="*/ 1 w 29"/>
                    <a:gd name="T31" fmla="*/ 0 h 30"/>
                    <a:gd name="T32" fmla="*/ 1 w 29"/>
                    <a:gd name="T33" fmla="*/ 0 h 30"/>
                    <a:gd name="T34" fmla="*/ 0 w 29"/>
                    <a:gd name="T35" fmla="*/ 0 h 30"/>
                    <a:gd name="T36" fmla="*/ 0 w 29"/>
                    <a:gd name="T37" fmla="*/ 0 h 30"/>
                    <a:gd name="T38" fmla="*/ 0 w 29"/>
                    <a:gd name="T39" fmla="*/ 0 h 30"/>
                    <a:gd name="T40" fmla="*/ 0 w 29"/>
                    <a:gd name="T41" fmla="*/ 0 h 30"/>
                    <a:gd name="T42" fmla="*/ 0 w 29"/>
                    <a:gd name="T43" fmla="*/ 0 h 30"/>
                    <a:gd name="T44" fmla="*/ 0 w 29"/>
                    <a:gd name="T45" fmla="*/ 0 h 30"/>
                    <a:gd name="T46" fmla="*/ 0 w 29"/>
                    <a:gd name="T47" fmla="*/ 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30"/>
                    <a:gd name="T74" fmla="*/ 29 w 29"/>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30">
                      <a:moveTo>
                        <a:pt x="17" y="1"/>
                      </a:moveTo>
                      <a:lnTo>
                        <a:pt x="18" y="1"/>
                      </a:lnTo>
                      <a:lnTo>
                        <a:pt x="19" y="0"/>
                      </a:lnTo>
                      <a:lnTo>
                        <a:pt x="21" y="0"/>
                      </a:lnTo>
                      <a:lnTo>
                        <a:pt x="22" y="0"/>
                      </a:lnTo>
                      <a:lnTo>
                        <a:pt x="23" y="0"/>
                      </a:lnTo>
                      <a:lnTo>
                        <a:pt x="25" y="0"/>
                      </a:lnTo>
                      <a:lnTo>
                        <a:pt x="26" y="1"/>
                      </a:lnTo>
                      <a:lnTo>
                        <a:pt x="27" y="1"/>
                      </a:lnTo>
                      <a:lnTo>
                        <a:pt x="28" y="3"/>
                      </a:lnTo>
                      <a:lnTo>
                        <a:pt x="29" y="4"/>
                      </a:lnTo>
                      <a:lnTo>
                        <a:pt x="29" y="5"/>
                      </a:lnTo>
                      <a:lnTo>
                        <a:pt x="29" y="7"/>
                      </a:lnTo>
                      <a:lnTo>
                        <a:pt x="29" y="8"/>
                      </a:lnTo>
                      <a:lnTo>
                        <a:pt x="29" y="9"/>
                      </a:lnTo>
                      <a:lnTo>
                        <a:pt x="28" y="11"/>
                      </a:lnTo>
                      <a:lnTo>
                        <a:pt x="27" y="11"/>
                      </a:lnTo>
                      <a:lnTo>
                        <a:pt x="11" y="30"/>
                      </a:lnTo>
                      <a:lnTo>
                        <a:pt x="7" y="26"/>
                      </a:lnTo>
                      <a:lnTo>
                        <a:pt x="23" y="7"/>
                      </a:lnTo>
                      <a:lnTo>
                        <a:pt x="21" y="6"/>
                      </a:lnTo>
                      <a:lnTo>
                        <a:pt x="5" y="24"/>
                      </a:lnTo>
                      <a:lnTo>
                        <a:pt x="0" y="20"/>
                      </a:lnTo>
                      <a:lnTo>
                        <a:pt x="17" y="1"/>
                      </a:lnTo>
                      <a:close/>
                    </a:path>
                  </a:pathLst>
                </a:custGeom>
                <a:noFill/>
                <a:ln w="0">
                  <a:solidFill>
                    <a:srgbClr val="99999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02" name="Freeform 685"/>
                <p:cNvSpPr>
                  <a:spLocks/>
                </p:cNvSpPr>
                <p:nvPr/>
              </p:nvSpPr>
              <p:spPr bwMode="auto">
                <a:xfrm>
                  <a:off x="714" y="1575"/>
                  <a:ext cx="4" cy="3"/>
                </a:xfrm>
                <a:custGeom>
                  <a:avLst/>
                  <a:gdLst>
                    <a:gd name="T0" fmla="*/ 1 w 29"/>
                    <a:gd name="T1" fmla="*/ 0 h 30"/>
                    <a:gd name="T2" fmla="*/ 1 w 29"/>
                    <a:gd name="T3" fmla="*/ 0 h 30"/>
                    <a:gd name="T4" fmla="*/ 1 w 29"/>
                    <a:gd name="T5" fmla="*/ 0 h 30"/>
                    <a:gd name="T6" fmla="*/ 1 w 29"/>
                    <a:gd name="T7" fmla="*/ 0 h 30"/>
                    <a:gd name="T8" fmla="*/ 1 w 29"/>
                    <a:gd name="T9" fmla="*/ 0 h 30"/>
                    <a:gd name="T10" fmla="*/ 1 w 29"/>
                    <a:gd name="T11" fmla="*/ 0 h 30"/>
                    <a:gd name="T12" fmla="*/ 1 w 29"/>
                    <a:gd name="T13" fmla="*/ 0 h 30"/>
                    <a:gd name="T14" fmla="*/ 1 w 29"/>
                    <a:gd name="T15" fmla="*/ 0 h 30"/>
                    <a:gd name="T16" fmla="*/ 1 w 29"/>
                    <a:gd name="T17" fmla="*/ 0 h 30"/>
                    <a:gd name="T18" fmla="*/ 1 w 29"/>
                    <a:gd name="T19" fmla="*/ 0 h 30"/>
                    <a:gd name="T20" fmla="*/ 0 w 29"/>
                    <a:gd name="T21" fmla="*/ 0 h 30"/>
                    <a:gd name="T22" fmla="*/ 0 w 29"/>
                    <a:gd name="T23" fmla="*/ 0 h 30"/>
                    <a:gd name="T24" fmla="*/ 0 w 29"/>
                    <a:gd name="T25" fmla="*/ 0 h 30"/>
                    <a:gd name="T26" fmla="*/ 0 w 29"/>
                    <a:gd name="T27" fmla="*/ 0 h 30"/>
                    <a:gd name="T28" fmla="*/ 0 w 29"/>
                    <a:gd name="T29" fmla="*/ 0 h 30"/>
                    <a:gd name="T30" fmla="*/ 0 w 29"/>
                    <a:gd name="T31" fmla="*/ 0 h 30"/>
                    <a:gd name="T32" fmla="*/ 0 w 29"/>
                    <a:gd name="T33" fmla="*/ 0 h 30"/>
                    <a:gd name="T34" fmla="*/ 0 w 29"/>
                    <a:gd name="T35" fmla="*/ 0 h 30"/>
                    <a:gd name="T36" fmla="*/ 0 w 29"/>
                    <a:gd name="T37" fmla="*/ 0 h 30"/>
                    <a:gd name="T38" fmla="*/ 0 w 29"/>
                    <a:gd name="T39" fmla="*/ 0 h 30"/>
                    <a:gd name="T40" fmla="*/ 0 w 29"/>
                    <a:gd name="T41" fmla="*/ 0 h 30"/>
                    <a:gd name="T42" fmla="*/ 0 w 29"/>
                    <a:gd name="T43" fmla="*/ 0 h 30"/>
                    <a:gd name="T44" fmla="*/ 0 w 29"/>
                    <a:gd name="T45" fmla="*/ 0 h 30"/>
                    <a:gd name="T46" fmla="*/ 1 w 29"/>
                    <a:gd name="T47" fmla="*/ 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30"/>
                    <a:gd name="T74" fmla="*/ 29 w 29"/>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30">
                      <a:moveTo>
                        <a:pt x="27" y="17"/>
                      </a:moveTo>
                      <a:lnTo>
                        <a:pt x="28" y="18"/>
                      </a:lnTo>
                      <a:lnTo>
                        <a:pt x="29" y="19"/>
                      </a:lnTo>
                      <a:lnTo>
                        <a:pt x="29" y="21"/>
                      </a:lnTo>
                      <a:lnTo>
                        <a:pt x="29" y="22"/>
                      </a:lnTo>
                      <a:lnTo>
                        <a:pt x="29" y="23"/>
                      </a:lnTo>
                      <a:lnTo>
                        <a:pt x="29" y="24"/>
                      </a:lnTo>
                      <a:lnTo>
                        <a:pt x="29" y="26"/>
                      </a:lnTo>
                      <a:lnTo>
                        <a:pt x="27" y="27"/>
                      </a:lnTo>
                      <a:lnTo>
                        <a:pt x="26" y="28"/>
                      </a:lnTo>
                      <a:lnTo>
                        <a:pt x="25" y="30"/>
                      </a:lnTo>
                      <a:lnTo>
                        <a:pt x="24" y="30"/>
                      </a:lnTo>
                      <a:lnTo>
                        <a:pt x="22" y="30"/>
                      </a:lnTo>
                      <a:lnTo>
                        <a:pt x="21" y="30"/>
                      </a:lnTo>
                      <a:lnTo>
                        <a:pt x="20" y="30"/>
                      </a:lnTo>
                      <a:lnTo>
                        <a:pt x="19" y="28"/>
                      </a:lnTo>
                      <a:lnTo>
                        <a:pt x="17" y="27"/>
                      </a:lnTo>
                      <a:lnTo>
                        <a:pt x="0" y="11"/>
                      </a:lnTo>
                      <a:lnTo>
                        <a:pt x="5" y="5"/>
                      </a:lnTo>
                      <a:lnTo>
                        <a:pt x="22" y="22"/>
                      </a:lnTo>
                      <a:lnTo>
                        <a:pt x="23" y="22"/>
                      </a:lnTo>
                      <a:lnTo>
                        <a:pt x="6" y="4"/>
                      </a:lnTo>
                      <a:lnTo>
                        <a:pt x="10" y="0"/>
                      </a:lnTo>
                      <a:lnTo>
                        <a:pt x="27" y="17"/>
                      </a:lnTo>
                      <a:close/>
                    </a:path>
                  </a:pathLst>
                </a:custGeom>
                <a:solidFill>
                  <a:srgbClr val="FFFFFF"/>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03" name="Freeform 686"/>
                <p:cNvSpPr>
                  <a:spLocks/>
                </p:cNvSpPr>
                <p:nvPr/>
              </p:nvSpPr>
              <p:spPr bwMode="auto">
                <a:xfrm>
                  <a:off x="714" y="1575"/>
                  <a:ext cx="4" cy="3"/>
                </a:xfrm>
                <a:custGeom>
                  <a:avLst/>
                  <a:gdLst>
                    <a:gd name="T0" fmla="*/ 1 w 29"/>
                    <a:gd name="T1" fmla="*/ 0 h 30"/>
                    <a:gd name="T2" fmla="*/ 1 w 29"/>
                    <a:gd name="T3" fmla="*/ 0 h 30"/>
                    <a:gd name="T4" fmla="*/ 1 w 29"/>
                    <a:gd name="T5" fmla="*/ 0 h 30"/>
                    <a:gd name="T6" fmla="*/ 1 w 29"/>
                    <a:gd name="T7" fmla="*/ 0 h 30"/>
                    <a:gd name="T8" fmla="*/ 1 w 29"/>
                    <a:gd name="T9" fmla="*/ 0 h 30"/>
                    <a:gd name="T10" fmla="*/ 1 w 29"/>
                    <a:gd name="T11" fmla="*/ 0 h 30"/>
                    <a:gd name="T12" fmla="*/ 1 w 29"/>
                    <a:gd name="T13" fmla="*/ 0 h 30"/>
                    <a:gd name="T14" fmla="*/ 1 w 29"/>
                    <a:gd name="T15" fmla="*/ 0 h 30"/>
                    <a:gd name="T16" fmla="*/ 1 w 29"/>
                    <a:gd name="T17" fmla="*/ 0 h 30"/>
                    <a:gd name="T18" fmla="*/ 1 w 29"/>
                    <a:gd name="T19" fmla="*/ 0 h 30"/>
                    <a:gd name="T20" fmla="*/ 0 w 29"/>
                    <a:gd name="T21" fmla="*/ 0 h 30"/>
                    <a:gd name="T22" fmla="*/ 0 w 29"/>
                    <a:gd name="T23" fmla="*/ 0 h 30"/>
                    <a:gd name="T24" fmla="*/ 0 w 29"/>
                    <a:gd name="T25" fmla="*/ 0 h 30"/>
                    <a:gd name="T26" fmla="*/ 0 w 29"/>
                    <a:gd name="T27" fmla="*/ 0 h 30"/>
                    <a:gd name="T28" fmla="*/ 0 w 29"/>
                    <a:gd name="T29" fmla="*/ 0 h 30"/>
                    <a:gd name="T30" fmla="*/ 0 w 29"/>
                    <a:gd name="T31" fmla="*/ 0 h 30"/>
                    <a:gd name="T32" fmla="*/ 0 w 29"/>
                    <a:gd name="T33" fmla="*/ 0 h 30"/>
                    <a:gd name="T34" fmla="*/ 0 w 29"/>
                    <a:gd name="T35" fmla="*/ 0 h 30"/>
                    <a:gd name="T36" fmla="*/ 0 w 29"/>
                    <a:gd name="T37" fmla="*/ 0 h 30"/>
                    <a:gd name="T38" fmla="*/ 0 w 29"/>
                    <a:gd name="T39" fmla="*/ 0 h 30"/>
                    <a:gd name="T40" fmla="*/ 0 w 29"/>
                    <a:gd name="T41" fmla="*/ 0 h 30"/>
                    <a:gd name="T42" fmla="*/ 0 w 29"/>
                    <a:gd name="T43" fmla="*/ 0 h 30"/>
                    <a:gd name="T44" fmla="*/ 0 w 29"/>
                    <a:gd name="T45" fmla="*/ 0 h 30"/>
                    <a:gd name="T46" fmla="*/ 1 w 29"/>
                    <a:gd name="T47" fmla="*/ 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30"/>
                    <a:gd name="T74" fmla="*/ 29 w 29"/>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30">
                      <a:moveTo>
                        <a:pt x="27" y="17"/>
                      </a:moveTo>
                      <a:lnTo>
                        <a:pt x="28" y="18"/>
                      </a:lnTo>
                      <a:lnTo>
                        <a:pt x="29" y="19"/>
                      </a:lnTo>
                      <a:lnTo>
                        <a:pt x="29" y="21"/>
                      </a:lnTo>
                      <a:lnTo>
                        <a:pt x="29" y="22"/>
                      </a:lnTo>
                      <a:lnTo>
                        <a:pt x="29" y="23"/>
                      </a:lnTo>
                      <a:lnTo>
                        <a:pt x="29" y="24"/>
                      </a:lnTo>
                      <a:lnTo>
                        <a:pt x="29" y="26"/>
                      </a:lnTo>
                      <a:lnTo>
                        <a:pt x="27" y="27"/>
                      </a:lnTo>
                      <a:lnTo>
                        <a:pt x="26" y="28"/>
                      </a:lnTo>
                      <a:lnTo>
                        <a:pt x="25" y="30"/>
                      </a:lnTo>
                      <a:lnTo>
                        <a:pt x="24" y="30"/>
                      </a:lnTo>
                      <a:lnTo>
                        <a:pt x="22" y="30"/>
                      </a:lnTo>
                      <a:lnTo>
                        <a:pt x="21" y="30"/>
                      </a:lnTo>
                      <a:lnTo>
                        <a:pt x="20" y="30"/>
                      </a:lnTo>
                      <a:lnTo>
                        <a:pt x="19" y="28"/>
                      </a:lnTo>
                      <a:lnTo>
                        <a:pt x="17" y="27"/>
                      </a:lnTo>
                      <a:lnTo>
                        <a:pt x="0" y="11"/>
                      </a:lnTo>
                      <a:lnTo>
                        <a:pt x="5" y="5"/>
                      </a:lnTo>
                      <a:lnTo>
                        <a:pt x="22" y="22"/>
                      </a:lnTo>
                      <a:lnTo>
                        <a:pt x="23" y="22"/>
                      </a:lnTo>
                      <a:lnTo>
                        <a:pt x="6" y="4"/>
                      </a:lnTo>
                      <a:lnTo>
                        <a:pt x="10" y="0"/>
                      </a:lnTo>
                      <a:lnTo>
                        <a:pt x="27" y="17"/>
                      </a:lnTo>
                      <a:close/>
                    </a:path>
                  </a:pathLst>
                </a:custGeom>
                <a:noFill/>
                <a:ln w="0">
                  <a:solidFill>
                    <a:srgbClr val="99999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04" name="Freeform 687"/>
                <p:cNvSpPr>
                  <a:spLocks/>
                </p:cNvSpPr>
                <p:nvPr/>
              </p:nvSpPr>
              <p:spPr bwMode="auto">
                <a:xfrm>
                  <a:off x="716" y="1574"/>
                  <a:ext cx="4" cy="3"/>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0 w 30"/>
                    <a:gd name="T13" fmla="*/ 0 h 30"/>
                    <a:gd name="T14" fmla="*/ 0 w 30"/>
                    <a:gd name="T15" fmla="*/ 0 h 30"/>
                    <a:gd name="T16" fmla="*/ 0 w 30"/>
                    <a:gd name="T17" fmla="*/ 0 h 30"/>
                    <a:gd name="T18" fmla="*/ 0 w 30"/>
                    <a:gd name="T19" fmla="*/ 0 h 30"/>
                    <a:gd name="T20" fmla="*/ 0 w 30"/>
                    <a:gd name="T21" fmla="*/ 0 h 30"/>
                    <a:gd name="T22" fmla="*/ 0 w 30"/>
                    <a:gd name="T23" fmla="*/ 0 h 30"/>
                    <a:gd name="T24" fmla="*/ 0 w 30"/>
                    <a:gd name="T25" fmla="*/ 0 h 30"/>
                    <a:gd name="T26" fmla="*/ 0 w 30"/>
                    <a:gd name="T27" fmla="*/ 0 h 30"/>
                    <a:gd name="T28" fmla="*/ 0 w 30"/>
                    <a:gd name="T29" fmla="*/ 0 h 30"/>
                    <a:gd name="T30" fmla="*/ 0 w 30"/>
                    <a:gd name="T31" fmla="*/ 0 h 30"/>
                    <a:gd name="T32" fmla="*/ 0 w 30"/>
                    <a:gd name="T33" fmla="*/ 0 h 30"/>
                    <a:gd name="T34" fmla="*/ 1 w 30"/>
                    <a:gd name="T35" fmla="*/ 0 h 30"/>
                    <a:gd name="T36" fmla="*/ 0 w 30"/>
                    <a:gd name="T37" fmla="*/ 0 h 30"/>
                    <a:gd name="T38" fmla="*/ 0 w 30"/>
                    <a:gd name="T39" fmla="*/ 0 h 30"/>
                    <a:gd name="T40" fmla="*/ 0 w 30"/>
                    <a:gd name="T41" fmla="*/ 0 h 30"/>
                    <a:gd name="T42" fmla="*/ 0 w 30"/>
                    <a:gd name="T43" fmla="*/ 0 h 30"/>
                    <a:gd name="T44" fmla="*/ 0 w 30"/>
                    <a:gd name="T45" fmla="*/ 0 h 30"/>
                    <a:gd name="T46" fmla="*/ 0 w 30"/>
                    <a:gd name="T47" fmla="*/ 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30"/>
                    <a:gd name="T74" fmla="*/ 30 w 30"/>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30">
                      <a:moveTo>
                        <a:pt x="3" y="13"/>
                      </a:moveTo>
                      <a:lnTo>
                        <a:pt x="2" y="12"/>
                      </a:lnTo>
                      <a:lnTo>
                        <a:pt x="1" y="11"/>
                      </a:lnTo>
                      <a:lnTo>
                        <a:pt x="1" y="10"/>
                      </a:lnTo>
                      <a:lnTo>
                        <a:pt x="0" y="8"/>
                      </a:lnTo>
                      <a:lnTo>
                        <a:pt x="1" y="7"/>
                      </a:lnTo>
                      <a:lnTo>
                        <a:pt x="1" y="5"/>
                      </a:lnTo>
                      <a:lnTo>
                        <a:pt x="2" y="4"/>
                      </a:lnTo>
                      <a:lnTo>
                        <a:pt x="3" y="3"/>
                      </a:lnTo>
                      <a:lnTo>
                        <a:pt x="3" y="2"/>
                      </a:lnTo>
                      <a:lnTo>
                        <a:pt x="5" y="0"/>
                      </a:lnTo>
                      <a:lnTo>
                        <a:pt x="6" y="0"/>
                      </a:lnTo>
                      <a:lnTo>
                        <a:pt x="7" y="0"/>
                      </a:lnTo>
                      <a:lnTo>
                        <a:pt x="9" y="0"/>
                      </a:lnTo>
                      <a:lnTo>
                        <a:pt x="10" y="0"/>
                      </a:lnTo>
                      <a:lnTo>
                        <a:pt x="11" y="2"/>
                      </a:lnTo>
                      <a:lnTo>
                        <a:pt x="13" y="3"/>
                      </a:lnTo>
                      <a:lnTo>
                        <a:pt x="30" y="19"/>
                      </a:lnTo>
                      <a:lnTo>
                        <a:pt x="25" y="24"/>
                      </a:lnTo>
                      <a:lnTo>
                        <a:pt x="8" y="7"/>
                      </a:lnTo>
                      <a:lnTo>
                        <a:pt x="7" y="8"/>
                      </a:lnTo>
                      <a:lnTo>
                        <a:pt x="24" y="26"/>
                      </a:lnTo>
                      <a:lnTo>
                        <a:pt x="20" y="30"/>
                      </a:lnTo>
                      <a:lnTo>
                        <a:pt x="3" y="13"/>
                      </a:lnTo>
                      <a:close/>
                    </a:path>
                  </a:pathLst>
                </a:custGeom>
                <a:solidFill>
                  <a:srgbClr val="FFFFFF"/>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05" name="Freeform 688"/>
                <p:cNvSpPr>
                  <a:spLocks/>
                </p:cNvSpPr>
                <p:nvPr/>
              </p:nvSpPr>
              <p:spPr bwMode="auto">
                <a:xfrm>
                  <a:off x="716" y="1574"/>
                  <a:ext cx="4" cy="3"/>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0 w 30"/>
                    <a:gd name="T13" fmla="*/ 0 h 30"/>
                    <a:gd name="T14" fmla="*/ 0 w 30"/>
                    <a:gd name="T15" fmla="*/ 0 h 30"/>
                    <a:gd name="T16" fmla="*/ 0 w 30"/>
                    <a:gd name="T17" fmla="*/ 0 h 30"/>
                    <a:gd name="T18" fmla="*/ 0 w 30"/>
                    <a:gd name="T19" fmla="*/ 0 h 30"/>
                    <a:gd name="T20" fmla="*/ 0 w 30"/>
                    <a:gd name="T21" fmla="*/ 0 h 30"/>
                    <a:gd name="T22" fmla="*/ 0 w 30"/>
                    <a:gd name="T23" fmla="*/ 0 h 30"/>
                    <a:gd name="T24" fmla="*/ 0 w 30"/>
                    <a:gd name="T25" fmla="*/ 0 h 30"/>
                    <a:gd name="T26" fmla="*/ 0 w 30"/>
                    <a:gd name="T27" fmla="*/ 0 h 30"/>
                    <a:gd name="T28" fmla="*/ 0 w 30"/>
                    <a:gd name="T29" fmla="*/ 0 h 30"/>
                    <a:gd name="T30" fmla="*/ 0 w 30"/>
                    <a:gd name="T31" fmla="*/ 0 h 30"/>
                    <a:gd name="T32" fmla="*/ 0 w 30"/>
                    <a:gd name="T33" fmla="*/ 0 h 30"/>
                    <a:gd name="T34" fmla="*/ 1 w 30"/>
                    <a:gd name="T35" fmla="*/ 0 h 30"/>
                    <a:gd name="T36" fmla="*/ 0 w 30"/>
                    <a:gd name="T37" fmla="*/ 0 h 30"/>
                    <a:gd name="T38" fmla="*/ 0 w 30"/>
                    <a:gd name="T39" fmla="*/ 0 h 30"/>
                    <a:gd name="T40" fmla="*/ 0 w 30"/>
                    <a:gd name="T41" fmla="*/ 0 h 30"/>
                    <a:gd name="T42" fmla="*/ 0 w 30"/>
                    <a:gd name="T43" fmla="*/ 0 h 30"/>
                    <a:gd name="T44" fmla="*/ 0 w 30"/>
                    <a:gd name="T45" fmla="*/ 0 h 30"/>
                    <a:gd name="T46" fmla="*/ 0 w 30"/>
                    <a:gd name="T47" fmla="*/ 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30"/>
                    <a:gd name="T74" fmla="*/ 30 w 30"/>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30">
                      <a:moveTo>
                        <a:pt x="3" y="13"/>
                      </a:moveTo>
                      <a:lnTo>
                        <a:pt x="2" y="12"/>
                      </a:lnTo>
                      <a:lnTo>
                        <a:pt x="1" y="11"/>
                      </a:lnTo>
                      <a:lnTo>
                        <a:pt x="1" y="10"/>
                      </a:lnTo>
                      <a:lnTo>
                        <a:pt x="0" y="8"/>
                      </a:lnTo>
                      <a:lnTo>
                        <a:pt x="1" y="7"/>
                      </a:lnTo>
                      <a:lnTo>
                        <a:pt x="1" y="5"/>
                      </a:lnTo>
                      <a:lnTo>
                        <a:pt x="2" y="4"/>
                      </a:lnTo>
                      <a:lnTo>
                        <a:pt x="3" y="3"/>
                      </a:lnTo>
                      <a:lnTo>
                        <a:pt x="3" y="2"/>
                      </a:lnTo>
                      <a:lnTo>
                        <a:pt x="5" y="0"/>
                      </a:lnTo>
                      <a:lnTo>
                        <a:pt x="6" y="0"/>
                      </a:lnTo>
                      <a:lnTo>
                        <a:pt x="7" y="0"/>
                      </a:lnTo>
                      <a:lnTo>
                        <a:pt x="9" y="0"/>
                      </a:lnTo>
                      <a:lnTo>
                        <a:pt x="10" y="0"/>
                      </a:lnTo>
                      <a:lnTo>
                        <a:pt x="11" y="2"/>
                      </a:lnTo>
                      <a:lnTo>
                        <a:pt x="13" y="3"/>
                      </a:lnTo>
                      <a:lnTo>
                        <a:pt x="30" y="19"/>
                      </a:lnTo>
                      <a:lnTo>
                        <a:pt x="25" y="24"/>
                      </a:lnTo>
                      <a:lnTo>
                        <a:pt x="8" y="7"/>
                      </a:lnTo>
                      <a:lnTo>
                        <a:pt x="7" y="8"/>
                      </a:lnTo>
                      <a:lnTo>
                        <a:pt x="24" y="26"/>
                      </a:lnTo>
                      <a:lnTo>
                        <a:pt x="20" y="30"/>
                      </a:lnTo>
                      <a:lnTo>
                        <a:pt x="3" y="13"/>
                      </a:lnTo>
                      <a:close/>
                    </a:path>
                  </a:pathLst>
                </a:custGeom>
                <a:noFill/>
                <a:ln w="0">
                  <a:solidFill>
                    <a:srgbClr val="99999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06" name="Freeform 689"/>
                <p:cNvSpPr>
                  <a:spLocks/>
                </p:cNvSpPr>
                <p:nvPr/>
              </p:nvSpPr>
              <p:spPr bwMode="auto">
                <a:xfrm>
                  <a:off x="717" y="1571"/>
                  <a:ext cx="4" cy="3"/>
                </a:xfrm>
                <a:custGeom>
                  <a:avLst/>
                  <a:gdLst>
                    <a:gd name="T0" fmla="*/ 0 w 28"/>
                    <a:gd name="T1" fmla="*/ 0 h 31"/>
                    <a:gd name="T2" fmla="*/ 0 w 28"/>
                    <a:gd name="T3" fmla="*/ 0 h 31"/>
                    <a:gd name="T4" fmla="*/ 0 w 28"/>
                    <a:gd name="T5" fmla="*/ 0 h 31"/>
                    <a:gd name="T6" fmla="*/ 0 w 28"/>
                    <a:gd name="T7" fmla="*/ 0 h 31"/>
                    <a:gd name="T8" fmla="*/ 0 w 28"/>
                    <a:gd name="T9" fmla="*/ 0 h 31"/>
                    <a:gd name="T10" fmla="*/ 0 w 28"/>
                    <a:gd name="T11" fmla="*/ 0 h 31"/>
                    <a:gd name="T12" fmla="*/ 0 w 28"/>
                    <a:gd name="T13" fmla="*/ 0 h 31"/>
                    <a:gd name="T14" fmla="*/ 0 w 28"/>
                    <a:gd name="T15" fmla="*/ 0 h 31"/>
                    <a:gd name="T16" fmla="*/ 0 w 28"/>
                    <a:gd name="T17" fmla="*/ 0 h 31"/>
                    <a:gd name="T18" fmla="*/ 0 w 28"/>
                    <a:gd name="T19" fmla="*/ 0 h 31"/>
                    <a:gd name="T20" fmla="*/ 0 w 28"/>
                    <a:gd name="T21" fmla="*/ 0 h 31"/>
                    <a:gd name="T22" fmla="*/ 0 w 28"/>
                    <a:gd name="T23" fmla="*/ 0 h 31"/>
                    <a:gd name="T24" fmla="*/ 0 w 28"/>
                    <a:gd name="T25" fmla="*/ 0 h 31"/>
                    <a:gd name="T26" fmla="*/ 0 w 28"/>
                    <a:gd name="T27" fmla="*/ 0 h 31"/>
                    <a:gd name="T28" fmla="*/ 0 w 28"/>
                    <a:gd name="T29" fmla="*/ 0 h 31"/>
                    <a:gd name="T30" fmla="*/ 0 w 28"/>
                    <a:gd name="T31" fmla="*/ 0 h 31"/>
                    <a:gd name="T32" fmla="*/ 0 w 28"/>
                    <a:gd name="T33" fmla="*/ 0 h 31"/>
                    <a:gd name="T34" fmla="*/ 0 w 28"/>
                    <a:gd name="T35" fmla="*/ 0 h 31"/>
                    <a:gd name="T36" fmla="*/ 0 w 28"/>
                    <a:gd name="T37" fmla="*/ 0 h 31"/>
                    <a:gd name="T38" fmla="*/ 0 w 28"/>
                    <a:gd name="T39" fmla="*/ 0 h 31"/>
                    <a:gd name="T40" fmla="*/ 0 w 28"/>
                    <a:gd name="T41" fmla="*/ 0 h 31"/>
                    <a:gd name="T42" fmla="*/ 0 w 28"/>
                    <a:gd name="T43" fmla="*/ 0 h 31"/>
                    <a:gd name="T44" fmla="*/ 1 w 28"/>
                    <a:gd name="T45" fmla="*/ 0 h 31"/>
                    <a:gd name="T46" fmla="*/ 0 w 28"/>
                    <a:gd name="T47" fmla="*/ 0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31"/>
                    <a:gd name="T74" fmla="*/ 28 w 28"/>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31">
                      <a:moveTo>
                        <a:pt x="12" y="28"/>
                      </a:moveTo>
                      <a:lnTo>
                        <a:pt x="11" y="31"/>
                      </a:lnTo>
                      <a:lnTo>
                        <a:pt x="10" y="31"/>
                      </a:lnTo>
                      <a:lnTo>
                        <a:pt x="8" y="31"/>
                      </a:lnTo>
                      <a:lnTo>
                        <a:pt x="7" y="31"/>
                      </a:lnTo>
                      <a:lnTo>
                        <a:pt x="5" y="31"/>
                      </a:lnTo>
                      <a:lnTo>
                        <a:pt x="4" y="31"/>
                      </a:lnTo>
                      <a:lnTo>
                        <a:pt x="3" y="31"/>
                      </a:lnTo>
                      <a:lnTo>
                        <a:pt x="2" y="28"/>
                      </a:lnTo>
                      <a:lnTo>
                        <a:pt x="1" y="28"/>
                      </a:lnTo>
                      <a:lnTo>
                        <a:pt x="0" y="26"/>
                      </a:lnTo>
                      <a:lnTo>
                        <a:pt x="0" y="25"/>
                      </a:lnTo>
                      <a:lnTo>
                        <a:pt x="0" y="24"/>
                      </a:lnTo>
                      <a:lnTo>
                        <a:pt x="0" y="22"/>
                      </a:lnTo>
                      <a:lnTo>
                        <a:pt x="0" y="21"/>
                      </a:lnTo>
                      <a:lnTo>
                        <a:pt x="1" y="20"/>
                      </a:lnTo>
                      <a:lnTo>
                        <a:pt x="1" y="18"/>
                      </a:lnTo>
                      <a:lnTo>
                        <a:pt x="18" y="0"/>
                      </a:lnTo>
                      <a:lnTo>
                        <a:pt x="23" y="5"/>
                      </a:lnTo>
                      <a:lnTo>
                        <a:pt x="6" y="23"/>
                      </a:lnTo>
                      <a:lnTo>
                        <a:pt x="7" y="24"/>
                      </a:lnTo>
                      <a:lnTo>
                        <a:pt x="24" y="6"/>
                      </a:lnTo>
                      <a:lnTo>
                        <a:pt x="28" y="12"/>
                      </a:lnTo>
                      <a:lnTo>
                        <a:pt x="12" y="28"/>
                      </a:lnTo>
                      <a:close/>
                    </a:path>
                  </a:pathLst>
                </a:custGeom>
                <a:solidFill>
                  <a:srgbClr val="FFFFFF"/>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07" name="Freeform 690"/>
                <p:cNvSpPr>
                  <a:spLocks/>
                </p:cNvSpPr>
                <p:nvPr/>
              </p:nvSpPr>
              <p:spPr bwMode="auto">
                <a:xfrm>
                  <a:off x="717" y="1571"/>
                  <a:ext cx="4" cy="3"/>
                </a:xfrm>
                <a:custGeom>
                  <a:avLst/>
                  <a:gdLst>
                    <a:gd name="T0" fmla="*/ 0 w 28"/>
                    <a:gd name="T1" fmla="*/ 0 h 31"/>
                    <a:gd name="T2" fmla="*/ 0 w 28"/>
                    <a:gd name="T3" fmla="*/ 0 h 31"/>
                    <a:gd name="T4" fmla="*/ 0 w 28"/>
                    <a:gd name="T5" fmla="*/ 0 h 31"/>
                    <a:gd name="T6" fmla="*/ 0 w 28"/>
                    <a:gd name="T7" fmla="*/ 0 h 31"/>
                    <a:gd name="T8" fmla="*/ 0 w 28"/>
                    <a:gd name="T9" fmla="*/ 0 h 31"/>
                    <a:gd name="T10" fmla="*/ 0 w 28"/>
                    <a:gd name="T11" fmla="*/ 0 h 31"/>
                    <a:gd name="T12" fmla="*/ 0 w 28"/>
                    <a:gd name="T13" fmla="*/ 0 h 31"/>
                    <a:gd name="T14" fmla="*/ 0 w 28"/>
                    <a:gd name="T15" fmla="*/ 0 h 31"/>
                    <a:gd name="T16" fmla="*/ 0 w 28"/>
                    <a:gd name="T17" fmla="*/ 0 h 31"/>
                    <a:gd name="T18" fmla="*/ 0 w 28"/>
                    <a:gd name="T19" fmla="*/ 0 h 31"/>
                    <a:gd name="T20" fmla="*/ 0 w 28"/>
                    <a:gd name="T21" fmla="*/ 0 h 31"/>
                    <a:gd name="T22" fmla="*/ 0 w 28"/>
                    <a:gd name="T23" fmla="*/ 0 h 31"/>
                    <a:gd name="T24" fmla="*/ 0 w 28"/>
                    <a:gd name="T25" fmla="*/ 0 h 31"/>
                    <a:gd name="T26" fmla="*/ 0 w 28"/>
                    <a:gd name="T27" fmla="*/ 0 h 31"/>
                    <a:gd name="T28" fmla="*/ 0 w 28"/>
                    <a:gd name="T29" fmla="*/ 0 h 31"/>
                    <a:gd name="T30" fmla="*/ 0 w 28"/>
                    <a:gd name="T31" fmla="*/ 0 h 31"/>
                    <a:gd name="T32" fmla="*/ 0 w 28"/>
                    <a:gd name="T33" fmla="*/ 0 h 31"/>
                    <a:gd name="T34" fmla="*/ 0 w 28"/>
                    <a:gd name="T35" fmla="*/ 0 h 31"/>
                    <a:gd name="T36" fmla="*/ 0 w 28"/>
                    <a:gd name="T37" fmla="*/ 0 h 31"/>
                    <a:gd name="T38" fmla="*/ 0 w 28"/>
                    <a:gd name="T39" fmla="*/ 0 h 31"/>
                    <a:gd name="T40" fmla="*/ 0 w 28"/>
                    <a:gd name="T41" fmla="*/ 0 h 31"/>
                    <a:gd name="T42" fmla="*/ 0 w 28"/>
                    <a:gd name="T43" fmla="*/ 0 h 31"/>
                    <a:gd name="T44" fmla="*/ 1 w 28"/>
                    <a:gd name="T45" fmla="*/ 0 h 31"/>
                    <a:gd name="T46" fmla="*/ 0 w 28"/>
                    <a:gd name="T47" fmla="*/ 0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31"/>
                    <a:gd name="T74" fmla="*/ 28 w 28"/>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31">
                      <a:moveTo>
                        <a:pt x="12" y="28"/>
                      </a:moveTo>
                      <a:lnTo>
                        <a:pt x="11" y="31"/>
                      </a:lnTo>
                      <a:lnTo>
                        <a:pt x="10" y="31"/>
                      </a:lnTo>
                      <a:lnTo>
                        <a:pt x="8" y="31"/>
                      </a:lnTo>
                      <a:lnTo>
                        <a:pt x="7" y="31"/>
                      </a:lnTo>
                      <a:lnTo>
                        <a:pt x="5" y="31"/>
                      </a:lnTo>
                      <a:lnTo>
                        <a:pt x="4" y="31"/>
                      </a:lnTo>
                      <a:lnTo>
                        <a:pt x="3" y="31"/>
                      </a:lnTo>
                      <a:lnTo>
                        <a:pt x="2" y="28"/>
                      </a:lnTo>
                      <a:lnTo>
                        <a:pt x="1" y="28"/>
                      </a:lnTo>
                      <a:lnTo>
                        <a:pt x="0" y="26"/>
                      </a:lnTo>
                      <a:lnTo>
                        <a:pt x="0" y="25"/>
                      </a:lnTo>
                      <a:lnTo>
                        <a:pt x="0" y="24"/>
                      </a:lnTo>
                      <a:lnTo>
                        <a:pt x="0" y="22"/>
                      </a:lnTo>
                      <a:lnTo>
                        <a:pt x="0" y="21"/>
                      </a:lnTo>
                      <a:lnTo>
                        <a:pt x="1" y="20"/>
                      </a:lnTo>
                      <a:lnTo>
                        <a:pt x="1" y="18"/>
                      </a:lnTo>
                      <a:lnTo>
                        <a:pt x="18" y="0"/>
                      </a:lnTo>
                      <a:lnTo>
                        <a:pt x="23" y="5"/>
                      </a:lnTo>
                      <a:lnTo>
                        <a:pt x="6" y="23"/>
                      </a:lnTo>
                      <a:lnTo>
                        <a:pt x="7" y="24"/>
                      </a:lnTo>
                      <a:lnTo>
                        <a:pt x="24" y="6"/>
                      </a:lnTo>
                      <a:lnTo>
                        <a:pt x="28" y="12"/>
                      </a:lnTo>
                      <a:lnTo>
                        <a:pt x="12" y="28"/>
                      </a:lnTo>
                      <a:close/>
                    </a:path>
                  </a:pathLst>
                </a:custGeom>
                <a:noFill/>
                <a:ln w="0">
                  <a:solidFill>
                    <a:srgbClr val="99999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08" name="Freeform 691"/>
                <p:cNvSpPr>
                  <a:spLocks/>
                </p:cNvSpPr>
                <p:nvPr/>
              </p:nvSpPr>
              <p:spPr bwMode="auto">
                <a:xfrm>
                  <a:off x="719" y="1573"/>
                  <a:ext cx="4" cy="3"/>
                </a:xfrm>
                <a:custGeom>
                  <a:avLst/>
                  <a:gdLst>
                    <a:gd name="T0" fmla="*/ 0 w 27"/>
                    <a:gd name="T1" fmla="*/ 0 h 30"/>
                    <a:gd name="T2" fmla="*/ 0 w 27"/>
                    <a:gd name="T3" fmla="*/ 0 h 30"/>
                    <a:gd name="T4" fmla="*/ 0 w 27"/>
                    <a:gd name="T5" fmla="*/ 0 h 30"/>
                    <a:gd name="T6" fmla="*/ 0 w 27"/>
                    <a:gd name="T7" fmla="*/ 0 h 30"/>
                    <a:gd name="T8" fmla="*/ 0 w 27"/>
                    <a:gd name="T9" fmla="*/ 0 h 30"/>
                    <a:gd name="T10" fmla="*/ 0 w 27"/>
                    <a:gd name="T11" fmla="*/ 0 h 30"/>
                    <a:gd name="T12" fmla="*/ 0 w 27"/>
                    <a:gd name="T13" fmla="*/ 0 h 30"/>
                    <a:gd name="T14" fmla="*/ 1 w 27"/>
                    <a:gd name="T15" fmla="*/ 0 h 30"/>
                    <a:gd name="T16" fmla="*/ 1 w 27"/>
                    <a:gd name="T17" fmla="*/ 0 h 30"/>
                    <a:gd name="T18" fmla="*/ 1 w 27"/>
                    <a:gd name="T19" fmla="*/ 0 h 30"/>
                    <a:gd name="T20" fmla="*/ 1 w 27"/>
                    <a:gd name="T21" fmla="*/ 0 h 30"/>
                    <a:gd name="T22" fmla="*/ 1 w 27"/>
                    <a:gd name="T23" fmla="*/ 0 h 30"/>
                    <a:gd name="T24" fmla="*/ 1 w 27"/>
                    <a:gd name="T25" fmla="*/ 0 h 30"/>
                    <a:gd name="T26" fmla="*/ 1 w 27"/>
                    <a:gd name="T27" fmla="*/ 0 h 30"/>
                    <a:gd name="T28" fmla="*/ 1 w 27"/>
                    <a:gd name="T29" fmla="*/ 0 h 30"/>
                    <a:gd name="T30" fmla="*/ 1 w 27"/>
                    <a:gd name="T31" fmla="*/ 0 h 30"/>
                    <a:gd name="T32" fmla="*/ 1 w 27"/>
                    <a:gd name="T33" fmla="*/ 0 h 30"/>
                    <a:gd name="T34" fmla="*/ 0 w 27"/>
                    <a:gd name="T35" fmla="*/ 0 h 30"/>
                    <a:gd name="T36" fmla="*/ 0 w 27"/>
                    <a:gd name="T37" fmla="*/ 0 h 30"/>
                    <a:gd name="T38" fmla="*/ 0 w 27"/>
                    <a:gd name="T39" fmla="*/ 0 h 30"/>
                    <a:gd name="T40" fmla="*/ 0 w 27"/>
                    <a:gd name="T41" fmla="*/ 0 h 30"/>
                    <a:gd name="T42" fmla="*/ 0 w 27"/>
                    <a:gd name="T43" fmla="*/ 0 h 30"/>
                    <a:gd name="T44" fmla="*/ 0 w 27"/>
                    <a:gd name="T45" fmla="*/ 0 h 30"/>
                    <a:gd name="T46" fmla="*/ 0 w 27"/>
                    <a:gd name="T47" fmla="*/ 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30"/>
                    <a:gd name="T74" fmla="*/ 27 w 27"/>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30">
                      <a:moveTo>
                        <a:pt x="16" y="2"/>
                      </a:moveTo>
                      <a:lnTo>
                        <a:pt x="17" y="1"/>
                      </a:lnTo>
                      <a:lnTo>
                        <a:pt x="17" y="0"/>
                      </a:lnTo>
                      <a:lnTo>
                        <a:pt x="19" y="0"/>
                      </a:lnTo>
                      <a:lnTo>
                        <a:pt x="21" y="0"/>
                      </a:lnTo>
                      <a:lnTo>
                        <a:pt x="22" y="0"/>
                      </a:lnTo>
                      <a:lnTo>
                        <a:pt x="23" y="0"/>
                      </a:lnTo>
                      <a:lnTo>
                        <a:pt x="24" y="1"/>
                      </a:lnTo>
                      <a:lnTo>
                        <a:pt x="26" y="2"/>
                      </a:lnTo>
                      <a:lnTo>
                        <a:pt x="27" y="2"/>
                      </a:lnTo>
                      <a:lnTo>
                        <a:pt x="27" y="4"/>
                      </a:lnTo>
                      <a:lnTo>
                        <a:pt x="27" y="6"/>
                      </a:lnTo>
                      <a:lnTo>
                        <a:pt x="27" y="7"/>
                      </a:lnTo>
                      <a:lnTo>
                        <a:pt x="27" y="8"/>
                      </a:lnTo>
                      <a:lnTo>
                        <a:pt x="27" y="9"/>
                      </a:lnTo>
                      <a:lnTo>
                        <a:pt x="27" y="11"/>
                      </a:lnTo>
                      <a:lnTo>
                        <a:pt x="26" y="12"/>
                      </a:lnTo>
                      <a:lnTo>
                        <a:pt x="10" y="30"/>
                      </a:lnTo>
                      <a:lnTo>
                        <a:pt x="5" y="25"/>
                      </a:lnTo>
                      <a:lnTo>
                        <a:pt x="21" y="7"/>
                      </a:lnTo>
                      <a:lnTo>
                        <a:pt x="20" y="6"/>
                      </a:lnTo>
                      <a:lnTo>
                        <a:pt x="4" y="24"/>
                      </a:lnTo>
                      <a:lnTo>
                        <a:pt x="0" y="20"/>
                      </a:lnTo>
                      <a:lnTo>
                        <a:pt x="16" y="2"/>
                      </a:lnTo>
                      <a:close/>
                    </a:path>
                  </a:pathLst>
                </a:custGeom>
                <a:solidFill>
                  <a:srgbClr val="FFFFFF"/>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09" name="Freeform 692"/>
                <p:cNvSpPr>
                  <a:spLocks/>
                </p:cNvSpPr>
                <p:nvPr/>
              </p:nvSpPr>
              <p:spPr bwMode="auto">
                <a:xfrm>
                  <a:off x="719" y="1573"/>
                  <a:ext cx="4" cy="3"/>
                </a:xfrm>
                <a:custGeom>
                  <a:avLst/>
                  <a:gdLst>
                    <a:gd name="T0" fmla="*/ 0 w 27"/>
                    <a:gd name="T1" fmla="*/ 0 h 30"/>
                    <a:gd name="T2" fmla="*/ 0 w 27"/>
                    <a:gd name="T3" fmla="*/ 0 h 30"/>
                    <a:gd name="T4" fmla="*/ 0 w 27"/>
                    <a:gd name="T5" fmla="*/ 0 h 30"/>
                    <a:gd name="T6" fmla="*/ 0 w 27"/>
                    <a:gd name="T7" fmla="*/ 0 h 30"/>
                    <a:gd name="T8" fmla="*/ 0 w 27"/>
                    <a:gd name="T9" fmla="*/ 0 h 30"/>
                    <a:gd name="T10" fmla="*/ 0 w 27"/>
                    <a:gd name="T11" fmla="*/ 0 h 30"/>
                    <a:gd name="T12" fmla="*/ 0 w 27"/>
                    <a:gd name="T13" fmla="*/ 0 h 30"/>
                    <a:gd name="T14" fmla="*/ 1 w 27"/>
                    <a:gd name="T15" fmla="*/ 0 h 30"/>
                    <a:gd name="T16" fmla="*/ 1 w 27"/>
                    <a:gd name="T17" fmla="*/ 0 h 30"/>
                    <a:gd name="T18" fmla="*/ 1 w 27"/>
                    <a:gd name="T19" fmla="*/ 0 h 30"/>
                    <a:gd name="T20" fmla="*/ 1 w 27"/>
                    <a:gd name="T21" fmla="*/ 0 h 30"/>
                    <a:gd name="T22" fmla="*/ 1 w 27"/>
                    <a:gd name="T23" fmla="*/ 0 h 30"/>
                    <a:gd name="T24" fmla="*/ 1 w 27"/>
                    <a:gd name="T25" fmla="*/ 0 h 30"/>
                    <a:gd name="T26" fmla="*/ 1 w 27"/>
                    <a:gd name="T27" fmla="*/ 0 h 30"/>
                    <a:gd name="T28" fmla="*/ 1 w 27"/>
                    <a:gd name="T29" fmla="*/ 0 h 30"/>
                    <a:gd name="T30" fmla="*/ 1 w 27"/>
                    <a:gd name="T31" fmla="*/ 0 h 30"/>
                    <a:gd name="T32" fmla="*/ 1 w 27"/>
                    <a:gd name="T33" fmla="*/ 0 h 30"/>
                    <a:gd name="T34" fmla="*/ 0 w 27"/>
                    <a:gd name="T35" fmla="*/ 0 h 30"/>
                    <a:gd name="T36" fmla="*/ 0 w 27"/>
                    <a:gd name="T37" fmla="*/ 0 h 30"/>
                    <a:gd name="T38" fmla="*/ 0 w 27"/>
                    <a:gd name="T39" fmla="*/ 0 h 30"/>
                    <a:gd name="T40" fmla="*/ 0 w 27"/>
                    <a:gd name="T41" fmla="*/ 0 h 30"/>
                    <a:gd name="T42" fmla="*/ 0 w 27"/>
                    <a:gd name="T43" fmla="*/ 0 h 30"/>
                    <a:gd name="T44" fmla="*/ 0 w 27"/>
                    <a:gd name="T45" fmla="*/ 0 h 30"/>
                    <a:gd name="T46" fmla="*/ 0 w 27"/>
                    <a:gd name="T47" fmla="*/ 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30"/>
                    <a:gd name="T74" fmla="*/ 27 w 27"/>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30">
                      <a:moveTo>
                        <a:pt x="16" y="2"/>
                      </a:moveTo>
                      <a:lnTo>
                        <a:pt x="17" y="1"/>
                      </a:lnTo>
                      <a:lnTo>
                        <a:pt x="17" y="0"/>
                      </a:lnTo>
                      <a:lnTo>
                        <a:pt x="19" y="0"/>
                      </a:lnTo>
                      <a:lnTo>
                        <a:pt x="21" y="0"/>
                      </a:lnTo>
                      <a:lnTo>
                        <a:pt x="22" y="0"/>
                      </a:lnTo>
                      <a:lnTo>
                        <a:pt x="23" y="0"/>
                      </a:lnTo>
                      <a:lnTo>
                        <a:pt x="24" y="1"/>
                      </a:lnTo>
                      <a:lnTo>
                        <a:pt x="26" y="2"/>
                      </a:lnTo>
                      <a:lnTo>
                        <a:pt x="27" y="2"/>
                      </a:lnTo>
                      <a:lnTo>
                        <a:pt x="27" y="4"/>
                      </a:lnTo>
                      <a:lnTo>
                        <a:pt x="27" y="6"/>
                      </a:lnTo>
                      <a:lnTo>
                        <a:pt x="27" y="7"/>
                      </a:lnTo>
                      <a:lnTo>
                        <a:pt x="27" y="8"/>
                      </a:lnTo>
                      <a:lnTo>
                        <a:pt x="27" y="9"/>
                      </a:lnTo>
                      <a:lnTo>
                        <a:pt x="27" y="11"/>
                      </a:lnTo>
                      <a:lnTo>
                        <a:pt x="26" y="12"/>
                      </a:lnTo>
                      <a:lnTo>
                        <a:pt x="10" y="30"/>
                      </a:lnTo>
                      <a:lnTo>
                        <a:pt x="5" y="25"/>
                      </a:lnTo>
                      <a:lnTo>
                        <a:pt x="21" y="7"/>
                      </a:lnTo>
                      <a:lnTo>
                        <a:pt x="20" y="6"/>
                      </a:lnTo>
                      <a:lnTo>
                        <a:pt x="4" y="24"/>
                      </a:lnTo>
                      <a:lnTo>
                        <a:pt x="0" y="20"/>
                      </a:lnTo>
                      <a:lnTo>
                        <a:pt x="16" y="2"/>
                      </a:lnTo>
                      <a:close/>
                    </a:path>
                  </a:pathLst>
                </a:custGeom>
                <a:noFill/>
                <a:ln w="0">
                  <a:solidFill>
                    <a:srgbClr val="99999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10" name="Freeform 693"/>
                <p:cNvSpPr>
                  <a:spLocks/>
                </p:cNvSpPr>
                <p:nvPr/>
              </p:nvSpPr>
              <p:spPr bwMode="auto">
                <a:xfrm>
                  <a:off x="714" y="1570"/>
                  <a:ext cx="4" cy="3"/>
                </a:xfrm>
                <a:custGeom>
                  <a:avLst/>
                  <a:gdLst>
                    <a:gd name="T0" fmla="*/ 1 w 30"/>
                    <a:gd name="T1" fmla="*/ 0 h 31"/>
                    <a:gd name="T2" fmla="*/ 1 w 30"/>
                    <a:gd name="T3" fmla="*/ 0 h 31"/>
                    <a:gd name="T4" fmla="*/ 1 w 30"/>
                    <a:gd name="T5" fmla="*/ 0 h 31"/>
                    <a:gd name="T6" fmla="*/ 1 w 30"/>
                    <a:gd name="T7" fmla="*/ 0 h 31"/>
                    <a:gd name="T8" fmla="*/ 1 w 30"/>
                    <a:gd name="T9" fmla="*/ 0 h 31"/>
                    <a:gd name="T10" fmla="*/ 1 w 30"/>
                    <a:gd name="T11" fmla="*/ 0 h 31"/>
                    <a:gd name="T12" fmla="*/ 1 w 30"/>
                    <a:gd name="T13" fmla="*/ 0 h 31"/>
                    <a:gd name="T14" fmla="*/ 1 w 30"/>
                    <a:gd name="T15" fmla="*/ 0 h 31"/>
                    <a:gd name="T16" fmla="*/ 1 w 30"/>
                    <a:gd name="T17" fmla="*/ 0 h 31"/>
                    <a:gd name="T18" fmla="*/ 0 w 30"/>
                    <a:gd name="T19" fmla="*/ 0 h 31"/>
                    <a:gd name="T20" fmla="*/ 0 w 30"/>
                    <a:gd name="T21" fmla="*/ 0 h 31"/>
                    <a:gd name="T22" fmla="*/ 0 w 30"/>
                    <a:gd name="T23" fmla="*/ 0 h 31"/>
                    <a:gd name="T24" fmla="*/ 0 w 30"/>
                    <a:gd name="T25" fmla="*/ 0 h 31"/>
                    <a:gd name="T26" fmla="*/ 0 w 30"/>
                    <a:gd name="T27" fmla="*/ 0 h 31"/>
                    <a:gd name="T28" fmla="*/ 0 w 30"/>
                    <a:gd name="T29" fmla="*/ 0 h 31"/>
                    <a:gd name="T30" fmla="*/ 0 w 30"/>
                    <a:gd name="T31" fmla="*/ 0 h 31"/>
                    <a:gd name="T32" fmla="*/ 0 w 30"/>
                    <a:gd name="T33" fmla="*/ 0 h 31"/>
                    <a:gd name="T34" fmla="*/ 0 w 30"/>
                    <a:gd name="T35" fmla="*/ 0 h 31"/>
                    <a:gd name="T36" fmla="*/ 0 w 30"/>
                    <a:gd name="T37" fmla="*/ 0 h 31"/>
                    <a:gd name="T38" fmla="*/ 0 w 30"/>
                    <a:gd name="T39" fmla="*/ 0 h 31"/>
                    <a:gd name="T40" fmla="*/ 0 w 30"/>
                    <a:gd name="T41" fmla="*/ 0 h 31"/>
                    <a:gd name="T42" fmla="*/ 0 w 30"/>
                    <a:gd name="T43" fmla="*/ 0 h 31"/>
                    <a:gd name="T44" fmla="*/ 0 w 30"/>
                    <a:gd name="T45" fmla="*/ 0 h 31"/>
                    <a:gd name="T46" fmla="*/ 1 w 30"/>
                    <a:gd name="T47" fmla="*/ 0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31"/>
                    <a:gd name="T74" fmla="*/ 30 w 30"/>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31">
                      <a:moveTo>
                        <a:pt x="27" y="17"/>
                      </a:moveTo>
                      <a:lnTo>
                        <a:pt x="28" y="18"/>
                      </a:lnTo>
                      <a:lnTo>
                        <a:pt x="29" y="20"/>
                      </a:lnTo>
                      <a:lnTo>
                        <a:pt x="30" y="22"/>
                      </a:lnTo>
                      <a:lnTo>
                        <a:pt x="30" y="23"/>
                      </a:lnTo>
                      <a:lnTo>
                        <a:pt x="30" y="24"/>
                      </a:lnTo>
                      <a:lnTo>
                        <a:pt x="29" y="26"/>
                      </a:lnTo>
                      <a:lnTo>
                        <a:pt x="28" y="27"/>
                      </a:lnTo>
                      <a:lnTo>
                        <a:pt x="28" y="28"/>
                      </a:lnTo>
                      <a:lnTo>
                        <a:pt x="26" y="29"/>
                      </a:lnTo>
                      <a:lnTo>
                        <a:pt x="25" y="30"/>
                      </a:lnTo>
                      <a:lnTo>
                        <a:pt x="24" y="31"/>
                      </a:lnTo>
                      <a:lnTo>
                        <a:pt x="22" y="31"/>
                      </a:lnTo>
                      <a:lnTo>
                        <a:pt x="21" y="31"/>
                      </a:lnTo>
                      <a:lnTo>
                        <a:pt x="20" y="30"/>
                      </a:lnTo>
                      <a:lnTo>
                        <a:pt x="18" y="29"/>
                      </a:lnTo>
                      <a:lnTo>
                        <a:pt x="18" y="28"/>
                      </a:lnTo>
                      <a:lnTo>
                        <a:pt x="0" y="11"/>
                      </a:lnTo>
                      <a:lnTo>
                        <a:pt x="5" y="7"/>
                      </a:lnTo>
                      <a:lnTo>
                        <a:pt x="22" y="24"/>
                      </a:lnTo>
                      <a:lnTo>
                        <a:pt x="23" y="23"/>
                      </a:lnTo>
                      <a:lnTo>
                        <a:pt x="6" y="5"/>
                      </a:lnTo>
                      <a:lnTo>
                        <a:pt x="10" y="0"/>
                      </a:lnTo>
                      <a:lnTo>
                        <a:pt x="27" y="17"/>
                      </a:lnTo>
                      <a:close/>
                    </a:path>
                  </a:pathLst>
                </a:custGeom>
                <a:solidFill>
                  <a:srgbClr val="FFFFFF"/>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11" name="Freeform 694"/>
                <p:cNvSpPr>
                  <a:spLocks/>
                </p:cNvSpPr>
                <p:nvPr/>
              </p:nvSpPr>
              <p:spPr bwMode="auto">
                <a:xfrm>
                  <a:off x="714" y="1570"/>
                  <a:ext cx="4" cy="3"/>
                </a:xfrm>
                <a:custGeom>
                  <a:avLst/>
                  <a:gdLst>
                    <a:gd name="T0" fmla="*/ 1 w 30"/>
                    <a:gd name="T1" fmla="*/ 0 h 31"/>
                    <a:gd name="T2" fmla="*/ 1 w 30"/>
                    <a:gd name="T3" fmla="*/ 0 h 31"/>
                    <a:gd name="T4" fmla="*/ 1 w 30"/>
                    <a:gd name="T5" fmla="*/ 0 h 31"/>
                    <a:gd name="T6" fmla="*/ 1 w 30"/>
                    <a:gd name="T7" fmla="*/ 0 h 31"/>
                    <a:gd name="T8" fmla="*/ 1 w 30"/>
                    <a:gd name="T9" fmla="*/ 0 h 31"/>
                    <a:gd name="T10" fmla="*/ 1 w 30"/>
                    <a:gd name="T11" fmla="*/ 0 h 31"/>
                    <a:gd name="T12" fmla="*/ 1 w 30"/>
                    <a:gd name="T13" fmla="*/ 0 h 31"/>
                    <a:gd name="T14" fmla="*/ 1 w 30"/>
                    <a:gd name="T15" fmla="*/ 0 h 31"/>
                    <a:gd name="T16" fmla="*/ 1 w 30"/>
                    <a:gd name="T17" fmla="*/ 0 h 31"/>
                    <a:gd name="T18" fmla="*/ 0 w 30"/>
                    <a:gd name="T19" fmla="*/ 0 h 31"/>
                    <a:gd name="T20" fmla="*/ 0 w 30"/>
                    <a:gd name="T21" fmla="*/ 0 h 31"/>
                    <a:gd name="T22" fmla="*/ 0 w 30"/>
                    <a:gd name="T23" fmla="*/ 0 h 31"/>
                    <a:gd name="T24" fmla="*/ 0 w 30"/>
                    <a:gd name="T25" fmla="*/ 0 h 31"/>
                    <a:gd name="T26" fmla="*/ 0 w 30"/>
                    <a:gd name="T27" fmla="*/ 0 h 31"/>
                    <a:gd name="T28" fmla="*/ 0 w 30"/>
                    <a:gd name="T29" fmla="*/ 0 h 31"/>
                    <a:gd name="T30" fmla="*/ 0 w 30"/>
                    <a:gd name="T31" fmla="*/ 0 h 31"/>
                    <a:gd name="T32" fmla="*/ 0 w 30"/>
                    <a:gd name="T33" fmla="*/ 0 h 31"/>
                    <a:gd name="T34" fmla="*/ 0 w 30"/>
                    <a:gd name="T35" fmla="*/ 0 h 31"/>
                    <a:gd name="T36" fmla="*/ 0 w 30"/>
                    <a:gd name="T37" fmla="*/ 0 h 31"/>
                    <a:gd name="T38" fmla="*/ 0 w 30"/>
                    <a:gd name="T39" fmla="*/ 0 h 31"/>
                    <a:gd name="T40" fmla="*/ 0 w 30"/>
                    <a:gd name="T41" fmla="*/ 0 h 31"/>
                    <a:gd name="T42" fmla="*/ 0 w 30"/>
                    <a:gd name="T43" fmla="*/ 0 h 31"/>
                    <a:gd name="T44" fmla="*/ 0 w 30"/>
                    <a:gd name="T45" fmla="*/ 0 h 31"/>
                    <a:gd name="T46" fmla="*/ 1 w 30"/>
                    <a:gd name="T47" fmla="*/ 0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31"/>
                    <a:gd name="T74" fmla="*/ 30 w 30"/>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31">
                      <a:moveTo>
                        <a:pt x="27" y="17"/>
                      </a:moveTo>
                      <a:lnTo>
                        <a:pt x="28" y="18"/>
                      </a:lnTo>
                      <a:lnTo>
                        <a:pt x="29" y="20"/>
                      </a:lnTo>
                      <a:lnTo>
                        <a:pt x="30" y="22"/>
                      </a:lnTo>
                      <a:lnTo>
                        <a:pt x="30" y="23"/>
                      </a:lnTo>
                      <a:lnTo>
                        <a:pt x="30" y="24"/>
                      </a:lnTo>
                      <a:lnTo>
                        <a:pt x="29" y="26"/>
                      </a:lnTo>
                      <a:lnTo>
                        <a:pt x="28" y="27"/>
                      </a:lnTo>
                      <a:lnTo>
                        <a:pt x="28" y="28"/>
                      </a:lnTo>
                      <a:lnTo>
                        <a:pt x="26" y="29"/>
                      </a:lnTo>
                      <a:lnTo>
                        <a:pt x="25" y="30"/>
                      </a:lnTo>
                      <a:lnTo>
                        <a:pt x="24" y="31"/>
                      </a:lnTo>
                      <a:lnTo>
                        <a:pt x="22" y="31"/>
                      </a:lnTo>
                      <a:lnTo>
                        <a:pt x="21" y="31"/>
                      </a:lnTo>
                      <a:lnTo>
                        <a:pt x="20" y="30"/>
                      </a:lnTo>
                      <a:lnTo>
                        <a:pt x="18" y="29"/>
                      </a:lnTo>
                      <a:lnTo>
                        <a:pt x="18" y="28"/>
                      </a:lnTo>
                      <a:lnTo>
                        <a:pt x="0" y="11"/>
                      </a:lnTo>
                      <a:lnTo>
                        <a:pt x="5" y="7"/>
                      </a:lnTo>
                      <a:lnTo>
                        <a:pt x="22" y="24"/>
                      </a:lnTo>
                      <a:lnTo>
                        <a:pt x="23" y="23"/>
                      </a:lnTo>
                      <a:lnTo>
                        <a:pt x="6" y="5"/>
                      </a:lnTo>
                      <a:lnTo>
                        <a:pt x="10" y="0"/>
                      </a:lnTo>
                      <a:lnTo>
                        <a:pt x="27" y="17"/>
                      </a:lnTo>
                      <a:close/>
                    </a:path>
                  </a:pathLst>
                </a:custGeom>
                <a:noFill/>
                <a:ln w="0">
                  <a:solidFill>
                    <a:srgbClr val="99999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12" name="Freeform 695"/>
                <p:cNvSpPr>
                  <a:spLocks/>
                </p:cNvSpPr>
                <p:nvPr/>
              </p:nvSpPr>
              <p:spPr bwMode="auto">
                <a:xfrm>
                  <a:off x="716" y="1569"/>
                  <a:ext cx="4" cy="3"/>
                </a:xfrm>
                <a:custGeom>
                  <a:avLst/>
                  <a:gdLst>
                    <a:gd name="T0" fmla="*/ 0 w 30"/>
                    <a:gd name="T1" fmla="*/ 0 h 29"/>
                    <a:gd name="T2" fmla="*/ 0 w 30"/>
                    <a:gd name="T3" fmla="*/ 0 h 29"/>
                    <a:gd name="T4" fmla="*/ 0 w 30"/>
                    <a:gd name="T5" fmla="*/ 0 h 29"/>
                    <a:gd name="T6" fmla="*/ 0 w 30"/>
                    <a:gd name="T7" fmla="*/ 0 h 29"/>
                    <a:gd name="T8" fmla="*/ 0 w 30"/>
                    <a:gd name="T9" fmla="*/ 0 h 29"/>
                    <a:gd name="T10" fmla="*/ 0 w 30"/>
                    <a:gd name="T11" fmla="*/ 0 h 29"/>
                    <a:gd name="T12" fmla="*/ 0 w 30"/>
                    <a:gd name="T13" fmla="*/ 0 h 29"/>
                    <a:gd name="T14" fmla="*/ 0 w 30"/>
                    <a:gd name="T15" fmla="*/ 0 h 29"/>
                    <a:gd name="T16" fmla="*/ 0 w 30"/>
                    <a:gd name="T17" fmla="*/ 0 h 29"/>
                    <a:gd name="T18" fmla="*/ 0 w 30"/>
                    <a:gd name="T19" fmla="*/ 0 h 29"/>
                    <a:gd name="T20" fmla="*/ 0 w 30"/>
                    <a:gd name="T21" fmla="*/ 0 h 29"/>
                    <a:gd name="T22" fmla="*/ 0 w 30"/>
                    <a:gd name="T23" fmla="*/ 0 h 29"/>
                    <a:gd name="T24" fmla="*/ 0 w 30"/>
                    <a:gd name="T25" fmla="*/ 0 h 29"/>
                    <a:gd name="T26" fmla="*/ 0 w 30"/>
                    <a:gd name="T27" fmla="*/ 0 h 29"/>
                    <a:gd name="T28" fmla="*/ 0 w 30"/>
                    <a:gd name="T29" fmla="*/ 0 h 29"/>
                    <a:gd name="T30" fmla="*/ 0 w 30"/>
                    <a:gd name="T31" fmla="*/ 0 h 29"/>
                    <a:gd name="T32" fmla="*/ 0 w 30"/>
                    <a:gd name="T33" fmla="*/ 0 h 29"/>
                    <a:gd name="T34" fmla="*/ 1 w 30"/>
                    <a:gd name="T35" fmla="*/ 0 h 29"/>
                    <a:gd name="T36" fmla="*/ 0 w 30"/>
                    <a:gd name="T37" fmla="*/ 0 h 29"/>
                    <a:gd name="T38" fmla="*/ 0 w 30"/>
                    <a:gd name="T39" fmla="*/ 0 h 29"/>
                    <a:gd name="T40" fmla="*/ 0 w 30"/>
                    <a:gd name="T41" fmla="*/ 0 h 29"/>
                    <a:gd name="T42" fmla="*/ 0 w 30"/>
                    <a:gd name="T43" fmla="*/ 0 h 29"/>
                    <a:gd name="T44" fmla="*/ 0 w 30"/>
                    <a:gd name="T45" fmla="*/ 0 h 29"/>
                    <a:gd name="T46" fmla="*/ 0 w 30"/>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29"/>
                    <a:gd name="T74" fmla="*/ 30 w 30"/>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29">
                      <a:moveTo>
                        <a:pt x="3" y="13"/>
                      </a:moveTo>
                      <a:lnTo>
                        <a:pt x="2" y="12"/>
                      </a:lnTo>
                      <a:lnTo>
                        <a:pt x="1" y="10"/>
                      </a:lnTo>
                      <a:lnTo>
                        <a:pt x="1" y="8"/>
                      </a:lnTo>
                      <a:lnTo>
                        <a:pt x="0" y="8"/>
                      </a:lnTo>
                      <a:lnTo>
                        <a:pt x="1" y="6"/>
                      </a:lnTo>
                      <a:lnTo>
                        <a:pt x="1" y="5"/>
                      </a:lnTo>
                      <a:lnTo>
                        <a:pt x="2" y="3"/>
                      </a:lnTo>
                      <a:lnTo>
                        <a:pt x="3" y="2"/>
                      </a:lnTo>
                      <a:lnTo>
                        <a:pt x="4" y="1"/>
                      </a:lnTo>
                      <a:lnTo>
                        <a:pt x="4" y="0"/>
                      </a:lnTo>
                      <a:lnTo>
                        <a:pt x="6" y="0"/>
                      </a:lnTo>
                      <a:lnTo>
                        <a:pt x="7" y="0"/>
                      </a:lnTo>
                      <a:lnTo>
                        <a:pt x="9" y="0"/>
                      </a:lnTo>
                      <a:lnTo>
                        <a:pt x="10" y="0"/>
                      </a:lnTo>
                      <a:lnTo>
                        <a:pt x="12" y="1"/>
                      </a:lnTo>
                      <a:lnTo>
                        <a:pt x="13" y="2"/>
                      </a:lnTo>
                      <a:lnTo>
                        <a:pt x="30" y="19"/>
                      </a:lnTo>
                      <a:lnTo>
                        <a:pt x="26" y="24"/>
                      </a:lnTo>
                      <a:lnTo>
                        <a:pt x="8" y="6"/>
                      </a:lnTo>
                      <a:lnTo>
                        <a:pt x="7" y="8"/>
                      </a:lnTo>
                      <a:lnTo>
                        <a:pt x="24" y="25"/>
                      </a:lnTo>
                      <a:lnTo>
                        <a:pt x="20" y="29"/>
                      </a:lnTo>
                      <a:lnTo>
                        <a:pt x="3" y="13"/>
                      </a:lnTo>
                      <a:close/>
                    </a:path>
                  </a:pathLst>
                </a:custGeom>
                <a:solidFill>
                  <a:srgbClr val="FFFFFF"/>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13" name="Freeform 696"/>
                <p:cNvSpPr>
                  <a:spLocks/>
                </p:cNvSpPr>
                <p:nvPr/>
              </p:nvSpPr>
              <p:spPr bwMode="auto">
                <a:xfrm>
                  <a:off x="716" y="1569"/>
                  <a:ext cx="4" cy="3"/>
                </a:xfrm>
                <a:custGeom>
                  <a:avLst/>
                  <a:gdLst>
                    <a:gd name="T0" fmla="*/ 0 w 30"/>
                    <a:gd name="T1" fmla="*/ 0 h 29"/>
                    <a:gd name="T2" fmla="*/ 0 w 30"/>
                    <a:gd name="T3" fmla="*/ 0 h 29"/>
                    <a:gd name="T4" fmla="*/ 0 w 30"/>
                    <a:gd name="T5" fmla="*/ 0 h 29"/>
                    <a:gd name="T6" fmla="*/ 0 w 30"/>
                    <a:gd name="T7" fmla="*/ 0 h 29"/>
                    <a:gd name="T8" fmla="*/ 0 w 30"/>
                    <a:gd name="T9" fmla="*/ 0 h 29"/>
                    <a:gd name="T10" fmla="*/ 0 w 30"/>
                    <a:gd name="T11" fmla="*/ 0 h 29"/>
                    <a:gd name="T12" fmla="*/ 0 w 30"/>
                    <a:gd name="T13" fmla="*/ 0 h 29"/>
                    <a:gd name="T14" fmla="*/ 0 w 30"/>
                    <a:gd name="T15" fmla="*/ 0 h 29"/>
                    <a:gd name="T16" fmla="*/ 0 w 30"/>
                    <a:gd name="T17" fmla="*/ 0 h 29"/>
                    <a:gd name="T18" fmla="*/ 0 w 30"/>
                    <a:gd name="T19" fmla="*/ 0 h 29"/>
                    <a:gd name="T20" fmla="*/ 0 w 30"/>
                    <a:gd name="T21" fmla="*/ 0 h 29"/>
                    <a:gd name="T22" fmla="*/ 0 w 30"/>
                    <a:gd name="T23" fmla="*/ 0 h 29"/>
                    <a:gd name="T24" fmla="*/ 0 w 30"/>
                    <a:gd name="T25" fmla="*/ 0 h 29"/>
                    <a:gd name="T26" fmla="*/ 0 w 30"/>
                    <a:gd name="T27" fmla="*/ 0 h 29"/>
                    <a:gd name="T28" fmla="*/ 0 w 30"/>
                    <a:gd name="T29" fmla="*/ 0 h 29"/>
                    <a:gd name="T30" fmla="*/ 0 w 30"/>
                    <a:gd name="T31" fmla="*/ 0 h 29"/>
                    <a:gd name="T32" fmla="*/ 0 w 30"/>
                    <a:gd name="T33" fmla="*/ 0 h 29"/>
                    <a:gd name="T34" fmla="*/ 1 w 30"/>
                    <a:gd name="T35" fmla="*/ 0 h 29"/>
                    <a:gd name="T36" fmla="*/ 0 w 30"/>
                    <a:gd name="T37" fmla="*/ 0 h 29"/>
                    <a:gd name="T38" fmla="*/ 0 w 30"/>
                    <a:gd name="T39" fmla="*/ 0 h 29"/>
                    <a:gd name="T40" fmla="*/ 0 w 30"/>
                    <a:gd name="T41" fmla="*/ 0 h 29"/>
                    <a:gd name="T42" fmla="*/ 0 w 30"/>
                    <a:gd name="T43" fmla="*/ 0 h 29"/>
                    <a:gd name="T44" fmla="*/ 0 w 30"/>
                    <a:gd name="T45" fmla="*/ 0 h 29"/>
                    <a:gd name="T46" fmla="*/ 0 w 30"/>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29"/>
                    <a:gd name="T74" fmla="*/ 30 w 30"/>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29">
                      <a:moveTo>
                        <a:pt x="3" y="13"/>
                      </a:moveTo>
                      <a:lnTo>
                        <a:pt x="2" y="12"/>
                      </a:lnTo>
                      <a:lnTo>
                        <a:pt x="1" y="10"/>
                      </a:lnTo>
                      <a:lnTo>
                        <a:pt x="1" y="8"/>
                      </a:lnTo>
                      <a:lnTo>
                        <a:pt x="0" y="8"/>
                      </a:lnTo>
                      <a:lnTo>
                        <a:pt x="1" y="6"/>
                      </a:lnTo>
                      <a:lnTo>
                        <a:pt x="1" y="5"/>
                      </a:lnTo>
                      <a:lnTo>
                        <a:pt x="2" y="3"/>
                      </a:lnTo>
                      <a:lnTo>
                        <a:pt x="3" y="2"/>
                      </a:lnTo>
                      <a:lnTo>
                        <a:pt x="4" y="1"/>
                      </a:lnTo>
                      <a:lnTo>
                        <a:pt x="4" y="0"/>
                      </a:lnTo>
                      <a:lnTo>
                        <a:pt x="6" y="0"/>
                      </a:lnTo>
                      <a:lnTo>
                        <a:pt x="7" y="0"/>
                      </a:lnTo>
                      <a:lnTo>
                        <a:pt x="9" y="0"/>
                      </a:lnTo>
                      <a:lnTo>
                        <a:pt x="10" y="0"/>
                      </a:lnTo>
                      <a:lnTo>
                        <a:pt x="12" y="1"/>
                      </a:lnTo>
                      <a:lnTo>
                        <a:pt x="13" y="2"/>
                      </a:lnTo>
                      <a:lnTo>
                        <a:pt x="30" y="19"/>
                      </a:lnTo>
                      <a:lnTo>
                        <a:pt x="26" y="24"/>
                      </a:lnTo>
                      <a:lnTo>
                        <a:pt x="8" y="6"/>
                      </a:lnTo>
                      <a:lnTo>
                        <a:pt x="7" y="8"/>
                      </a:lnTo>
                      <a:lnTo>
                        <a:pt x="24" y="25"/>
                      </a:lnTo>
                      <a:lnTo>
                        <a:pt x="20" y="29"/>
                      </a:lnTo>
                      <a:lnTo>
                        <a:pt x="3" y="13"/>
                      </a:lnTo>
                      <a:close/>
                    </a:path>
                  </a:pathLst>
                </a:custGeom>
                <a:noFill/>
                <a:ln w="0">
                  <a:solidFill>
                    <a:srgbClr val="999999"/>
                  </a:solidFill>
                  <a:prstDash val="solid"/>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14" name="Line 697"/>
                <p:cNvSpPr>
                  <a:spLocks noChangeShapeType="1"/>
                </p:cNvSpPr>
                <p:nvPr/>
              </p:nvSpPr>
              <p:spPr bwMode="auto">
                <a:xfrm>
                  <a:off x="719" y="1581"/>
                  <a:ext cx="68" cy="1"/>
                </a:xfrm>
                <a:prstGeom prst="line">
                  <a:avLst/>
                </a:prstGeom>
                <a:noFill/>
                <a:ln w="3175">
                  <a:solidFill>
                    <a:srgbClr val="30333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15" name="Freeform 698"/>
                <p:cNvSpPr>
                  <a:spLocks/>
                </p:cNvSpPr>
                <p:nvPr/>
              </p:nvSpPr>
              <p:spPr bwMode="auto">
                <a:xfrm>
                  <a:off x="719" y="1581"/>
                  <a:ext cx="1" cy="1"/>
                </a:xfrm>
                <a:custGeom>
                  <a:avLst/>
                  <a:gdLst>
                    <a:gd name="T0" fmla="*/ 0 w 1"/>
                    <a:gd name="T1" fmla="*/ 0 h 4"/>
                    <a:gd name="T2" fmla="*/ 0 w 1"/>
                    <a:gd name="T3" fmla="*/ 0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16" name="Freeform 699"/>
                <p:cNvSpPr>
                  <a:spLocks/>
                </p:cNvSpPr>
                <p:nvPr/>
              </p:nvSpPr>
              <p:spPr bwMode="auto">
                <a:xfrm>
                  <a:off x="787" y="1581"/>
                  <a:ext cx="1" cy="1"/>
                </a:xfrm>
                <a:custGeom>
                  <a:avLst/>
                  <a:gdLst>
                    <a:gd name="T0" fmla="*/ 0 w 1"/>
                    <a:gd name="T1" fmla="*/ 0 h 4"/>
                    <a:gd name="T2" fmla="*/ 0 w 1"/>
                    <a:gd name="T3" fmla="*/ 0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solidFill>
                  <a:srgbClr val="30333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17" name="Line 700"/>
                <p:cNvSpPr>
                  <a:spLocks noChangeShapeType="1"/>
                </p:cNvSpPr>
                <p:nvPr/>
              </p:nvSpPr>
              <p:spPr bwMode="auto">
                <a:xfrm>
                  <a:off x="720" y="1582"/>
                  <a:ext cx="67" cy="1"/>
                </a:xfrm>
                <a:prstGeom prst="line">
                  <a:avLst/>
                </a:prstGeom>
                <a:noFill/>
                <a:ln w="3175">
                  <a:solidFill>
                    <a:srgbClr val="C9CCCC"/>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18" name="Freeform 701"/>
                <p:cNvSpPr>
                  <a:spLocks/>
                </p:cNvSpPr>
                <p:nvPr/>
              </p:nvSpPr>
              <p:spPr bwMode="auto">
                <a:xfrm>
                  <a:off x="720" y="1582"/>
                  <a:ext cx="1" cy="1"/>
                </a:xfrm>
                <a:custGeom>
                  <a:avLst/>
                  <a:gdLst>
                    <a:gd name="T0" fmla="*/ 0 w 1"/>
                    <a:gd name="T1" fmla="*/ 0 h 5"/>
                    <a:gd name="T2" fmla="*/ 0 w 1"/>
                    <a:gd name="T3" fmla="*/ 0 h 5"/>
                    <a:gd name="T4" fmla="*/ 0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0"/>
                      </a:moveTo>
                      <a:lnTo>
                        <a:pt x="0" y="5"/>
                      </a:lnTo>
                      <a:lnTo>
                        <a:pt x="0" y="0"/>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19" name="Freeform 702"/>
                <p:cNvSpPr>
                  <a:spLocks/>
                </p:cNvSpPr>
                <p:nvPr/>
              </p:nvSpPr>
              <p:spPr bwMode="auto">
                <a:xfrm>
                  <a:off x="787" y="1582"/>
                  <a:ext cx="1" cy="1"/>
                </a:xfrm>
                <a:custGeom>
                  <a:avLst/>
                  <a:gdLst>
                    <a:gd name="T0" fmla="*/ 0 w 1"/>
                    <a:gd name="T1" fmla="*/ 0 h 4"/>
                    <a:gd name="T2" fmla="*/ 0 w 1"/>
                    <a:gd name="T3" fmla="*/ 0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solidFill>
                  <a:srgbClr val="C9CCC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20" name="Freeform 703"/>
                <p:cNvSpPr>
                  <a:spLocks/>
                </p:cNvSpPr>
                <p:nvPr/>
              </p:nvSpPr>
              <p:spPr bwMode="auto">
                <a:xfrm>
                  <a:off x="906" y="1769"/>
                  <a:ext cx="14" cy="12"/>
                </a:xfrm>
                <a:custGeom>
                  <a:avLst/>
                  <a:gdLst>
                    <a:gd name="T0" fmla="*/ 2 w 100"/>
                    <a:gd name="T1" fmla="*/ 0 h 115"/>
                    <a:gd name="T2" fmla="*/ 2 w 100"/>
                    <a:gd name="T3" fmla="*/ 0 h 115"/>
                    <a:gd name="T4" fmla="*/ 0 w 100"/>
                    <a:gd name="T5" fmla="*/ 1 h 115"/>
                    <a:gd name="T6" fmla="*/ 0 w 100"/>
                    <a:gd name="T7" fmla="*/ 1 h 115"/>
                    <a:gd name="T8" fmla="*/ 2 w 100"/>
                    <a:gd name="T9" fmla="*/ 0 h 115"/>
                    <a:gd name="T10" fmla="*/ 0 60000 65536"/>
                    <a:gd name="T11" fmla="*/ 0 60000 65536"/>
                    <a:gd name="T12" fmla="*/ 0 60000 65536"/>
                    <a:gd name="T13" fmla="*/ 0 60000 65536"/>
                    <a:gd name="T14" fmla="*/ 0 60000 65536"/>
                    <a:gd name="T15" fmla="*/ 0 w 100"/>
                    <a:gd name="T16" fmla="*/ 0 h 115"/>
                    <a:gd name="T17" fmla="*/ 100 w 100"/>
                    <a:gd name="T18" fmla="*/ 115 h 115"/>
                  </a:gdLst>
                  <a:ahLst/>
                  <a:cxnLst>
                    <a:cxn ang="T10">
                      <a:pos x="T0" y="T1"/>
                    </a:cxn>
                    <a:cxn ang="T11">
                      <a:pos x="T2" y="T3"/>
                    </a:cxn>
                    <a:cxn ang="T12">
                      <a:pos x="T4" y="T5"/>
                    </a:cxn>
                    <a:cxn ang="T13">
                      <a:pos x="T6" y="T7"/>
                    </a:cxn>
                    <a:cxn ang="T14">
                      <a:pos x="T8" y="T9"/>
                    </a:cxn>
                  </a:cxnLst>
                  <a:rect l="T15" t="T16" r="T17" b="T18"/>
                  <a:pathLst>
                    <a:path w="100" h="115">
                      <a:moveTo>
                        <a:pt x="79" y="0"/>
                      </a:moveTo>
                      <a:lnTo>
                        <a:pt x="100" y="4"/>
                      </a:lnTo>
                      <a:lnTo>
                        <a:pt x="0" y="115"/>
                      </a:lnTo>
                      <a:lnTo>
                        <a:pt x="0" y="87"/>
                      </a:lnTo>
                      <a:lnTo>
                        <a:pt x="79" y="0"/>
                      </a:lnTo>
                      <a:close/>
                    </a:path>
                  </a:pathLst>
                </a:custGeom>
                <a:solidFill>
                  <a:srgbClr val="475670"/>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21" name="Line 704"/>
                <p:cNvSpPr>
                  <a:spLocks noChangeShapeType="1"/>
                </p:cNvSpPr>
                <p:nvPr/>
              </p:nvSpPr>
              <p:spPr bwMode="auto">
                <a:xfrm flipV="1">
                  <a:off x="906" y="1769"/>
                  <a:ext cx="11" cy="9"/>
                </a:xfrm>
                <a:prstGeom prst="line">
                  <a:avLst/>
                </a:prstGeom>
                <a:noFill/>
                <a:ln w="1588">
                  <a:solidFill>
                    <a:srgbClr val="A8B0BF"/>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22" name="Freeform 705"/>
                <p:cNvSpPr>
                  <a:spLocks/>
                </p:cNvSpPr>
                <p:nvPr/>
              </p:nvSpPr>
              <p:spPr bwMode="auto">
                <a:xfrm>
                  <a:off x="906" y="1778"/>
                  <a:ext cx="1" cy="1"/>
                </a:xfrm>
                <a:custGeom>
                  <a:avLst/>
                  <a:gdLst>
                    <a:gd name="T0" fmla="*/ 0 w 2"/>
                    <a:gd name="T1" fmla="*/ 0 h 2"/>
                    <a:gd name="T2" fmla="*/ 1 w 2"/>
                    <a:gd name="T3" fmla="*/ 1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lnTo>
                        <a:pt x="2" y="2"/>
                      </a:lnTo>
                      <a:lnTo>
                        <a:pt x="0" y="0"/>
                      </a:lnTo>
                      <a:close/>
                    </a:path>
                  </a:pathLst>
                </a:custGeom>
                <a:solidFill>
                  <a:srgbClr val="A8B0BF"/>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23" name="Freeform 706"/>
                <p:cNvSpPr>
                  <a:spLocks/>
                </p:cNvSpPr>
                <p:nvPr/>
              </p:nvSpPr>
              <p:spPr bwMode="auto">
                <a:xfrm>
                  <a:off x="917" y="1769"/>
                  <a:ext cx="1" cy="1"/>
                </a:xfrm>
                <a:custGeom>
                  <a:avLst/>
                  <a:gdLst>
                    <a:gd name="T0" fmla="*/ 1 w 1"/>
                    <a:gd name="T1" fmla="*/ 1 h 2"/>
                    <a:gd name="T2" fmla="*/ 0 w 1"/>
                    <a:gd name="T3" fmla="*/ 0 h 2"/>
                    <a:gd name="T4" fmla="*/ 1 w 1"/>
                    <a:gd name="T5" fmla="*/ 1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lnTo>
                        <a:pt x="0" y="0"/>
                      </a:lnTo>
                      <a:lnTo>
                        <a:pt x="1" y="2"/>
                      </a:lnTo>
                      <a:close/>
                    </a:path>
                  </a:pathLst>
                </a:custGeom>
                <a:solidFill>
                  <a:srgbClr val="A8B0BF"/>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24" name="Line 707"/>
                <p:cNvSpPr>
                  <a:spLocks noChangeShapeType="1"/>
                </p:cNvSpPr>
                <p:nvPr/>
              </p:nvSpPr>
              <p:spPr bwMode="auto">
                <a:xfrm>
                  <a:off x="929" y="1623"/>
                  <a:ext cx="1" cy="124"/>
                </a:xfrm>
                <a:prstGeom prst="line">
                  <a:avLst/>
                </a:prstGeom>
                <a:noFill/>
                <a:ln w="3175">
                  <a:solidFill>
                    <a:srgbClr val="73737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25" name="Freeform 708"/>
                <p:cNvSpPr>
                  <a:spLocks/>
                </p:cNvSpPr>
                <p:nvPr/>
              </p:nvSpPr>
              <p:spPr bwMode="auto">
                <a:xfrm>
                  <a:off x="928" y="1623"/>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3" y="0"/>
                      </a:moveTo>
                      <a:lnTo>
                        <a:pt x="0" y="0"/>
                      </a:lnTo>
                      <a:lnTo>
                        <a:pt x="3"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26" name="Freeform 709"/>
                <p:cNvSpPr>
                  <a:spLocks/>
                </p:cNvSpPr>
                <p:nvPr/>
              </p:nvSpPr>
              <p:spPr bwMode="auto">
                <a:xfrm>
                  <a:off x="928" y="1747"/>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27" name="Line 710"/>
                <p:cNvSpPr>
                  <a:spLocks noChangeShapeType="1"/>
                </p:cNvSpPr>
                <p:nvPr/>
              </p:nvSpPr>
              <p:spPr bwMode="auto">
                <a:xfrm>
                  <a:off x="906" y="1625"/>
                  <a:ext cx="1" cy="137"/>
                </a:xfrm>
                <a:prstGeom prst="line">
                  <a:avLst/>
                </a:prstGeom>
                <a:noFill/>
                <a:ln w="3175">
                  <a:solidFill>
                    <a:srgbClr val="73737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28" name="Freeform 711"/>
                <p:cNvSpPr>
                  <a:spLocks/>
                </p:cNvSpPr>
                <p:nvPr/>
              </p:nvSpPr>
              <p:spPr bwMode="auto">
                <a:xfrm>
                  <a:off x="906" y="1625"/>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29" name="Freeform 712"/>
                <p:cNvSpPr>
                  <a:spLocks/>
                </p:cNvSpPr>
                <p:nvPr/>
              </p:nvSpPr>
              <p:spPr bwMode="auto">
                <a:xfrm>
                  <a:off x="906" y="1762"/>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30" name="Line 713"/>
                <p:cNvSpPr>
                  <a:spLocks noChangeShapeType="1"/>
                </p:cNvSpPr>
                <p:nvPr/>
              </p:nvSpPr>
              <p:spPr bwMode="auto">
                <a:xfrm>
                  <a:off x="909" y="1625"/>
                  <a:ext cx="1" cy="135"/>
                </a:xfrm>
                <a:prstGeom prst="line">
                  <a:avLst/>
                </a:prstGeom>
                <a:noFill/>
                <a:ln w="3175">
                  <a:solidFill>
                    <a:srgbClr val="73737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31" name="Freeform 714"/>
                <p:cNvSpPr>
                  <a:spLocks/>
                </p:cNvSpPr>
                <p:nvPr/>
              </p:nvSpPr>
              <p:spPr bwMode="auto">
                <a:xfrm>
                  <a:off x="909" y="1625"/>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32" name="Freeform 715"/>
                <p:cNvSpPr>
                  <a:spLocks/>
                </p:cNvSpPr>
                <p:nvPr/>
              </p:nvSpPr>
              <p:spPr bwMode="auto">
                <a:xfrm>
                  <a:off x="909" y="1760"/>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33" name="Line 716"/>
                <p:cNvSpPr>
                  <a:spLocks noChangeShapeType="1"/>
                </p:cNvSpPr>
                <p:nvPr/>
              </p:nvSpPr>
              <p:spPr bwMode="auto">
                <a:xfrm>
                  <a:off x="913" y="1624"/>
                  <a:ext cx="1" cy="134"/>
                </a:xfrm>
                <a:prstGeom prst="line">
                  <a:avLst/>
                </a:prstGeom>
                <a:noFill/>
                <a:ln w="3175">
                  <a:solidFill>
                    <a:srgbClr val="73737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34" name="Freeform 717"/>
                <p:cNvSpPr>
                  <a:spLocks/>
                </p:cNvSpPr>
                <p:nvPr/>
              </p:nvSpPr>
              <p:spPr bwMode="auto">
                <a:xfrm>
                  <a:off x="912" y="1624"/>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35" name="Freeform 718"/>
                <p:cNvSpPr>
                  <a:spLocks/>
                </p:cNvSpPr>
                <p:nvPr/>
              </p:nvSpPr>
              <p:spPr bwMode="auto">
                <a:xfrm>
                  <a:off x="912" y="1758"/>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36" name="Line 719"/>
                <p:cNvSpPr>
                  <a:spLocks noChangeShapeType="1"/>
                </p:cNvSpPr>
                <p:nvPr/>
              </p:nvSpPr>
              <p:spPr bwMode="auto">
                <a:xfrm>
                  <a:off x="916" y="1624"/>
                  <a:ext cx="1" cy="132"/>
                </a:xfrm>
                <a:prstGeom prst="line">
                  <a:avLst/>
                </a:prstGeom>
                <a:noFill/>
                <a:ln w="3175">
                  <a:solidFill>
                    <a:srgbClr val="73737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37" name="Freeform 720"/>
                <p:cNvSpPr>
                  <a:spLocks/>
                </p:cNvSpPr>
                <p:nvPr/>
              </p:nvSpPr>
              <p:spPr bwMode="auto">
                <a:xfrm>
                  <a:off x="916" y="1624"/>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3" y="0"/>
                      </a:moveTo>
                      <a:lnTo>
                        <a:pt x="0" y="0"/>
                      </a:lnTo>
                      <a:lnTo>
                        <a:pt x="3"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38" name="Freeform 721"/>
                <p:cNvSpPr>
                  <a:spLocks/>
                </p:cNvSpPr>
                <p:nvPr/>
              </p:nvSpPr>
              <p:spPr bwMode="auto">
                <a:xfrm>
                  <a:off x="916" y="1756"/>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39" name="Line 722"/>
                <p:cNvSpPr>
                  <a:spLocks noChangeShapeType="1"/>
                </p:cNvSpPr>
                <p:nvPr/>
              </p:nvSpPr>
              <p:spPr bwMode="auto">
                <a:xfrm>
                  <a:off x="919" y="1624"/>
                  <a:ext cx="1" cy="131"/>
                </a:xfrm>
                <a:prstGeom prst="line">
                  <a:avLst/>
                </a:prstGeom>
                <a:noFill/>
                <a:ln w="3175">
                  <a:solidFill>
                    <a:srgbClr val="73737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40" name="Freeform 723"/>
                <p:cNvSpPr>
                  <a:spLocks/>
                </p:cNvSpPr>
                <p:nvPr/>
              </p:nvSpPr>
              <p:spPr bwMode="auto">
                <a:xfrm>
                  <a:off x="918" y="1624"/>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41" name="Freeform 724"/>
                <p:cNvSpPr>
                  <a:spLocks/>
                </p:cNvSpPr>
                <p:nvPr/>
              </p:nvSpPr>
              <p:spPr bwMode="auto">
                <a:xfrm>
                  <a:off x="918" y="1755"/>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42" name="Line 725"/>
                <p:cNvSpPr>
                  <a:spLocks noChangeShapeType="1"/>
                </p:cNvSpPr>
                <p:nvPr/>
              </p:nvSpPr>
              <p:spPr bwMode="auto">
                <a:xfrm>
                  <a:off x="921" y="1624"/>
                  <a:ext cx="1" cy="129"/>
                </a:xfrm>
                <a:prstGeom prst="line">
                  <a:avLst/>
                </a:prstGeom>
                <a:noFill/>
                <a:ln w="3175">
                  <a:solidFill>
                    <a:srgbClr val="73737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43" name="Freeform 726"/>
                <p:cNvSpPr>
                  <a:spLocks/>
                </p:cNvSpPr>
                <p:nvPr/>
              </p:nvSpPr>
              <p:spPr bwMode="auto">
                <a:xfrm>
                  <a:off x="921" y="1624"/>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44" name="Freeform 727"/>
                <p:cNvSpPr>
                  <a:spLocks/>
                </p:cNvSpPr>
                <p:nvPr/>
              </p:nvSpPr>
              <p:spPr bwMode="auto">
                <a:xfrm>
                  <a:off x="921" y="1753"/>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45" name="Line 728"/>
                <p:cNvSpPr>
                  <a:spLocks noChangeShapeType="1"/>
                </p:cNvSpPr>
                <p:nvPr/>
              </p:nvSpPr>
              <p:spPr bwMode="auto">
                <a:xfrm>
                  <a:off x="923" y="1623"/>
                  <a:ext cx="1" cy="128"/>
                </a:xfrm>
                <a:prstGeom prst="line">
                  <a:avLst/>
                </a:prstGeom>
                <a:noFill/>
                <a:ln w="3175">
                  <a:solidFill>
                    <a:srgbClr val="73737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46" name="Freeform 729"/>
                <p:cNvSpPr>
                  <a:spLocks/>
                </p:cNvSpPr>
                <p:nvPr/>
              </p:nvSpPr>
              <p:spPr bwMode="auto">
                <a:xfrm>
                  <a:off x="923" y="1623"/>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3" y="0"/>
                      </a:moveTo>
                      <a:lnTo>
                        <a:pt x="0" y="0"/>
                      </a:lnTo>
                      <a:lnTo>
                        <a:pt x="3"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47" name="Freeform 730"/>
                <p:cNvSpPr>
                  <a:spLocks/>
                </p:cNvSpPr>
                <p:nvPr/>
              </p:nvSpPr>
              <p:spPr bwMode="auto">
                <a:xfrm>
                  <a:off x="923" y="1751"/>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48" name="Line 731"/>
                <p:cNvSpPr>
                  <a:spLocks noChangeShapeType="1"/>
                </p:cNvSpPr>
                <p:nvPr/>
              </p:nvSpPr>
              <p:spPr bwMode="auto">
                <a:xfrm>
                  <a:off x="925" y="1623"/>
                  <a:ext cx="1" cy="127"/>
                </a:xfrm>
                <a:prstGeom prst="line">
                  <a:avLst/>
                </a:prstGeom>
                <a:noFill/>
                <a:ln w="3175">
                  <a:solidFill>
                    <a:srgbClr val="73737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49" name="Freeform 732"/>
                <p:cNvSpPr>
                  <a:spLocks/>
                </p:cNvSpPr>
                <p:nvPr/>
              </p:nvSpPr>
              <p:spPr bwMode="auto">
                <a:xfrm>
                  <a:off x="925" y="1623"/>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3" y="0"/>
                      </a:moveTo>
                      <a:lnTo>
                        <a:pt x="0" y="0"/>
                      </a:lnTo>
                      <a:lnTo>
                        <a:pt x="3"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50" name="Freeform 733"/>
                <p:cNvSpPr>
                  <a:spLocks/>
                </p:cNvSpPr>
                <p:nvPr/>
              </p:nvSpPr>
              <p:spPr bwMode="auto">
                <a:xfrm>
                  <a:off x="925" y="1750"/>
                  <a:ext cx="1" cy="1"/>
                </a:xfrm>
                <a:custGeom>
                  <a:avLst/>
                  <a:gdLst>
                    <a:gd name="T0" fmla="*/ 0 w 3"/>
                    <a:gd name="T1" fmla="*/ 0 h 1"/>
                    <a:gd name="T2" fmla="*/ 0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51" name="Line 734"/>
                <p:cNvSpPr>
                  <a:spLocks noChangeShapeType="1"/>
                </p:cNvSpPr>
                <p:nvPr/>
              </p:nvSpPr>
              <p:spPr bwMode="auto">
                <a:xfrm>
                  <a:off x="927" y="1624"/>
                  <a:ext cx="1" cy="125"/>
                </a:xfrm>
                <a:prstGeom prst="line">
                  <a:avLst/>
                </a:prstGeom>
                <a:noFill/>
                <a:ln w="3175">
                  <a:solidFill>
                    <a:srgbClr val="737373"/>
                  </a:solid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52" name="Freeform 735"/>
                <p:cNvSpPr>
                  <a:spLocks/>
                </p:cNvSpPr>
                <p:nvPr/>
              </p:nvSpPr>
              <p:spPr bwMode="auto">
                <a:xfrm>
                  <a:off x="927" y="1624"/>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53" name="Freeform 736"/>
                <p:cNvSpPr>
                  <a:spLocks/>
                </p:cNvSpPr>
                <p:nvPr/>
              </p:nvSpPr>
              <p:spPr bwMode="auto">
                <a:xfrm>
                  <a:off x="927" y="1749"/>
                  <a:ext cx="1" cy="1"/>
                </a:xfrm>
                <a:custGeom>
                  <a:avLst/>
                  <a:gdLst>
                    <a:gd name="T0" fmla="*/ 0 w 4"/>
                    <a:gd name="T1" fmla="*/ 0 h 1"/>
                    <a:gd name="T2" fmla="*/ 0 w 4"/>
                    <a:gd name="T3" fmla="*/ 0 h 1"/>
                    <a:gd name="T4" fmla="*/ 0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lnTo>
                        <a:pt x="0" y="0"/>
                      </a:lnTo>
                      <a:close/>
                    </a:path>
                  </a:pathLst>
                </a:custGeom>
                <a:solidFill>
                  <a:srgbClr val="737373"/>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54" name="Freeform 737"/>
                <p:cNvSpPr>
                  <a:spLocks/>
                </p:cNvSpPr>
                <p:nvPr/>
              </p:nvSpPr>
              <p:spPr bwMode="auto">
                <a:xfrm>
                  <a:off x="906" y="1622"/>
                  <a:ext cx="23" cy="3"/>
                </a:xfrm>
                <a:custGeom>
                  <a:avLst/>
                  <a:gdLst>
                    <a:gd name="T0" fmla="*/ 0 w 159"/>
                    <a:gd name="T1" fmla="*/ 0 h 34"/>
                    <a:gd name="T2" fmla="*/ 0 w 159"/>
                    <a:gd name="T3" fmla="*/ 0 h 34"/>
                    <a:gd name="T4" fmla="*/ 3 w 159"/>
                    <a:gd name="T5" fmla="*/ 0 h 34"/>
                    <a:gd name="T6" fmla="*/ 3 w 159"/>
                    <a:gd name="T7" fmla="*/ 0 h 34"/>
                    <a:gd name="T8" fmla="*/ 0 w 159"/>
                    <a:gd name="T9" fmla="*/ 0 h 34"/>
                    <a:gd name="T10" fmla="*/ 0 60000 65536"/>
                    <a:gd name="T11" fmla="*/ 0 60000 65536"/>
                    <a:gd name="T12" fmla="*/ 0 60000 65536"/>
                    <a:gd name="T13" fmla="*/ 0 60000 65536"/>
                    <a:gd name="T14" fmla="*/ 0 60000 65536"/>
                    <a:gd name="T15" fmla="*/ 0 w 159"/>
                    <a:gd name="T16" fmla="*/ 0 h 34"/>
                    <a:gd name="T17" fmla="*/ 159 w 159"/>
                    <a:gd name="T18" fmla="*/ 34 h 34"/>
                  </a:gdLst>
                  <a:ahLst/>
                  <a:cxnLst>
                    <a:cxn ang="T10">
                      <a:pos x="T0" y="T1"/>
                    </a:cxn>
                    <a:cxn ang="T11">
                      <a:pos x="T2" y="T3"/>
                    </a:cxn>
                    <a:cxn ang="T12">
                      <a:pos x="T4" y="T5"/>
                    </a:cxn>
                    <a:cxn ang="T13">
                      <a:pos x="T6" y="T7"/>
                    </a:cxn>
                    <a:cxn ang="T14">
                      <a:pos x="T8" y="T9"/>
                    </a:cxn>
                  </a:cxnLst>
                  <a:rect l="T15" t="T16" r="T17" b="T18"/>
                  <a:pathLst>
                    <a:path w="159" h="34">
                      <a:moveTo>
                        <a:pt x="0" y="15"/>
                      </a:moveTo>
                      <a:lnTo>
                        <a:pt x="0" y="34"/>
                      </a:lnTo>
                      <a:lnTo>
                        <a:pt x="159" y="13"/>
                      </a:lnTo>
                      <a:lnTo>
                        <a:pt x="135" y="0"/>
                      </a:lnTo>
                      <a:lnTo>
                        <a:pt x="0" y="15"/>
                      </a:lnTo>
                      <a:close/>
                    </a:path>
                  </a:pathLst>
                </a:custGeom>
                <a:solidFill>
                  <a:srgbClr val="616666"/>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55" name="Freeform 738"/>
                <p:cNvSpPr>
                  <a:spLocks/>
                </p:cNvSpPr>
                <p:nvPr/>
              </p:nvSpPr>
              <p:spPr bwMode="auto">
                <a:xfrm>
                  <a:off x="925" y="1608"/>
                  <a:ext cx="4" cy="15"/>
                </a:xfrm>
                <a:custGeom>
                  <a:avLst/>
                  <a:gdLst>
                    <a:gd name="T0" fmla="*/ 1 w 24"/>
                    <a:gd name="T1" fmla="*/ 2 h 147"/>
                    <a:gd name="T2" fmla="*/ 1 w 24"/>
                    <a:gd name="T3" fmla="*/ 0 h 147"/>
                    <a:gd name="T4" fmla="*/ 0 w 24"/>
                    <a:gd name="T5" fmla="*/ 0 h 147"/>
                    <a:gd name="T6" fmla="*/ 0 w 24"/>
                    <a:gd name="T7" fmla="*/ 1 h 147"/>
                    <a:gd name="T8" fmla="*/ 1 w 24"/>
                    <a:gd name="T9" fmla="*/ 2 h 147"/>
                    <a:gd name="T10" fmla="*/ 0 60000 65536"/>
                    <a:gd name="T11" fmla="*/ 0 60000 65536"/>
                    <a:gd name="T12" fmla="*/ 0 60000 65536"/>
                    <a:gd name="T13" fmla="*/ 0 60000 65536"/>
                    <a:gd name="T14" fmla="*/ 0 60000 65536"/>
                    <a:gd name="T15" fmla="*/ 0 w 24"/>
                    <a:gd name="T16" fmla="*/ 0 h 147"/>
                    <a:gd name="T17" fmla="*/ 24 w 24"/>
                    <a:gd name="T18" fmla="*/ 147 h 147"/>
                  </a:gdLst>
                  <a:ahLst/>
                  <a:cxnLst>
                    <a:cxn ang="T10">
                      <a:pos x="T0" y="T1"/>
                    </a:cxn>
                    <a:cxn ang="T11">
                      <a:pos x="T2" y="T3"/>
                    </a:cxn>
                    <a:cxn ang="T12">
                      <a:pos x="T4" y="T5"/>
                    </a:cxn>
                    <a:cxn ang="T13">
                      <a:pos x="T6" y="T7"/>
                    </a:cxn>
                    <a:cxn ang="T14">
                      <a:pos x="T8" y="T9"/>
                    </a:cxn>
                  </a:cxnLst>
                  <a:rect l="T15" t="T16" r="T17" b="T18"/>
                  <a:pathLst>
                    <a:path w="24" h="147">
                      <a:moveTo>
                        <a:pt x="24" y="147"/>
                      </a:moveTo>
                      <a:lnTo>
                        <a:pt x="24" y="0"/>
                      </a:lnTo>
                      <a:lnTo>
                        <a:pt x="0" y="1"/>
                      </a:lnTo>
                      <a:lnTo>
                        <a:pt x="0" y="134"/>
                      </a:lnTo>
                      <a:lnTo>
                        <a:pt x="24" y="147"/>
                      </a:lnTo>
                      <a:close/>
                    </a:path>
                  </a:pathLst>
                </a:custGeom>
                <a:solidFill>
                  <a:srgbClr val="161919"/>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56" name="Freeform 739"/>
                <p:cNvSpPr>
                  <a:spLocks/>
                </p:cNvSpPr>
                <p:nvPr/>
              </p:nvSpPr>
              <p:spPr bwMode="auto">
                <a:xfrm>
                  <a:off x="924" y="1609"/>
                  <a:ext cx="1" cy="1"/>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w 6"/>
                    <a:gd name="T41" fmla="*/ 0 h 10"/>
                    <a:gd name="T42" fmla="*/ 0 w 6"/>
                    <a:gd name="T43" fmla="*/ 0 h 10"/>
                    <a:gd name="T44" fmla="*/ 0 w 6"/>
                    <a:gd name="T45" fmla="*/ 0 h 10"/>
                    <a:gd name="T46" fmla="*/ 0 w 6"/>
                    <a:gd name="T47" fmla="*/ 0 h 10"/>
                    <a:gd name="T48" fmla="*/ 0 w 6"/>
                    <a:gd name="T49" fmla="*/ 0 h 10"/>
                    <a:gd name="T50" fmla="*/ 0 w 6"/>
                    <a:gd name="T51" fmla="*/ 0 h 10"/>
                    <a:gd name="T52" fmla="*/ 0 w 6"/>
                    <a:gd name="T53" fmla="*/ 0 h 10"/>
                    <a:gd name="T54" fmla="*/ 0 w 6"/>
                    <a:gd name="T55" fmla="*/ 0 h 10"/>
                    <a:gd name="T56" fmla="*/ 0 w 6"/>
                    <a:gd name="T57" fmla="*/ 0 h 10"/>
                    <a:gd name="T58" fmla="*/ 0 w 6"/>
                    <a:gd name="T59" fmla="*/ 0 h 10"/>
                    <a:gd name="T60" fmla="*/ 0 w 6"/>
                    <a:gd name="T61" fmla="*/ 0 h 10"/>
                    <a:gd name="T62" fmla="*/ 0 w 6"/>
                    <a:gd name="T63" fmla="*/ 0 h 10"/>
                    <a:gd name="T64" fmla="*/ 0 w 6"/>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0"/>
                    <a:gd name="T101" fmla="*/ 6 w 6"/>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0">
                      <a:moveTo>
                        <a:pt x="3" y="10"/>
                      </a:moveTo>
                      <a:lnTo>
                        <a:pt x="4" y="10"/>
                      </a:lnTo>
                      <a:lnTo>
                        <a:pt x="5" y="10"/>
                      </a:lnTo>
                      <a:lnTo>
                        <a:pt x="5" y="9"/>
                      </a:lnTo>
                      <a:lnTo>
                        <a:pt x="5" y="8"/>
                      </a:lnTo>
                      <a:lnTo>
                        <a:pt x="5" y="7"/>
                      </a:lnTo>
                      <a:lnTo>
                        <a:pt x="6" y="6"/>
                      </a:lnTo>
                      <a:lnTo>
                        <a:pt x="6" y="5"/>
                      </a:lnTo>
                      <a:lnTo>
                        <a:pt x="5" y="4"/>
                      </a:lnTo>
                      <a:lnTo>
                        <a:pt x="5" y="3"/>
                      </a:lnTo>
                      <a:lnTo>
                        <a:pt x="5" y="2"/>
                      </a:lnTo>
                      <a:lnTo>
                        <a:pt x="4" y="1"/>
                      </a:lnTo>
                      <a:lnTo>
                        <a:pt x="3" y="0"/>
                      </a:lnTo>
                      <a:lnTo>
                        <a:pt x="2" y="0"/>
                      </a:lnTo>
                      <a:lnTo>
                        <a:pt x="1" y="0"/>
                      </a:lnTo>
                      <a:lnTo>
                        <a:pt x="1" y="1"/>
                      </a:lnTo>
                      <a:lnTo>
                        <a:pt x="1" y="2"/>
                      </a:lnTo>
                      <a:lnTo>
                        <a:pt x="0" y="3"/>
                      </a:lnTo>
                      <a:lnTo>
                        <a:pt x="0" y="4"/>
                      </a:lnTo>
                      <a:lnTo>
                        <a:pt x="0" y="5"/>
                      </a:lnTo>
                      <a:lnTo>
                        <a:pt x="0" y="7"/>
                      </a:lnTo>
                      <a:lnTo>
                        <a:pt x="1" y="7"/>
                      </a:lnTo>
                      <a:lnTo>
                        <a:pt x="1" y="8"/>
                      </a:lnTo>
                      <a:lnTo>
                        <a:pt x="1" y="9"/>
                      </a:lnTo>
                      <a:lnTo>
                        <a:pt x="1" y="10"/>
                      </a:lnTo>
                      <a:lnTo>
                        <a:pt x="2" y="10"/>
                      </a:lnTo>
                      <a:lnTo>
                        <a:pt x="3"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57" name="Freeform 740"/>
                <p:cNvSpPr>
                  <a:spLocks/>
                </p:cNvSpPr>
                <p:nvPr/>
              </p:nvSpPr>
              <p:spPr bwMode="auto">
                <a:xfrm>
                  <a:off x="924" y="1610"/>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3" y="11"/>
                      </a:moveTo>
                      <a:lnTo>
                        <a:pt x="4" y="11"/>
                      </a:lnTo>
                      <a:lnTo>
                        <a:pt x="5" y="11"/>
                      </a:lnTo>
                      <a:lnTo>
                        <a:pt x="5" y="9"/>
                      </a:lnTo>
                      <a:lnTo>
                        <a:pt x="5" y="7"/>
                      </a:lnTo>
                      <a:lnTo>
                        <a:pt x="6" y="7"/>
                      </a:lnTo>
                      <a:lnTo>
                        <a:pt x="6" y="6"/>
                      </a:lnTo>
                      <a:lnTo>
                        <a:pt x="5" y="5"/>
                      </a:lnTo>
                      <a:lnTo>
                        <a:pt x="5" y="3"/>
                      </a:lnTo>
                      <a:lnTo>
                        <a:pt x="5" y="2"/>
                      </a:lnTo>
                      <a:lnTo>
                        <a:pt x="4" y="1"/>
                      </a:lnTo>
                      <a:lnTo>
                        <a:pt x="4" y="0"/>
                      </a:lnTo>
                      <a:lnTo>
                        <a:pt x="3" y="0"/>
                      </a:lnTo>
                      <a:lnTo>
                        <a:pt x="2" y="0"/>
                      </a:lnTo>
                      <a:lnTo>
                        <a:pt x="1" y="0"/>
                      </a:lnTo>
                      <a:lnTo>
                        <a:pt x="1" y="1"/>
                      </a:lnTo>
                      <a:lnTo>
                        <a:pt x="0" y="2"/>
                      </a:lnTo>
                      <a:lnTo>
                        <a:pt x="0" y="3"/>
                      </a:lnTo>
                      <a:lnTo>
                        <a:pt x="0" y="5"/>
                      </a:lnTo>
                      <a:lnTo>
                        <a:pt x="0" y="6"/>
                      </a:lnTo>
                      <a:lnTo>
                        <a:pt x="0" y="7"/>
                      </a:lnTo>
                      <a:lnTo>
                        <a:pt x="1" y="8"/>
                      </a:lnTo>
                      <a:lnTo>
                        <a:pt x="1" y="9"/>
                      </a:lnTo>
                      <a:lnTo>
                        <a:pt x="1" y="10"/>
                      </a:lnTo>
                      <a:lnTo>
                        <a:pt x="1" y="11"/>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58" name="Freeform 741"/>
                <p:cNvSpPr>
                  <a:spLocks/>
                </p:cNvSpPr>
                <p:nvPr/>
              </p:nvSpPr>
              <p:spPr bwMode="auto">
                <a:xfrm>
                  <a:off x="924" y="1612"/>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3" y="12"/>
                      </a:moveTo>
                      <a:lnTo>
                        <a:pt x="4" y="12"/>
                      </a:lnTo>
                      <a:lnTo>
                        <a:pt x="5" y="11"/>
                      </a:lnTo>
                      <a:lnTo>
                        <a:pt x="5" y="9"/>
                      </a:lnTo>
                      <a:lnTo>
                        <a:pt x="5" y="7"/>
                      </a:lnTo>
                      <a:lnTo>
                        <a:pt x="6" y="7"/>
                      </a:lnTo>
                      <a:lnTo>
                        <a:pt x="6" y="5"/>
                      </a:lnTo>
                      <a:lnTo>
                        <a:pt x="5" y="5"/>
                      </a:lnTo>
                      <a:lnTo>
                        <a:pt x="5" y="3"/>
                      </a:lnTo>
                      <a:lnTo>
                        <a:pt x="4" y="2"/>
                      </a:lnTo>
                      <a:lnTo>
                        <a:pt x="4" y="1"/>
                      </a:lnTo>
                      <a:lnTo>
                        <a:pt x="3" y="1"/>
                      </a:lnTo>
                      <a:lnTo>
                        <a:pt x="3" y="0"/>
                      </a:lnTo>
                      <a:lnTo>
                        <a:pt x="2" y="1"/>
                      </a:lnTo>
                      <a:lnTo>
                        <a:pt x="1" y="1"/>
                      </a:lnTo>
                      <a:lnTo>
                        <a:pt x="1" y="2"/>
                      </a:lnTo>
                      <a:lnTo>
                        <a:pt x="0" y="3"/>
                      </a:lnTo>
                      <a:lnTo>
                        <a:pt x="0" y="4"/>
                      </a:lnTo>
                      <a:lnTo>
                        <a:pt x="0" y="5"/>
                      </a:lnTo>
                      <a:lnTo>
                        <a:pt x="0" y="6"/>
                      </a:lnTo>
                      <a:lnTo>
                        <a:pt x="0" y="7"/>
                      </a:lnTo>
                      <a:lnTo>
                        <a:pt x="1" y="8"/>
                      </a:lnTo>
                      <a:lnTo>
                        <a:pt x="1" y="9"/>
                      </a:lnTo>
                      <a:lnTo>
                        <a:pt x="1" y="11"/>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59" name="Freeform 742"/>
                <p:cNvSpPr>
                  <a:spLocks/>
                </p:cNvSpPr>
                <p:nvPr/>
              </p:nvSpPr>
              <p:spPr bwMode="auto">
                <a:xfrm>
                  <a:off x="924" y="1613"/>
                  <a:ext cx="1" cy="1"/>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w 6"/>
                    <a:gd name="T41" fmla="*/ 0 h 10"/>
                    <a:gd name="T42" fmla="*/ 0 w 6"/>
                    <a:gd name="T43" fmla="*/ 0 h 10"/>
                    <a:gd name="T44" fmla="*/ 0 w 6"/>
                    <a:gd name="T45" fmla="*/ 0 h 10"/>
                    <a:gd name="T46" fmla="*/ 0 w 6"/>
                    <a:gd name="T47" fmla="*/ 0 h 10"/>
                    <a:gd name="T48" fmla="*/ 0 w 6"/>
                    <a:gd name="T49" fmla="*/ 0 h 10"/>
                    <a:gd name="T50" fmla="*/ 0 w 6"/>
                    <a:gd name="T51" fmla="*/ 0 h 10"/>
                    <a:gd name="T52" fmla="*/ 0 w 6"/>
                    <a:gd name="T53" fmla="*/ 0 h 10"/>
                    <a:gd name="T54" fmla="*/ 0 w 6"/>
                    <a:gd name="T55" fmla="*/ 0 h 10"/>
                    <a:gd name="T56" fmla="*/ 0 w 6"/>
                    <a:gd name="T57" fmla="*/ 0 h 10"/>
                    <a:gd name="T58" fmla="*/ 0 w 6"/>
                    <a:gd name="T59" fmla="*/ 0 h 10"/>
                    <a:gd name="T60" fmla="*/ 0 w 6"/>
                    <a:gd name="T61" fmla="*/ 0 h 10"/>
                    <a:gd name="T62" fmla="*/ 0 w 6"/>
                    <a:gd name="T63" fmla="*/ 0 h 10"/>
                    <a:gd name="T64" fmla="*/ 0 w 6"/>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0"/>
                    <a:gd name="T101" fmla="*/ 6 w 6"/>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0">
                      <a:moveTo>
                        <a:pt x="3" y="10"/>
                      </a:moveTo>
                      <a:lnTo>
                        <a:pt x="4" y="10"/>
                      </a:lnTo>
                      <a:lnTo>
                        <a:pt x="5" y="10"/>
                      </a:lnTo>
                      <a:lnTo>
                        <a:pt x="5" y="8"/>
                      </a:lnTo>
                      <a:lnTo>
                        <a:pt x="5" y="7"/>
                      </a:lnTo>
                      <a:lnTo>
                        <a:pt x="6" y="6"/>
                      </a:lnTo>
                      <a:lnTo>
                        <a:pt x="6" y="5"/>
                      </a:lnTo>
                      <a:lnTo>
                        <a:pt x="5" y="4"/>
                      </a:lnTo>
                      <a:lnTo>
                        <a:pt x="5" y="3"/>
                      </a:lnTo>
                      <a:lnTo>
                        <a:pt x="5" y="2"/>
                      </a:lnTo>
                      <a:lnTo>
                        <a:pt x="4" y="1"/>
                      </a:lnTo>
                      <a:lnTo>
                        <a:pt x="4" y="0"/>
                      </a:lnTo>
                      <a:lnTo>
                        <a:pt x="3" y="0"/>
                      </a:lnTo>
                      <a:lnTo>
                        <a:pt x="2" y="0"/>
                      </a:lnTo>
                      <a:lnTo>
                        <a:pt x="1" y="0"/>
                      </a:lnTo>
                      <a:lnTo>
                        <a:pt x="1" y="2"/>
                      </a:lnTo>
                      <a:lnTo>
                        <a:pt x="0" y="2"/>
                      </a:lnTo>
                      <a:lnTo>
                        <a:pt x="0" y="3"/>
                      </a:lnTo>
                      <a:lnTo>
                        <a:pt x="0" y="4"/>
                      </a:lnTo>
                      <a:lnTo>
                        <a:pt x="0" y="5"/>
                      </a:lnTo>
                      <a:lnTo>
                        <a:pt x="0" y="6"/>
                      </a:lnTo>
                      <a:lnTo>
                        <a:pt x="1" y="7"/>
                      </a:lnTo>
                      <a:lnTo>
                        <a:pt x="1" y="8"/>
                      </a:lnTo>
                      <a:lnTo>
                        <a:pt x="1" y="9"/>
                      </a:lnTo>
                      <a:lnTo>
                        <a:pt x="1" y="10"/>
                      </a:lnTo>
                      <a:lnTo>
                        <a:pt x="2" y="10"/>
                      </a:lnTo>
                      <a:lnTo>
                        <a:pt x="3"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60" name="Freeform 743"/>
                <p:cNvSpPr>
                  <a:spLocks/>
                </p:cNvSpPr>
                <p:nvPr/>
              </p:nvSpPr>
              <p:spPr bwMode="auto">
                <a:xfrm>
                  <a:off x="924" y="1615"/>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3" y="11"/>
                      </a:moveTo>
                      <a:lnTo>
                        <a:pt x="4" y="11"/>
                      </a:lnTo>
                      <a:lnTo>
                        <a:pt x="5" y="10"/>
                      </a:lnTo>
                      <a:lnTo>
                        <a:pt x="5" y="9"/>
                      </a:lnTo>
                      <a:lnTo>
                        <a:pt x="5" y="7"/>
                      </a:lnTo>
                      <a:lnTo>
                        <a:pt x="6" y="7"/>
                      </a:lnTo>
                      <a:lnTo>
                        <a:pt x="6" y="6"/>
                      </a:lnTo>
                      <a:lnTo>
                        <a:pt x="5" y="5"/>
                      </a:lnTo>
                      <a:lnTo>
                        <a:pt x="5" y="4"/>
                      </a:lnTo>
                      <a:lnTo>
                        <a:pt x="5" y="3"/>
                      </a:lnTo>
                      <a:lnTo>
                        <a:pt x="4" y="2"/>
                      </a:lnTo>
                      <a:lnTo>
                        <a:pt x="4" y="1"/>
                      </a:lnTo>
                      <a:lnTo>
                        <a:pt x="3" y="1"/>
                      </a:lnTo>
                      <a:lnTo>
                        <a:pt x="3" y="0"/>
                      </a:lnTo>
                      <a:lnTo>
                        <a:pt x="2" y="1"/>
                      </a:lnTo>
                      <a:lnTo>
                        <a:pt x="1" y="1"/>
                      </a:lnTo>
                      <a:lnTo>
                        <a:pt x="1" y="2"/>
                      </a:lnTo>
                      <a:lnTo>
                        <a:pt x="0" y="3"/>
                      </a:lnTo>
                      <a:lnTo>
                        <a:pt x="0" y="4"/>
                      </a:lnTo>
                      <a:lnTo>
                        <a:pt x="0" y="5"/>
                      </a:lnTo>
                      <a:lnTo>
                        <a:pt x="0" y="6"/>
                      </a:lnTo>
                      <a:lnTo>
                        <a:pt x="0" y="7"/>
                      </a:lnTo>
                      <a:lnTo>
                        <a:pt x="1" y="9"/>
                      </a:lnTo>
                      <a:lnTo>
                        <a:pt x="1" y="10"/>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61" name="Freeform 744"/>
                <p:cNvSpPr>
                  <a:spLocks/>
                </p:cNvSpPr>
                <p:nvPr/>
              </p:nvSpPr>
              <p:spPr bwMode="auto">
                <a:xfrm>
                  <a:off x="924" y="1616"/>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3" y="12"/>
                      </a:moveTo>
                      <a:lnTo>
                        <a:pt x="4" y="12"/>
                      </a:lnTo>
                      <a:lnTo>
                        <a:pt x="5" y="11"/>
                      </a:lnTo>
                      <a:lnTo>
                        <a:pt x="5" y="10"/>
                      </a:lnTo>
                      <a:lnTo>
                        <a:pt x="5" y="9"/>
                      </a:lnTo>
                      <a:lnTo>
                        <a:pt x="5" y="8"/>
                      </a:lnTo>
                      <a:lnTo>
                        <a:pt x="6" y="7"/>
                      </a:lnTo>
                      <a:lnTo>
                        <a:pt x="6" y="6"/>
                      </a:lnTo>
                      <a:lnTo>
                        <a:pt x="5" y="6"/>
                      </a:lnTo>
                      <a:lnTo>
                        <a:pt x="5" y="3"/>
                      </a:lnTo>
                      <a:lnTo>
                        <a:pt x="4" y="2"/>
                      </a:lnTo>
                      <a:lnTo>
                        <a:pt x="4" y="1"/>
                      </a:lnTo>
                      <a:lnTo>
                        <a:pt x="3" y="1"/>
                      </a:lnTo>
                      <a:lnTo>
                        <a:pt x="3" y="0"/>
                      </a:lnTo>
                      <a:lnTo>
                        <a:pt x="2" y="1"/>
                      </a:lnTo>
                      <a:lnTo>
                        <a:pt x="1" y="1"/>
                      </a:lnTo>
                      <a:lnTo>
                        <a:pt x="1" y="2"/>
                      </a:lnTo>
                      <a:lnTo>
                        <a:pt x="0" y="3"/>
                      </a:lnTo>
                      <a:lnTo>
                        <a:pt x="0" y="5"/>
                      </a:lnTo>
                      <a:lnTo>
                        <a:pt x="0" y="6"/>
                      </a:lnTo>
                      <a:lnTo>
                        <a:pt x="0" y="7"/>
                      </a:lnTo>
                      <a:lnTo>
                        <a:pt x="0" y="8"/>
                      </a:lnTo>
                      <a:lnTo>
                        <a:pt x="1" y="9"/>
                      </a:lnTo>
                      <a:lnTo>
                        <a:pt x="1" y="10"/>
                      </a:lnTo>
                      <a:lnTo>
                        <a:pt x="1" y="11"/>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62" name="Freeform 745"/>
                <p:cNvSpPr>
                  <a:spLocks/>
                </p:cNvSpPr>
                <p:nvPr/>
              </p:nvSpPr>
              <p:spPr bwMode="auto">
                <a:xfrm>
                  <a:off x="924" y="1618"/>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3" y="12"/>
                      </a:moveTo>
                      <a:lnTo>
                        <a:pt x="4" y="12"/>
                      </a:lnTo>
                      <a:lnTo>
                        <a:pt x="5" y="11"/>
                      </a:lnTo>
                      <a:lnTo>
                        <a:pt x="5" y="10"/>
                      </a:lnTo>
                      <a:lnTo>
                        <a:pt x="5" y="9"/>
                      </a:lnTo>
                      <a:lnTo>
                        <a:pt x="5" y="7"/>
                      </a:lnTo>
                      <a:lnTo>
                        <a:pt x="6" y="6"/>
                      </a:lnTo>
                      <a:lnTo>
                        <a:pt x="6" y="5"/>
                      </a:lnTo>
                      <a:lnTo>
                        <a:pt x="5" y="4"/>
                      </a:lnTo>
                      <a:lnTo>
                        <a:pt x="5" y="3"/>
                      </a:lnTo>
                      <a:lnTo>
                        <a:pt x="5" y="2"/>
                      </a:lnTo>
                      <a:lnTo>
                        <a:pt x="4" y="1"/>
                      </a:lnTo>
                      <a:lnTo>
                        <a:pt x="3" y="1"/>
                      </a:lnTo>
                      <a:lnTo>
                        <a:pt x="3" y="0"/>
                      </a:lnTo>
                      <a:lnTo>
                        <a:pt x="2" y="1"/>
                      </a:lnTo>
                      <a:lnTo>
                        <a:pt x="1" y="1"/>
                      </a:lnTo>
                      <a:lnTo>
                        <a:pt x="1" y="2"/>
                      </a:lnTo>
                      <a:lnTo>
                        <a:pt x="0" y="3"/>
                      </a:lnTo>
                      <a:lnTo>
                        <a:pt x="0" y="4"/>
                      </a:lnTo>
                      <a:lnTo>
                        <a:pt x="0" y="5"/>
                      </a:lnTo>
                      <a:lnTo>
                        <a:pt x="0" y="6"/>
                      </a:lnTo>
                      <a:lnTo>
                        <a:pt x="0" y="7"/>
                      </a:lnTo>
                      <a:lnTo>
                        <a:pt x="1" y="9"/>
                      </a:lnTo>
                      <a:lnTo>
                        <a:pt x="1" y="10"/>
                      </a:lnTo>
                      <a:lnTo>
                        <a:pt x="1" y="11"/>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63" name="Freeform 746"/>
                <p:cNvSpPr>
                  <a:spLocks/>
                </p:cNvSpPr>
                <p:nvPr/>
              </p:nvSpPr>
              <p:spPr bwMode="auto">
                <a:xfrm>
                  <a:off x="924" y="1619"/>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3" y="11"/>
                      </a:moveTo>
                      <a:lnTo>
                        <a:pt x="4" y="11"/>
                      </a:lnTo>
                      <a:lnTo>
                        <a:pt x="5" y="10"/>
                      </a:lnTo>
                      <a:lnTo>
                        <a:pt x="5" y="9"/>
                      </a:lnTo>
                      <a:lnTo>
                        <a:pt x="5" y="7"/>
                      </a:lnTo>
                      <a:lnTo>
                        <a:pt x="6" y="7"/>
                      </a:lnTo>
                      <a:lnTo>
                        <a:pt x="6" y="5"/>
                      </a:lnTo>
                      <a:lnTo>
                        <a:pt x="5" y="5"/>
                      </a:lnTo>
                      <a:lnTo>
                        <a:pt x="5" y="4"/>
                      </a:lnTo>
                      <a:lnTo>
                        <a:pt x="5" y="3"/>
                      </a:lnTo>
                      <a:lnTo>
                        <a:pt x="4" y="2"/>
                      </a:lnTo>
                      <a:lnTo>
                        <a:pt x="4" y="1"/>
                      </a:lnTo>
                      <a:lnTo>
                        <a:pt x="3" y="1"/>
                      </a:lnTo>
                      <a:lnTo>
                        <a:pt x="3" y="0"/>
                      </a:lnTo>
                      <a:lnTo>
                        <a:pt x="2" y="1"/>
                      </a:lnTo>
                      <a:lnTo>
                        <a:pt x="1" y="1"/>
                      </a:lnTo>
                      <a:lnTo>
                        <a:pt x="1" y="2"/>
                      </a:lnTo>
                      <a:lnTo>
                        <a:pt x="0" y="3"/>
                      </a:lnTo>
                      <a:lnTo>
                        <a:pt x="0" y="4"/>
                      </a:lnTo>
                      <a:lnTo>
                        <a:pt x="0" y="5"/>
                      </a:lnTo>
                      <a:lnTo>
                        <a:pt x="0" y="6"/>
                      </a:lnTo>
                      <a:lnTo>
                        <a:pt x="0" y="7"/>
                      </a:lnTo>
                      <a:lnTo>
                        <a:pt x="1" y="9"/>
                      </a:lnTo>
                      <a:lnTo>
                        <a:pt x="1" y="10"/>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64" name="Freeform 747"/>
                <p:cNvSpPr>
                  <a:spLocks/>
                </p:cNvSpPr>
                <p:nvPr/>
              </p:nvSpPr>
              <p:spPr bwMode="auto">
                <a:xfrm>
                  <a:off x="924" y="1620"/>
                  <a:ext cx="1" cy="2"/>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3" y="11"/>
                      </a:moveTo>
                      <a:lnTo>
                        <a:pt x="4" y="11"/>
                      </a:lnTo>
                      <a:lnTo>
                        <a:pt x="5" y="10"/>
                      </a:lnTo>
                      <a:lnTo>
                        <a:pt x="5" y="9"/>
                      </a:lnTo>
                      <a:lnTo>
                        <a:pt x="5" y="8"/>
                      </a:lnTo>
                      <a:lnTo>
                        <a:pt x="6" y="6"/>
                      </a:lnTo>
                      <a:lnTo>
                        <a:pt x="5" y="4"/>
                      </a:lnTo>
                      <a:lnTo>
                        <a:pt x="5" y="2"/>
                      </a:lnTo>
                      <a:lnTo>
                        <a:pt x="4" y="2"/>
                      </a:lnTo>
                      <a:lnTo>
                        <a:pt x="4" y="1"/>
                      </a:lnTo>
                      <a:lnTo>
                        <a:pt x="3" y="1"/>
                      </a:lnTo>
                      <a:lnTo>
                        <a:pt x="3" y="0"/>
                      </a:lnTo>
                      <a:lnTo>
                        <a:pt x="2" y="1"/>
                      </a:lnTo>
                      <a:lnTo>
                        <a:pt x="1" y="1"/>
                      </a:lnTo>
                      <a:lnTo>
                        <a:pt x="1" y="2"/>
                      </a:lnTo>
                      <a:lnTo>
                        <a:pt x="0" y="3"/>
                      </a:lnTo>
                      <a:lnTo>
                        <a:pt x="0" y="4"/>
                      </a:lnTo>
                      <a:lnTo>
                        <a:pt x="0" y="5"/>
                      </a:lnTo>
                      <a:lnTo>
                        <a:pt x="0" y="6"/>
                      </a:lnTo>
                      <a:lnTo>
                        <a:pt x="0" y="7"/>
                      </a:lnTo>
                      <a:lnTo>
                        <a:pt x="1" y="8"/>
                      </a:lnTo>
                      <a:lnTo>
                        <a:pt x="1" y="9"/>
                      </a:lnTo>
                      <a:lnTo>
                        <a:pt x="1" y="10"/>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65" name="Freeform 748"/>
                <p:cNvSpPr>
                  <a:spLocks/>
                </p:cNvSpPr>
                <p:nvPr/>
              </p:nvSpPr>
              <p:spPr bwMode="auto">
                <a:xfrm>
                  <a:off x="922" y="1609"/>
                  <a:ext cx="1" cy="2"/>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4" y="10"/>
                      </a:lnTo>
                      <a:lnTo>
                        <a:pt x="5" y="10"/>
                      </a:lnTo>
                      <a:lnTo>
                        <a:pt x="5" y="9"/>
                      </a:lnTo>
                      <a:lnTo>
                        <a:pt x="5" y="8"/>
                      </a:lnTo>
                      <a:lnTo>
                        <a:pt x="5" y="7"/>
                      </a:lnTo>
                      <a:lnTo>
                        <a:pt x="5" y="6"/>
                      </a:lnTo>
                      <a:lnTo>
                        <a:pt x="5" y="5"/>
                      </a:lnTo>
                      <a:lnTo>
                        <a:pt x="5" y="4"/>
                      </a:lnTo>
                      <a:lnTo>
                        <a:pt x="5" y="3"/>
                      </a:lnTo>
                      <a:lnTo>
                        <a:pt x="5" y="2"/>
                      </a:lnTo>
                      <a:lnTo>
                        <a:pt x="4" y="1"/>
                      </a:lnTo>
                      <a:lnTo>
                        <a:pt x="3" y="1"/>
                      </a:lnTo>
                      <a:lnTo>
                        <a:pt x="3" y="0"/>
                      </a:lnTo>
                      <a:lnTo>
                        <a:pt x="2" y="0"/>
                      </a:lnTo>
                      <a:lnTo>
                        <a:pt x="2" y="1"/>
                      </a:lnTo>
                      <a:lnTo>
                        <a:pt x="1" y="1"/>
                      </a:lnTo>
                      <a:lnTo>
                        <a:pt x="1" y="2"/>
                      </a:lnTo>
                      <a:lnTo>
                        <a:pt x="0" y="3"/>
                      </a:lnTo>
                      <a:lnTo>
                        <a:pt x="0" y="4"/>
                      </a:lnTo>
                      <a:lnTo>
                        <a:pt x="0" y="6"/>
                      </a:lnTo>
                      <a:lnTo>
                        <a:pt x="1" y="8"/>
                      </a:lnTo>
                      <a:lnTo>
                        <a:pt x="1" y="9"/>
                      </a:lnTo>
                      <a:lnTo>
                        <a:pt x="1" y="10"/>
                      </a:lnTo>
                      <a:lnTo>
                        <a:pt x="2" y="10"/>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66" name="Freeform 749"/>
                <p:cNvSpPr>
                  <a:spLocks/>
                </p:cNvSpPr>
                <p:nvPr/>
              </p:nvSpPr>
              <p:spPr bwMode="auto">
                <a:xfrm>
                  <a:off x="922" y="1611"/>
                  <a:ext cx="1" cy="1"/>
                </a:xfrm>
                <a:custGeom>
                  <a:avLst/>
                  <a:gdLst>
                    <a:gd name="T0" fmla="*/ 0 w 5"/>
                    <a:gd name="T1" fmla="*/ 0 h 10"/>
                    <a:gd name="T2" fmla="*/ 0 w 5"/>
                    <a:gd name="T3" fmla="*/ 0 h 10"/>
                    <a:gd name="T4" fmla="*/ 0 w 5"/>
                    <a:gd name="T5" fmla="*/ 0 h 10"/>
                    <a:gd name="T6" fmla="*/ 0 w 5"/>
                    <a:gd name="T7" fmla="*/ 0 h 10"/>
                    <a:gd name="T8" fmla="*/ 0 w 5"/>
                    <a:gd name="T9" fmla="*/ 0 h 10"/>
                    <a:gd name="T10" fmla="*/ 0 w 5"/>
                    <a:gd name="T11" fmla="*/ 0 h 10"/>
                    <a:gd name="T12" fmla="*/ 0 w 5"/>
                    <a:gd name="T13" fmla="*/ 0 h 10"/>
                    <a:gd name="T14" fmla="*/ 0 w 5"/>
                    <a:gd name="T15" fmla="*/ 0 h 10"/>
                    <a:gd name="T16" fmla="*/ 0 w 5"/>
                    <a:gd name="T17" fmla="*/ 0 h 10"/>
                    <a:gd name="T18" fmla="*/ 0 w 5"/>
                    <a:gd name="T19" fmla="*/ 0 h 10"/>
                    <a:gd name="T20" fmla="*/ 0 w 5"/>
                    <a:gd name="T21" fmla="*/ 0 h 10"/>
                    <a:gd name="T22" fmla="*/ 0 w 5"/>
                    <a:gd name="T23" fmla="*/ 0 h 10"/>
                    <a:gd name="T24" fmla="*/ 0 w 5"/>
                    <a:gd name="T25" fmla="*/ 0 h 10"/>
                    <a:gd name="T26" fmla="*/ 0 w 5"/>
                    <a:gd name="T27" fmla="*/ 0 h 10"/>
                    <a:gd name="T28" fmla="*/ 0 w 5"/>
                    <a:gd name="T29" fmla="*/ 0 h 10"/>
                    <a:gd name="T30" fmla="*/ 0 w 5"/>
                    <a:gd name="T31" fmla="*/ 0 h 10"/>
                    <a:gd name="T32" fmla="*/ 0 w 5"/>
                    <a:gd name="T33" fmla="*/ 0 h 10"/>
                    <a:gd name="T34" fmla="*/ 0 w 5"/>
                    <a:gd name="T35" fmla="*/ 0 h 10"/>
                    <a:gd name="T36" fmla="*/ 0 w 5"/>
                    <a:gd name="T37" fmla="*/ 0 h 10"/>
                    <a:gd name="T38" fmla="*/ 0 w 5"/>
                    <a:gd name="T39" fmla="*/ 0 h 10"/>
                    <a:gd name="T40" fmla="*/ 0 w 5"/>
                    <a:gd name="T41" fmla="*/ 0 h 10"/>
                    <a:gd name="T42" fmla="*/ 0 w 5"/>
                    <a:gd name="T43" fmla="*/ 0 h 10"/>
                    <a:gd name="T44" fmla="*/ 0 w 5"/>
                    <a:gd name="T45" fmla="*/ 0 h 10"/>
                    <a:gd name="T46" fmla="*/ 0 w 5"/>
                    <a:gd name="T47" fmla="*/ 0 h 10"/>
                    <a:gd name="T48" fmla="*/ 0 w 5"/>
                    <a:gd name="T49" fmla="*/ 0 h 10"/>
                    <a:gd name="T50" fmla="*/ 0 w 5"/>
                    <a:gd name="T51" fmla="*/ 0 h 10"/>
                    <a:gd name="T52" fmla="*/ 0 w 5"/>
                    <a:gd name="T53" fmla="*/ 0 h 10"/>
                    <a:gd name="T54" fmla="*/ 0 w 5"/>
                    <a:gd name="T55" fmla="*/ 0 h 10"/>
                    <a:gd name="T56" fmla="*/ 0 w 5"/>
                    <a:gd name="T57" fmla="*/ 0 h 10"/>
                    <a:gd name="T58" fmla="*/ 0 w 5"/>
                    <a:gd name="T59" fmla="*/ 0 h 10"/>
                    <a:gd name="T60" fmla="*/ 0 w 5"/>
                    <a:gd name="T61" fmla="*/ 0 h 10"/>
                    <a:gd name="T62" fmla="*/ 0 w 5"/>
                    <a:gd name="T63" fmla="*/ 0 h 10"/>
                    <a:gd name="T64" fmla="*/ 0 w 5"/>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0"/>
                    <a:gd name="T101" fmla="*/ 5 w 5"/>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0">
                      <a:moveTo>
                        <a:pt x="3" y="10"/>
                      </a:moveTo>
                      <a:lnTo>
                        <a:pt x="4" y="10"/>
                      </a:lnTo>
                      <a:lnTo>
                        <a:pt x="5" y="10"/>
                      </a:lnTo>
                      <a:lnTo>
                        <a:pt x="5" y="9"/>
                      </a:lnTo>
                      <a:lnTo>
                        <a:pt x="5" y="8"/>
                      </a:lnTo>
                      <a:lnTo>
                        <a:pt x="5" y="7"/>
                      </a:lnTo>
                      <a:lnTo>
                        <a:pt x="5" y="6"/>
                      </a:lnTo>
                      <a:lnTo>
                        <a:pt x="5" y="5"/>
                      </a:lnTo>
                      <a:lnTo>
                        <a:pt x="5" y="4"/>
                      </a:lnTo>
                      <a:lnTo>
                        <a:pt x="5" y="3"/>
                      </a:lnTo>
                      <a:lnTo>
                        <a:pt x="5" y="2"/>
                      </a:lnTo>
                      <a:lnTo>
                        <a:pt x="4" y="1"/>
                      </a:lnTo>
                      <a:lnTo>
                        <a:pt x="4" y="0"/>
                      </a:lnTo>
                      <a:lnTo>
                        <a:pt x="3" y="0"/>
                      </a:lnTo>
                      <a:lnTo>
                        <a:pt x="2" y="0"/>
                      </a:lnTo>
                      <a:lnTo>
                        <a:pt x="1" y="0"/>
                      </a:lnTo>
                      <a:lnTo>
                        <a:pt x="1" y="2"/>
                      </a:lnTo>
                      <a:lnTo>
                        <a:pt x="0" y="2"/>
                      </a:lnTo>
                      <a:lnTo>
                        <a:pt x="0" y="4"/>
                      </a:lnTo>
                      <a:lnTo>
                        <a:pt x="0" y="5"/>
                      </a:lnTo>
                      <a:lnTo>
                        <a:pt x="0" y="6"/>
                      </a:lnTo>
                      <a:lnTo>
                        <a:pt x="1" y="7"/>
                      </a:lnTo>
                      <a:lnTo>
                        <a:pt x="1" y="8"/>
                      </a:lnTo>
                      <a:lnTo>
                        <a:pt x="1" y="9"/>
                      </a:lnTo>
                      <a:lnTo>
                        <a:pt x="1" y="10"/>
                      </a:lnTo>
                      <a:lnTo>
                        <a:pt x="2" y="10"/>
                      </a:lnTo>
                      <a:lnTo>
                        <a:pt x="3"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67" name="Freeform 750"/>
                <p:cNvSpPr>
                  <a:spLocks/>
                </p:cNvSpPr>
                <p:nvPr/>
              </p:nvSpPr>
              <p:spPr bwMode="auto">
                <a:xfrm>
                  <a:off x="922" y="1612"/>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4" y="11"/>
                      </a:lnTo>
                      <a:lnTo>
                        <a:pt x="5" y="11"/>
                      </a:lnTo>
                      <a:lnTo>
                        <a:pt x="5" y="9"/>
                      </a:lnTo>
                      <a:lnTo>
                        <a:pt x="5" y="7"/>
                      </a:lnTo>
                      <a:lnTo>
                        <a:pt x="5" y="6"/>
                      </a:lnTo>
                      <a:lnTo>
                        <a:pt x="5" y="5"/>
                      </a:lnTo>
                      <a:lnTo>
                        <a:pt x="5" y="4"/>
                      </a:lnTo>
                      <a:lnTo>
                        <a:pt x="5" y="2"/>
                      </a:lnTo>
                      <a:lnTo>
                        <a:pt x="4" y="1"/>
                      </a:lnTo>
                      <a:lnTo>
                        <a:pt x="4" y="0"/>
                      </a:lnTo>
                      <a:lnTo>
                        <a:pt x="3" y="0"/>
                      </a:lnTo>
                      <a:lnTo>
                        <a:pt x="2" y="0"/>
                      </a:lnTo>
                      <a:lnTo>
                        <a:pt x="1" y="0"/>
                      </a:lnTo>
                      <a:lnTo>
                        <a:pt x="1" y="1"/>
                      </a:lnTo>
                      <a:lnTo>
                        <a:pt x="0" y="2"/>
                      </a:lnTo>
                      <a:lnTo>
                        <a:pt x="0" y="4"/>
                      </a:lnTo>
                      <a:lnTo>
                        <a:pt x="0" y="5"/>
                      </a:lnTo>
                      <a:lnTo>
                        <a:pt x="0" y="6"/>
                      </a:lnTo>
                      <a:lnTo>
                        <a:pt x="0" y="7"/>
                      </a:lnTo>
                      <a:lnTo>
                        <a:pt x="1" y="8"/>
                      </a:lnTo>
                      <a:lnTo>
                        <a:pt x="1" y="9"/>
                      </a:lnTo>
                      <a:lnTo>
                        <a:pt x="1" y="10"/>
                      </a:lnTo>
                      <a:lnTo>
                        <a:pt x="1" y="11"/>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68" name="Freeform 751"/>
                <p:cNvSpPr>
                  <a:spLocks/>
                </p:cNvSpPr>
                <p:nvPr/>
              </p:nvSpPr>
              <p:spPr bwMode="auto">
                <a:xfrm>
                  <a:off x="922" y="1614"/>
                  <a:ext cx="1" cy="1"/>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w 5"/>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2"/>
                    <a:gd name="T101" fmla="*/ 5 w 5"/>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2">
                      <a:moveTo>
                        <a:pt x="3" y="12"/>
                      </a:moveTo>
                      <a:lnTo>
                        <a:pt x="4" y="11"/>
                      </a:lnTo>
                      <a:lnTo>
                        <a:pt x="5" y="11"/>
                      </a:lnTo>
                      <a:lnTo>
                        <a:pt x="5" y="10"/>
                      </a:lnTo>
                      <a:lnTo>
                        <a:pt x="5" y="9"/>
                      </a:lnTo>
                      <a:lnTo>
                        <a:pt x="5" y="8"/>
                      </a:lnTo>
                      <a:lnTo>
                        <a:pt x="5" y="6"/>
                      </a:lnTo>
                      <a:lnTo>
                        <a:pt x="5" y="5"/>
                      </a:lnTo>
                      <a:lnTo>
                        <a:pt x="5" y="4"/>
                      </a:lnTo>
                      <a:lnTo>
                        <a:pt x="5" y="3"/>
                      </a:lnTo>
                      <a:lnTo>
                        <a:pt x="5" y="2"/>
                      </a:lnTo>
                      <a:lnTo>
                        <a:pt x="4" y="1"/>
                      </a:lnTo>
                      <a:lnTo>
                        <a:pt x="3" y="0"/>
                      </a:lnTo>
                      <a:lnTo>
                        <a:pt x="2" y="0"/>
                      </a:lnTo>
                      <a:lnTo>
                        <a:pt x="1" y="0"/>
                      </a:lnTo>
                      <a:lnTo>
                        <a:pt x="1" y="1"/>
                      </a:lnTo>
                      <a:lnTo>
                        <a:pt x="1" y="2"/>
                      </a:lnTo>
                      <a:lnTo>
                        <a:pt x="0" y="2"/>
                      </a:lnTo>
                      <a:lnTo>
                        <a:pt x="0" y="4"/>
                      </a:lnTo>
                      <a:lnTo>
                        <a:pt x="0" y="6"/>
                      </a:lnTo>
                      <a:lnTo>
                        <a:pt x="1" y="8"/>
                      </a:lnTo>
                      <a:lnTo>
                        <a:pt x="1" y="9"/>
                      </a:lnTo>
                      <a:lnTo>
                        <a:pt x="1" y="10"/>
                      </a:lnTo>
                      <a:lnTo>
                        <a:pt x="1" y="11"/>
                      </a:lnTo>
                      <a:lnTo>
                        <a:pt x="2" y="11"/>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69" name="Freeform 752"/>
                <p:cNvSpPr>
                  <a:spLocks/>
                </p:cNvSpPr>
                <p:nvPr/>
              </p:nvSpPr>
              <p:spPr bwMode="auto">
                <a:xfrm>
                  <a:off x="922" y="1615"/>
                  <a:ext cx="1" cy="1"/>
                </a:xfrm>
                <a:custGeom>
                  <a:avLst/>
                  <a:gdLst>
                    <a:gd name="T0" fmla="*/ 0 w 5"/>
                    <a:gd name="T1" fmla="*/ 0 h 10"/>
                    <a:gd name="T2" fmla="*/ 0 w 5"/>
                    <a:gd name="T3" fmla="*/ 0 h 10"/>
                    <a:gd name="T4" fmla="*/ 0 w 5"/>
                    <a:gd name="T5" fmla="*/ 0 h 10"/>
                    <a:gd name="T6" fmla="*/ 0 w 5"/>
                    <a:gd name="T7" fmla="*/ 0 h 10"/>
                    <a:gd name="T8" fmla="*/ 0 w 5"/>
                    <a:gd name="T9" fmla="*/ 0 h 10"/>
                    <a:gd name="T10" fmla="*/ 0 w 5"/>
                    <a:gd name="T11" fmla="*/ 0 h 10"/>
                    <a:gd name="T12" fmla="*/ 0 w 5"/>
                    <a:gd name="T13" fmla="*/ 0 h 10"/>
                    <a:gd name="T14" fmla="*/ 0 w 5"/>
                    <a:gd name="T15" fmla="*/ 0 h 10"/>
                    <a:gd name="T16" fmla="*/ 0 w 5"/>
                    <a:gd name="T17" fmla="*/ 0 h 10"/>
                    <a:gd name="T18" fmla="*/ 0 w 5"/>
                    <a:gd name="T19" fmla="*/ 0 h 10"/>
                    <a:gd name="T20" fmla="*/ 0 w 5"/>
                    <a:gd name="T21" fmla="*/ 0 h 10"/>
                    <a:gd name="T22" fmla="*/ 0 w 5"/>
                    <a:gd name="T23" fmla="*/ 0 h 10"/>
                    <a:gd name="T24" fmla="*/ 0 w 5"/>
                    <a:gd name="T25" fmla="*/ 0 h 10"/>
                    <a:gd name="T26" fmla="*/ 0 w 5"/>
                    <a:gd name="T27" fmla="*/ 0 h 10"/>
                    <a:gd name="T28" fmla="*/ 0 w 5"/>
                    <a:gd name="T29" fmla="*/ 0 h 10"/>
                    <a:gd name="T30" fmla="*/ 0 w 5"/>
                    <a:gd name="T31" fmla="*/ 0 h 10"/>
                    <a:gd name="T32" fmla="*/ 0 w 5"/>
                    <a:gd name="T33" fmla="*/ 0 h 10"/>
                    <a:gd name="T34" fmla="*/ 0 w 5"/>
                    <a:gd name="T35" fmla="*/ 0 h 10"/>
                    <a:gd name="T36" fmla="*/ 0 w 5"/>
                    <a:gd name="T37" fmla="*/ 0 h 10"/>
                    <a:gd name="T38" fmla="*/ 0 w 5"/>
                    <a:gd name="T39" fmla="*/ 0 h 10"/>
                    <a:gd name="T40" fmla="*/ 0 w 5"/>
                    <a:gd name="T41" fmla="*/ 0 h 10"/>
                    <a:gd name="T42" fmla="*/ 0 w 5"/>
                    <a:gd name="T43" fmla="*/ 0 h 10"/>
                    <a:gd name="T44" fmla="*/ 0 w 5"/>
                    <a:gd name="T45" fmla="*/ 0 h 10"/>
                    <a:gd name="T46" fmla="*/ 0 w 5"/>
                    <a:gd name="T47" fmla="*/ 0 h 10"/>
                    <a:gd name="T48" fmla="*/ 0 w 5"/>
                    <a:gd name="T49" fmla="*/ 0 h 10"/>
                    <a:gd name="T50" fmla="*/ 0 w 5"/>
                    <a:gd name="T51" fmla="*/ 0 h 10"/>
                    <a:gd name="T52" fmla="*/ 0 w 5"/>
                    <a:gd name="T53" fmla="*/ 0 h 10"/>
                    <a:gd name="T54" fmla="*/ 0 w 5"/>
                    <a:gd name="T55" fmla="*/ 0 h 10"/>
                    <a:gd name="T56" fmla="*/ 0 w 5"/>
                    <a:gd name="T57" fmla="*/ 0 h 10"/>
                    <a:gd name="T58" fmla="*/ 0 w 5"/>
                    <a:gd name="T59" fmla="*/ 0 h 10"/>
                    <a:gd name="T60" fmla="*/ 0 w 5"/>
                    <a:gd name="T61" fmla="*/ 0 h 10"/>
                    <a:gd name="T62" fmla="*/ 0 w 5"/>
                    <a:gd name="T63" fmla="*/ 0 h 10"/>
                    <a:gd name="T64" fmla="*/ 0 w 5"/>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0"/>
                    <a:gd name="T101" fmla="*/ 5 w 5"/>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0">
                      <a:moveTo>
                        <a:pt x="3" y="10"/>
                      </a:moveTo>
                      <a:lnTo>
                        <a:pt x="4" y="10"/>
                      </a:lnTo>
                      <a:lnTo>
                        <a:pt x="5" y="10"/>
                      </a:lnTo>
                      <a:lnTo>
                        <a:pt x="5" y="9"/>
                      </a:lnTo>
                      <a:lnTo>
                        <a:pt x="5" y="8"/>
                      </a:lnTo>
                      <a:lnTo>
                        <a:pt x="5" y="7"/>
                      </a:lnTo>
                      <a:lnTo>
                        <a:pt x="5" y="6"/>
                      </a:lnTo>
                      <a:lnTo>
                        <a:pt x="5" y="5"/>
                      </a:lnTo>
                      <a:lnTo>
                        <a:pt x="5" y="4"/>
                      </a:lnTo>
                      <a:lnTo>
                        <a:pt x="5" y="3"/>
                      </a:lnTo>
                      <a:lnTo>
                        <a:pt x="5" y="2"/>
                      </a:lnTo>
                      <a:lnTo>
                        <a:pt x="4" y="1"/>
                      </a:lnTo>
                      <a:lnTo>
                        <a:pt x="4" y="0"/>
                      </a:lnTo>
                      <a:lnTo>
                        <a:pt x="3" y="0"/>
                      </a:lnTo>
                      <a:lnTo>
                        <a:pt x="2" y="0"/>
                      </a:lnTo>
                      <a:lnTo>
                        <a:pt x="1" y="0"/>
                      </a:lnTo>
                      <a:lnTo>
                        <a:pt x="1" y="2"/>
                      </a:lnTo>
                      <a:lnTo>
                        <a:pt x="0" y="2"/>
                      </a:lnTo>
                      <a:lnTo>
                        <a:pt x="0" y="3"/>
                      </a:lnTo>
                      <a:lnTo>
                        <a:pt x="0" y="4"/>
                      </a:lnTo>
                      <a:lnTo>
                        <a:pt x="0" y="5"/>
                      </a:lnTo>
                      <a:lnTo>
                        <a:pt x="0" y="6"/>
                      </a:lnTo>
                      <a:lnTo>
                        <a:pt x="1" y="7"/>
                      </a:lnTo>
                      <a:lnTo>
                        <a:pt x="1" y="8"/>
                      </a:lnTo>
                      <a:lnTo>
                        <a:pt x="1" y="9"/>
                      </a:lnTo>
                      <a:lnTo>
                        <a:pt x="1" y="10"/>
                      </a:lnTo>
                      <a:lnTo>
                        <a:pt x="2" y="10"/>
                      </a:lnTo>
                      <a:lnTo>
                        <a:pt x="3"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70" name="Freeform 753"/>
                <p:cNvSpPr>
                  <a:spLocks/>
                </p:cNvSpPr>
                <p:nvPr/>
              </p:nvSpPr>
              <p:spPr bwMode="auto">
                <a:xfrm>
                  <a:off x="922" y="1617"/>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4" y="11"/>
                      </a:lnTo>
                      <a:lnTo>
                        <a:pt x="5" y="10"/>
                      </a:lnTo>
                      <a:lnTo>
                        <a:pt x="5" y="9"/>
                      </a:lnTo>
                      <a:lnTo>
                        <a:pt x="5" y="7"/>
                      </a:lnTo>
                      <a:lnTo>
                        <a:pt x="5" y="6"/>
                      </a:lnTo>
                      <a:lnTo>
                        <a:pt x="5" y="5"/>
                      </a:lnTo>
                      <a:lnTo>
                        <a:pt x="5" y="4"/>
                      </a:lnTo>
                      <a:lnTo>
                        <a:pt x="5" y="3"/>
                      </a:lnTo>
                      <a:lnTo>
                        <a:pt x="4" y="2"/>
                      </a:lnTo>
                      <a:lnTo>
                        <a:pt x="4" y="1"/>
                      </a:lnTo>
                      <a:lnTo>
                        <a:pt x="3" y="1"/>
                      </a:lnTo>
                      <a:lnTo>
                        <a:pt x="3" y="0"/>
                      </a:lnTo>
                      <a:lnTo>
                        <a:pt x="2" y="0"/>
                      </a:lnTo>
                      <a:lnTo>
                        <a:pt x="2" y="1"/>
                      </a:lnTo>
                      <a:lnTo>
                        <a:pt x="1" y="1"/>
                      </a:lnTo>
                      <a:lnTo>
                        <a:pt x="1" y="2"/>
                      </a:lnTo>
                      <a:lnTo>
                        <a:pt x="0" y="3"/>
                      </a:lnTo>
                      <a:lnTo>
                        <a:pt x="0" y="4"/>
                      </a:lnTo>
                      <a:lnTo>
                        <a:pt x="0" y="5"/>
                      </a:lnTo>
                      <a:lnTo>
                        <a:pt x="0" y="6"/>
                      </a:lnTo>
                      <a:lnTo>
                        <a:pt x="0" y="7"/>
                      </a:lnTo>
                      <a:lnTo>
                        <a:pt x="1" y="8"/>
                      </a:lnTo>
                      <a:lnTo>
                        <a:pt x="1" y="9"/>
                      </a:lnTo>
                      <a:lnTo>
                        <a:pt x="1" y="10"/>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71" name="Freeform 754"/>
                <p:cNvSpPr>
                  <a:spLocks/>
                </p:cNvSpPr>
                <p:nvPr/>
              </p:nvSpPr>
              <p:spPr bwMode="auto">
                <a:xfrm>
                  <a:off x="922" y="1618"/>
                  <a:ext cx="1" cy="1"/>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w 5"/>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2"/>
                    <a:gd name="T101" fmla="*/ 5 w 5"/>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2">
                      <a:moveTo>
                        <a:pt x="3" y="12"/>
                      </a:moveTo>
                      <a:lnTo>
                        <a:pt x="4" y="12"/>
                      </a:lnTo>
                      <a:lnTo>
                        <a:pt x="5" y="11"/>
                      </a:lnTo>
                      <a:lnTo>
                        <a:pt x="5" y="10"/>
                      </a:lnTo>
                      <a:lnTo>
                        <a:pt x="5" y="9"/>
                      </a:lnTo>
                      <a:lnTo>
                        <a:pt x="5" y="8"/>
                      </a:lnTo>
                      <a:lnTo>
                        <a:pt x="5" y="7"/>
                      </a:lnTo>
                      <a:lnTo>
                        <a:pt x="5" y="6"/>
                      </a:lnTo>
                      <a:lnTo>
                        <a:pt x="5" y="4"/>
                      </a:lnTo>
                      <a:lnTo>
                        <a:pt x="4" y="3"/>
                      </a:lnTo>
                      <a:lnTo>
                        <a:pt x="4" y="1"/>
                      </a:lnTo>
                      <a:lnTo>
                        <a:pt x="3" y="1"/>
                      </a:lnTo>
                      <a:lnTo>
                        <a:pt x="3" y="0"/>
                      </a:lnTo>
                      <a:lnTo>
                        <a:pt x="2" y="0"/>
                      </a:lnTo>
                      <a:lnTo>
                        <a:pt x="2" y="1"/>
                      </a:lnTo>
                      <a:lnTo>
                        <a:pt x="1" y="1"/>
                      </a:lnTo>
                      <a:lnTo>
                        <a:pt x="1" y="3"/>
                      </a:lnTo>
                      <a:lnTo>
                        <a:pt x="0" y="4"/>
                      </a:lnTo>
                      <a:lnTo>
                        <a:pt x="0" y="5"/>
                      </a:lnTo>
                      <a:lnTo>
                        <a:pt x="0" y="6"/>
                      </a:lnTo>
                      <a:lnTo>
                        <a:pt x="0" y="7"/>
                      </a:lnTo>
                      <a:lnTo>
                        <a:pt x="0" y="8"/>
                      </a:lnTo>
                      <a:lnTo>
                        <a:pt x="1" y="9"/>
                      </a:lnTo>
                      <a:lnTo>
                        <a:pt x="1" y="10"/>
                      </a:lnTo>
                      <a:lnTo>
                        <a:pt x="1" y="11"/>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72" name="Freeform 755"/>
                <p:cNvSpPr>
                  <a:spLocks/>
                </p:cNvSpPr>
                <p:nvPr/>
              </p:nvSpPr>
              <p:spPr bwMode="auto">
                <a:xfrm>
                  <a:off x="922" y="1620"/>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4" y="11"/>
                      </a:lnTo>
                      <a:lnTo>
                        <a:pt x="5" y="11"/>
                      </a:lnTo>
                      <a:lnTo>
                        <a:pt x="5" y="9"/>
                      </a:lnTo>
                      <a:lnTo>
                        <a:pt x="5" y="8"/>
                      </a:lnTo>
                      <a:lnTo>
                        <a:pt x="5" y="7"/>
                      </a:lnTo>
                      <a:lnTo>
                        <a:pt x="5" y="6"/>
                      </a:lnTo>
                      <a:lnTo>
                        <a:pt x="5" y="4"/>
                      </a:lnTo>
                      <a:lnTo>
                        <a:pt x="5" y="3"/>
                      </a:lnTo>
                      <a:lnTo>
                        <a:pt x="5" y="2"/>
                      </a:lnTo>
                      <a:lnTo>
                        <a:pt x="4" y="1"/>
                      </a:lnTo>
                      <a:lnTo>
                        <a:pt x="4" y="0"/>
                      </a:lnTo>
                      <a:lnTo>
                        <a:pt x="3" y="0"/>
                      </a:lnTo>
                      <a:lnTo>
                        <a:pt x="2" y="0"/>
                      </a:lnTo>
                      <a:lnTo>
                        <a:pt x="1" y="0"/>
                      </a:lnTo>
                      <a:lnTo>
                        <a:pt x="1" y="2"/>
                      </a:lnTo>
                      <a:lnTo>
                        <a:pt x="0" y="2"/>
                      </a:lnTo>
                      <a:lnTo>
                        <a:pt x="0" y="3"/>
                      </a:lnTo>
                      <a:lnTo>
                        <a:pt x="0" y="4"/>
                      </a:lnTo>
                      <a:lnTo>
                        <a:pt x="0" y="6"/>
                      </a:lnTo>
                      <a:lnTo>
                        <a:pt x="0" y="7"/>
                      </a:lnTo>
                      <a:lnTo>
                        <a:pt x="1" y="8"/>
                      </a:lnTo>
                      <a:lnTo>
                        <a:pt x="1" y="9"/>
                      </a:lnTo>
                      <a:lnTo>
                        <a:pt x="1" y="10"/>
                      </a:lnTo>
                      <a:lnTo>
                        <a:pt x="1" y="11"/>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73" name="Freeform 756"/>
                <p:cNvSpPr>
                  <a:spLocks/>
                </p:cNvSpPr>
                <p:nvPr/>
              </p:nvSpPr>
              <p:spPr bwMode="auto">
                <a:xfrm>
                  <a:off x="920" y="1610"/>
                  <a:ext cx="1" cy="1"/>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w 6"/>
                    <a:gd name="T41" fmla="*/ 0 h 10"/>
                    <a:gd name="T42" fmla="*/ 0 w 6"/>
                    <a:gd name="T43" fmla="*/ 0 h 10"/>
                    <a:gd name="T44" fmla="*/ 0 w 6"/>
                    <a:gd name="T45" fmla="*/ 0 h 10"/>
                    <a:gd name="T46" fmla="*/ 0 w 6"/>
                    <a:gd name="T47" fmla="*/ 0 h 10"/>
                    <a:gd name="T48" fmla="*/ 0 w 6"/>
                    <a:gd name="T49" fmla="*/ 0 h 10"/>
                    <a:gd name="T50" fmla="*/ 0 w 6"/>
                    <a:gd name="T51" fmla="*/ 0 h 10"/>
                    <a:gd name="T52" fmla="*/ 0 w 6"/>
                    <a:gd name="T53" fmla="*/ 0 h 10"/>
                    <a:gd name="T54" fmla="*/ 0 w 6"/>
                    <a:gd name="T55" fmla="*/ 0 h 10"/>
                    <a:gd name="T56" fmla="*/ 0 w 6"/>
                    <a:gd name="T57" fmla="*/ 0 h 10"/>
                    <a:gd name="T58" fmla="*/ 0 w 6"/>
                    <a:gd name="T59" fmla="*/ 0 h 10"/>
                    <a:gd name="T60" fmla="*/ 0 w 6"/>
                    <a:gd name="T61" fmla="*/ 0 h 10"/>
                    <a:gd name="T62" fmla="*/ 0 w 6"/>
                    <a:gd name="T63" fmla="*/ 0 h 10"/>
                    <a:gd name="T64" fmla="*/ 0 w 6"/>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0"/>
                    <a:gd name="T101" fmla="*/ 6 w 6"/>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0">
                      <a:moveTo>
                        <a:pt x="4" y="10"/>
                      </a:moveTo>
                      <a:lnTo>
                        <a:pt x="4" y="10"/>
                      </a:lnTo>
                      <a:lnTo>
                        <a:pt x="5" y="10"/>
                      </a:lnTo>
                      <a:lnTo>
                        <a:pt x="5" y="9"/>
                      </a:lnTo>
                      <a:lnTo>
                        <a:pt x="5" y="8"/>
                      </a:lnTo>
                      <a:lnTo>
                        <a:pt x="6" y="8"/>
                      </a:lnTo>
                      <a:lnTo>
                        <a:pt x="6" y="7"/>
                      </a:lnTo>
                      <a:lnTo>
                        <a:pt x="6" y="5"/>
                      </a:lnTo>
                      <a:lnTo>
                        <a:pt x="6" y="3"/>
                      </a:lnTo>
                      <a:lnTo>
                        <a:pt x="5" y="3"/>
                      </a:lnTo>
                      <a:lnTo>
                        <a:pt x="5" y="2"/>
                      </a:lnTo>
                      <a:lnTo>
                        <a:pt x="5" y="1"/>
                      </a:lnTo>
                      <a:lnTo>
                        <a:pt x="4" y="0"/>
                      </a:lnTo>
                      <a:lnTo>
                        <a:pt x="3" y="0"/>
                      </a:lnTo>
                      <a:lnTo>
                        <a:pt x="2" y="0"/>
                      </a:lnTo>
                      <a:lnTo>
                        <a:pt x="1" y="1"/>
                      </a:lnTo>
                      <a:lnTo>
                        <a:pt x="0" y="2"/>
                      </a:lnTo>
                      <a:lnTo>
                        <a:pt x="0" y="3"/>
                      </a:lnTo>
                      <a:lnTo>
                        <a:pt x="0" y="4"/>
                      </a:lnTo>
                      <a:lnTo>
                        <a:pt x="0" y="5"/>
                      </a:lnTo>
                      <a:lnTo>
                        <a:pt x="0" y="6"/>
                      </a:lnTo>
                      <a:lnTo>
                        <a:pt x="1" y="7"/>
                      </a:lnTo>
                      <a:lnTo>
                        <a:pt x="1" y="8"/>
                      </a:lnTo>
                      <a:lnTo>
                        <a:pt x="2" y="9"/>
                      </a:lnTo>
                      <a:lnTo>
                        <a:pt x="2" y="10"/>
                      </a:lnTo>
                      <a:lnTo>
                        <a:pt x="3" y="10"/>
                      </a:lnTo>
                      <a:lnTo>
                        <a:pt x="4"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74" name="Freeform 757"/>
                <p:cNvSpPr>
                  <a:spLocks/>
                </p:cNvSpPr>
                <p:nvPr/>
              </p:nvSpPr>
              <p:spPr bwMode="auto">
                <a:xfrm>
                  <a:off x="920" y="1611"/>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0"/>
                      </a:lnTo>
                      <a:lnTo>
                        <a:pt x="5" y="10"/>
                      </a:lnTo>
                      <a:lnTo>
                        <a:pt x="5" y="9"/>
                      </a:lnTo>
                      <a:lnTo>
                        <a:pt x="6" y="8"/>
                      </a:lnTo>
                      <a:lnTo>
                        <a:pt x="6" y="7"/>
                      </a:lnTo>
                      <a:lnTo>
                        <a:pt x="6" y="6"/>
                      </a:lnTo>
                      <a:lnTo>
                        <a:pt x="6" y="5"/>
                      </a:lnTo>
                      <a:lnTo>
                        <a:pt x="6" y="4"/>
                      </a:lnTo>
                      <a:lnTo>
                        <a:pt x="5" y="4"/>
                      </a:lnTo>
                      <a:lnTo>
                        <a:pt x="5" y="2"/>
                      </a:lnTo>
                      <a:lnTo>
                        <a:pt x="4" y="1"/>
                      </a:lnTo>
                      <a:lnTo>
                        <a:pt x="4" y="0"/>
                      </a:lnTo>
                      <a:lnTo>
                        <a:pt x="3" y="0"/>
                      </a:lnTo>
                      <a:lnTo>
                        <a:pt x="2" y="0"/>
                      </a:lnTo>
                      <a:lnTo>
                        <a:pt x="1" y="1"/>
                      </a:lnTo>
                      <a:lnTo>
                        <a:pt x="1" y="2"/>
                      </a:lnTo>
                      <a:lnTo>
                        <a:pt x="0" y="3"/>
                      </a:lnTo>
                      <a:lnTo>
                        <a:pt x="0" y="4"/>
                      </a:lnTo>
                      <a:lnTo>
                        <a:pt x="0" y="5"/>
                      </a:lnTo>
                      <a:lnTo>
                        <a:pt x="0" y="6"/>
                      </a:lnTo>
                      <a:lnTo>
                        <a:pt x="0" y="7"/>
                      </a:lnTo>
                      <a:lnTo>
                        <a:pt x="1" y="8"/>
                      </a:lnTo>
                      <a:lnTo>
                        <a:pt x="1" y="9"/>
                      </a:lnTo>
                      <a:lnTo>
                        <a:pt x="2" y="10"/>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75" name="Freeform 758"/>
                <p:cNvSpPr>
                  <a:spLocks/>
                </p:cNvSpPr>
                <p:nvPr/>
              </p:nvSpPr>
              <p:spPr bwMode="auto">
                <a:xfrm>
                  <a:off x="920" y="1612"/>
                  <a:ext cx="1" cy="2"/>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1"/>
                      </a:lnTo>
                      <a:lnTo>
                        <a:pt x="5" y="11"/>
                      </a:lnTo>
                      <a:lnTo>
                        <a:pt x="5" y="10"/>
                      </a:lnTo>
                      <a:lnTo>
                        <a:pt x="6" y="9"/>
                      </a:lnTo>
                      <a:lnTo>
                        <a:pt x="6" y="8"/>
                      </a:lnTo>
                      <a:lnTo>
                        <a:pt x="6" y="7"/>
                      </a:lnTo>
                      <a:lnTo>
                        <a:pt x="6" y="6"/>
                      </a:lnTo>
                      <a:lnTo>
                        <a:pt x="6" y="5"/>
                      </a:lnTo>
                      <a:lnTo>
                        <a:pt x="5" y="4"/>
                      </a:lnTo>
                      <a:lnTo>
                        <a:pt x="5" y="2"/>
                      </a:lnTo>
                      <a:lnTo>
                        <a:pt x="5" y="1"/>
                      </a:lnTo>
                      <a:lnTo>
                        <a:pt x="4" y="1"/>
                      </a:lnTo>
                      <a:lnTo>
                        <a:pt x="4" y="0"/>
                      </a:lnTo>
                      <a:lnTo>
                        <a:pt x="3" y="0"/>
                      </a:lnTo>
                      <a:lnTo>
                        <a:pt x="2" y="0"/>
                      </a:lnTo>
                      <a:lnTo>
                        <a:pt x="1" y="1"/>
                      </a:lnTo>
                      <a:lnTo>
                        <a:pt x="1" y="2"/>
                      </a:lnTo>
                      <a:lnTo>
                        <a:pt x="0" y="4"/>
                      </a:lnTo>
                      <a:lnTo>
                        <a:pt x="0" y="5"/>
                      </a:lnTo>
                      <a:lnTo>
                        <a:pt x="0" y="6"/>
                      </a:lnTo>
                      <a:lnTo>
                        <a:pt x="0" y="7"/>
                      </a:lnTo>
                      <a:lnTo>
                        <a:pt x="1" y="9"/>
                      </a:lnTo>
                      <a:lnTo>
                        <a:pt x="2" y="11"/>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76" name="Freeform 759"/>
                <p:cNvSpPr>
                  <a:spLocks/>
                </p:cNvSpPr>
                <p:nvPr/>
              </p:nvSpPr>
              <p:spPr bwMode="auto">
                <a:xfrm>
                  <a:off x="920" y="1614"/>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2"/>
                      </a:lnTo>
                      <a:lnTo>
                        <a:pt x="5" y="12"/>
                      </a:lnTo>
                      <a:lnTo>
                        <a:pt x="5" y="11"/>
                      </a:lnTo>
                      <a:lnTo>
                        <a:pt x="5" y="10"/>
                      </a:lnTo>
                      <a:lnTo>
                        <a:pt x="6" y="9"/>
                      </a:lnTo>
                      <a:lnTo>
                        <a:pt x="6" y="8"/>
                      </a:lnTo>
                      <a:lnTo>
                        <a:pt x="6" y="6"/>
                      </a:lnTo>
                      <a:lnTo>
                        <a:pt x="6" y="4"/>
                      </a:lnTo>
                      <a:lnTo>
                        <a:pt x="5" y="4"/>
                      </a:lnTo>
                      <a:lnTo>
                        <a:pt x="5" y="2"/>
                      </a:lnTo>
                      <a:lnTo>
                        <a:pt x="4" y="1"/>
                      </a:lnTo>
                      <a:lnTo>
                        <a:pt x="3" y="0"/>
                      </a:lnTo>
                      <a:lnTo>
                        <a:pt x="2" y="1"/>
                      </a:lnTo>
                      <a:lnTo>
                        <a:pt x="1" y="2"/>
                      </a:lnTo>
                      <a:lnTo>
                        <a:pt x="0" y="2"/>
                      </a:lnTo>
                      <a:lnTo>
                        <a:pt x="0" y="4"/>
                      </a:lnTo>
                      <a:lnTo>
                        <a:pt x="0" y="5"/>
                      </a:lnTo>
                      <a:lnTo>
                        <a:pt x="0" y="6"/>
                      </a:lnTo>
                      <a:lnTo>
                        <a:pt x="0" y="8"/>
                      </a:lnTo>
                      <a:lnTo>
                        <a:pt x="1" y="9"/>
                      </a:lnTo>
                      <a:lnTo>
                        <a:pt x="1" y="10"/>
                      </a:lnTo>
                      <a:lnTo>
                        <a:pt x="2" y="11"/>
                      </a:lnTo>
                      <a:lnTo>
                        <a:pt x="2" y="12"/>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77" name="Freeform 760"/>
                <p:cNvSpPr>
                  <a:spLocks/>
                </p:cNvSpPr>
                <p:nvPr/>
              </p:nvSpPr>
              <p:spPr bwMode="auto">
                <a:xfrm>
                  <a:off x="920" y="1615"/>
                  <a:ext cx="1" cy="2"/>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2"/>
                      </a:lnTo>
                      <a:lnTo>
                        <a:pt x="5" y="10"/>
                      </a:lnTo>
                      <a:lnTo>
                        <a:pt x="5" y="9"/>
                      </a:lnTo>
                      <a:lnTo>
                        <a:pt x="6" y="9"/>
                      </a:lnTo>
                      <a:lnTo>
                        <a:pt x="6" y="7"/>
                      </a:lnTo>
                      <a:lnTo>
                        <a:pt x="6" y="6"/>
                      </a:lnTo>
                      <a:lnTo>
                        <a:pt x="6" y="5"/>
                      </a:lnTo>
                      <a:lnTo>
                        <a:pt x="6" y="4"/>
                      </a:lnTo>
                      <a:lnTo>
                        <a:pt x="5" y="3"/>
                      </a:lnTo>
                      <a:lnTo>
                        <a:pt x="5" y="2"/>
                      </a:lnTo>
                      <a:lnTo>
                        <a:pt x="4" y="1"/>
                      </a:lnTo>
                      <a:lnTo>
                        <a:pt x="4" y="0"/>
                      </a:lnTo>
                      <a:lnTo>
                        <a:pt x="3" y="0"/>
                      </a:lnTo>
                      <a:lnTo>
                        <a:pt x="2" y="0"/>
                      </a:lnTo>
                      <a:lnTo>
                        <a:pt x="1" y="2"/>
                      </a:lnTo>
                      <a:lnTo>
                        <a:pt x="0" y="3"/>
                      </a:lnTo>
                      <a:lnTo>
                        <a:pt x="0" y="4"/>
                      </a:lnTo>
                      <a:lnTo>
                        <a:pt x="0" y="5"/>
                      </a:lnTo>
                      <a:lnTo>
                        <a:pt x="0" y="6"/>
                      </a:lnTo>
                      <a:lnTo>
                        <a:pt x="0" y="7"/>
                      </a:lnTo>
                      <a:lnTo>
                        <a:pt x="1" y="8"/>
                      </a:lnTo>
                      <a:lnTo>
                        <a:pt x="1" y="9"/>
                      </a:lnTo>
                      <a:lnTo>
                        <a:pt x="2" y="10"/>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78" name="Freeform 761"/>
                <p:cNvSpPr>
                  <a:spLocks/>
                </p:cNvSpPr>
                <p:nvPr/>
              </p:nvSpPr>
              <p:spPr bwMode="auto">
                <a:xfrm>
                  <a:off x="920" y="1617"/>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5" y="10"/>
                      </a:lnTo>
                      <a:lnTo>
                        <a:pt x="5" y="9"/>
                      </a:lnTo>
                      <a:lnTo>
                        <a:pt x="6" y="8"/>
                      </a:lnTo>
                      <a:lnTo>
                        <a:pt x="6" y="7"/>
                      </a:lnTo>
                      <a:lnTo>
                        <a:pt x="6" y="6"/>
                      </a:lnTo>
                      <a:lnTo>
                        <a:pt x="6" y="5"/>
                      </a:lnTo>
                      <a:lnTo>
                        <a:pt x="6" y="4"/>
                      </a:lnTo>
                      <a:lnTo>
                        <a:pt x="5" y="3"/>
                      </a:lnTo>
                      <a:lnTo>
                        <a:pt x="5" y="2"/>
                      </a:lnTo>
                      <a:lnTo>
                        <a:pt x="5" y="1"/>
                      </a:lnTo>
                      <a:lnTo>
                        <a:pt x="4" y="1"/>
                      </a:lnTo>
                      <a:lnTo>
                        <a:pt x="4" y="0"/>
                      </a:lnTo>
                      <a:lnTo>
                        <a:pt x="3" y="0"/>
                      </a:lnTo>
                      <a:lnTo>
                        <a:pt x="2" y="0"/>
                      </a:lnTo>
                      <a:lnTo>
                        <a:pt x="1" y="1"/>
                      </a:lnTo>
                      <a:lnTo>
                        <a:pt x="1" y="2"/>
                      </a:lnTo>
                      <a:lnTo>
                        <a:pt x="0" y="3"/>
                      </a:lnTo>
                      <a:lnTo>
                        <a:pt x="0" y="4"/>
                      </a:lnTo>
                      <a:lnTo>
                        <a:pt x="0" y="5"/>
                      </a:lnTo>
                      <a:lnTo>
                        <a:pt x="0" y="6"/>
                      </a:lnTo>
                      <a:lnTo>
                        <a:pt x="1" y="8"/>
                      </a:lnTo>
                      <a:lnTo>
                        <a:pt x="2" y="9"/>
                      </a:lnTo>
                      <a:lnTo>
                        <a:pt x="2" y="10"/>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79" name="Freeform 762"/>
                <p:cNvSpPr>
                  <a:spLocks/>
                </p:cNvSpPr>
                <p:nvPr/>
              </p:nvSpPr>
              <p:spPr bwMode="auto">
                <a:xfrm>
                  <a:off x="920" y="1618"/>
                  <a:ext cx="1" cy="2"/>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2"/>
                      </a:lnTo>
                      <a:lnTo>
                        <a:pt x="5" y="11"/>
                      </a:lnTo>
                      <a:lnTo>
                        <a:pt x="5" y="10"/>
                      </a:lnTo>
                      <a:lnTo>
                        <a:pt x="6" y="9"/>
                      </a:lnTo>
                      <a:lnTo>
                        <a:pt x="6" y="8"/>
                      </a:lnTo>
                      <a:lnTo>
                        <a:pt x="6" y="7"/>
                      </a:lnTo>
                      <a:lnTo>
                        <a:pt x="6" y="6"/>
                      </a:lnTo>
                      <a:lnTo>
                        <a:pt x="6" y="5"/>
                      </a:lnTo>
                      <a:lnTo>
                        <a:pt x="5" y="4"/>
                      </a:lnTo>
                      <a:lnTo>
                        <a:pt x="5" y="3"/>
                      </a:lnTo>
                      <a:lnTo>
                        <a:pt x="5" y="2"/>
                      </a:lnTo>
                      <a:lnTo>
                        <a:pt x="4" y="2"/>
                      </a:lnTo>
                      <a:lnTo>
                        <a:pt x="4" y="0"/>
                      </a:lnTo>
                      <a:lnTo>
                        <a:pt x="3" y="0"/>
                      </a:lnTo>
                      <a:lnTo>
                        <a:pt x="2" y="0"/>
                      </a:lnTo>
                      <a:lnTo>
                        <a:pt x="1" y="2"/>
                      </a:lnTo>
                      <a:lnTo>
                        <a:pt x="1" y="3"/>
                      </a:lnTo>
                      <a:lnTo>
                        <a:pt x="0" y="3"/>
                      </a:lnTo>
                      <a:lnTo>
                        <a:pt x="0" y="5"/>
                      </a:lnTo>
                      <a:lnTo>
                        <a:pt x="0" y="6"/>
                      </a:lnTo>
                      <a:lnTo>
                        <a:pt x="0" y="7"/>
                      </a:lnTo>
                      <a:lnTo>
                        <a:pt x="1" y="8"/>
                      </a:lnTo>
                      <a:lnTo>
                        <a:pt x="1" y="9"/>
                      </a:lnTo>
                      <a:lnTo>
                        <a:pt x="2" y="10"/>
                      </a:lnTo>
                      <a:lnTo>
                        <a:pt x="2" y="11"/>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80" name="Freeform 763"/>
                <p:cNvSpPr>
                  <a:spLocks/>
                </p:cNvSpPr>
                <p:nvPr/>
              </p:nvSpPr>
              <p:spPr bwMode="auto">
                <a:xfrm>
                  <a:off x="920" y="1620"/>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1"/>
                      </a:lnTo>
                      <a:lnTo>
                        <a:pt x="5" y="11"/>
                      </a:lnTo>
                      <a:lnTo>
                        <a:pt x="5" y="10"/>
                      </a:lnTo>
                      <a:lnTo>
                        <a:pt x="6" y="9"/>
                      </a:lnTo>
                      <a:lnTo>
                        <a:pt x="6" y="8"/>
                      </a:lnTo>
                      <a:lnTo>
                        <a:pt x="6" y="7"/>
                      </a:lnTo>
                      <a:lnTo>
                        <a:pt x="6" y="6"/>
                      </a:lnTo>
                      <a:lnTo>
                        <a:pt x="6" y="4"/>
                      </a:lnTo>
                      <a:lnTo>
                        <a:pt x="5" y="3"/>
                      </a:lnTo>
                      <a:lnTo>
                        <a:pt x="5" y="2"/>
                      </a:lnTo>
                      <a:lnTo>
                        <a:pt x="4" y="1"/>
                      </a:lnTo>
                      <a:lnTo>
                        <a:pt x="4" y="0"/>
                      </a:lnTo>
                      <a:lnTo>
                        <a:pt x="3" y="0"/>
                      </a:lnTo>
                      <a:lnTo>
                        <a:pt x="2" y="0"/>
                      </a:lnTo>
                      <a:lnTo>
                        <a:pt x="1" y="2"/>
                      </a:lnTo>
                      <a:lnTo>
                        <a:pt x="0" y="3"/>
                      </a:lnTo>
                      <a:lnTo>
                        <a:pt x="0" y="4"/>
                      </a:lnTo>
                      <a:lnTo>
                        <a:pt x="0" y="6"/>
                      </a:lnTo>
                      <a:lnTo>
                        <a:pt x="0" y="7"/>
                      </a:lnTo>
                      <a:lnTo>
                        <a:pt x="0" y="8"/>
                      </a:lnTo>
                      <a:lnTo>
                        <a:pt x="1" y="9"/>
                      </a:lnTo>
                      <a:lnTo>
                        <a:pt x="2" y="11"/>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81" name="Freeform 764"/>
                <p:cNvSpPr>
                  <a:spLocks/>
                </p:cNvSpPr>
                <p:nvPr/>
              </p:nvSpPr>
              <p:spPr bwMode="auto">
                <a:xfrm>
                  <a:off x="917" y="1610"/>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1"/>
                      </a:lnTo>
                      <a:lnTo>
                        <a:pt x="5" y="9"/>
                      </a:lnTo>
                      <a:lnTo>
                        <a:pt x="6" y="8"/>
                      </a:lnTo>
                      <a:lnTo>
                        <a:pt x="6" y="7"/>
                      </a:lnTo>
                      <a:lnTo>
                        <a:pt x="6" y="6"/>
                      </a:lnTo>
                      <a:lnTo>
                        <a:pt x="6" y="5"/>
                      </a:lnTo>
                      <a:lnTo>
                        <a:pt x="6" y="4"/>
                      </a:lnTo>
                      <a:lnTo>
                        <a:pt x="6" y="3"/>
                      </a:lnTo>
                      <a:lnTo>
                        <a:pt x="5" y="2"/>
                      </a:lnTo>
                      <a:lnTo>
                        <a:pt x="4" y="1"/>
                      </a:lnTo>
                      <a:lnTo>
                        <a:pt x="4" y="0"/>
                      </a:lnTo>
                      <a:lnTo>
                        <a:pt x="3" y="0"/>
                      </a:lnTo>
                      <a:lnTo>
                        <a:pt x="2" y="0"/>
                      </a:lnTo>
                      <a:lnTo>
                        <a:pt x="1" y="1"/>
                      </a:lnTo>
                      <a:lnTo>
                        <a:pt x="1" y="2"/>
                      </a:lnTo>
                      <a:lnTo>
                        <a:pt x="0" y="2"/>
                      </a:lnTo>
                      <a:lnTo>
                        <a:pt x="0" y="4"/>
                      </a:lnTo>
                      <a:lnTo>
                        <a:pt x="0" y="6"/>
                      </a:lnTo>
                      <a:lnTo>
                        <a:pt x="1" y="7"/>
                      </a:lnTo>
                      <a:lnTo>
                        <a:pt x="1" y="8"/>
                      </a:lnTo>
                      <a:lnTo>
                        <a:pt x="1" y="9"/>
                      </a:lnTo>
                      <a:lnTo>
                        <a:pt x="2" y="11"/>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82" name="Freeform 765"/>
                <p:cNvSpPr>
                  <a:spLocks/>
                </p:cNvSpPr>
                <p:nvPr/>
              </p:nvSpPr>
              <p:spPr bwMode="auto">
                <a:xfrm>
                  <a:off x="917" y="1611"/>
                  <a:ext cx="1" cy="1"/>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w 6"/>
                    <a:gd name="T41" fmla="*/ 0 h 10"/>
                    <a:gd name="T42" fmla="*/ 0 w 6"/>
                    <a:gd name="T43" fmla="*/ 0 h 10"/>
                    <a:gd name="T44" fmla="*/ 0 w 6"/>
                    <a:gd name="T45" fmla="*/ 0 h 10"/>
                    <a:gd name="T46" fmla="*/ 0 w 6"/>
                    <a:gd name="T47" fmla="*/ 0 h 10"/>
                    <a:gd name="T48" fmla="*/ 0 w 6"/>
                    <a:gd name="T49" fmla="*/ 0 h 10"/>
                    <a:gd name="T50" fmla="*/ 0 w 6"/>
                    <a:gd name="T51" fmla="*/ 0 h 10"/>
                    <a:gd name="T52" fmla="*/ 0 w 6"/>
                    <a:gd name="T53" fmla="*/ 0 h 10"/>
                    <a:gd name="T54" fmla="*/ 0 w 6"/>
                    <a:gd name="T55" fmla="*/ 0 h 10"/>
                    <a:gd name="T56" fmla="*/ 0 w 6"/>
                    <a:gd name="T57" fmla="*/ 0 h 10"/>
                    <a:gd name="T58" fmla="*/ 0 w 6"/>
                    <a:gd name="T59" fmla="*/ 0 h 10"/>
                    <a:gd name="T60" fmla="*/ 0 w 6"/>
                    <a:gd name="T61" fmla="*/ 0 h 10"/>
                    <a:gd name="T62" fmla="*/ 0 w 6"/>
                    <a:gd name="T63" fmla="*/ 0 h 10"/>
                    <a:gd name="T64" fmla="*/ 0 w 6"/>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0"/>
                    <a:gd name="T101" fmla="*/ 6 w 6"/>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0">
                      <a:moveTo>
                        <a:pt x="4" y="10"/>
                      </a:moveTo>
                      <a:lnTo>
                        <a:pt x="4" y="10"/>
                      </a:lnTo>
                      <a:lnTo>
                        <a:pt x="5" y="8"/>
                      </a:lnTo>
                      <a:lnTo>
                        <a:pt x="6" y="8"/>
                      </a:lnTo>
                      <a:lnTo>
                        <a:pt x="6" y="7"/>
                      </a:lnTo>
                      <a:lnTo>
                        <a:pt x="6" y="6"/>
                      </a:lnTo>
                      <a:lnTo>
                        <a:pt x="6" y="5"/>
                      </a:lnTo>
                      <a:lnTo>
                        <a:pt x="6" y="4"/>
                      </a:lnTo>
                      <a:lnTo>
                        <a:pt x="6" y="3"/>
                      </a:lnTo>
                      <a:lnTo>
                        <a:pt x="5" y="2"/>
                      </a:lnTo>
                      <a:lnTo>
                        <a:pt x="4" y="1"/>
                      </a:lnTo>
                      <a:lnTo>
                        <a:pt x="4" y="0"/>
                      </a:lnTo>
                      <a:lnTo>
                        <a:pt x="3" y="0"/>
                      </a:lnTo>
                      <a:lnTo>
                        <a:pt x="2" y="0"/>
                      </a:lnTo>
                      <a:lnTo>
                        <a:pt x="1" y="0"/>
                      </a:lnTo>
                      <a:lnTo>
                        <a:pt x="1" y="2"/>
                      </a:lnTo>
                      <a:lnTo>
                        <a:pt x="0" y="2"/>
                      </a:lnTo>
                      <a:lnTo>
                        <a:pt x="0" y="3"/>
                      </a:lnTo>
                      <a:lnTo>
                        <a:pt x="0" y="4"/>
                      </a:lnTo>
                      <a:lnTo>
                        <a:pt x="0" y="5"/>
                      </a:lnTo>
                      <a:lnTo>
                        <a:pt x="0" y="6"/>
                      </a:lnTo>
                      <a:lnTo>
                        <a:pt x="1" y="7"/>
                      </a:lnTo>
                      <a:lnTo>
                        <a:pt x="1" y="8"/>
                      </a:lnTo>
                      <a:lnTo>
                        <a:pt x="1" y="9"/>
                      </a:lnTo>
                      <a:lnTo>
                        <a:pt x="2" y="10"/>
                      </a:lnTo>
                      <a:lnTo>
                        <a:pt x="3" y="10"/>
                      </a:lnTo>
                      <a:lnTo>
                        <a:pt x="4"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83" name="Freeform 766"/>
                <p:cNvSpPr>
                  <a:spLocks/>
                </p:cNvSpPr>
                <p:nvPr/>
              </p:nvSpPr>
              <p:spPr bwMode="auto">
                <a:xfrm>
                  <a:off x="917" y="1613"/>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2"/>
                      </a:lnTo>
                      <a:lnTo>
                        <a:pt x="4" y="11"/>
                      </a:lnTo>
                      <a:lnTo>
                        <a:pt x="5" y="10"/>
                      </a:lnTo>
                      <a:lnTo>
                        <a:pt x="6" y="10"/>
                      </a:lnTo>
                      <a:lnTo>
                        <a:pt x="6" y="8"/>
                      </a:lnTo>
                      <a:lnTo>
                        <a:pt x="6" y="6"/>
                      </a:lnTo>
                      <a:lnTo>
                        <a:pt x="6" y="5"/>
                      </a:lnTo>
                      <a:lnTo>
                        <a:pt x="5" y="4"/>
                      </a:lnTo>
                      <a:lnTo>
                        <a:pt x="4" y="3"/>
                      </a:lnTo>
                      <a:lnTo>
                        <a:pt x="4" y="1"/>
                      </a:lnTo>
                      <a:lnTo>
                        <a:pt x="3" y="1"/>
                      </a:lnTo>
                      <a:lnTo>
                        <a:pt x="3" y="0"/>
                      </a:lnTo>
                      <a:lnTo>
                        <a:pt x="2" y="1"/>
                      </a:lnTo>
                      <a:lnTo>
                        <a:pt x="1" y="1"/>
                      </a:lnTo>
                      <a:lnTo>
                        <a:pt x="1" y="3"/>
                      </a:lnTo>
                      <a:lnTo>
                        <a:pt x="0" y="4"/>
                      </a:lnTo>
                      <a:lnTo>
                        <a:pt x="0" y="5"/>
                      </a:lnTo>
                      <a:lnTo>
                        <a:pt x="0" y="6"/>
                      </a:lnTo>
                      <a:lnTo>
                        <a:pt x="0" y="7"/>
                      </a:lnTo>
                      <a:lnTo>
                        <a:pt x="0" y="8"/>
                      </a:lnTo>
                      <a:lnTo>
                        <a:pt x="1" y="9"/>
                      </a:lnTo>
                      <a:lnTo>
                        <a:pt x="1" y="10"/>
                      </a:lnTo>
                      <a:lnTo>
                        <a:pt x="1" y="11"/>
                      </a:lnTo>
                      <a:lnTo>
                        <a:pt x="2" y="11"/>
                      </a:lnTo>
                      <a:lnTo>
                        <a:pt x="2" y="12"/>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84" name="Freeform 767"/>
                <p:cNvSpPr>
                  <a:spLocks/>
                </p:cNvSpPr>
                <p:nvPr/>
              </p:nvSpPr>
              <p:spPr bwMode="auto">
                <a:xfrm>
                  <a:off x="917" y="1614"/>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1"/>
                      </a:lnTo>
                      <a:lnTo>
                        <a:pt x="5" y="10"/>
                      </a:lnTo>
                      <a:lnTo>
                        <a:pt x="6" y="9"/>
                      </a:lnTo>
                      <a:lnTo>
                        <a:pt x="6" y="8"/>
                      </a:lnTo>
                      <a:lnTo>
                        <a:pt x="6" y="7"/>
                      </a:lnTo>
                      <a:lnTo>
                        <a:pt x="6" y="6"/>
                      </a:lnTo>
                      <a:lnTo>
                        <a:pt x="6" y="4"/>
                      </a:lnTo>
                      <a:lnTo>
                        <a:pt x="6" y="3"/>
                      </a:lnTo>
                      <a:lnTo>
                        <a:pt x="5" y="2"/>
                      </a:lnTo>
                      <a:lnTo>
                        <a:pt x="4" y="1"/>
                      </a:lnTo>
                      <a:lnTo>
                        <a:pt x="4" y="0"/>
                      </a:lnTo>
                      <a:lnTo>
                        <a:pt x="3" y="0"/>
                      </a:lnTo>
                      <a:lnTo>
                        <a:pt x="2" y="0"/>
                      </a:lnTo>
                      <a:lnTo>
                        <a:pt x="1" y="0"/>
                      </a:lnTo>
                      <a:lnTo>
                        <a:pt x="1" y="2"/>
                      </a:lnTo>
                      <a:lnTo>
                        <a:pt x="0" y="2"/>
                      </a:lnTo>
                      <a:lnTo>
                        <a:pt x="0" y="4"/>
                      </a:lnTo>
                      <a:lnTo>
                        <a:pt x="0" y="6"/>
                      </a:lnTo>
                      <a:lnTo>
                        <a:pt x="0" y="7"/>
                      </a:lnTo>
                      <a:lnTo>
                        <a:pt x="1" y="8"/>
                      </a:lnTo>
                      <a:lnTo>
                        <a:pt x="1" y="9"/>
                      </a:lnTo>
                      <a:lnTo>
                        <a:pt x="1" y="10"/>
                      </a:lnTo>
                      <a:lnTo>
                        <a:pt x="2" y="11"/>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85" name="Freeform 768"/>
                <p:cNvSpPr>
                  <a:spLocks/>
                </p:cNvSpPr>
                <p:nvPr/>
              </p:nvSpPr>
              <p:spPr bwMode="auto">
                <a:xfrm>
                  <a:off x="917" y="1616"/>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5" y="8"/>
                      </a:lnTo>
                      <a:lnTo>
                        <a:pt x="6" y="8"/>
                      </a:lnTo>
                      <a:lnTo>
                        <a:pt x="6" y="7"/>
                      </a:lnTo>
                      <a:lnTo>
                        <a:pt x="6" y="6"/>
                      </a:lnTo>
                      <a:lnTo>
                        <a:pt x="6" y="5"/>
                      </a:lnTo>
                      <a:lnTo>
                        <a:pt x="6" y="4"/>
                      </a:lnTo>
                      <a:lnTo>
                        <a:pt x="6" y="3"/>
                      </a:lnTo>
                      <a:lnTo>
                        <a:pt x="5" y="2"/>
                      </a:lnTo>
                      <a:lnTo>
                        <a:pt x="4" y="1"/>
                      </a:lnTo>
                      <a:lnTo>
                        <a:pt x="4" y="0"/>
                      </a:lnTo>
                      <a:lnTo>
                        <a:pt x="3" y="0"/>
                      </a:lnTo>
                      <a:lnTo>
                        <a:pt x="2" y="0"/>
                      </a:lnTo>
                      <a:lnTo>
                        <a:pt x="1" y="0"/>
                      </a:lnTo>
                      <a:lnTo>
                        <a:pt x="1" y="1"/>
                      </a:lnTo>
                      <a:lnTo>
                        <a:pt x="0" y="2"/>
                      </a:lnTo>
                      <a:lnTo>
                        <a:pt x="0" y="3"/>
                      </a:lnTo>
                      <a:lnTo>
                        <a:pt x="0" y="4"/>
                      </a:lnTo>
                      <a:lnTo>
                        <a:pt x="0" y="5"/>
                      </a:lnTo>
                      <a:lnTo>
                        <a:pt x="0" y="6"/>
                      </a:lnTo>
                      <a:lnTo>
                        <a:pt x="1" y="8"/>
                      </a:lnTo>
                      <a:lnTo>
                        <a:pt x="1" y="10"/>
                      </a:lnTo>
                      <a:lnTo>
                        <a:pt x="2" y="11"/>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86" name="Freeform 769"/>
                <p:cNvSpPr>
                  <a:spLocks/>
                </p:cNvSpPr>
                <p:nvPr/>
              </p:nvSpPr>
              <p:spPr bwMode="auto">
                <a:xfrm>
                  <a:off x="917" y="1617"/>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4" y="10"/>
                      </a:lnTo>
                      <a:lnTo>
                        <a:pt x="5" y="9"/>
                      </a:lnTo>
                      <a:lnTo>
                        <a:pt x="6" y="8"/>
                      </a:lnTo>
                      <a:lnTo>
                        <a:pt x="6" y="7"/>
                      </a:lnTo>
                      <a:lnTo>
                        <a:pt x="6" y="5"/>
                      </a:lnTo>
                      <a:lnTo>
                        <a:pt x="6" y="4"/>
                      </a:lnTo>
                      <a:lnTo>
                        <a:pt x="5" y="3"/>
                      </a:lnTo>
                      <a:lnTo>
                        <a:pt x="4" y="2"/>
                      </a:lnTo>
                      <a:lnTo>
                        <a:pt x="4" y="1"/>
                      </a:lnTo>
                      <a:lnTo>
                        <a:pt x="3" y="0"/>
                      </a:lnTo>
                      <a:lnTo>
                        <a:pt x="2" y="1"/>
                      </a:lnTo>
                      <a:lnTo>
                        <a:pt x="1" y="2"/>
                      </a:lnTo>
                      <a:lnTo>
                        <a:pt x="0" y="3"/>
                      </a:lnTo>
                      <a:lnTo>
                        <a:pt x="0" y="4"/>
                      </a:lnTo>
                      <a:lnTo>
                        <a:pt x="0" y="5"/>
                      </a:lnTo>
                      <a:lnTo>
                        <a:pt x="0" y="6"/>
                      </a:lnTo>
                      <a:lnTo>
                        <a:pt x="0" y="7"/>
                      </a:lnTo>
                      <a:lnTo>
                        <a:pt x="1" y="8"/>
                      </a:lnTo>
                      <a:lnTo>
                        <a:pt x="1" y="9"/>
                      </a:lnTo>
                      <a:lnTo>
                        <a:pt x="1" y="10"/>
                      </a:lnTo>
                      <a:lnTo>
                        <a:pt x="2" y="10"/>
                      </a:lnTo>
                      <a:lnTo>
                        <a:pt x="2" y="11"/>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87" name="Freeform 770"/>
                <p:cNvSpPr>
                  <a:spLocks/>
                </p:cNvSpPr>
                <p:nvPr/>
              </p:nvSpPr>
              <p:spPr bwMode="auto">
                <a:xfrm>
                  <a:off x="917" y="1618"/>
                  <a:ext cx="1" cy="2"/>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4" y="10"/>
                      </a:lnTo>
                      <a:lnTo>
                        <a:pt x="5" y="9"/>
                      </a:lnTo>
                      <a:lnTo>
                        <a:pt x="6" y="9"/>
                      </a:lnTo>
                      <a:lnTo>
                        <a:pt x="6" y="7"/>
                      </a:lnTo>
                      <a:lnTo>
                        <a:pt x="6" y="6"/>
                      </a:lnTo>
                      <a:lnTo>
                        <a:pt x="6" y="5"/>
                      </a:lnTo>
                      <a:lnTo>
                        <a:pt x="6" y="4"/>
                      </a:lnTo>
                      <a:lnTo>
                        <a:pt x="6" y="3"/>
                      </a:lnTo>
                      <a:lnTo>
                        <a:pt x="5" y="3"/>
                      </a:lnTo>
                      <a:lnTo>
                        <a:pt x="4" y="1"/>
                      </a:lnTo>
                      <a:lnTo>
                        <a:pt x="3" y="0"/>
                      </a:lnTo>
                      <a:lnTo>
                        <a:pt x="2" y="1"/>
                      </a:lnTo>
                      <a:lnTo>
                        <a:pt x="1" y="1"/>
                      </a:lnTo>
                      <a:lnTo>
                        <a:pt x="1" y="2"/>
                      </a:lnTo>
                      <a:lnTo>
                        <a:pt x="0" y="3"/>
                      </a:lnTo>
                      <a:lnTo>
                        <a:pt x="0" y="4"/>
                      </a:lnTo>
                      <a:lnTo>
                        <a:pt x="0" y="5"/>
                      </a:lnTo>
                      <a:lnTo>
                        <a:pt x="0" y="6"/>
                      </a:lnTo>
                      <a:lnTo>
                        <a:pt x="0" y="7"/>
                      </a:lnTo>
                      <a:lnTo>
                        <a:pt x="1" y="8"/>
                      </a:lnTo>
                      <a:lnTo>
                        <a:pt x="1" y="9"/>
                      </a:lnTo>
                      <a:lnTo>
                        <a:pt x="1" y="10"/>
                      </a:lnTo>
                      <a:lnTo>
                        <a:pt x="2" y="10"/>
                      </a:lnTo>
                      <a:lnTo>
                        <a:pt x="2" y="11"/>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88" name="Freeform 771"/>
                <p:cNvSpPr>
                  <a:spLocks/>
                </p:cNvSpPr>
                <p:nvPr/>
              </p:nvSpPr>
              <p:spPr bwMode="auto">
                <a:xfrm>
                  <a:off x="917" y="1620"/>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5" y="9"/>
                      </a:lnTo>
                      <a:lnTo>
                        <a:pt x="6" y="9"/>
                      </a:lnTo>
                      <a:lnTo>
                        <a:pt x="6" y="7"/>
                      </a:lnTo>
                      <a:lnTo>
                        <a:pt x="6" y="6"/>
                      </a:lnTo>
                      <a:lnTo>
                        <a:pt x="6" y="5"/>
                      </a:lnTo>
                      <a:lnTo>
                        <a:pt x="6" y="4"/>
                      </a:lnTo>
                      <a:lnTo>
                        <a:pt x="5" y="2"/>
                      </a:lnTo>
                      <a:lnTo>
                        <a:pt x="4" y="1"/>
                      </a:lnTo>
                      <a:lnTo>
                        <a:pt x="4" y="0"/>
                      </a:lnTo>
                      <a:lnTo>
                        <a:pt x="3" y="0"/>
                      </a:lnTo>
                      <a:lnTo>
                        <a:pt x="2" y="0"/>
                      </a:lnTo>
                      <a:lnTo>
                        <a:pt x="1" y="0"/>
                      </a:lnTo>
                      <a:lnTo>
                        <a:pt x="1" y="1"/>
                      </a:lnTo>
                      <a:lnTo>
                        <a:pt x="0" y="2"/>
                      </a:lnTo>
                      <a:lnTo>
                        <a:pt x="0" y="4"/>
                      </a:lnTo>
                      <a:lnTo>
                        <a:pt x="0" y="5"/>
                      </a:lnTo>
                      <a:lnTo>
                        <a:pt x="0" y="6"/>
                      </a:lnTo>
                      <a:lnTo>
                        <a:pt x="0" y="7"/>
                      </a:lnTo>
                      <a:lnTo>
                        <a:pt x="1" y="9"/>
                      </a:lnTo>
                      <a:lnTo>
                        <a:pt x="1" y="10"/>
                      </a:lnTo>
                      <a:lnTo>
                        <a:pt x="2" y="11"/>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89" name="Freeform 772"/>
                <p:cNvSpPr>
                  <a:spLocks/>
                </p:cNvSpPr>
                <p:nvPr/>
              </p:nvSpPr>
              <p:spPr bwMode="auto">
                <a:xfrm>
                  <a:off x="915" y="1610"/>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3" y="11"/>
                      </a:lnTo>
                      <a:lnTo>
                        <a:pt x="4" y="11"/>
                      </a:lnTo>
                      <a:lnTo>
                        <a:pt x="5" y="11"/>
                      </a:lnTo>
                      <a:lnTo>
                        <a:pt x="5" y="10"/>
                      </a:lnTo>
                      <a:lnTo>
                        <a:pt x="5" y="9"/>
                      </a:lnTo>
                      <a:lnTo>
                        <a:pt x="5" y="7"/>
                      </a:lnTo>
                      <a:lnTo>
                        <a:pt x="5" y="6"/>
                      </a:lnTo>
                      <a:lnTo>
                        <a:pt x="5" y="5"/>
                      </a:lnTo>
                      <a:lnTo>
                        <a:pt x="5" y="4"/>
                      </a:lnTo>
                      <a:lnTo>
                        <a:pt x="5" y="3"/>
                      </a:lnTo>
                      <a:lnTo>
                        <a:pt x="5" y="2"/>
                      </a:lnTo>
                      <a:lnTo>
                        <a:pt x="4" y="1"/>
                      </a:lnTo>
                      <a:lnTo>
                        <a:pt x="3" y="0"/>
                      </a:lnTo>
                      <a:lnTo>
                        <a:pt x="2" y="0"/>
                      </a:lnTo>
                      <a:lnTo>
                        <a:pt x="1" y="0"/>
                      </a:lnTo>
                      <a:lnTo>
                        <a:pt x="1" y="1"/>
                      </a:lnTo>
                      <a:lnTo>
                        <a:pt x="0" y="2"/>
                      </a:lnTo>
                      <a:lnTo>
                        <a:pt x="0" y="4"/>
                      </a:lnTo>
                      <a:lnTo>
                        <a:pt x="0" y="5"/>
                      </a:lnTo>
                      <a:lnTo>
                        <a:pt x="0" y="7"/>
                      </a:lnTo>
                      <a:lnTo>
                        <a:pt x="0" y="9"/>
                      </a:lnTo>
                      <a:lnTo>
                        <a:pt x="1" y="10"/>
                      </a:lnTo>
                      <a:lnTo>
                        <a:pt x="1" y="11"/>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90" name="Freeform 773"/>
                <p:cNvSpPr>
                  <a:spLocks/>
                </p:cNvSpPr>
                <p:nvPr/>
              </p:nvSpPr>
              <p:spPr bwMode="auto">
                <a:xfrm>
                  <a:off x="915" y="1611"/>
                  <a:ext cx="1" cy="1"/>
                </a:xfrm>
                <a:custGeom>
                  <a:avLst/>
                  <a:gdLst>
                    <a:gd name="T0" fmla="*/ 0 w 5"/>
                    <a:gd name="T1" fmla="*/ 0 h 10"/>
                    <a:gd name="T2" fmla="*/ 0 w 5"/>
                    <a:gd name="T3" fmla="*/ 0 h 10"/>
                    <a:gd name="T4" fmla="*/ 0 w 5"/>
                    <a:gd name="T5" fmla="*/ 0 h 10"/>
                    <a:gd name="T6" fmla="*/ 0 w 5"/>
                    <a:gd name="T7" fmla="*/ 0 h 10"/>
                    <a:gd name="T8" fmla="*/ 0 w 5"/>
                    <a:gd name="T9" fmla="*/ 0 h 10"/>
                    <a:gd name="T10" fmla="*/ 0 w 5"/>
                    <a:gd name="T11" fmla="*/ 0 h 10"/>
                    <a:gd name="T12" fmla="*/ 0 w 5"/>
                    <a:gd name="T13" fmla="*/ 0 h 10"/>
                    <a:gd name="T14" fmla="*/ 0 w 5"/>
                    <a:gd name="T15" fmla="*/ 0 h 10"/>
                    <a:gd name="T16" fmla="*/ 0 w 5"/>
                    <a:gd name="T17" fmla="*/ 0 h 10"/>
                    <a:gd name="T18" fmla="*/ 0 w 5"/>
                    <a:gd name="T19" fmla="*/ 0 h 10"/>
                    <a:gd name="T20" fmla="*/ 0 w 5"/>
                    <a:gd name="T21" fmla="*/ 0 h 10"/>
                    <a:gd name="T22" fmla="*/ 0 w 5"/>
                    <a:gd name="T23" fmla="*/ 0 h 10"/>
                    <a:gd name="T24" fmla="*/ 0 w 5"/>
                    <a:gd name="T25" fmla="*/ 0 h 10"/>
                    <a:gd name="T26" fmla="*/ 0 w 5"/>
                    <a:gd name="T27" fmla="*/ 0 h 10"/>
                    <a:gd name="T28" fmla="*/ 0 w 5"/>
                    <a:gd name="T29" fmla="*/ 0 h 10"/>
                    <a:gd name="T30" fmla="*/ 0 w 5"/>
                    <a:gd name="T31" fmla="*/ 0 h 10"/>
                    <a:gd name="T32" fmla="*/ 0 w 5"/>
                    <a:gd name="T33" fmla="*/ 0 h 10"/>
                    <a:gd name="T34" fmla="*/ 0 w 5"/>
                    <a:gd name="T35" fmla="*/ 0 h 10"/>
                    <a:gd name="T36" fmla="*/ 0 w 5"/>
                    <a:gd name="T37" fmla="*/ 0 h 10"/>
                    <a:gd name="T38" fmla="*/ 0 w 5"/>
                    <a:gd name="T39" fmla="*/ 0 h 10"/>
                    <a:gd name="T40" fmla="*/ 0 w 5"/>
                    <a:gd name="T41" fmla="*/ 0 h 10"/>
                    <a:gd name="T42" fmla="*/ 0 w 5"/>
                    <a:gd name="T43" fmla="*/ 0 h 10"/>
                    <a:gd name="T44" fmla="*/ 0 w 5"/>
                    <a:gd name="T45" fmla="*/ 0 h 10"/>
                    <a:gd name="T46" fmla="*/ 0 w 5"/>
                    <a:gd name="T47" fmla="*/ 0 h 10"/>
                    <a:gd name="T48" fmla="*/ 0 w 5"/>
                    <a:gd name="T49" fmla="*/ 0 h 10"/>
                    <a:gd name="T50" fmla="*/ 0 w 5"/>
                    <a:gd name="T51" fmla="*/ 0 h 10"/>
                    <a:gd name="T52" fmla="*/ 0 w 5"/>
                    <a:gd name="T53" fmla="*/ 0 h 10"/>
                    <a:gd name="T54" fmla="*/ 0 w 5"/>
                    <a:gd name="T55" fmla="*/ 0 h 10"/>
                    <a:gd name="T56" fmla="*/ 0 w 5"/>
                    <a:gd name="T57" fmla="*/ 0 h 10"/>
                    <a:gd name="T58" fmla="*/ 0 w 5"/>
                    <a:gd name="T59" fmla="*/ 0 h 10"/>
                    <a:gd name="T60" fmla="*/ 0 w 5"/>
                    <a:gd name="T61" fmla="*/ 0 h 10"/>
                    <a:gd name="T62" fmla="*/ 0 w 5"/>
                    <a:gd name="T63" fmla="*/ 0 h 10"/>
                    <a:gd name="T64" fmla="*/ 0 w 5"/>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0"/>
                    <a:gd name="T101" fmla="*/ 5 w 5"/>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0">
                      <a:moveTo>
                        <a:pt x="3" y="10"/>
                      </a:moveTo>
                      <a:lnTo>
                        <a:pt x="3" y="10"/>
                      </a:lnTo>
                      <a:lnTo>
                        <a:pt x="4" y="10"/>
                      </a:lnTo>
                      <a:lnTo>
                        <a:pt x="5" y="10"/>
                      </a:lnTo>
                      <a:lnTo>
                        <a:pt x="5" y="9"/>
                      </a:lnTo>
                      <a:lnTo>
                        <a:pt x="5" y="8"/>
                      </a:lnTo>
                      <a:lnTo>
                        <a:pt x="5" y="7"/>
                      </a:lnTo>
                      <a:lnTo>
                        <a:pt x="5" y="6"/>
                      </a:lnTo>
                      <a:lnTo>
                        <a:pt x="5" y="5"/>
                      </a:lnTo>
                      <a:lnTo>
                        <a:pt x="5" y="4"/>
                      </a:lnTo>
                      <a:lnTo>
                        <a:pt x="5" y="3"/>
                      </a:lnTo>
                      <a:lnTo>
                        <a:pt x="5" y="2"/>
                      </a:lnTo>
                      <a:lnTo>
                        <a:pt x="4" y="1"/>
                      </a:lnTo>
                      <a:lnTo>
                        <a:pt x="3" y="0"/>
                      </a:lnTo>
                      <a:lnTo>
                        <a:pt x="2" y="0"/>
                      </a:lnTo>
                      <a:lnTo>
                        <a:pt x="1" y="0"/>
                      </a:lnTo>
                      <a:lnTo>
                        <a:pt x="1" y="1"/>
                      </a:lnTo>
                      <a:lnTo>
                        <a:pt x="0" y="1"/>
                      </a:lnTo>
                      <a:lnTo>
                        <a:pt x="0" y="2"/>
                      </a:lnTo>
                      <a:lnTo>
                        <a:pt x="0" y="3"/>
                      </a:lnTo>
                      <a:lnTo>
                        <a:pt x="0" y="4"/>
                      </a:lnTo>
                      <a:lnTo>
                        <a:pt x="0" y="5"/>
                      </a:lnTo>
                      <a:lnTo>
                        <a:pt x="0" y="6"/>
                      </a:lnTo>
                      <a:lnTo>
                        <a:pt x="0" y="8"/>
                      </a:lnTo>
                      <a:lnTo>
                        <a:pt x="1" y="8"/>
                      </a:lnTo>
                      <a:lnTo>
                        <a:pt x="1" y="9"/>
                      </a:lnTo>
                      <a:lnTo>
                        <a:pt x="1" y="10"/>
                      </a:lnTo>
                      <a:lnTo>
                        <a:pt x="2" y="10"/>
                      </a:lnTo>
                      <a:lnTo>
                        <a:pt x="3"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91" name="Freeform 774"/>
                <p:cNvSpPr>
                  <a:spLocks/>
                </p:cNvSpPr>
                <p:nvPr/>
              </p:nvSpPr>
              <p:spPr bwMode="auto">
                <a:xfrm>
                  <a:off x="915" y="1613"/>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3" y="11"/>
                      </a:lnTo>
                      <a:lnTo>
                        <a:pt x="4" y="11"/>
                      </a:lnTo>
                      <a:lnTo>
                        <a:pt x="5" y="10"/>
                      </a:lnTo>
                      <a:lnTo>
                        <a:pt x="5" y="9"/>
                      </a:lnTo>
                      <a:lnTo>
                        <a:pt x="5" y="8"/>
                      </a:lnTo>
                      <a:lnTo>
                        <a:pt x="5" y="7"/>
                      </a:lnTo>
                      <a:lnTo>
                        <a:pt x="5" y="5"/>
                      </a:lnTo>
                      <a:lnTo>
                        <a:pt x="5" y="3"/>
                      </a:lnTo>
                      <a:lnTo>
                        <a:pt x="4" y="2"/>
                      </a:lnTo>
                      <a:lnTo>
                        <a:pt x="3" y="1"/>
                      </a:lnTo>
                      <a:lnTo>
                        <a:pt x="2" y="0"/>
                      </a:lnTo>
                      <a:lnTo>
                        <a:pt x="1" y="1"/>
                      </a:lnTo>
                      <a:lnTo>
                        <a:pt x="1" y="2"/>
                      </a:lnTo>
                      <a:lnTo>
                        <a:pt x="0" y="2"/>
                      </a:lnTo>
                      <a:lnTo>
                        <a:pt x="0" y="3"/>
                      </a:lnTo>
                      <a:lnTo>
                        <a:pt x="0" y="4"/>
                      </a:lnTo>
                      <a:lnTo>
                        <a:pt x="0" y="5"/>
                      </a:lnTo>
                      <a:lnTo>
                        <a:pt x="0" y="6"/>
                      </a:lnTo>
                      <a:lnTo>
                        <a:pt x="0" y="7"/>
                      </a:lnTo>
                      <a:lnTo>
                        <a:pt x="0" y="8"/>
                      </a:lnTo>
                      <a:lnTo>
                        <a:pt x="1" y="9"/>
                      </a:lnTo>
                      <a:lnTo>
                        <a:pt x="1" y="10"/>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92" name="Freeform 775"/>
                <p:cNvSpPr>
                  <a:spLocks/>
                </p:cNvSpPr>
                <p:nvPr/>
              </p:nvSpPr>
              <p:spPr bwMode="auto">
                <a:xfrm>
                  <a:off x="915" y="1614"/>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3" y="11"/>
                      </a:lnTo>
                      <a:lnTo>
                        <a:pt x="4" y="11"/>
                      </a:lnTo>
                      <a:lnTo>
                        <a:pt x="5" y="11"/>
                      </a:lnTo>
                      <a:lnTo>
                        <a:pt x="5" y="10"/>
                      </a:lnTo>
                      <a:lnTo>
                        <a:pt x="5" y="9"/>
                      </a:lnTo>
                      <a:lnTo>
                        <a:pt x="5" y="8"/>
                      </a:lnTo>
                      <a:lnTo>
                        <a:pt x="5" y="7"/>
                      </a:lnTo>
                      <a:lnTo>
                        <a:pt x="5" y="6"/>
                      </a:lnTo>
                      <a:lnTo>
                        <a:pt x="5" y="5"/>
                      </a:lnTo>
                      <a:lnTo>
                        <a:pt x="5" y="4"/>
                      </a:lnTo>
                      <a:lnTo>
                        <a:pt x="5" y="2"/>
                      </a:lnTo>
                      <a:lnTo>
                        <a:pt x="4" y="1"/>
                      </a:lnTo>
                      <a:lnTo>
                        <a:pt x="3" y="0"/>
                      </a:lnTo>
                      <a:lnTo>
                        <a:pt x="2" y="0"/>
                      </a:lnTo>
                      <a:lnTo>
                        <a:pt x="1" y="0"/>
                      </a:lnTo>
                      <a:lnTo>
                        <a:pt x="1" y="1"/>
                      </a:lnTo>
                      <a:lnTo>
                        <a:pt x="0" y="2"/>
                      </a:lnTo>
                      <a:lnTo>
                        <a:pt x="0" y="4"/>
                      </a:lnTo>
                      <a:lnTo>
                        <a:pt x="0" y="5"/>
                      </a:lnTo>
                      <a:lnTo>
                        <a:pt x="0" y="6"/>
                      </a:lnTo>
                      <a:lnTo>
                        <a:pt x="0" y="8"/>
                      </a:lnTo>
                      <a:lnTo>
                        <a:pt x="0" y="9"/>
                      </a:lnTo>
                      <a:lnTo>
                        <a:pt x="1" y="10"/>
                      </a:lnTo>
                      <a:lnTo>
                        <a:pt x="1" y="11"/>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93" name="Freeform 776"/>
                <p:cNvSpPr>
                  <a:spLocks/>
                </p:cNvSpPr>
                <p:nvPr/>
              </p:nvSpPr>
              <p:spPr bwMode="auto">
                <a:xfrm>
                  <a:off x="915" y="1616"/>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3" y="11"/>
                      </a:lnTo>
                      <a:lnTo>
                        <a:pt x="4" y="11"/>
                      </a:lnTo>
                      <a:lnTo>
                        <a:pt x="5" y="10"/>
                      </a:lnTo>
                      <a:lnTo>
                        <a:pt x="5" y="9"/>
                      </a:lnTo>
                      <a:lnTo>
                        <a:pt x="5" y="8"/>
                      </a:lnTo>
                      <a:lnTo>
                        <a:pt x="5" y="6"/>
                      </a:lnTo>
                      <a:lnTo>
                        <a:pt x="5" y="5"/>
                      </a:lnTo>
                      <a:lnTo>
                        <a:pt x="5" y="4"/>
                      </a:lnTo>
                      <a:lnTo>
                        <a:pt x="5" y="3"/>
                      </a:lnTo>
                      <a:lnTo>
                        <a:pt x="5" y="2"/>
                      </a:lnTo>
                      <a:lnTo>
                        <a:pt x="4" y="1"/>
                      </a:lnTo>
                      <a:lnTo>
                        <a:pt x="3" y="0"/>
                      </a:lnTo>
                      <a:lnTo>
                        <a:pt x="2" y="0"/>
                      </a:lnTo>
                      <a:lnTo>
                        <a:pt x="1" y="0"/>
                      </a:lnTo>
                      <a:lnTo>
                        <a:pt x="1" y="1"/>
                      </a:lnTo>
                      <a:lnTo>
                        <a:pt x="0" y="1"/>
                      </a:lnTo>
                      <a:lnTo>
                        <a:pt x="0" y="2"/>
                      </a:lnTo>
                      <a:lnTo>
                        <a:pt x="0" y="3"/>
                      </a:lnTo>
                      <a:lnTo>
                        <a:pt x="0" y="4"/>
                      </a:lnTo>
                      <a:lnTo>
                        <a:pt x="0" y="5"/>
                      </a:lnTo>
                      <a:lnTo>
                        <a:pt x="0" y="6"/>
                      </a:lnTo>
                      <a:lnTo>
                        <a:pt x="0" y="9"/>
                      </a:lnTo>
                      <a:lnTo>
                        <a:pt x="1" y="9"/>
                      </a:lnTo>
                      <a:lnTo>
                        <a:pt x="1" y="10"/>
                      </a:lnTo>
                      <a:lnTo>
                        <a:pt x="1" y="11"/>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94" name="Freeform 777"/>
                <p:cNvSpPr>
                  <a:spLocks/>
                </p:cNvSpPr>
                <p:nvPr/>
              </p:nvSpPr>
              <p:spPr bwMode="auto">
                <a:xfrm>
                  <a:off x="915" y="1617"/>
                  <a:ext cx="1" cy="1"/>
                </a:xfrm>
                <a:custGeom>
                  <a:avLst/>
                  <a:gdLst>
                    <a:gd name="T0" fmla="*/ 0 w 5"/>
                    <a:gd name="T1" fmla="*/ 0 h 10"/>
                    <a:gd name="T2" fmla="*/ 0 w 5"/>
                    <a:gd name="T3" fmla="*/ 0 h 10"/>
                    <a:gd name="T4" fmla="*/ 0 w 5"/>
                    <a:gd name="T5" fmla="*/ 0 h 10"/>
                    <a:gd name="T6" fmla="*/ 0 w 5"/>
                    <a:gd name="T7" fmla="*/ 0 h 10"/>
                    <a:gd name="T8" fmla="*/ 0 w 5"/>
                    <a:gd name="T9" fmla="*/ 0 h 10"/>
                    <a:gd name="T10" fmla="*/ 0 w 5"/>
                    <a:gd name="T11" fmla="*/ 0 h 10"/>
                    <a:gd name="T12" fmla="*/ 0 w 5"/>
                    <a:gd name="T13" fmla="*/ 0 h 10"/>
                    <a:gd name="T14" fmla="*/ 0 w 5"/>
                    <a:gd name="T15" fmla="*/ 0 h 10"/>
                    <a:gd name="T16" fmla="*/ 0 w 5"/>
                    <a:gd name="T17" fmla="*/ 0 h 10"/>
                    <a:gd name="T18" fmla="*/ 0 w 5"/>
                    <a:gd name="T19" fmla="*/ 0 h 10"/>
                    <a:gd name="T20" fmla="*/ 0 w 5"/>
                    <a:gd name="T21" fmla="*/ 0 h 10"/>
                    <a:gd name="T22" fmla="*/ 0 w 5"/>
                    <a:gd name="T23" fmla="*/ 0 h 10"/>
                    <a:gd name="T24" fmla="*/ 0 w 5"/>
                    <a:gd name="T25" fmla="*/ 0 h 10"/>
                    <a:gd name="T26" fmla="*/ 0 w 5"/>
                    <a:gd name="T27" fmla="*/ 0 h 10"/>
                    <a:gd name="T28" fmla="*/ 0 w 5"/>
                    <a:gd name="T29" fmla="*/ 0 h 10"/>
                    <a:gd name="T30" fmla="*/ 0 w 5"/>
                    <a:gd name="T31" fmla="*/ 0 h 10"/>
                    <a:gd name="T32" fmla="*/ 0 w 5"/>
                    <a:gd name="T33" fmla="*/ 0 h 10"/>
                    <a:gd name="T34" fmla="*/ 0 w 5"/>
                    <a:gd name="T35" fmla="*/ 0 h 10"/>
                    <a:gd name="T36" fmla="*/ 0 w 5"/>
                    <a:gd name="T37" fmla="*/ 0 h 10"/>
                    <a:gd name="T38" fmla="*/ 0 w 5"/>
                    <a:gd name="T39" fmla="*/ 0 h 10"/>
                    <a:gd name="T40" fmla="*/ 0 w 5"/>
                    <a:gd name="T41" fmla="*/ 0 h 10"/>
                    <a:gd name="T42" fmla="*/ 0 w 5"/>
                    <a:gd name="T43" fmla="*/ 0 h 10"/>
                    <a:gd name="T44" fmla="*/ 0 w 5"/>
                    <a:gd name="T45" fmla="*/ 0 h 10"/>
                    <a:gd name="T46" fmla="*/ 0 w 5"/>
                    <a:gd name="T47" fmla="*/ 0 h 10"/>
                    <a:gd name="T48" fmla="*/ 0 w 5"/>
                    <a:gd name="T49" fmla="*/ 0 h 10"/>
                    <a:gd name="T50" fmla="*/ 0 w 5"/>
                    <a:gd name="T51" fmla="*/ 0 h 10"/>
                    <a:gd name="T52" fmla="*/ 0 w 5"/>
                    <a:gd name="T53" fmla="*/ 0 h 10"/>
                    <a:gd name="T54" fmla="*/ 0 w 5"/>
                    <a:gd name="T55" fmla="*/ 0 h 10"/>
                    <a:gd name="T56" fmla="*/ 0 w 5"/>
                    <a:gd name="T57" fmla="*/ 0 h 10"/>
                    <a:gd name="T58" fmla="*/ 0 w 5"/>
                    <a:gd name="T59" fmla="*/ 0 h 10"/>
                    <a:gd name="T60" fmla="*/ 0 w 5"/>
                    <a:gd name="T61" fmla="*/ 0 h 10"/>
                    <a:gd name="T62" fmla="*/ 0 w 5"/>
                    <a:gd name="T63" fmla="*/ 0 h 10"/>
                    <a:gd name="T64" fmla="*/ 0 w 5"/>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0"/>
                    <a:gd name="T101" fmla="*/ 5 w 5"/>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0">
                      <a:moveTo>
                        <a:pt x="3" y="10"/>
                      </a:moveTo>
                      <a:lnTo>
                        <a:pt x="3" y="10"/>
                      </a:lnTo>
                      <a:lnTo>
                        <a:pt x="4" y="10"/>
                      </a:lnTo>
                      <a:lnTo>
                        <a:pt x="5" y="9"/>
                      </a:lnTo>
                      <a:lnTo>
                        <a:pt x="5" y="8"/>
                      </a:lnTo>
                      <a:lnTo>
                        <a:pt x="5" y="7"/>
                      </a:lnTo>
                      <a:lnTo>
                        <a:pt x="5" y="6"/>
                      </a:lnTo>
                      <a:lnTo>
                        <a:pt x="5" y="4"/>
                      </a:lnTo>
                      <a:lnTo>
                        <a:pt x="5" y="2"/>
                      </a:lnTo>
                      <a:lnTo>
                        <a:pt x="4" y="1"/>
                      </a:lnTo>
                      <a:lnTo>
                        <a:pt x="3" y="0"/>
                      </a:lnTo>
                      <a:lnTo>
                        <a:pt x="2" y="0"/>
                      </a:lnTo>
                      <a:lnTo>
                        <a:pt x="1" y="0"/>
                      </a:lnTo>
                      <a:lnTo>
                        <a:pt x="1" y="1"/>
                      </a:lnTo>
                      <a:lnTo>
                        <a:pt x="0" y="1"/>
                      </a:lnTo>
                      <a:lnTo>
                        <a:pt x="0" y="2"/>
                      </a:lnTo>
                      <a:lnTo>
                        <a:pt x="0" y="3"/>
                      </a:lnTo>
                      <a:lnTo>
                        <a:pt x="0" y="4"/>
                      </a:lnTo>
                      <a:lnTo>
                        <a:pt x="0" y="5"/>
                      </a:lnTo>
                      <a:lnTo>
                        <a:pt x="0" y="6"/>
                      </a:lnTo>
                      <a:lnTo>
                        <a:pt x="0" y="7"/>
                      </a:lnTo>
                      <a:lnTo>
                        <a:pt x="1" y="8"/>
                      </a:lnTo>
                      <a:lnTo>
                        <a:pt x="1" y="9"/>
                      </a:lnTo>
                      <a:lnTo>
                        <a:pt x="1" y="10"/>
                      </a:lnTo>
                      <a:lnTo>
                        <a:pt x="2" y="10"/>
                      </a:lnTo>
                      <a:lnTo>
                        <a:pt x="3"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95" name="Freeform 778"/>
                <p:cNvSpPr>
                  <a:spLocks/>
                </p:cNvSpPr>
                <p:nvPr/>
              </p:nvSpPr>
              <p:spPr bwMode="auto">
                <a:xfrm>
                  <a:off x="915" y="1619"/>
                  <a:ext cx="1" cy="1"/>
                </a:xfrm>
                <a:custGeom>
                  <a:avLst/>
                  <a:gdLst>
                    <a:gd name="T0" fmla="*/ 0 w 5"/>
                    <a:gd name="T1" fmla="*/ 0 h 10"/>
                    <a:gd name="T2" fmla="*/ 0 w 5"/>
                    <a:gd name="T3" fmla="*/ 0 h 10"/>
                    <a:gd name="T4" fmla="*/ 0 w 5"/>
                    <a:gd name="T5" fmla="*/ 0 h 10"/>
                    <a:gd name="T6" fmla="*/ 0 w 5"/>
                    <a:gd name="T7" fmla="*/ 0 h 10"/>
                    <a:gd name="T8" fmla="*/ 0 w 5"/>
                    <a:gd name="T9" fmla="*/ 0 h 10"/>
                    <a:gd name="T10" fmla="*/ 0 w 5"/>
                    <a:gd name="T11" fmla="*/ 0 h 10"/>
                    <a:gd name="T12" fmla="*/ 0 w 5"/>
                    <a:gd name="T13" fmla="*/ 0 h 10"/>
                    <a:gd name="T14" fmla="*/ 0 w 5"/>
                    <a:gd name="T15" fmla="*/ 0 h 10"/>
                    <a:gd name="T16" fmla="*/ 0 w 5"/>
                    <a:gd name="T17" fmla="*/ 0 h 10"/>
                    <a:gd name="T18" fmla="*/ 0 w 5"/>
                    <a:gd name="T19" fmla="*/ 0 h 10"/>
                    <a:gd name="T20" fmla="*/ 0 w 5"/>
                    <a:gd name="T21" fmla="*/ 0 h 10"/>
                    <a:gd name="T22" fmla="*/ 0 w 5"/>
                    <a:gd name="T23" fmla="*/ 0 h 10"/>
                    <a:gd name="T24" fmla="*/ 0 w 5"/>
                    <a:gd name="T25" fmla="*/ 0 h 10"/>
                    <a:gd name="T26" fmla="*/ 0 w 5"/>
                    <a:gd name="T27" fmla="*/ 0 h 10"/>
                    <a:gd name="T28" fmla="*/ 0 w 5"/>
                    <a:gd name="T29" fmla="*/ 0 h 10"/>
                    <a:gd name="T30" fmla="*/ 0 w 5"/>
                    <a:gd name="T31" fmla="*/ 0 h 10"/>
                    <a:gd name="T32" fmla="*/ 0 w 5"/>
                    <a:gd name="T33" fmla="*/ 0 h 10"/>
                    <a:gd name="T34" fmla="*/ 0 w 5"/>
                    <a:gd name="T35" fmla="*/ 0 h 10"/>
                    <a:gd name="T36" fmla="*/ 0 w 5"/>
                    <a:gd name="T37" fmla="*/ 0 h 10"/>
                    <a:gd name="T38" fmla="*/ 0 w 5"/>
                    <a:gd name="T39" fmla="*/ 0 h 10"/>
                    <a:gd name="T40" fmla="*/ 0 w 5"/>
                    <a:gd name="T41" fmla="*/ 0 h 10"/>
                    <a:gd name="T42" fmla="*/ 0 w 5"/>
                    <a:gd name="T43" fmla="*/ 0 h 10"/>
                    <a:gd name="T44" fmla="*/ 0 w 5"/>
                    <a:gd name="T45" fmla="*/ 0 h 10"/>
                    <a:gd name="T46" fmla="*/ 0 w 5"/>
                    <a:gd name="T47" fmla="*/ 0 h 10"/>
                    <a:gd name="T48" fmla="*/ 0 w 5"/>
                    <a:gd name="T49" fmla="*/ 0 h 10"/>
                    <a:gd name="T50" fmla="*/ 0 w 5"/>
                    <a:gd name="T51" fmla="*/ 0 h 10"/>
                    <a:gd name="T52" fmla="*/ 0 w 5"/>
                    <a:gd name="T53" fmla="*/ 0 h 10"/>
                    <a:gd name="T54" fmla="*/ 0 w 5"/>
                    <a:gd name="T55" fmla="*/ 0 h 10"/>
                    <a:gd name="T56" fmla="*/ 0 w 5"/>
                    <a:gd name="T57" fmla="*/ 0 h 10"/>
                    <a:gd name="T58" fmla="*/ 0 w 5"/>
                    <a:gd name="T59" fmla="*/ 0 h 10"/>
                    <a:gd name="T60" fmla="*/ 0 w 5"/>
                    <a:gd name="T61" fmla="*/ 0 h 10"/>
                    <a:gd name="T62" fmla="*/ 0 w 5"/>
                    <a:gd name="T63" fmla="*/ 0 h 10"/>
                    <a:gd name="T64" fmla="*/ 0 w 5"/>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0"/>
                    <a:gd name="T101" fmla="*/ 5 w 5"/>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0">
                      <a:moveTo>
                        <a:pt x="3" y="10"/>
                      </a:moveTo>
                      <a:lnTo>
                        <a:pt x="3" y="10"/>
                      </a:lnTo>
                      <a:lnTo>
                        <a:pt x="4" y="10"/>
                      </a:lnTo>
                      <a:lnTo>
                        <a:pt x="5" y="9"/>
                      </a:lnTo>
                      <a:lnTo>
                        <a:pt x="5" y="8"/>
                      </a:lnTo>
                      <a:lnTo>
                        <a:pt x="5" y="7"/>
                      </a:lnTo>
                      <a:lnTo>
                        <a:pt x="5" y="6"/>
                      </a:lnTo>
                      <a:lnTo>
                        <a:pt x="5" y="4"/>
                      </a:lnTo>
                      <a:lnTo>
                        <a:pt x="5" y="3"/>
                      </a:lnTo>
                      <a:lnTo>
                        <a:pt x="5" y="2"/>
                      </a:lnTo>
                      <a:lnTo>
                        <a:pt x="5" y="1"/>
                      </a:lnTo>
                      <a:lnTo>
                        <a:pt x="4" y="1"/>
                      </a:lnTo>
                      <a:lnTo>
                        <a:pt x="3" y="0"/>
                      </a:lnTo>
                      <a:lnTo>
                        <a:pt x="2" y="0"/>
                      </a:lnTo>
                      <a:lnTo>
                        <a:pt x="1" y="0"/>
                      </a:lnTo>
                      <a:lnTo>
                        <a:pt x="0" y="1"/>
                      </a:lnTo>
                      <a:lnTo>
                        <a:pt x="0" y="2"/>
                      </a:lnTo>
                      <a:lnTo>
                        <a:pt x="0" y="3"/>
                      </a:lnTo>
                      <a:lnTo>
                        <a:pt x="0" y="4"/>
                      </a:lnTo>
                      <a:lnTo>
                        <a:pt x="0" y="5"/>
                      </a:lnTo>
                      <a:lnTo>
                        <a:pt x="0" y="6"/>
                      </a:lnTo>
                      <a:lnTo>
                        <a:pt x="0" y="7"/>
                      </a:lnTo>
                      <a:lnTo>
                        <a:pt x="1" y="8"/>
                      </a:lnTo>
                      <a:lnTo>
                        <a:pt x="1" y="10"/>
                      </a:lnTo>
                      <a:lnTo>
                        <a:pt x="2" y="10"/>
                      </a:lnTo>
                      <a:lnTo>
                        <a:pt x="3"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96" name="Freeform 779"/>
                <p:cNvSpPr>
                  <a:spLocks/>
                </p:cNvSpPr>
                <p:nvPr/>
              </p:nvSpPr>
              <p:spPr bwMode="auto">
                <a:xfrm>
                  <a:off x="915" y="1620"/>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3" y="11"/>
                      </a:lnTo>
                      <a:lnTo>
                        <a:pt x="4" y="11"/>
                      </a:lnTo>
                      <a:lnTo>
                        <a:pt x="5" y="10"/>
                      </a:lnTo>
                      <a:lnTo>
                        <a:pt x="5" y="9"/>
                      </a:lnTo>
                      <a:lnTo>
                        <a:pt x="5" y="8"/>
                      </a:lnTo>
                      <a:lnTo>
                        <a:pt x="5" y="7"/>
                      </a:lnTo>
                      <a:lnTo>
                        <a:pt x="5" y="5"/>
                      </a:lnTo>
                      <a:lnTo>
                        <a:pt x="5" y="4"/>
                      </a:lnTo>
                      <a:lnTo>
                        <a:pt x="5" y="3"/>
                      </a:lnTo>
                      <a:lnTo>
                        <a:pt x="4" y="2"/>
                      </a:lnTo>
                      <a:lnTo>
                        <a:pt x="3" y="0"/>
                      </a:lnTo>
                      <a:lnTo>
                        <a:pt x="2" y="0"/>
                      </a:lnTo>
                      <a:lnTo>
                        <a:pt x="1" y="0"/>
                      </a:lnTo>
                      <a:lnTo>
                        <a:pt x="1" y="2"/>
                      </a:lnTo>
                      <a:lnTo>
                        <a:pt x="0" y="2"/>
                      </a:lnTo>
                      <a:lnTo>
                        <a:pt x="0" y="3"/>
                      </a:lnTo>
                      <a:lnTo>
                        <a:pt x="0" y="4"/>
                      </a:lnTo>
                      <a:lnTo>
                        <a:pt x="0" y="5"/>
                      </a:lnTo>
                      <a:lnTo>
                        <a:pt x="0" y="6"/>
                      </a:lnTo>
                      <a:lnTo>
                        <a:pt x="0" y="7"/>
                      </a:lnTo>
                      <a:lnTo>
                        <a:pt x="0" y="9"/>
                      </a:lnTo>
                      <a:lnTo>
                        <a:pt x="1" y="9"/>
                      </a:lnTo>
                      <a:lnTo>
                        <a:pt x="1" y="10"/>
                      </a:lnTo>
                      <a:lnTo>
                        <a:pt x="1" y="11"/>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97" name="Freeform 780"/>
                <p:cNvSpPr>
                  <a:spLocks/>
                </p:cNvSpPr>
                <p:nvPr/>
              </p:nvSpPr>
              <p:spPr bwMode="auto">
                <a:xfrm>
                  <a:off x="912" y="1610"/>
                  <a:ext cx="1" cy="1"/>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w 5"/>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2"/>
                    <a:gd name="T101" fmla="*/ 5 w 5"/>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2">
                      <a:moveTo>
                        <a:pt x="3" y="12"/>
                      </a:moveTo>
                      <a:lnTo>
                        <a:pt x="3" y="12"/>
                      </a:lnTo>
                      <a:lnTo>
                        <a:pt x="4" y="11"/>
                      </a:lnTo>
                      <a:lnTo>
                        <a:pt x="4" y="10"/>
                      </a:lnTo>
                      <a:lnTo>
                        <a:pt x="5" y="10"/>
                      </a:lnTo>
                      <a:lnTo>
                        <a:pt x="5" y="9"/>
                      </a:lnTo>
                      <a:lnTo>
                        <a:pt x="5" y="8"/>
                      </a:lnTo>
                      <a:lnTo>
                        <a:pt x="5" y="6"/>
                      </a:lnTo>
                      <a:lnTo>
                        <a:pt x="5" y="5"/>
                      </a:lnTo>
                      <a:lnTo>
                        <a:pt x="5" y="4"/>
                      </a:lnTo>
                      <a:lnTo>
                        <a:pt x="5" y="3"/>
                      </a:lnTo>
                      <a:lnTo>
                        <a:pt x="4" y="2"/>
                      </a:lnTo>
                      <a:lnTo>
                        <a:pt x="4" y="1"/>
                      </a:lnTo>
                      <a:lnTo>
                        <a:pt x="3" y="1"/>
                      </a:lnTo>
                      <a:lnTo>
                        <a:pt x="3" y="0"/>
                      </a:lnTo>
                      <a:lnTo>
                        <a:pt x="2" y="0"/>
                      </a:lnTo>
                      <a:lnTo>
                        <a:pt x="1" y="0"/>
                      </a:lnTo>
                      <a:lnTo>
                        <a:pt x="1" y="1"/>
                      </a:lnTo>
                      <a:lnTo>
                        <a:pt x="0" y="1"/>
                      </a:lnTo>
                      <a:lnTo>
                        <a:pt x="0" y="3"/>
                      </a:lnTo>
                      <a:lnTo>
                        <a:pt x="0" y="4"/>
                      </a:lnTo>
                      <a:lnTo>
                        <a:pt x="0" y="5"/>
                      </a:lnTo>
                      <a:lnTo>
                        <a:pt x="0" y="8"/>
                      </a:lnTo>
                      <a:lnTo>
                        <a:pt x="0" y="9"/>
                      </a:lnTo>
                      <a:lnTo>
                        <a:pt x="0" y="10"/>
                      </a:lnTo>
                      <a:lnTo>
                        <a:pt x="1" y="10"/>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98" name="Freeform 781"/>
                <p:cNvSpPr>
                  <a:spLocks/>
                </p:cNvSpPr>
                <p:nvPr/>
              </p:nvSpPr>
              <p:spPr bwMode="auto">
                <a:xfrm>
                  <a:off x="912" y="1611"/>
                  <a:ext cx="1" cy="2"/>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3" y="11"/>
                      </a:lnTo>
                      <a:lnTo>
                        <a:pt x="4" y="11"/>
                      </a:lnTo>
                      <a:lnTo>
                        <a:pt x="4" y="10"/>
                      </a:lnTo>
                      <a:lnTo>
                        <a:pt x="5" y="10"/>
                      </a:lnTo>
                      <a:lnTo>
                        <a:pt x="5" y="9"/>
                      </a:lnTo>
                      <a:lnTo>
                        <a:pt x="5" y="8"/>
                      </a:lnTo>
                      <a:lnTo>
                        <a:pt x="5" y="7"/>
                      </a:lnTo>
                      <a:lnTo>
                        <a:pt x="5" y="6"/>
                      </a:lnTo>
                      <a:lnTo>
                        <a:pt x="5" y="5"/>
                      </a:lnTo>
                      <a:lnTo>
                        <a:pt x="5" y="4"/>
                      </a:lnTo>
                      <a:lnTo>
                        <a:pt x="4" y="3"/>
                      </a:lnTo>
                      <a:lnTo>
                        <a:pt x="4" y="2"/>
                      </a:lnTo>
                      <a:lnTo>
                        <a:pt x="3" y="1"/>
                      </a:lnTo>
                      <a:lnTo>
                        <a:pt x="2" y="1"/>
                      </a:lnTo>
                      <a:lnTo>
                        <a:pt x="2" y="0"/>
                      </a:lnTo>
                      <a:lnTo>
                        <a:pt x="1" y="1"/>
                      </a:lnTo>
                      <a:lnTo>
                        <a:pt x="0" y="2"/>
                      </a:lnTo>
                      <a:lnTo>
                        <a:pt x="0" y="3"/>
                      </a:lnTo>
                      <a:lnTo>
                        <a:pt x="0" y="4"/>
                      </a:lnTo>
                      <a:lnTo>
                        <a:pt x="0" y="5"/>
                      </a:lnTo>
                      <a:lnTo>
                        <a:pt x="0" y="6"/>
                      </a:lnTo>
                      <a:lnTo>
                        <a:pt x="0" y="7"/>
                      </a:lnTo>
                      <a:lnTo>
                        <a:pt x="0" y="8"/>
                      </a:lnTo>
                      <a:lnTo>
                        <a:pt x="0" y="10"/>
                      </a:lnTo>
                      <a:lnTo>
                        <a:pt x="1" y="10"/>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199" name="Freeform 782"/>
                <p:cNvSpPr>
                  <a:spLocks/>
                </p:cNvSpPr>
                <p:nvPr/>
              </p:nvSpPr>
              <p:spPr bwMode="auto">
                <a:xfrm>
                  <a:off x="912" y="1613"/>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3" y="11"/>
                      </a:lnTo>
                      <a:lnTo>
                        <a:pt x="4" y="11"/>
                      </a:lnTo>
                      <a:lnTo>
                        <a:pt x="4" y="10"/>
                      </a:lnTo>
                      <a:lnTo>
                        <a:pt x="5" y="9"/>
                      </a:lnTo>
                      <a:lnTo>
                        <a:pt x="5" y="8"/>
                      </a:lnTo>
                      <a:lnTo>
                        <a:pt x="5" y="7"/>
                      </a:lnTo>
                      <a:lnTo>
                        <a:pt x="5" y="6"/>
                      </a:lnTo>
                      <a:lnTo>
                        <a:pt x="5" y="4"/>
                      </a:lnTo>
                      <a:lnTo>
                        <a:pt x="4" y="2"/>
                      </a:lnTo>
                      <a:lnTo>
                        <a:pt x="3" y="1"/>
                      </a:lnTo>
                      <a:lnTo>
                        <a:pt x="2" y="1"/>
                      </a:lnTo>
                      <a:lnTo>
                        <a:pt x="2" y="0"/>
                      </a:lnTo>
                      <a:lnTo>
                        <a:pt x="1" y="1"/>
                      </a:lnTo>
                      <a:lnTo>
                        <a:pt x="0" y="2"/>
                      </a:lnTo>
                      <a:lnTo>
                        <a:pt x="0" y="3"/>
                      </a:lnTo>
                      <a:lnTo>
                        <a:pt x="0" y="4"/>
                      </a:lnTo>
                      <a:lnTo>
                        <a:pt x="0" y="5"/>
                      </a:lnTo>
                      <a:lnTo>
                        <a:pt x="0" y="6"/>
                      </a:lnTo>
                      <a:lnTo>
                        <a:pt x="0" y="7"/>
                      </a:lnTo>
                      <a:lnTo>
                        <a:pt x="0" y="8"/>
                      </a:lnTo>
                      <a:lnTo>
                        <a:pt x="0" y="9"/>
                      </a:lnTo>
                      <a:lnTo>
                        <a:pt x="1" y="10"/>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00" name="Freeform 783"/>
                <p:cNvSpPr>
                  <a:spLocks/>
                </p:cNvSpPr>
                <p:nvPr/>
              </p:nvSpPr>
              <p:spPr bwMode="auto">
                <a:xfrm>
                  <a:off x="912" y="1614"/>
                  <a:ext cx="1" cy="2"/>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w 5"/>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2"/>
                    <a:gd name="T101" fmla="*/ 5 w 5"/>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2">
                      <a:moveTo>
                        <a:pt x="3" y="12"/>
                      </a:moveTo>
                      <a:lnTo>
                        <a:pt x="3" y="12"/>
                      </a:lnTo>
                      <a:lnTo>
                        <a:pt x="4" y="11"/>
                      </a:lnTo>
                      <a:lnTo>
                        <a:pt x="4" y="10"/>
                      </a:lnTo>
                      <a:lnTo>
                        <a:pt x="5" y="10"/>
                      </a:lnTo>
                      <a:lnTo>
                        <a:pt x="5" y="9"/>
                      </a:lnTo>
                      <a:lnTo>
                        <a:pt x="5" y="8"/>
                      </a:lnTo>
                      <a:lnTo>
                        <a:pt x="5" y="7"/>
                      </a:lnTo>
                      <a:lnTo>
                        <a:pt x="5" y="6"/>
                      </a:lnTo>
                      <a:lnTo>
                        <a:pt x="5" y="5"/>
                      </a:lnTo>
                      <a:lnTo>
                        <a:pt x="5" y="4"/>
                      </a:lnTo>
                      <a:lnTo>
                        <a:pt x="4" y="3"/>
                      </a:lnTo>
                      <a:lnTo>
                        <a:pt x="4" y="1"/>
                      </a:lnTo>
                      <a:lnTo>
                        <a:pt x="3" y="1"/>
                      </a:lnTo>
                      <a:lnTo>
                        <a:pt x="3" y="0"/>
                      </a:lnTo>
                      <a:lnTo>
                        <a:pt x="2" y="0"/>
                      </a:lnTo>
                      <a:lnTo>
                        <a:pt x="1" y="0"/>
                      </a:lnTo>
                      <a:lnTo>
                        <a:pt x="1" y="1"/>
                      </a:lnTo>
                      <a:lnTo>
                        <a:pt x="0" y="1"/>
                      </a:lnTo>
                      <a:lnTo>
                        <a:pt x="0" y="3"/>
                      </a:lnTo>
                      <a:lnTo>
                        <a:pt x="0" y="4"/>
                      </a:lnTo>
                      <a:lnTo>
                        <a:pt x="0" y="5"/>
                      </a:lnTo>
                      <a:lnTo>
                        <a:pt x="0" y="6"/>
                      </a:lnTo>
                      <a:lnTo>
                        <a:pt x="0" y="8"/>
                      </a:lnTo>
                      <a:lnTo>
                        <a:pt x="0" y="9"/>
                      </a:lnTo>
                      <a:lnTo>
                        <a:pt x="0" y="10"/>
                      </a:lnTo>
                      <a:lnTo>
                        <a:pt x="1" y="10"/>
                      </a:lnTo>
                      <a:lnTo>
                        <a:pt x="1" y="11"/>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01" name="Freeform 784"/>
                <p:cNvSpPr>
                  <a:spLocks/>
                </p:cNvSpPr>
                <p:nvPr/>
              </p:nvSpPr>
              <p:spPr bwMode="auto">
                <a:xfrm>
                  <a:off x="912" y="1616"/>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3" y="11"/>
                      </a:lnTo>
                      <a:lnTo>
                        <a:pt x="4" y="11"/>
                      </a:lnTo>
                      <a:lnTo>
                        <a:pt x="4" y="10"/>
                      </a:lnTo>
                      <a:lnTo>
                        <a:pt x="5" y="10"/>
                      </a:lnTo>
                      <a:lnTo>
                        <a:pt x="5" y="9"/>
                      </a:lnTo>
                      <a:lnTo>
                        <a:pt x="5" y="8"/>
                      </a:lnTo>
                      <a:lnTo>
                        <a:pt x="5" y="7"/>
                      </a:lnTo>
                      <a:lnTo>
                        <a:pt x="5" y="5"/>
                      </a:lnTo>
                      <a:lnTo>
                        <a:pt x="5" y="4"/>
                      </a:lnTo>
                      <a:lnTo>
                        <a:pt x="5" y="3"/>
                      </a:lnTo>
                      <a:lnTo>
                        <a:pt x="4" y="2"/>
                      </a:lnTo>
                      <a:lnTo>
                        <a:pt x="4" y="1"/>
                      </a:lnTo>
                      <a:lnTo>
                        <a:pt x="3" y="0"/>
                      </a:lnTo>
                      <a:lnTo>
                        <a:pt x="2" y="0"/>
                      </a:lnTo>
                      <a:lnTo>
                        <a:pt x="1" y="0"/>
                      </a:lnTo>
                      <a:lnTo>
                        <a:pt x="0" y="1"/>
                      </a:lnTo>
                      <a:lnTo>
                        <a:pt x="0" y="2"/>
                      </a:lnTo>
                      <a:lnTo>
                        <a:pt x="0" y="3"/>
                      </a:lnTo>
                      <a:lnTo>
                        <a:pt x="0" y="4"/>
                      </a:lnTo>
                      <a:lnTo>
                        <a:pt x="0" y="5"/>
                      </a:lnTo>
                      <a:lnTo>
                        <a:pt x="0" y="8"/>
                      </a:lnTo>
                      <a:lnTo>
                        <a:pt x="0" y="9"/>
                      </a:lnTo>
                      <a:lnTo>
                        <a:pt x="1" y="10"/>
                      </a:lnTo>
                      <a:lnTo>
                        <a:pt x="1" y="11"/>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02" name="Freeform 785"/>
                <p:cNvSpPr>
                  <a:spLocks/>
                </p:cNvSpPr>
                <p:nvPr/>
              </p:nvSpPr>
              <p:spPr bwMode="auto">
                <a:xfrm>
                  <a:off x="912" y="1617"/>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3" y="11"/>
                      </a:lnTo>
                      <a:lnTo>
                        <a:pt x="4" y="11"/>
                      </a:lnTo>
                      <a:lnTo>
                        <a:pt x="4" y="9"/>
                      </a:lnTo>
                      <a:lnTo>
                        <a:pt x="5" y="9"/>
                      </a:lnTo>
                      <a:lnTo>
                        <a:pt x="5" y="8"/>
                      </a:lnTo>
                      <a:lnTo>
                        <a:pt x="5" y="7"/>
                      </a:lnTo>
                      <a:lnTo>
                        <a:pt x="5" y="6"/>
                      </a:lnTo>
                      <a:lnTo>
                        <a:pt x="5" y="4"/>
                      </a:lnTo>
                      <a:lnTo>
                        <a:pt x="5" y="3"/>
                      </a:lnTo>
                      <a:lnTo>
                        <a:pt x="4" y="1"/>
                      </a:lnTo>
                      <a:lnTo>
                        <a:pt x="3" y="0"/>
                      </a:lnTo>
                      <a:lnTo>
                        <a:pt x="2" y="0"/>
                      </a:lnTo>
                      <a:lnTo>
                        <a:pt x="1" y="0"/>
                      </a:lnTo>
                      <a:lnTo>
                        <a:pt x="0" y="1"/>
                      </a:lnTo>
                      <a:lnTo>
                        <a:pt x="0" y="2"/>
                      </a:lnTo>
                      <a:lnTo>
                        <a:pt x="0" y="3"/>
                      </a:lnTo>
                      <a:lnTo>
                        <a:pt x="0" y="4"/>
                      </a:lnTo>
                      <a:lnTo>
                        <a:pt x="0" y="5"/>
                      </a:lnTo>
                      <a:lnTo>
                        <a:pt x="0" y="6"/>
                      </a:lnTo>
                      <a:lnTo>
                        <a:pt x="0" y="7"/>
                      </a:lnTo>
                      <a:lnTo>
                        <a:pt x="0" y="8"/>
                      </a:lnTo>
                      <a:lnTo>
                        <a:pt x="1" y="9"/>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03" name="Freeform 786"/>
                <p:cNvSpPr>
                  <a:spLocks/>
                </p:cNvSpPr>
                <p:nvPr/>
              </p:nvSpPr>
              <p:spPr bwMode="auto">
                <a:xfrm>
                  <a:off x="912" y="1619"/>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3" y="11"/>
                      </a:lnTo>
                      <a:lnTo>
                        <a:pt x="4" y="10"/>
                      </a:lnTo>
                      <a:lnTo>
                        <a:pt x="5" y="10"/>
                      </a:lnTo>
                      <a:lnTo>
                        <a:pt x="5" y="8"/>
                      </a:lnTo>
                      <a:lnTo>
                        <a:pt x="5" y="7"/>
                      </a:lnTo>
                      <a:lnTo>
                        <a:pt x="5" y="6"/>
                      </a:lnTo>
                      <a:lnTo>
                        <a:pt x="5" y="4"/>
                      </a:lnTo>
                      <a:lnTo>
                        <a:pt x="5" y="3"/>
                      </a:lnTo>
                      <a:lnTo>
                        <a:pt x="4" y="2"/>
                      </a:lnTo>
                      <a:lnTo>
                        <a:pt x="3" y="1"/>
                      </a:lnTo>
                      <a:lnTo>
                        <a:pt x="2" y="0"/>
                      </a:lnTo>
                      <a:lnTo>
                        <a:pt x="1" y="0"/>
                      </a:lnTo>
                      <a:lnTo>
                        <a:pt x="1" y="1"/>
                      </a:lnTo>
                      <a:lnTo>
                        <a:pt x="0" y="1"/>
                      </a:lnTo>
                      <a:lnTo>
                        <a:pt x="0" y="2"/>
                      </a:lnTo>
                      <a:lnTo>
                        <a:pt x="0" y="3"/>
                      </a:lnTo>
                      <a:lnTo>
                        <a:pt x="0" y="4"/>
                      </a:lnTo>
                      <a:lnTo>
                        <a:pt x="0" y="5"/>
                      </a:lnTo>
                      <a:lnTo>
                        <a:pt x="0" y="6"/>
                      </a:lnTo>
                      <a:lnTo>
                        <a:pt x="0" y="7"/>
                      </a:lnTo>
                      <a:lnTo>
                        <a:pt x="0" y="8"/>
                      </a:lnTo>
                      <a:lnTo>
                        <a:pt x="0" y="9"/>
                      </a:lnTo>
                      <a:lnTo>
                        <a:pt x="1" y="10"/>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04" name="Freeform 787"/>
                <p:cNvSpPr>
                  <a:spLocks/>
                </p:cNvSpPr>
                <p:nvPr/>
              </p:nvSpPr>
              <p:spPr bwMode="auto">
                <a:xfrm>
                  <a:off x="912" y="1620"/>
                  <a:ext cx="1" cy="1"/>
                </a:xfrm>
                <a:custGeom>
                  <a:avLst/>
                  <a:gdLst>
                    <a:gd name="T0" fmla="*/ 0 w 5"/>
                    <a:gd name="T1" fmla="*/ 0 h 10"/>
                    <a:gd name="T2" fmla="*/ 0 w 5"/>
                    <a:gd name="T3" fmla="*/ 0 h 10"/>
                    <a:gd name="T4" fmla="*/ 0 w 5"/>
                    <a:gd name="T5" fmla="*/ 0 h 10"/>
                    <a:gd name="T6" fmla="*/ 0 w 5"/>
                    <a:gd name="T7" fmla="*/ 0 h 10"/>
                    <a:gd name="T8" fmla="*/ 0 w 5"/>
                    <a:gd name="T9" fmla="*/ 0 h 10"/>
                    <a:gd name="T10" fmla="*/ 0 w 5"/>
                    <a:gd name="T11" fmla="*/ 0 h 10"/>
                    <a:gd name="T12" fmla="*/ 0 w 5"/>
                    <a:gd name="T13" fmla="*/ 0 h 10"/>
                    <a:gd name="T14" fmla="*/ 0 w 5"/>
                    <a:gd name="T15" fmla="*/ 0 h 10"/>
                    <a:gd name="T16" fmla="*/ 0 w 5"/>
                    <a:gd name="T17" fmla="*/ 0 h 10"/>
                    <a:gd name="T18" fmla="*/ 0 w 5"/>
                    <a:gd name="T19" fmla="*/ 0 h 10"/>
                    <a:gd name="T20" fmla="*/ 0 w 5"/>
                    <a:gd name="T21" fmla="*/ 0 h 10"/>
                    <a:gd name="T22" fmla="*/ 0 w 5"/>
                    <a:gd name="T23" fmla="*/ 0 h 10"/>
                    <a:gd name="T24" fmla="*/ 0 w 5"/>
                    <a:gd name="T25" fmla="*/ 0 h 10"/>
                    <a:gd name="T26" fmla="*/ 0 w 5"/>
                    <a:gd name="T27" fmla="*/ 0 h 10"/>
                    <a:gd name="T28" fmla="*/ 0 w 5"/>
                    <a:gd name="T29" fmla="*/ 0 h 10"/>
                    <a:gd name="T30" fmla="*/ 0 w 5"/>
                    <a:gd name="T31" fmla="*/ 0 h 10"/>
                    <a:gd name="T32" fmla="*/ 0 w 5"/>
                    <a:gd name="T33" fmla="*/ 0 h 10"/>
                    <a:gd name="T34" fmla="*/ 0 w 5"/>
                    <a:gd name="T35" fmla="*/ 0 h 10"/>
                    <a:gd name="T36" fmla="*/ 0 w 5"/>
                    <a:gd name="T37" fmla="*/ 0 h 10"/>
                    <a:gd name="T38" fmla="*/ 0 w 5"/>
                    <a:gd name="T39" fmla="*/ 0 h 10"/>
                    <a:gd name="T40" fmla="*/ 0 w 5"/>
                    <a:gd name="T41" fmla="*/ 0 h 10"/>
                    <a:gd name="T42" fmla="*/ 0 w 5"/>
                    <a:gd name="T43" fmla="*/ 0 h 10"/>
                    <a:gd name="T44" fmla="*/ 0 w 5"/>
                    <a:gd name="T45" fmla="*/ 0 h 10"/>
                    <a:gd name="T46" fmla="*/ 0 w 5"/>
                    <a:gd name="T47" fmla="*/ 0 h 10"/>
                    <a:gd name="T48" fmla="*/ 0 w 5"/>
                    <a:gd name="T49" fmla="*/ 0 h 10"/>
                    <a:gd name="T50" fmla="*/ 0 w 5"/>
                    <a:gd name="T51" fmla="*/ 0 h 10"/>
                    <a:gd name="T52" fmla="*/ 0 w 5"/>
                    <a:gd name="T53" fmla="*/ 0 h 10"/>
                    <a:gd name="T54" fmla="*/ 0 w 5"/>
                    <a:gd name="T55" fmla="*/ 0 h 10"/>
                    <a:gd name="T56" fmla="*/ 0 w 5"/>
                    <a:gd name="T57" fmla="*/ 0 h 10"/>
                    <a:gd name="T58" fmla="*/ 0 w 5"/>
                    <a:gd name="T59" fmla="*/ 0 h 10"/>
                    <a:gd name="T60" fmla="*/ 0 w 5"/>
                    <a:gd name="T61" fmla="*/ 0 h 10"/>
                    <a:gd name="T62" fmla="*/ 0 w 5"/>
                    <a:gd name="T63" fmla="*/ 0 h 10"/>
                    <a:gd name="T64" fmla="*/ 0 w 5"/>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0"/>
                    <a:gd name="T101" fmla="*/ 5 w 5"/>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0">
                      <a:moveTo>
                        <a:pt x="3" y="10"/>
                      </a:moveTo>
                      <a:lnTo>
                        <a:pt x="3" y="10"/>
                      </a:lnTo>
                      <a:lnTo>
                        <a:pt x="4" y="10"/>
                      </a:lnTo>
                      <a:lnTo>
                        <a:pt x="4" y="9"/>
                      </a:lnTo>
                      <a:lnTo>
                        <a:pt x="5" y="9"/>
                      </a:lnTo>
                      <a:lnTo>
                        <a:pt x="5" y="8"/>
                      </a:lnTo>
                      <a:lnTo>
                        <a:pt x="5" y="7"/>
                      </a:lnTo>
                      <a:lnTo>
                        <a:pt x="5" y="6"/>
                      </a:lnTo>
                      <a:lnTo>
                        <a:pt x="5" y="5"/>
                      </a:lnTo>
                      <a:lnTo>
                        <a:pt x="5" y="3"/>
                      </a:lnTo>
                      <a:lnTo>
                        <a:pt x="4" y="2"/>
                      </a:lnTo>
                      <a:lnTo>
                        <a:pt x="4" y="1"/>
                      </a:lnTo>
                      <a:lnTo>
                        <a:pt x="3" y="0"/>
                      </a:lnTo>
                      <a:lnTo>
                        <a:pt x="2" y="0"/>
                      </a:lnTo>
                      <a:lnTo>
                        <a:pt x="1" y="0"/>
                      </a:lnTo>
                      <a:lnTo>
                        <a:pt x="0" y="1"/>
                      </a:lnTo>
                      <a:lnTo>
                        <a:pt x="0" y="2"/>
                      </a:lnTo>
                      <a:lnTo>
                        <a:pt x="0" y="3"/>
                      </a:lnTo>
                      <a:lnTo>
                        <a:pt x="0" y="4"/>
                      </a:lnTo>
                      <a:lnTo>
                        <a:pt x="0" y="5"/>
                      </a:lnTo>
                      <a:lnTo>
                        <a:pt x="0" y="7"/>
                      </a:lnTo>
                      <a:lnTo>
                        <a:pt x="0" y="8"/>
                      </a:lnTo>
                      <a:lnTo>
                        <a:pt x="1" y="9"/>
                      </a:lnTo>
                      <a:lnTo>
                        <a:pt x="1" y="10"/>
                      </a:lnTo>
                      <a:lnTo>
                        <a:pt x="2" y="10"/>
                      </a:lnTo>
                      <a:lnTo>
                        <a:pt x="3"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05" name="Freeform 788"/>
                <p:cNvSpPr>
                  <a:spLocks/>
                </p:cNvSpPr>
                <p:nvPr/>
              </p:nvSpPr>
              <p:spPr bwMode="auto">
                <a:xfrm>
                  <a:off x="910" y="1610"/>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2"/>
                      </a:lnTo>
                      <a:lnTo>
                        <a:pt x="5" y="12"/>
                      </a:lnTo>
                      <a:lnTo>
                        <a:pt x="5" y="11"/>
                      </a:lnTo>
                      <a:lnTo>
                        <a:pt x="5" y="10"/>
                      </a:lnTo>
                      <a:lnTo>
                        <a:pt x="5" y="9"/>
                      </a:lnTo>
                      <a:lnTo>
                        <a:pt x="6" y="8"/>
                      </a:lnTo>
                      <a:lnTo>
                        <a:pt x="6" y="5"/>
                      </a:lnTo>
                      <a:lnTo>
                        <a:pt x="5" y="4"/>
                      </a:lnTo>
                      <a:lnTo>
                        <a:pt x="5" y="3"/>
                      </a:lnTo>
                      <a:lnTo>
                        <a:pt x="5" y="2"/>
                      </a:lnTo>
                      <a:lnTo>
                        <a:pt x="4" y="1"/>
                      </a:lnTo>
                      <a:lnTo>
                        <a:pt x="3" y="1"/>
                      </a:lnTo>
                      <a:lnTo>
                        <a:pt x="3" y="0"/>
                      </a:lnTo>
                      <a:lnTo>
                        <a:pt x="2" y="1"/>
                      </a:lnTo>
                      <a:lnTo>
                        <a:pt x="1" y="1"/>
                      </a:lnTo>
                      <a:lnTo>
                        <a:pt x="1" y="2"/>
                      </a:lnTo>
                      <a:lnTo>
                        <a:pt x="1" y="3"/>
                      </a:lnTo>
                      <a:lnTo>
                        <a:pt x="0" y="4"/>
                      </a:lnTo>
                      <a:lnTo>
                        <a:pt x="0" y="5"/>
                      </a:lnTo>
                      <a:lnTo>
                        <a:pt x="0" y="6"/>
                      </a:lnTo>
                      <a:lnTo>
                        <a:pt x="1" y="8"/>
                      </a:lnTo>
                      <a:lnTo>
                        <a:pt x="1" y="9"/>
                      </a:lnTo>
                      <a:lnTo>
                        <a:pt x="1" y="10"/>
                      </a:lnTo>
                      <a:lnTo>
                        <a:pt x="2" y="10"/>
                      </a:lnTo>
                      <a:lnTo>
                        <a:pt x="2" y="12"/>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06" name="Freeform 789"/>
                <p:cNvSpPr>
                  <a:spLocks/>
                </p:cNvSpPr>
                <p:nvPr/>
              </p:nvSpPr>
              <p:spPr bwMode="auto">
                <a:xfrm>
                  <a:off x="910" y="1611"/>
                  <a:ext cx="1" cy="2"/>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5" y="10"/>
                      </a:lnTo>
                      <a:lnTo>
                        <a:pt x="5" y="9"/>
                      </a:lnTo>
                      <a:lnTo>
                        <a:pt x="5" y="7"/>
                      </a:lnTo>
                      <a:lnTo>
                        <a:pt x="6" y="7"/>
                      </a:lnTo>
                      <a:lnTo>
                        <a:pt x="6" y="5"/>
                      </a:lnTo>
                      <a:lnTo>
                        <a:pt x="5" y="4"/>
                      </a:lnTo>
                      <a:lnTo>
                        <a:pt x="5" y="3"/>
                      </a:lnTo>
                      <a:lnTo>
                        <a:pt x="5" y="2"/>
                      </a:lnTo>
                      <a:lnTo>
                        <a:pt x="5" y="1"/>
                      </a:lnTo>
                      <a:lnTo>
                        <a:pt x="4" y="1"/>
                      </a:lnTo>
                      <a:lnTo>
                        <a:pt x="4" y="0"/>
                      </a:lnTo>
                      <a:lnTo>
                        <a:pt x="3" y="0"/>
                      </a:lnTo>
                      <a:lnTo>
                        <a:pt x="2" y="0"/>
                      </a:lnTo>
                      <a:lnTo>
                        <a:pt x="2" y="1"/>
                      </a:lnTo>
                      <a:lnTo>
                        <a:pt x="1" y="1"/>
                      </a:lnTo>
                      <a:lnTo>
                        <a:pt x="1" y="2"/>
                      </a:lnTo>
                      <a:lnTo>
                        <a:pt x="1" y="3"/>
                      </a:lnTo>
                      <a:lnTo>
                        <a:pt x="0" y="4"/>
                      </a:lnTo>
                      <a:lnTo>
                        <a:pt x="0" y="5"/>
                      </a:lnTo>
                      <a:lnTo>
                        <a:pt x="1" y="7"/>
                      </a:lnTo>
                      <a:lnTo>
                        <a:pt x="1" y="8"/>
                      </a:lnTo>
                      <a:lnTo>
                        <a:pt x="1" y="9"/>
                      </a:lnTo>
                      <a:lnTo>
                        <a:pt x="2" y="9"/>
                      </a:lnTo>
                      <a:lnTo>
                        <a:pt x="2" y="10"/>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07" name="Freeform 790"/>
                <p:cNvSpPr>
                  <a:spLocks/>
                </p:cNvSpPr>
                <p:nvPr/>
              </p:nvSpPr>
              <p:spPr bwMode="auto">
                <a:xfrm>
                  <a:off x="910" y="1613"/>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5" y="10"/>
                      </a:lnTo>
                      <a:lnTo>
                        <a:pt x="5" y="9"/>
                      </a:lnTo>
                      <a:lnTo>
                        <a:pt x="5" y="8"/>
                      </a:lnTo>
                      <a:lnTo>
                        <a:pt x="5" y="7"/>
                      </a:lnTo>
                      <a:lnTo>
                        <a:pt x="6" y="6"/>
                      </a:lnTo>
                      <a:lnTo>
                        <a:pt x="6" y="5"/>
                      </a:lnTo>
                      <a:lnTo>
                        <a:pt x="5" y="4"/>
                      </a:lnTo>
                      <a:lnTo>
                        <a:pt x="5" y="3"/>
                      </a:lnTo>
                      <a:lnTo>
                        <a:pt x="5" y="2"/>
                      </a:lnTo>
                      <a:lnTo>
                        <a:pt x="5" y="1"/>
                      </a:lnTo>
                      <a:lnTo>
                        <a:pt x="4" y="1"/>
                      </a:lnTo>
                      <a:lnTo>
                        <a:pt x="4" y="0"/>
                      </a:lnTo>
                      <a:lnTo>
                        <a:pt x="3" y="0"/>
                      </a:lnTo>
                      <a:lnTo>
                        <a:pt x="2" y="0"/>
                      </a:lnTo>
                      <a:lnTo>
                        <a:pt x="2" y="1"/>
                      </a:lnTo>
                      <a:lnTo>
                        <a:pt x="1" y="1"/>
                      </a:lnTo>
                      <a:lnTo>
                        <a:pt x="1" y="3"/>
                      </a:lnTo>
                      <a:lnTo>
                        <a:pt x="0" y="3"/>
                      </a:lnTo>
                      <a:lnTo>
                        <a:pt x="0" y="5"/>
                      </a:lnTo>
                      <a:lnTo>
                        <a:pt x="1" y="7"/>
                      </a:lnTo>
                      <a:lnTo>
                        <a:pt x="1" y="8"/>
                      </a:lnTo>
                      <a:lnTo>
                        <a:pt x="1" y="9"/>
                      </a:lnTo>
                      <a:lnTo>
                        <a:pt x="2" y="9"/>
                      </a:lnTo>
                      <a:lnTo>
                        <a:pt x="2" y="10"/>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08" name="Freeform 791"/>
                <p:cNvSpPr>
                  <a:spLocks/>
                </p:cNvSpPr>
                <p:nvPr/>
              </p:nvSpPr>
              <p:spPr bwMode="auto">
                <a:xfrm>
                  <a:off x="910" y="1614"/>
                  <a:ext cx="1" cy="2"/>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2"/>
                      </a:lnTo>
                      <a:lnTo>
                        <a:pt x="5" y="12"/>
                      </a:lnTo>
                      <a:lnTo>
                        <a:pt x="5" y="11"/>
                      </a:lnTo>
                      <a:lnTo>
                        <a:pt x="5" y="10"/>
                      </a:lnTo>
                      <a:lnTo>
                        <a:pt x="5" y="9"/>
                      </a:lnTo>
                      <a:lnTo>
                        <a:pt x="6" y="8"/>
                      </a:lnTo>
                      <a:lnTo>
                        <a:pt x="6" y="6"/>
                      </a:lnTo>
                      <a:lnTo>
                        <a:pt x="5" y="5"/>
                      </a:lnTo>
                      <a:lnTo>
                        <a:pt x="5" y="4"/>
                      </a:lnTo>
                      <a:lnTo>
                        <a:pt x="5" y="3"/>
                      </a:lnTo>
                      <a:lnTo>
                        <a:pt x="4" y="1"/>
                      </a:lnTo>
                      <a:lnTo>
                        <a:pt x="3" y="1"/>
                      </a:lnTo>
                      <a:lnTo>
                        <a:pt x="3" y="0"/>
                      </a:lnTo>
                      <a:lnTo>
                        <a:pt x="2" y="1"/>
                      </a:lnTo>
                      <a:lnTo>
                        <a:pt x="1" y="1"/>
                      </a:lnTo>
                      <a:lnTo>
                        <a:pt x="1" y="3"/>
                      </a:lnTo>
                      <a:lnTo>
                        <a:pt x="1" y="4"/>
                      </a:lnTo>
                      <a:lnTo>
                        <a:pt x="0" y="5"/>
                      </a:lnTo>
                      <a:lnTo>
                        <a:pt x="0" y="6"/>
                      </a:lnTo>
                      <a:lnTo>
                        <a:pt x="0" y="7"/>
                      </a:lnTo>
                      <a:lnTo>
                        <a:pt x="1" y="8"/>
                      </a:lnTo>
                      <a:lnTo>
                        <a:pt x="1" y="9"/>
                      </a:lnTo>
                      <a:lnTo>
                        <a:pt x="1" y="10"/>
                      </a:lnTo>
                      <a:lnTo>
                        <a:pt x="2" y="10"/>
                      </a:lnTo>
                      <a:lnTo>
                        <a:pt x="2" y="12"/>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09" name="Freeform 792"/>
                <p:cNvSpPr>
                  <a:spLocks/>
                </p:cNvSpPr>
                <p:nvPr/>
              </p:nvSpPr>
              <p:spPr bwMode="auto">
                <a:xfrm>
                  <a:off x="910" y="1616"/>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2"/>
                      </a:lnTo>
                      <a:lnTo>
                        <a:pt x="5" y="11"/>
                      </a:lnTo>
                      <a:lnTo>
                        <a:pt x="5" y="10"/>
                      </a:lnTo>
                      <a:lnTo>
                        <a:pt x="5" y="9"/>
                      </a:lnTo>
                      <a:lnTo>
                        <a:pt x="5" y="8"/>
                      </a:lnTo>
                      <a:lnTo>
                        <a:pt x="6" y="8"/>
                      </a:lnTo>
                      <a:lnTo>
                        <a:pt x="6" y="5"/>
                      </a:lnTo>
                      <a:lnTo>
                        <a:pt x="5" y="4"/>
                      </a:lnTo>
                      <a:lnTo>
                        <a:pt x="5" y="3"/>
                      </a:lnTo>
                      <a:lnTo>
                        <a:pt x="5" y="2"/>
                      </a:lnTo>
                      <a:lnTo>
                        <a:pt x="4" y="1"/>
                      </a:lnTo>
                      <a:lnTo>
                        <a:pt x="4" y="0"/>
                      </a:lnTo>
                      <a:lnTo>
                        <a:pt x="3" y="0"/>
                      </a:lnTo>
                      <a:lnTo>
                        <a:pt x="2" y="0"/>
                      </a:lnTo>
                      <a:lnTo>
                        <a:pt x="2" y="1"/>
                      </a:lnTo>
                      <a:lnTo>
                        <a:pt x="1" y="1"/>
                      </a:lnTo>
                      <a:lnTo>
                        <a:pt x="1" y="2"/>
                      </a:lnTo>
                      <a:lnTo>
                        <a:pt x="1" y="3"/>
                      </a:lnTo>
                      <a:lnTo>
                        <a:pt x="0" y="4"/>
                      </a:lnTo>
                      <a:lnTo>
                        <a:pt x="0" y="5"/>
                      </a:lnTo>
                      <a:lnTo>
                        <a:pt x="1" y="8"/>
                      </a:lnTo>
                      <a:lnTo>
                        <a:pt x="1" y="9"/>
                      </a:lnTo>
                      <a:lnTo>
                        <a:pt x="1" y="10"/>
                      </a:lnTo>
                      <a:lnTo>
                        <a:pt x="2" y="10"/>
                      </a:lnTo>
                      <a:lnTo>
                        <a:pt x="2" y="11"/>
                      </a:lnTo>
                      <a:lnTo>
                        <a:pt x="3" y="11"/>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10" name="Freeform 793"/>
                <p:cNvSpPr>
                  <a:spLocks/>
                </p:cNvSpPr>
                <p:nvPr/>
              </p:nvSpPr>
              <p:spPr bwMode="auto">
                <a:xfrm>
                  <a:off x="910" y="1617"/>
                  <a:ext cx="1" cy="2"/>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2"/>
                      </a:lnTo>
                      <a:lnTo>
                        <a:pt x="5" y="11"/>
                      </a:lnTo>
                      <a:lnTo>
                        <a:pt x="5" y="9"/>
                      </a:lnTo>
                      <a:lnTo>
                        <a:pt x="5" y="8"/>
                      </a:lnTo>
                      <a:lnTo>
                        <a:pt x="5" y="7"/>
                      </a:lnTo>
                      <a:lnTo>
                        <a:pt x="6" y="6"/>
                      </a:lnTo>
                      <a:lnTo>
                        <a:pt x="6" y="5"/>
                      </a:lnTo>
                      <a:lnTo>
                        <a:pt x="5" y="4"/>
                      </a:lnTo>
                      <a:lnTo>
                        <a:pt x="5" y="3"/>
                      </a:lnTo>
                      <a:lnTo>
                        <a:pt x="5" y="2"/>
                      </a:lnTo>
                      <a:lnTo>
                        <a:pt x="5" y="1"/>
                      </a:lnTo>
                      <a:lnTo>
                        <a:pt x="4" y="1"/>
                      </a:lnTo>
                      <a:lnTo>
                        <a:pt x="4" y="0"/>
                      </a:lnTo>
                      <a:lnTo>
                        <a:pt x="3" y="0"/>
                      </a:lnTo>
                      <a:lnTo>
                        <a:pt x="2" y="0"/>
                      </a:lnTo>
                      <a:lnTo>
                        <a:pt x="2" y="1"/>
                      </a:lnTo>
                      <a:lnTo>
                        <a:pt x="1" y="1"/>
                      </a:lnTo>
                      <a:lnTo>
                        <a:pt x="1" y="3"/>
                      </a:lnTo>
                      <a:lnTo>
                        <a:pt x="0" y="3"/>
                      </a:lnTo>
                      <a:lnTo>
                        <a:pt x="0" y="4"/>
                      </a:lnTo>
                      <a:lnTo>
                        <a:pt x="0" y="5"/>
                      </a:lnTo>
                      <a:lnTo>
                        <a:pt x="1" y="7"/>
                      </a:lnTo>
                      <a:lnTo>
                        <a:pt x="1" y="8"/>
                      </a:lnTo>
                      <a:lnTo>
                        <a:pt x="1" y="9"/>
                      </a:lnTo>
                      <a:lnTo>
                        <a:pt x="2" y="9"/>
                      </a:lnTo>
                      <a:lnTo>
                        <a:pt x="2" y="11"/>
                      </a:lnTo>
                      <a:lnTo>
                        <a:pt x="3" y="11"/>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11" name="Freeform 794"/>
                <p:cNvSpPr>
                  <a:spLocks/>
                </p:cNvSpPr>
                <p:nvPr/>
              </p:nvSpPr>
              <p:spPr bwMode="auto">
                <a:xfrm>
                  <a:off x="910" y="1619"/>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5" y="10"/>
                      </a:lnTo>
                      <a:lnTo>
                        <a:pt x="5" y="9"/>
                      </a:lnTo>
                      <a:lnTo>
                        <a:pt x="5" y="8"/>
                      </a:lnTo>
                      <a:lnTo>
                        <a:pt x="5" y="7"/>
                      </a:lnTo>
                      <a:lnTo>
                        <a:pt x="6" y="6"/>
                      </a:lnTo>
                      <a:lnTo>
                        <a:pt x="6" y="5"/>
                      </a:lnTo>
                      <a:lnTo>
                        <a:pt x="5" y="4"/>
                      </a:lnTo>
                      <a:lnTo>
                        <a:pt x="5" y="3"/>
                      </a:lnTo>
                      <a:lnTo>
                        <a:pt x="5" y="2"/>
                      </a:lnTo>
                      <a:lnTo>
                        <a:pt x="5" y="1"/>
                      </a:lnTo>
                      <a:lnTo>
                        <a:pt x="4" y="0"/>
                      </a:lnTo>
                      <a:lnTo>
                        <a:pt x="3" y="0"/>
                      </a:lnTo>
                      <a:lnTo>
                        <a:pt x="2" y="0"/>
                      </a:lnTo>
                      <a:lnTo>
                        <a:pt x="1" y="1"/>
                      </a:lnTo>
                      <a:lnTo>
                        <a:pt x="1" y="2"/>
                      </a:lnTo>
                      <a:lnTo>
                        <a:pt x="0" y="3"/>
                      </a:lnTo>
                      <a:lnTo>
                        <a:pt x="0" y="4"/>
                      </a:lnTo>
                      <a:lnTo>
                        <a:pt x="0" y="5"/>
                      </a:lnTo>
                      <a:lnTo>
                        <a:pt x="1" y="7"/>
                      </a:lnTo>
                      <a:lnTo>
                        <a:pt x="1" y="9"/>
                      </a:lnTo>
                      <a:lnTo>
                        <a:pt x="2" y="9"/>
                      </a:lnTo>
                      <a:lnTo>
                        <a:pt x="2" y="10"/>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12" name="Freeform 795"/>
                <p:cNvSpPr>
                  <a:spLocks/>
                </p:cNvSpPr>
                <p:nvPr/>
              </p:nvSpPr>
              <p:spPr bwMode="auto">
                <a:xfrm>
                  <a:off x="910" y="1620"/>
                  <a:ext cx="1" cy="2"/>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5" y="10"/>
                      </a:lnTo>
                      <a:lnTo>
                        <a:pt x="5" y="9"/>
                      </a:lnTo>
                      <a:lnTo>
                        <a:pt x="5" y="8"/>
                      </a:lnTo>
                      <a:lnTo>
                        <a:pt x="5" y="7"/>
                      </a:lnTo>
                      <a:lnTo>
                        <a:pt x="6" y="7"/>
                      </a:lnTo>
                      <a:lnTo>
                        <a:pt x="6" y="5"/>
                      </a:lnTo>
                      <a:lnTo>
                        <a:pt x="5" y="4"/>
                      </a:lnTo>
                      <a:lnTo>
                        <a:pt x="5" y="3"/>
                      </a:lnTo>
                      <a:lnTo>
                        <a:pt x="5" y="2"/>
                      </a:lnTo>
                      <a:lnTo>
                        <a:pt x="4" y="1"/>
                      </a:lnTo>
                      <a:lnTo>
                        <a:pt x="4" y="0"/>
                      </a:lnTo>
                      <a:lnTo>
                        <a:pt x="3" y="0"/>
                      </a:lnTo>
                      <a:lnTo>
                        <a:pt x="2" y="0"/>
                      </a:lnTo>
                      <a:lnTo>
                        <a:pt x="2" y="1"/>
                      </a:lnTo>
                      <a:lnTo>
                        <a:pt x="1" y="1"/>
                      </a:lnTo>
                      <a:lnTo>
                        <a:pt x="1" y="2"/>
                      </a:lnTo>
                      <a:lnTo>
                        <a:pt x="1" y="3"/>
                      </a:lnTo>
                      <a:lnTo>
                        <a:pt x="0" y="3"/>
                      </a:lnTo>
                      <a:lnTo>
                        <a:pt x="0" y="5"/>
                      </a:lnTo>
                      <a:lnTo>
                        <a:pt x="1" y="7"/>
                      </a:lnTo>
                      <a:lnTo>
                        <a:pt x="1" y="8"/>
                      </a:lnTo>
                      <a:lnTo>
                        <a:pt x="1" y="9"/>
                      </a:lnTo>
                      <a:lnTo>
                        <a:pt x="2" y="9"/>
                      </a:lnTo>
                      <a:lnTo>
                        <a:pt x="2" y="10"/>
                      </a:lnTo>
                      <a:lnTo>
                        <a:pt x="3" y="10"/>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13" name="Freeform 796"/>
                <p:cNvSpPr>
                  <a:spLocks/>
                </p:cNvSpPr>
                <p:nvPr/>
              </p:nvSpPr>
              <p:spPr bwMode="auto">
                <a:xfrm>
                  <a:off x="910" y="1622"/>
                  <a:ext cx="1" cy="1"/>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w 6"/>
                    <a:gd name="T41" fmla="*/ 0 h 10"/>
                    <a:gd name="T42" fmla="*/ 0 w 6"/>
                    <a:gd name="T43" fmla="*/ 0 h 10"/>
                    <a:gd name="T44" fmla="*/ 0 w 6"/>
                    <a:gd name="T45" fmla="*/ 0 h 10"/>
                    <a:gd name="T46" fmla="*/ 0 w 6"/>
                    <a:gd name="T47" fmla="*/ 0 h 10"/>
                    <a:gd name="T48" fmla="*/ 0 w 6"/>
                    <a:gd name="T49" fmla="*/ 0 h 10"/>
                    <a:gd name="T50" fmla="*/ 0 w 6"/>
                    <a:gd name="T51" fmla="*/ 0 h 10"/>
                    <a:gd name="T52" fmla="*/ 0 w 6"/>
                    <a:gd name="T53" fmla="*/ 0 h 10"/>
                    <a:gd name="T54" fmla="*/ 0 w 6"/>
                    <a:gd name="T55" fmla="*/ 0 h 10"/>
                    <a:gd name="T56" fmla="*/ 0 w 6"/>
                    <a:gd name="T57" fmla="*/ 0 h 10"/>
                    <a:gd name="T58" fmla="*/ 0 w 6"/>
                    <a:gd name="T59" fmla="*/ 0 h 10"/>
                    <a:gd name="T60" fmla="*/ 0 w 6"/>
                    <a:gd name="T61" fmla="*/ 0 h 10"/>
                    <a:gd name="T62" fmla="*/ 0 w 6"/>
                    <a:gd name="T63" fmla="*/ 0 h 10"/>
                    <a:gd name="T64" fmla="*/ 0 w 6"/>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0"/>
                    <a:gd name="T101" fmla="*/ 6 w 6"/>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0">
                      <a:moveTo>
                        <a:pt x="4" y="10"/>
                      </a:moveTo>
                      <a:lnTo>
                        <a:pt x="4" y="10"/>
                      </a:lnTo>
                      <a:lnTo>
                        <a:pt x="5" y="10"/>
                      </a:lnTo>
                      <a:lnTo>
                        <a:pt x="5" y="9"/>
                      </a:lnTo>
                      <a:lnTo>
                        <a:pt x="5" y="8"/>
                      </a:lnTo>
                      <a:lnTo>
                        <a:pt x="5" y="7"/>
                      </a:lnTo>
                      <a:lnTo>
                        <a:pt x="6" y="6"/>
                      </a:lnTo>
                      <a:lnTo>
                        <a:pt x="6" y="4"/>
                      </a:lnTo>
                      <a:lnTo>
                        <a:pt x="5" y="3"/>
                      </a:lnTo>
                      <a:lnTo>
                        <a:pt x="5" y="2"/>
                      </a:lnTo>
                      <a:lnTo>
                        <a:pt x="4" y="0"/>
                      </a:lnTo>
                      <a:lnTo>
                        <a:pt x="3" y="0"/>
                      </a:lnTo>
                      <a:lnTo>
                        <a:pt x="2" y="0"/>
                      </a:lnTo>
                      <a:lnTo>
                        <a:pt x="1" y="1"/>
                      </a:lnTo>
                      <a:lnTo>
                        <a:pt x="1" y="2"/>
                      </a:lnTo>
                      <a:lnTo>
                        <a:pt x="0" y="3"/>
                      </a:lnTo>
                      <a:lnTo>
                        <a:pt x="0" y="4"/>
                      </a:lnTo>
                      <a:lnTo>
                        <a:pt x="1" y="7"/>
                      </a:lnTo>
                      <a:lnTo>
                        <a:pt x="1" y="8"/>
                      </a:lnTo>
                      <a:lnTo>
                        <a:pt x="1" y="9"/>
                      </a:lnTo>
                      <a:lnTo>
                        <a:pt x="2" y="9"/>
                      </a:lnTo>
                      <a:lnTo>
                        <a:pt x="2" y="10"/>
                      </a:lnTo>
                      <a:lnTo>
                        <a:pt x="3" y="10"/>
                      </a:lnTo>
                      <a:lnTo>
                        <a:pt x="4"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14" name="Freeform 797"/>
                <p:cNvSpPr>
                  <a:spLocks/>
                </p:cNvSpPr>
                <p:nvPr/>
              </p:nvSpPr>
              <p:spPr bwMode="auto">
                <a:xfrm>
                  <a:off x="907" y="1610"/>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5" y="11"/>
                      </a:lnTo>
                      <a:lnTo>
                        <a:pt x="5" y="10"/>
                      </a:lnTo>
                      <a:lnTo>
                        <a:pt x="6" y="9"/>
                      </a:lnTo>
                      <a:lnTo>
                        <a:pt x="6" y="8"/>
                      </a:lnTo>
                      <a:lnTo>
                        <a:pt x="6" y="7"/>
                      </a:lnTo>
                      <a:lnTo>
                        <a:pt x="6" y="5"/>
                      </a:lnTo>
                      <a:lnTo>
                        <a:pt x="6" y="4"/>
                      </a:lnTo>
                      <a:lnTo>
                        <a:pt x="6" y="3"/>
                      </a:lnTo>
                      <a:lnTo>
                        <a:pt x="5" y="2"/>
                      </a:lnTo>
                      <a:lnTo>
                        <a:pt x="4" y="0"/>
                      </a:lnTo>
                      <a:lnTo>
                        <a:pt x="3" y="0"/>
                      </a:lnTo>
                      <a:lnTo>
                        <a:pt x="2" y="0"/>
                      </a:lnTo>
                      <a:lnTo>
                        <a:pt x="2" y="1"/>
                      </a:lnTo>
                      <a:lnTo>
                        <a:pt x="1" y="2"/>
                      </a:lnTo>
                      <a:lnTo>
                        <a:pt x="0" y="3"/>
                      </a:lnTo>
                      <a:lnTo>
                        <a:pt x="0" y="4"/>
                      </a:lnTo>
                      <a:lnTo>
                        <a:pt x="0" y="5"/>
                      </a:lnTo>
                      <a:lnTo>
                        <a:pt x="0" y="8"/>
                      </a:lnTo>
                      <a:lnTo>
                        <a:pt x="1" y="9"/>
                      </a:lnTo>
                      <a:lnTo>
                        <a:pt x="2" y="9"/>
                      </a:lnTo>
                      <a:lnTo>
                        <a:pt x="2" y="10"/>
                      </a:lnTo>
                      <a:lnTo>
                        <a:pt x="2" y="11"/>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15" name="Freeform 798"/>
                <p:cNvSpPr>
                  <a:spLocks/>
                </p:cNvSpPr>
                <p:nvPr/>
              </p:nvSpPr>
              <p:spPr bwMode="auto">
                <a:xfrm>
                  <a:off x="907" y="1611"/>
                  <a:ext cx="1" cy="2"/>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5" y="11"/>
                      </a:lnTo>
                      <a:lnTo>
                        <a:pt x="5" y="10"/>
                      </a:lnTo>
                      <a:lnTo>
                        <a:pt x="5" y="9"/>
                      </a:lnTo>
                      <a:lnTo>
                        <a:pt x="6" y="9"/>
                      </a:lnTo>
                      <a:lnTo>
                        <a:pt x="6" y="8"/>
                      </a:lnTo>
                      <a:lnTo>
                        <a:pt x="6" y="7"/>
                      </a:lnTo>
                      <a:lnTo>
                        <a:pt x="6" y="5"/>
                      </a:lnTo>
                      <a:lnTo>
                        <a:pt x="6" y="4"/>
                      </a:lnTo>
                      <a:lnTo>
                        <a:pt x="5" y="3"/>
                      </a:lnTo>
                      <a:lnTo>
                        <a:pt x="5" y="2"/>
                      </a:lnTo>
                      <a:lnTo>
                        <a:pt x="4" y="1"/>
                      </a:lnTo>
                      <a:lnTo>
                        <a:pt x="3" y="0"/>
                      </a:lnTo>
                      <a:lnTo>
                        <a:pt x="2" y="1"/>
                      </a:lnTo>
                      <a:lnTo>
                        <a:pt x="2" y="2"/>
                      </a:lnTo>
                      <a:lnTo>
                        <a:pt x="1" y="2"/>
                      </a:lnTo>
                      <a:lnTo>
                        <a:pt x="1" y="3"/>
                      </a:lnTo>
                      <a:lnTo>
                        <a:pt x="0" y="4"/>
                      </a:lnTo>
                      <a:lnTo>
                        <a:pt x="0" y="5"/>
                      </a:lnTo>
                      <a:lnTo>
                        <a:pt x="0" y="6"/>
                      </a:lnTo>
                      <a:lnTo>
                        <a:pt x="0" y="7"/>
                      </a:lnTo>
                      <a:lnTo>
                        <a:pt x="1" y="9"/>
                      </a:lnTo>
                      <a:lnTo>
                        <a:pt x="2" y="9"/>
                      </a:lnTo>
                      <a:lnTo>
                        <a:pt x="2" y="10"/>
                      </a:lnTo>
                      <a:lnTo>
                        <a:pt x="2" y="11"/>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16" name="Freeform 799"/>
                <p:cNvSpPr>
                  <a:spLocks/>
                </p:cNvSpPr>
                <p:nvPr/>
              </p:nvSpPr>
              <p:spPr bwMode="auto">
                <a:xfrm>
                  <a:off x="907" y="1613"/>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5" y="11"/>
                      </a:lnTo>
                      <a:lnTo>
                        <a:pt x="5" y="10"/>
                      </a:lnTo>
                      <a:lnTo>
                        <a:pt x="5" y="9"/>
                      </a:lnTo>
                      <a:lnTo>
                        <a:pt x="6" y="9"/>
                      </a:lnTo>
                      <a:lnTo>
                        <a:pt x="6" y="8"/>
                      </a:lnTo>
                      <a:lnTo>
                        <a:pt x="6" y="7"/>
                      </a:lnTo>
                      <a:lnTo>
                        <a:pt x="6" y="5"/>
                      </a:lnTo>
                      <a:lnTo>
                        <a:pt x="6" y="3"/>
                      </a:lnTo>
                      <a:lnTo>
                        <a:pt x="5" y="3"/>
                      </a:lnTo>
                      <a:lnTo>
                        <a:pt x="5" y="2"/>
                      </a:lnTo>
                      <a:lnTo>
                        <a:pt x="4" y="1"/>
                      </a:lnTo>
                      <a:lnTo>
                        <a:pt x="3" y="0"/>
                      </a:lnTo>
                      <a:lnTo>
                        <a:pt x="2" y="1"/>
                      </a:lnTo>
                      <a:lnTo>
                        <a:pt x="1" y="2"/>
                      </a:lnTo>
                      <a:lnTo>
                        <a:pt x="1" y="3"/>
                      </a:lnTo>
                      <a:lnTo>
                        <a:pt x="0" y="4"/>
                      </a:lnTo>
                      <a:lnTo>
                        <a:pt x="0" y="5"/>
                      </a:lnTo>
                      <a:lnTo>
                        <a:pt x="0" y="6"/>
                      </a:lnTo>
                      <a:lnTo>
                        <a:pt x="0" y="7"/>
                      </a:lnTo>
                      <a:lnTo>
                        <a:pt x="1" y="8"/>
                      </a:lnTo>
                      <a:lnTo>
                        <a:pt x="2" y="9"/>
                      </a:lnTo>
                      <a:lnTo>
                        <a:pt x="2" y="10"/>
                      </a:lnTo>
                      <a:lnTo>
                        <a:pt x="2" y="11"/>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17" name="Freeform 800"/>
                <p:cNvSpPr>
                  <a:spLocks/>
                </p:cNvSpPr>
                <p:nvPr/>
              </p:nvSpPr>
              <p:spPr bwMode="auto">
                <a:xfrm>
                  <a:off x="907" y="1615"/>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5" y="11"/>
                      </a:lnTo>
                      <a:lnTo>
                        <a:pt x="5" y="10"/>
                      </a:lnTo>
                      <a:lnTo>
                        <a:pt x="6" y="9"/>
                      </a:lnTo>
                      <a:lnTo>
                        <a:pt x="6" y="8"/>
                      </a:lnTo>
                      <a:lnTo>
                        <a:pt x="6" y="7"/>
                      </a:lnTo>
                      <a:lnTo>
                        <a:pt x="6" y="6"/>
                      </a:lnTo>
                      <a:lnTo>
                        <a:pt x="6" y="5"/>
                      </a:lnTo>
                      <a:lnTo>
                        <a:pt x="6" y="4"/>
                      </a:lnTo>
                      <a:lnTo>
                        <a:pt x="5" y="3"/>
                      </a:lnTo>
                      <a:lnTo>
                        <a:pt x="5" y="2"/>
                      </a:lnTo>
                      <a:lnTo>
                        <a:pt x="4" y="0"/>
                      </a:lnTo>
                      <a:lnTo>
                        <a:pt x="3" y="0"/>
                      </a:lnTo>
                      <a:lnTo>
                        <a:pt x="2" y="0"/>
                      </a:lnTo>
                      <a:lnTo>
                        <a:pt x="2" y="2"/>
                      </a:lnTo>
                      <a:lnTo>
                        <a:pt x="1" y="2"/>
                      </a:lnTo>
                      <a:lnTo>
                        <a:pt x="1" y="3"/>
                      </a:lnTo>
                      <a:lnTo>
                        <a:pt x="0" y="4"/>
                      </a:lnTo>
                      <a:lnTo>
                        <a:pt x="0" y="5"/>
                      </a:lnTo>
                      <a:lnTo>
                        <a:pt x="0" y="6"/>
                      </a:lnTo>
                      <a:lnTo>
                        <a:pt x="0" y="8"/>
                      </a:lnTo>
                      <a:lnTo>
                        <a:pt x="1" y="9"/>
                      </a:lnTo>
                      <a:lnTo>
                        <a:pt x="2" y="9"/>
                      </a:lnTo>
                      <a:lnTo>
                        <a:pt x="2" y="10"/>
                      </a:lnTo>
                      <a:lnTo>
                        <a:pt x="2" y="11"/>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18" name="Freeform 801"/>
                <p:cNvSpPr>
                  <a:spLocks/>
                </p:cNvSpPr>
                <p:nvPr/>
              </p:nvSpPr>
              <p:spPr bwMode="auto">
                <a:xfrm>
                  <a:off x="907" y="1616"/>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
                    <a:gd name="T97" fmla="*/ 0 h 11"/>
                    <a:gd name="T98" fmla="*/ 6 w 6"/>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 h="11">
                      <a:moveTo>
                        <a:pt x="4" y="11"/>
                      </a:moveTo>
                      <a:lnTo>
                        <a:pt x="4" y="11"/>
                      </a:lnTo>
                      <a:lnTo>
                        <a:pt x="5" y="11"/>
                      </a:lnTo>
                      <a:lnTo>
                        <a:pt x="5" y="10"/>
                      </a:lnTo>
                      <a:lnTo>
                        <a:pt x="6" y="9"/>
                      </a:lnTo>
                      <a:lnTo>
                        <a:pt x="6" y="8"/>
                      </a:lnTo>
                      <a:lnTo>
                        <a:pt x="6" y="7"/>
                      </a:lnTo>
                      <a:lnTo>
                        <a:pt x="6" y="6"/>
                      </a:lnTo>
                      <a:lnTo>
                        <a:pt x="6" y="4"/>
                      </a:lnTo>
                      <a:lnTo>
                        <a:pt x="6" y="3"/>
                      </a:lnTo>
                      <a:lnTo>
                        <a:pt x="5" y="2"/>
                      </a:lnTo>
                      <a:lnTo>
                        <a:pt x="5" y="1"/>
                      </a:lnTo>
                      <a:lnTo>
                        <a:pt x="4" y="0"/>
                      </a:lnTo>
                      <a:lnTo>
                        <a:pt x="3" y="0"/>
                      </a:lnTo>
                      <a:lnTo>
                        <a:pt x="2" y="0"/>
                      </a:lnTo>
                      <a:lnTo>
                        <a:pt x="2" y="1"/>
                      </a:lnTo>
                      <a:lnTo>
                        <a:pt x="1" y="1"/>
                      </a:lnTo>
                      <a:lnTo>
                        <a:pt x="1" y="2"/>
                      </a:lnTo>
                      <a:lnTo>
                        <a:pt x="0" y="3"/>
                      </a:lnTo>
                      <a:lnTo>
                        <a:pt x="0" y="4"/>
                      </a:lnTo>
                      <a:lnTo>
                        <a:pt x="0" y="6"/>
                      </a:lnTo>
                      <a:lnTo>
                        <a:pt x="0" y="7"/>
                      </a:lnTo>
                      <a:lnTo>
                        <a:pt x="1" y="8"/>
                      </a:lnTo>
                      <a:lnTo>
                        <a:pt x="2" y="9"/>
                      </a:lnTo>
                      <a:lnTo>
                        <a:pt x="2" y="10"/>
                      </a:lnTo>
                      <a:lnTo>
                        <a:pt x="2" y="11"/>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19" name="Freeform 802"/>
                <p:cNvSpPr>
                  <a:spLocks/>
                </p:cNvSpPr>
                <p:nvPr/>
              </p:nvSpPr>
              <p:spPr bwMode="auto">
                <a:xfrm>
                  <a:off x="907" y="1617"/>
                  <a:ext cx="1" cy="2"/>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2"/>
                      </a:lnTo>
                      <a:lnTo>
                        <a:pt x="5" y="12"/>
                      </a:lnTo>
                      <a:lnTo>
                        <a:pt x="5" y="11"/>
                      </a:lnTo>
                      <a:lnTo>
                        <a:pt x="6" y="9"/>
                      </a:lnTo>
                      <a:lnTo>
                        <a:pt x="6" y="8"/>
                      </a:lnTo>
                      <a:lnTo>
                        <a:pt x="6" y="7"/>
                      </a:lnTo>
                      <a:lnTo>
                        <a:pt x="6" y="5"/>
                      </a:lnTo>
                      <a:lnTo>
                        <a:pt x="6" y="4"/>
                      </a:lnTo>
                      <a:lnTo>
                        <a:pt x="6" y="3"/>
                      </a:lnTo>
                      <a:lnTo>
                        <a:pt x="5" y="3"/>
                      </a:lnTo>
                      <a:lnTo>
                        <a:pt x="5" y="2"/>
                      </a:lnTo>
                      <a:lnTo>
                        <a:pt x="4" y="1"/>
                      </a:lnTo>
                      <a:lnTo>
                        <a:pt x="3" y="0"/>
                      </a:lnTo>
                      <a:lnTo>
                        <a:pt x="2" y="1"/>
                      </a:lnTo>
                      <a:lnTo>
                        <a:pt x="1" y="2"/>
                      </a:lnTo>
                      <a:lnTo>
                        <a:pt x="1" y="3"/>
                      </a:lnTo>
                      <a:lnTo>
                        <a:pt x="0" y="4"/>
                      </a:lnTo>
                      <a:lnTo>
                        <a:pt x="0" y="5"/>
                      </a:lnTo>
                      <a:lnTo>
                        <a:pt x="0" y="6"/>
                      </a:lnTo>
                      <a:lnTo>
                        <a:pt x="0" y="7"/>
                      </a:lnTo>
                      <a:lnTo>
                        <a:pt x="1" y="8"/>
                      </a:lnTo>
                      <a:lnTo>
                        <a:pt x="2" y="9"/>
                      </a:lnTo>
                      <a:lnTo>
                        <a:pt x="2" y="11"/>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20" name="Freeform 803"/>
                <p:cNvSpPr>
                  <a:spLocks/>
                </p:cNvSpPr>
                <p:nvPr/>
              </p:nvSpPr>
              <p:spPr bwMode="auto">
                <a:xfrm>
                  <a:off x="907" y="1619"/>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5" y="11"/>
                      </a:lnTo>
                      <a:lnTo>
                        <a:pt x="5" y="10"/>
                      </a:lnTo>
                      <a:lnTo>
                        <a:pt x="5" y="9"/>
                      </a:lnTo>
                      <a:lnTo>
                        <a:pt x="6" y="9"/>
                      </a:lnTo>
                      <a:lnTo>
                        <a:pt x="6" y="7"/>
                      </a:lnTo>
                      <a:lnTo>
                        <a:pt x="6" y="5"/>
                      </a:lnTo>
                      <a:lnTo>
                        <a:pt x="6" y="4"/>
                      </a:lnTo>
                      <a:lnTo>
                        <a:pt x="6" y="3"/>
                      </a:lnTo>
                      <a:lnTo>
                        <a:pt x="5" y="2"/>
                      </a:lnTo>
                      <a:lnTo>
                        <a:pt x="4" y="1"/>
                      </a:lnTo>
                      <a:lnTo>
                        <a:pt x="4" y="0"/>
                      </a:lnTo>
                      <a:lnTo>
                        <a:pt x="3" y="0"/>
                      </a:lnTo>
                      <a:lnTo>
                        <a:pt x="2" y="0"/>
                      </a:lnTo>
                      <a:lnTo>
                        <a:pt x="2" y="1"/>
                      </a:lnTo>
                      <a:lnTo>
                        <a:pt x="1" y="2"/>
                      </a:lnTo>
                      <a:lnTo>
                        <a:pt x="1" y="3"/>
                      </a:lnTo>
                      <a:lnTo>
                        <a:pt x="0" y="4"/>
                      </a:lnTo>
                      <a:lnTo>
                        <a:pt x="0" y="5"/>
                      </a:lnTo>
                      <a:lnTo>
                        <a:pt x="0" y="6"/>
                      </a:lnTo>
                      <a:lnTo>
                        <a:pt x="0" y="7"/>
                      </a:lnTo>
                      <a:lnTo>
                        <a:pt x="1" y="8"/>
                      </a:lnTo>
                      <a:lnTo>
                        <a:pt x="2" y="9"/>
                      </a:lnTo>
                      <a:lnTo>
                        <a:pt x="2" y="11"/>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21" name="Freeform 804"/>
                <p:cNvSpPr>
                  <a:spLocks/>
                </p:cNvSpPr>
                <p:nvPr/>
              </p:nvSpPr>
              <p:spPr bwMode="auto">
                <a:xfrm>
                  <a:off x="907" y="1620"/>
                  <a:ext cx="1" cy="2"/>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w 6"/>
                    <a:gd name="T41" fmla="*/ 0 h 10"/>
                    <a:gd name="T42" fmla="*/ 0 w 6"/>
                    <a:gd name="T43" fmla="*/ 0 h 10"/>
                    <a:gd name="T44" fmla="*/ 0 w 6"/>
                    <a:gd name="T45" fmla="*/ 0 h 10"/>
                    <a:gd name="T46" fmla="*/ 0 w 6"/>
                    <a:gd name="T47" fmla="*/ 0 h 10"/>
                    <a:gd name="T48" fmla="*/ 0 w 6"/>
                    <a:gd name="T49" fmla="*/ 0 h 10"/>
                    <a:gd name="T50" fmla="*/ 0 w 6"/>
                    <a:gd name="T51" fmla="*/ 0 h 10"/>
                    <a:gd name="T52" fmla="*/ 0 w 6"/>
                    <a:gd name="T53" fmla="*/ 0 h 10"/>
                    <a:gd name="T54" fmla="*/ 0 w 6"/>
                    <a:gd name="T55" fmla="*/ 0 h 10"/>
                    <a:gd name="T56" fmla="*/ 0 w 6"/>
                    <a:gd name="T57" fmla="*/ 0 h 10"/>
                    <a:gd name="T58" fmla="*/ 0 w 6"/>
                    <a:gd name="T59" fmla="*/ 0 h 10"/>
                    <a:gd name="T60" fmla="*/ 0 w 6"/>
                    <a:gd name="T61" fmla="*/ 0 h 10"/>
                    <a:gd name="T62" fmla="*/ 0 w 6"/>
                    <a:gd name="T63" fmla="*/ 0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
                    <a:gd name="T97" fmla="*/ 0 h 10"/>
                    <a:gd name="T98" fmla="*/ 6 w 6"/>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 h="10">
                      <a:moveTo>
                        <a:pt x="4" y="10"/>
                      </a:moveTo>
                      <a:lnTo>
                        <a:pt x="4" y="10"/>
                      </a:lnTo>
                      <a:lnTo>
                        <a:pt x="5" y="10"/>
                      </a:lnTo>
                      <a:lnTo>
                        <a:pt x="5" y="9"/>
                      </a:lnTo>
                      <a:lnTo>
                        <a:pt x="6" y="8"/>
                      </a:lnTo>
                      <a:lnTo>
                        <a:pt x="6" y="7"/>
                      </a:lnTo>
                      <a:lnTo>
                        <a:pt x="6" y="6"/>
                      </a:lnTo>
                      <a:lnTo>
                        <a:pt x="6" y="4"/>
                      </a:lnTo>
                      <a:lnTo>
                        <a:pt x="6" y="2"/>
                      </a:lnTo>
                      <a:lnTo>
                        <a:pt x="5" y="2"/>
                      </a:lnTo>
                      <a:lnTo>
                        <a:pt x="5" y="1"/>
                      </a:lnTo>
                      <a:lnTo>
                        <a:pt x="4" y="0"/>
                      </a:lnTo>
                      <a:lnTo>
                        <a:pt x="3" y="0"/>
                      </a:lnTo>
                      <a:lnTo>
                        <a:pt x="2" y="0"/>
                      </a:lnTo>
                      <a:lnTo>
                        <a:pt x="2" y="1"/>
                      </a:lnTo>
                      <a:lnTo>
                        <a:pt x="1" y="1"/>
                      </a:lnTo>
                      <a:lnTo>
                        <a:pt x="1" y="2"/>
                      </a:lnTo>
                      <a:lnTo>
                        <a:pt x="0" y="3"/>
                      </a:lnTo>
                      <a:lnTo>
                        <a:pt x="0" y="4"/>
                      </a:lnTo>
                      <a:lnTo>
                        <a:pt x="0" y="5"/>
                      </a:lnTo>
                      <a:lnTo>
                        <a:pt x="0" y="6"/>
                      </a:lnTo>
                      <a:lnTo>
                        <a:pt x="1" y="7"/>
                      </a:lnTo>
                      <a:lnTo>
                        <a:pt x="2" y="8"/>
                      </a:lnTo>
                      <a:lnTo>
                        <a:pt x="2" y="9"/>
                      </a:lnTo>
                      <a:lnTo>
                        <a:pt x="2" y="10"/>
                      </a:lnTo>
                      <a:lnTo>
                        <a:pt x="3" y="10"/>
                      </a:lnTo>
                      <a:lnTo>
                        <a:pt x="4"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22" name="Freeform 805"/>
                <p:cNvSpPr>
                  <a:spLocks/>
                </p:cNvSpPr>
                <p:nvPr/>
              </p:nvSpPr>
              <p:spPr bwMode="auto">
                <a:xfrm>
                  <a:off x="907" y="1622"/>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
                    <a:gd name="T97" fmla="*/ 0 h 11"/>
                    <a:gd name="T98" fmla="*/ 6 w 6"/>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 h="11">
                      <a:moveTo>
                        <a:pt x="4" y="11"/>
                      </a:moveTo>
                      <a:lnTo>
                        <a:pt x="4" y="11"/>
                      </a:lnTo>
                      <a:lnTo>
                        <a:pt x="5" y="10"/>
                      </a:lnTo>
                      <a:lnTo>
                        <a:pt x="6" y="9"/>
                      </a:lnTo>
                      <a:lnTo>
                        <a:pt x="6" y="8"/>
                      </a:lnTo>
                      <a:lnTo>
                        <a:pt x="6" y="7"/>
                      </a:lnTo>
                      <a:lnTo>
                        <a:pt x="6" y="4"/>
                      </a:lnTo>
                      <a:lnTo>
                        <a:pt x="6" y="3"/>
                      </a:lnTo>
                      <a:lnTo>
                        <a:pt x="5" y="2"/>
                      </a:lnTo>
                      <a:lnTo>
                        <a:pt x="4" y="1"/>
                      </a:lnTo>
                      <a:lnTo>
                        <a:pt x="4" y="0"/>
                      </a:lnTo>
                      <a:lnTo>
                        <a:pt x="3" y="0"/>
                      </a:lnTo>
                      <a:lnTo>
                        <a:pt x="2" y="0"/>
                      </a:lnTo>
                      <a:lnTo>
                        <a:pt x="2" y="1"/>
                      </a:lnTo>
                      <a:lnTo>
                        <a:pt x="2" y="2"/>
                      </a:lnTo>
                      <a:lnTo>
                        <a:pt x="1" y="2"/>
                      </a:lnTo>
                      <a:lnTo>
                        <a:pt x="0" y="3"/>
                      </a:lnTo>
                      <a:lnTo>
                        <a:pt x="0" y="4"/>
                      </a:lnTo>
                      <a:lnTo>
                        <a:pt x="0" y="6"/>
                      </a:lnTo>
                      <a:lnTo>
                        <a:pt x="0" y="7"/>
                      </a:lnTo>
                      <a:lnTo>
                        <a:pt x="1" y="8"/>
                      </a:lnTo>
                      <a:lnTo>
                        <a:pt x="2" y="9"/>
                      </a:lnTo>
                      <a:lnTo>
                        <a:pt x="2" y="10"/>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23" name="Freeform 806"/>
                <p:cNvSpPr>
                  <a:spLocks/>
                </p:cNvSpPr>
                <p:nvPr/>
              </p:nvSpPr>
              <p:spPr bwMode="auto">
                <a:xfrm>
                  <a:off x="921" y="1609"/>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0"/>
                      </a:lnTo>
                      <a:lnTo>
                        <a:pt x="5" y="10"/>
                      </a:lnTo>
                      <a:lnTo>
                        <a:pt x="5" y="9"/>
                      </a:lnTo>
                      <a:lnTo>
                        <a:pt x="6" y="8"/>
                      </a:lnTo>
                      <a:lnTo>
                        <a:pt x="6" y="7"/>
                      </a:lnTo>
                      <a:lnTo>
                        <a:pt x="6" y="5"/>
                      </a:lnTo>
                      <a:lnTo>
                        <a:pt x="6" y="4"/>
                      </a:lnTo>
                      <a:lnTo>
                        <a:pt x="5" y="3"/>
                      </a:lnTo>
                      <a:lnTo>
                        <a:pt x="5" y="2"/>
                      </a:lnTo>
                      <a:lnTo>
                        <a:pt x="4" y="1"/>
                      </a:lnTo>
                      <a:lnTo>
                        <a:pt x="3" y="0"/>
                      </a:lnTo>
                      <a:lnTo>
                        <a:pt x="2" y="1"/>
                      </a:lnTo>
                      <a:lnTo>
                        <a:pt x="1" y="1"/>
                      </a:lnTo>
                      <a:lnTo>
                        <a:pt x="1" y="2"/>
                      </a:lnTo>
                      <a:lnTo>
                        <a:pt x="1" y="3"/>
                      </a:lnTo>
                      <a:lnTo>
                        <a:pt x="0" y="4"/>
                      </a:lnTo>
                      <a:lnTo>
                        <a:pt x="0" y="5"/>
                      </a:lnTo>
                      <a:lnTo>
                        <a:pt x="0" y="6"/>
                      </a:lnTo>
                      <a:lnTo>
                        <a:pt x="0" y="7"/>
                      </a:lnTo>
                      <a:lnTo>
                        <a:pt x="1" y="8"/>
                      </a:lnTo>
                      <a:lnTo>
                        <a:pt x="1" y="9"/>
                      </a:lnTo>
                      <a:lnTo>
                        <a:pt x="1" y="10"/>
                      </a:lnTo>
                      <a:lnTo>
                        <a:pt x="2" y="10"/>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24" name="Freeform 807"/>
                <p:cNvSpPr>
                  <a:spLocks/>
                </p:cNvSpPr>
                <p:nvPr/>
              </p:nvSpPr>
              <p:spPr bwMode="auto">
                <a:xfrm>
                  <a:off x="921" y="1610"/>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1"/>
                      </a:lnTo>
                      <a:lnTo>
                        <a:pt x="5" y="11"/>
                      </a:lnTo>
                      <a:lnTo>
                        <a:pt x="5" y="10"/>
                      </a:lnTo>
                      <a:lnTo>
                        <a:pt x="6" y="9"/>
                      </a:lnTo>
                      <a:lnTo>
                        <a:pt x="6" y="8"/>
                      </a:lnTo>
                      <a:lnTo>
                        <a:pt x="6" y="7"/>
                      </a:lnTo>
                      <a:lnTo>
                        <a:pt x="6" y="6"/>
                      </a:lnTo>
                      <a:lnTo>
                        <a:pt x="6" y="5"/>
                      </a:lnTo>
                      <a:lnTo>
                        <a:pt x="6" y="3"/>
                      </a:lnTo>
                      <a:lnTo>
                        <a:pt x="5" y="2"/>
                      </a:lnTo>
                      <a:lnTo>
                        <a:pt x="5" y="1"/>
                      </a:lnTo>
                      <a:lnTo>
                        <a:pt x="4" y="1"/>
                      </a:lnTo>
                      <a:lnTo>
                        <a:pt x="4" y="0"/>
                      </a:lnTo>
                      <a:lnTo>
                        <a:pt x="3" y="0"/>
                      </a:lnTo>
                      <a:lnTo>
                        <a:pt x="2" y="0"/>
                      </a:lnTo>
                      <a:lnTo>
                        <a:pt x="1" y="1"/>
                      </a:lnTo>
                      <a:lnTo>
                        <a:pt x="1" y="2"/>
                      </a:lnTo>
                      <a:lnTo>
                        <a:pt x="1" y="3"/>
                      </a:lnTo>
                      <a:lnTo>
                        <a:pt x="0" y="5"/>
                      </a:lnTo>
                      <a:lnTo>
                        <a:pt x="0" y="6"/>
                      </a:lnTo>
                      <a:lnTo>
                        <a:pt x="0" y="7"/>
                      </a:lnTo>
                      <a:lnTo>
                        <a:pt x="1" y="9"/>
                      </a:lnTo>
                      <a:lnTo>
                        <a:pt x="1" y="11"/>
                      </a:lnTo>
                      <a:lnTo>
                        <a:pt x="2" y="11"/>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25" name="Freeform 808"/>
                <p:cNvSpPr>
                  <a:spLocks/>
                </p:cNvSpPr>
                <p:nvPr/>
              </p:nvSpPr>
              <p:spPr bwMode="auto">
                <a:xfrm>
                  <a:off x="921" y="1612"/>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1"/>
                      </a:lnTo>
                      <a:lnTo>
                        <a:pt x="5" y="11"/>
                      </a:lnTo>
                      <a:lnTo>
                        <a:pt x="5" y="10"/>
                      </a:lnTo>
                      <a:lnTo>
                        <a:pt x="6" y="8"/>
                      </a:lnTo>
                      <a:lnTo>
                        <a:pt x="6" y="7"/>
                      </a:lnTo>
                      <a:lnTo>
                        <a:pt x="6" y="6"/>
                      </a:lnTo>
                      <a:lnTo>
                        <a:pt x="6" y="5"/>
                      </a:lnTo>
                      <a:lnTo>
                        <a:pt x="6" y="4"/>
                      </a:lnTo>
                      <a:lnTo>
                        <a:pt x="6" y="3"/>
                      </a:lnTo>
                      <a:lnTo>
                        <a:pt x="5" y="2"/>
                      </a:lnTo>
                      <a:lnTo>
                        <a:pt x="5" y="1"/>
                      </a:lnTo>
                      <a:lnTo>
                        <a:pt x="4" y="1"/>
                      </a:lnTo>
                      <a:lnTo>
                        <a:pt x="4" y="0"/>
                      </a:lnTo>
                      <a:lnTo>
                        <a:pt x="3" y="0"/>
                      </a:lnTo>
                      <a:lnTo>
                        <a:pt x="2" y="0"/>
                      </a:lnTo>
                      <a:lnTo>
                        <a:pt x="1" y="1"/>
                      </a:lnTo>
                      <a:lnTo>
                        <a:pt x="1" y="2"/>
                      </a:lnTo>
                      <a:lnTo>
                        <a:pt x="0" y="4"/>
                      </a:lnTo>
                      <a:lnTo>
                        <a:pt x="0" y="6"/>
                      </a:lnTo>
                      <a:lnTo>
                        <a:pt x="1" y="7"/>
                      </a:lnTo>
                      <a:lnTo>
                        <a:pt x="1" y="8"/>
                      </a:lnTo>
                      <a:lnTo>
                        <a:pt x="1" y="10"/>
                      </a:lnTo>
                      <a:lnTo>
                        <a:pt x="2" y="11"/>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26" name="Freeform 809"/>
                <p:cNvSpPr>
                  <a:spLocks/>
                </p:cNvSpPr>
                <p:nvPr/>
              </p:nvSpPr>
              <p:spPr bwMode="auto">
                <a:xfrm>
                  <a:off x="921" y="1613"/>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0"/>
                      </a:lnTo>
                      <a:lnTo>
                        <a:pt x="5" y="10"/>
                      </a:lnTo>
                      <a:lnTo>
                        <a:pt x="5" y="9"/>
                      </a:lnTo>
                      <a:lnTo>
                        <a:pt x="6" y="8"/>
                      </a:lnTo>
                      <a:lnTo>
                        <a:pt x="6" y="7"/>
                      </a:lnTo>
                      <a:lnTo>
                        <a:pt x="6" y="6"/>
                      </a:lnTo>
                      <a:lnTo>
                        <a:pt x="6" y="5"/>
                      </a:lnTo>
                      <a:lnTo>
                        <a:pt x="6" y="4"/>
                      </a:lnTo>
                      <a:lnTo>
                        <a:pt x="6" y="3"/>
                      </a:lnTo>
                      <a:lnTo>
                        <a:pt x="5" y="2"/>
                      </a:lnTo>
                      <a:lnTo>
                        <a:pt x="4" y="1"/>
                      </a:lnTo>
                      <a:lnTo>
                        <a:pt x="4" y="0"/>
                      </a:lnTo>
                      <a:lnTo>
                        <a:pt x="3" y="0"/>
                      </a:lnTo>
                      <a:lnTo>
                        <a:pt x="2" y="0"/>
                      </a:lnTo>
                      <a:lnTo>
                        <a:pt x="1" y="1"/>
                      </a:lnTo>
                      <a:lnTo>
                        <a:pt x="1" y="2"/>
                      </a:lnTo>
                      <a:lnTo>
                        <a:pt x="1" y="3"/>
                      </a:lnTo>
                      <a:lnTo>
                        <a:pt x="0" y="4"/>
                      </a:lnTo>
                      <a:lnTo>
                        <a:pt x="0" y="5"/>
                      </a:lnTo>
                      <a:lnTo>
                        <a:pt x="0" y="6"/>
                      </a:lnTo>
                      <a:lnTo>
                        <a:pt x="0" y="7"/>
                      </a:lnTo>
                      <a:lnTo>
                        <a:pt x="1" y="8"/>
                      </a:lnTo>
                      <a:lnTo>
                        <a:pt x="1" y="10"/>
                      </a:lnTo>
                      <a:lnTo>
                        <a:pt x="2" y="10"/>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27" name="Freeform 810"/>
                <p:cNvSpPr>
                  <a:spLocks/>
                </p:cNvSpPr>
                <p:nvPr/>
              </p:nvSpPr>
              <p:spPr bwMode="auto">
                <a:xfrm>
                  <a:off x="921" y="1615"/>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5" y="10"/>
                      </a:lnTo>
                      <a:lnTo>
                        <a:pt x="5" y="9"/>
                      </a:lnTo>
                      <a:lnTo>
                        <a:pt x="6" y="8"/>
                      </a:lnTo>
                      <a:lnTo>
                        <a:pt x="6" y="6"/>
                      </a:lnTo>
                      <a:lnTo>
                        <a:pt x="6" y="5"/>
                      </a:lnTo>
                      <a:lnTo>
                        <a:pt x="6" y="4"/>
                      </a:lnTo>
                      <a:lnTo>
                        <a:pt x="6" y="3"/>
                      </a:lnTo>
                      <a:lnTo>
                        <a:pt x="5" y="2"/>
                      </a:lnTo>
                      <a:lnTo>
                        <a:pt x="5" y="1"/>
                      </a:lnTo>
                      <a:lnTo>
                        <a:pt x="4" y="1"/>
                      </a:lnTo>
                      <a:lnTo>
                        <a:pt x="4" y="0"/>
                      </a:lnTo>
                      <a:lnTo>
                        <a:pt x="3" y="0"/>
                      </a:lnTo>
                      <a:lnTo>
                        <a:pt x="2" y="0"/>
                      </a:lnTo>
                      <a:lnTo>
                        <a:pt x="1" y="1"/>
                      </a:lnTo>
                      <a:lnTo>
                        <a:pt x="1" y="2"/>
                      </a:lnTo>
                      <a:lnTo>
                        <a:pt x="1" y="3"/>
                      </a:lnTo>
                      <a:lnTo>
                        <a:pt x="0" y="4"/>
                      </a:lnTo>
                      <a:lnTo>
                        <a:pt x="0" y="5"/>
                      </a:lnTo>
                      <a:lnTo>
                        <a:pt x="0" y="6"/>
                      </a:lnTo>
                      <a:lnTo>
                        <a:pt x="1" y="8"/>
                      </a:lnTo>
                      <a:lnTo>
                        <a:pt x="1" y="9"/>
                      </a:lnTo>
                      <a:lnTo>
                        <a:pt x="2" y="10"/>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28" name="Freeform 811"/>
                <p:cNvSpPr>
                  <a:spLocks/>
                </p:cNvSpPr>
                <p:nvPr/>
              </p:nvSpPr>
              <p:spPr bwMode="auto">
                <a:xfrm>
                  <a:off x="921" y="1616"/>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1"/>
                      </a:lnTo>
                      <a:lnTo>
                        <a:pt x="5" y="11"/>
                      </a:lnTo>
                      <a:lnTo>
                        <a:pt x="5" y="10"/>
                      </a:lnTo>
                      <a:lnTo>
                        <a:pt x="6" y="9"/>
                      </a:lnTo>
                      <a:lnTo>
                        <a:pt x="6" y="8"/>
                      </a:lnTo>
                      <a:lnTo>
                        <a:pt x="6" y="7"/>
                      </a:lnTo>
                      <a:lnTo>
                        <a:pt x="6" y="6"/>
                      </a:lnTo>
                      <a:lnTo>
                        <a:pt x="6" y="5"/>
                      </a:lnTo>
                      <a:lnTo>
                        <a:pt x="6" y="4"/>
                      </a:lnTo>
                      <a:lnTo>
                        <a:pt x="5" y="2"/>
                      </a:lnTo>
                      <a:lnTo>
                        <a:pt x="5" y="1"/>
                      </a:lnTo>
                      <a:lnTo>
                        <a:pt x="4" y="1"/>
                      </a:lnTo>
                      <a:lnTo>
                        <a:pt x="4" y="0"/>
                      </a:lnTo>
                      <a:lnTo>
                        <a:pt x="3" y="0"/>
                      </a:lnTo>
                      <a:lnTo>
                        <a:pt x="2" y="0"/>
                      </a:lnTo>
                      <a:lnTo>
                        <a:pt x="1" y="1"/>
                      </a:lnTo>
                      <a:lnTo>
                        <a:pt x="1" y="2"/>
                      </a:lnTo>
                      <a:lnTo>
                        <a:pt x="0" y="5"/>
                      </a:lnTo>
                      <a:lnTo>
                        <a:pt x="0" y="6"/>
                      </a:lnTo>
                      <a:lnTo>
                        <a:pt x="0" y="7"/>
                      </a:lnTo>
                      <a:lnTo>
                        <a:pt x="1" y="8"/>
                      </a:lnTo>
                      <a:lnTo>
                        <a:pt x="1" y="9"/>
                      </a:lnTo>
                      <a:lnTo>
                        <a:pt x="1" y="10"/>
                      </a:lnTo>
                      <a:lnTo>
                        <a:pt x="2" y="11"/>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29" name="Freeform 812"/>
                <p:cNvSpPr>
                  <a:spLocks/>
                </p:cNvSpPr>
                <p:nvPr/>
              </p:nvSpPr>
              <p:spPr bwMode="auto">
                <a:xfrm>
                  <a:off x="921" y="1618"/>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5" y="11"/>
                      </a:lnTo>
                      <a:lnTo>
                        <a:pt x="5" y="9"/>
                      </a:lnTo>
                      <a:lnTo>
                        <a:pt x="6" y="9"/>
                      </a:lnTo>
                      <a:lnTo>
                        <a:pt x="6" y="8"/>
                      </a:lnTo>
                      <a:lnTo>
                        <a:pt x="6" y="6"/>
                      </a:lnTo>
                      <a:lnTo>
                        <a:pt x="6" y="5"/>
                      </a:lnTo>
                      <a:lnTo>
                        <a:pt x="6" y="4"/>
                      </a:lnTo>
                      <a:lnTo>
                        <a:pt x="6" y="3"/>
                      </a:lnTo>
                      <a:lnTo>
                        <a:pt x="5" y="2"/>
                      </a:lnTo>
                      <a:lnTo>
                        <a:pt x="5" y="1"/>
                      </a:lnTo>
                      <a:lnTo>
                        <a:pt x="4" y="0"/>
                      </a:lnTo>
                      <a:lnTo>
                        <a:pt x="3" y="0"/>
                      </a:lnTo>
                      <a:lnTo>
                        <a:pt x="2" y="0"/>
                      </a:lnTo>
                      <a:lnTo>
                        <a:pt x="1" y="0"/>
                      </a:lnTo>
                      <a:lnTo>
                        <a:pt x="1" y="1"/>
                      </a:lnTo>
                      <a:lnTo>
                        <a:pt x="1" y="2"/>
                      </a:lnTo>
                      <a:lnTo>
                        <a:pt x="0" y="3"/>
                      </a:lnTo>
                      <a:lnTo>
                        <a:pt x="0" y="4"/>
                      </a:lnTo>
                      <a:lnTo>
                        <a:pt x="0" y="5"/>
                      </a:lnTo>
                      <a:lnTo>
                        <a:pt x="0" y="6"/>
                      </a:lnTo>
                      <a:lnTo>
                        <a:pt x="1" y="8"/>
                      </a:lnTo>
                      <a:lnTo>
                        <a:pt x="1" y="9"/>
                      </a:lnTo>
                      <a:lnTo>
                        <a:pt x="1" y="10"/>
                      </a:lnTo>
                      <a:lnTo>
                        <a:pt x="2" y="11"/>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30" name="Freeform 813"/>
                <p:cNvSpPr>
                  <a:spLocks/>
                </p:cNvSpPr>
                <p:nvPr/>
              </p:nvSpPr>
              <p:spPr bwMode="auto">
                <a:xfrm>
                  <a:off x="921" y="1619"/>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2"/>
                      </a:lnTo>
                      <a:lnTo>
                        <a:pt x="5" y="10"/>
                      </a:lnTo>
                      <a:lnTo>
                        <a:pt x="5" y="9"/>
                      </a:lnTo>
                      <a:lnTo>
                        <a:pt x="6" y="8"/>
                      </a:lnTo>
                      <a:lnTo>
                        <a:pt x="6" y="6"/>
                      </a:lnTo>
                      <a:lnTo>
                        <a:pt x="6" y="5"/>
                      </a:lnTo>
                      <a:lnTo>
                        <a:pt x="6" y="4"/>
                      </a:lnTo>
                      <a:lnTo>
                        <a:pt x="6" y="3"/>
                      </a:lnTo>
                      <a:lnTo>
                        <a:pt x="5" y="2"/>
                      </a:lnTo>
                      <a:lnTo>
                        <a:pt x="5" y="1"/>
                      </a:lnTo>
                      <a:lnTo>
                        <a:pt x="4" y="1"/>
                      </a:lnTo>
                      <a:lnTo>
                        <a:pt x="4" y="0"/>
                      </a:lnTo>
                      <a:lnTo>
                        <a:pt x="3" y="0"/>
                      </a:lnTo>
                      <a:lnTo>
                        <a:pt x="2" y="0"/>
                      </a:lnTo>
                      <a:lnTo>
                        <a:pt x="1" y="1"/>
                      </a:lnTo>
                      <a:lnTo>
                        <a:pt x="1" y="2"/>
                      </a:lnTo>
                      <a:lnTo>
                        <a:pt x="1" y="3"/>
                      </a:lnTo>
                      <a:lnTo>
                        <a:pt x="0" y="4"/>
                      </a:lnTo>
                      <a:lnTo>
                        <a:pt x="0" y="6"/>
                      </a:lnTo>
                      <a:lnTo>
                        <a:pt x="1" y="8"/>
                      </a:lnTo>
                      <a:lnTo>
                        <a:pt x="1" y="9"/>
                      </a:lnTo>
                      <a:lnTo>
                        <a:pt x="2" y="10"/>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31" name="Freeform 814"/>
                <p:cNvSpPr>
                  <a:spLocks/>
                </p:cNvSpPr>
                <p:nvPr/>
              </p:nvSpPr>
              <p:spPr bwMode="auto">
                <a:xfrm>
                  <a:off x="921" y="1621"/>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1"/>
                      </a:lnTo>
                      <a:lnTo>
                        <a:pt x="5" y="10"/>
                      </a:lnTo>
                      <a:lnTo>
                        <a:pt x="5" y="9"/>
                      </a:lnTo>
                      <a:lnTo>
                        <a:pt x="6" y="8"/>
                      </a:lnTo>
                      <a:lnTo>
                        <a:pt x="6" y="7"/>
                      </a:lnTo>
                      <a:lnTo>
                        <a:pt x="6" y="6"/>
                      </a:lnTo>
                      <a:lnTo>
                        <a:pt x="6" y="5"/>
                      </a:lnTo>
                      <a:lnTo>
                        <a:pt x="6" y="4"/>
                      </a:lnTo>
                      <a:lnTo>
                        <a:pt x="6" y="3"/>
                      </a:lnTo>
                      <a:lnTo>
                        <a:pt x="5" y="2"/>
                      </a:lnTo>
                      <a:lnTo>
                        <a:pt x="5" y="1"/>
                      </a:lnTo>
                      <a:lnTo>
                        <a:pt x="4" y="1"/>
                      </a:lnTo>
                      <a:lnTo>
                        <a:pt x="4" y="0"/>
                      </a:lnTo>
                      <a:lnTo>
                        <a:pt x="3" y="0"/>
                      </a:lnTo>
                      <a:lnTo>
                        <a:pt x="2" y="0"/>
                      </a:lnTo>
                      <a:lnTo>
                        <a:pt x="1" y="1"/>
                      </a:lnTo>
                      <a:lnTo>
                        <a:pt x="1" y="3"/>
                      </a:lnTo>
                      <a:lnTo>
                        <a:pt x="0" y="3"/>
                      </a:lnTo>
                      <a:lnTo>
                        <a:pt x="0" y="5"/>
                      </a:lnTo>
                      <a:lnTo>
                        <a:pt x="0" y="6"/>
                      </a:lnTo>
                      <a:lnTo>
                        <a:pt x="1" y="7"/>
                      </a:lnTo>
                      <a:lnTo>
                        <a:pt x="1" y="8"/>
                      </a:lnTo>
                      <a:lnTo>
                        <a:pt x="1" y="9"/>
                      </a:lnTo>
                      <a:lnTo>
                        <a:pt x="2" y="10"/>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32" name="Freeform 815"/>
                <p:cNvSpPr>
                  <a:spLocks/>
                </p:cNvSpPr>
                <p:nvPr/>
              </p:nvSpPr>
              <p:spPr bwMode="auto">
                <a:xfrm>
                  <a:off x="918" y="1609"/>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4" y="11"/>
                      </a:lnTo>
                      <a:lnTo>
                        <a:pt x="5" y="10"/>
                      </a:lnTo>
                      <a:lnTo>
                        <a:pt x="5" y="9"/>
                      </a:lnTo>
                      <a:lnTo>
                        <a:pt x="5" y="8"/>
                      </a:lnTo>
                      <a:lnTo>
                        <a:pt x="5" y="7"/>
                      </a:lnTo>
                      <a:lnTo>
                        <a:pt x="5" y="6"/>
                      </a:lnTo>
                      <a:lnTo>
                        <a:pt x="5" y="4"/>
                      </a:lnTo>
                      <a:lnTo>
                        <a:pt x="5" y="3"/>
                      </a:lnTo>
                      <a:lnTo>
                        <a:pt x="4" y="2"/>
                      </a:lnTo>
                      <a:lnTo>
                        <a:pt x="4" y="1"/>
                      </a:lnTo>
                      <a:lnTo>
                        <a:pt x="3" y="1"/>
                      </a:lnTo>
                      <a:lnTo>
                        <a:pt x="3" y="0"/>
                      </a:lnTo>
                      <a:lnTo>
                        <a:pt x="2" y="0"/>
                      </a:lnTo>
                      <a:lnTo>
                        <a:pt x="2" y="1"/>
                      </a:lnTo>
                      <a:lnTo>
                        <a:pt x="1" y="1"/>
                      </a:lnTo>
                      <a:lnTo>
                        <a:pt x="0" y="2"/>
                      </a:lnTo>
                      <a:lnTo>
                        <a:pt x="0" y="3"/>
                      </a:lnTo>
                      <a:lnTo>
                        <a:pt x="0" y="4"/>
                      </a:lnTo>
                      <a:lnTo>
                        <a:pt x="0" y="5"/>
                      </a:lnTo>
                      <a:lnTo>
                        <a:pt x="0" y="6"/>
                      </a:lnTo>
                      <a:lnTo>
                        <a:pt x="0" y="7"/>
                      </a:lnTo>
                      <a:lnTo>
                        <a:pt x="0" y="8"/>
                      </a:lnTo>
                      <a:lnTo>
                        <a:pt x="0" y="9"/>
                      </a:lnTo>
                      <a:lnTo>
                        <a:pt x="1" y="9"/>
                      </a:lnTo>
                      <a:lnTo>
                        <a:pt x="1" y="10"/>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33" name="Freeform 816"/>
                <p:cNvSpPr>
                  <a:spLocks/>
                </p:cNvSpPr>
                <p:nvPr/>
              </p:nvSpPr>
              <p:spPr bwMode="auto">
                <a:xfrm>
                  <a:off x="918" y="1610"/>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4" y="11"/>
                      </a:lnTo>
                      <a:lnTo>
                        <a:pt x="5" y="11"/>
                      </a:lnTo>
                      <a:lnTo>
                        <a:pt x="5" y="10"/>
                      </a:lnTo>
                      <a:lnTo>
                        <a:pt x="5" y="9"/>
                      </a:lnTo>
                      <a:lnTo>
                        <a:pt x="5" y="8"/>
                      </a:lnTo>
                      <a:lnTo>
                        <a:pt x="5" y="7"/>
                      </a:lnTo>
                      <a:lnTo>
                        <a:pt x="5" y="6"/>
                      </a:lnTo>
                      <a:lnTo>
                        <a:pt x="5" y="5"/>
                      </a:lnTo>
                      <a:lnTo>
                        <a:pt x="5" y="4"/>
                      </a:lnTo>
                      <a:lnTo>
                        <a:pt x="5" y="2"/>
                      </a:lnTo>
                      <a:lnTo>
                        <a:pt x="4" y="1"/>
                      </a:lnTo>
                      <a:lnTo>
                        <a:pt x="3" y="0"/>
                      </a:lnTo>
                      <a:lnTo>
                        <a:pt x="2" y="0"/>
                      </a:lnTo>
                      <a:lnTo>
                        <a:pt x="1" y="0"/>
                      </a:lnTo>
                      <a:lnTo>
                        <a:pt x="1" y="1"/>
                      </a:lnTo>
                      <a:lnTo>
                        <a:pt x="0" y="2"/>
                      </a:lnTo>
                      <a:lnTo>
                        <a:pt x="0" y="4"/>
                      </a:lnTo>
                      <a:lnTo>
                        <a:pt x="0" y="6"/>
                      </a:lnTo>
                      <a:lnTo>
                        <a:pt x="0" y="8"/>
                      </a:lnTo>
                      <a:lnTo>
                        <a:pt x="0" y="10"/>
                      </a:lnTo>
                      <a:lnTo>
                        <a:pt x="1" y="10"/>
                      </a:lnTo>
                      <a:lnTo>
                        <a:pt x="1" y="11"/>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34" name="Freeform 817"/>
                <p:cNvSpPr>
                  <a:spLocks/>
                </p:cNvSpPr>
                <p:nvPr/>
              </p:nvSpPr>
              <p:spPr bwMode="auto">
                <a:xfrm>
                  <a:off x="918" y="1612"/>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4" y="11"/>
                      </a:lnTo>
                      <a:lnTo>
                        <a:pt x="5" y="11"/>
                      </a:lnTo>
                      <a:lnTo>
                        <a:pt x="5" y="10"/>
                      </a:lnTo>
                      <a:lnTo>
                        <a:pt x="5" y="9"/>
                      </a:lnTo>
                      <a:lnTo>
                        <a:pt x="5" y="7"/>
                      </a:lnTo>
                      <a:lnTo>
                        <a:pt x="5" y="6"/>
                      </a:lnTo>
                      <a:lnTo>
                        <a:pt x="5" y="5"/>
                      </a:lnTo>
                      <a:lnTo>
                        <a:pt x="5" y="4"/>
                      </a:lnTo>
                      <a:lnTo>
                        <a:pt x="5" y="3"/>
                      </a:lnTo>
                      <a:lnTo>
                        <a:pt x="5" y="2"/>
                      </a:lnTo>
                      <a:lnTo>
                        <a:pt x="4" y="1"/>
                      </a:lnTo>
                      <a:lnTo>
                        <a:pt x="3" y="0"/>
                      </a:lnTo>
                      <a:lnTo>
                        <a:pt x="2" y="0"/>
                      </a:lnTo>
                      <a:lnTo>
                        <a:pt x="1" y="0"/>
                      </a:lnTo>
                      <a:lnTo>
                        <a:pt x="1" y="1"/>
                      </a:lnTo>
                      <a:lnTo>
                        <a:pt x="0" y="1"/>
                      </a:lnTo>
                      <a:lnTo>
                        <a:pt x="0" y="2"/>
                      </a:lnTo>
                      <a:lnTo>
                        <a:pt x="0" y="3"/>
                      </a:lnTo>
                      <a:lnTo>
                        <a:pt x="0" y="5"/>
                      </a:lnTo>
                      <a:lnTo>
                        <a:pt x="0" y="6"/>
                      </a:lnTo>
                      <a:lnTo>
                        <a:pt x="0" y="7"/>
                      </a:lnTo>
                      <a:lnTo>
                        <a:pt x="0" y="9"/>
                      </a:lnTo>
                      <a:lnTo>
                        <a:pt x="1" y="10"/>
                      </a:lnTo>
                      <a:lnTo>
                        <a:pt x="1" y="11"/>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35" name="Freeform 818"/>
                <p:cNvSpPr>
                  <a:spLocks/>
                </p:cNvSpPr>
                <p:nvPr/>
              </p:nvSpPr>
              <p:spPr bwMode="auto">
                <a:xfrm>
                  <a:off x="918" y="1613"/>
                  <a:ext cx="1" cy="2"/>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4" y="11"/>
                      </a:lnTo>
                      <a:lnTo>
                        <a:pt x="5" y="10"/>
                      </a:lnTo>
                      <a:lnTo>
                        <a:pt x="5" y="9"/>
                      </a:lnTo>
                      <a:lnTo>
                        <a:pt x="5" y="8"/>
                      </a:lnTo>
                      <a:lnTo>
                        <a:pt x="5" y="7"/>
                      </a:lnTo>
                      <a:lnTo>
                        <a:pt x="5" y="6"/>
                      </a:lnTo>
                      <a:lnTo>
                        <a:pt x="5" y="5"/>
                      </a:lnTo>
                      <a:lnTo>
                        <a:pt x="5" y="4"/>
                      </a:lnTo>
                      <a:lnTo>
                        <a:pt x="5" y="3"/>
                      </a:lnTo>
                      <a:lnTo>
                        <a:pt x="5" y="2"/>
                      </a:lnTo>
                      <a:lnTo>
                        <a:pt x="4" y="1"/>
                      </a:lnTo>
                      <a:lnTo>
                        <a:pt x="3" y="1"/>
                      </a:lnTo>
                      <a:lnTo>
                        <a:pt x="3" y="0"/>
                      </a:lnTo>
                      <a:lnTo>
                        <a:pt x="2" y="0"/>
                      </a:lnTo>
                      <a:lnTo>
                        <a:pt x="2" y="1"/>
                      </a:lnTo>
                      <a:lnTo>
                        <a:pt x="1" y="1"/>
                      </a:lnTo>
                      <a:lnTo>
                        <a:pt x="0" y="2"/>
                      </a:lnTo>
                      <a:lnTo>
                        <a:pt x="0" y="3"/>
                      </a:lnTo>
                      <a:lnTo>
                        <a:pt x="0" y="4"/>
                      </a:lnTo>
                      <a:lnTo>
                        <a:pt x="0" y="5"/>
                      </a:lnTo>
                      <a:lnTo>
                        <a:pt x="0" y="6"/>
                      </a:lnTo>
                      <a:lnTo>
                        <a:pt x="0" y="7"/>
                      </a:lnTo>
                      <a:lnTo>
                        <a:pt x="0" y="9"/>
                      </a:lnTo>
                      <a:lnTo>
                        <a:pt x="1" y="9"/>
                      </a:lnTo>
                      <a:lnTo>
                        <a:pt x="1" y="10"/>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36" name="Freeform 819"/>
                <p:cNvSpPr>
                  <a:spLocks/>
                </p:cNvSpPr>
                <p:nvPr/>
              </p:nvSpPr>
              <p:spPr bwMode="auto">
                <a:xfrm>
                  <a:off x="918" y="1615"/>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4" y="10"/>
                      </a:lnTo>
                      <a:lnTo>
                        <a:pt x="5" y="10"/>
                      </a:lnTo>
                      <a:lnTo>
                        <a:pt x="5" y="9"/>
                      </a:lnTo>
                      <a:lnTo>
                        <a:pt x="5" y="8"/>
                      </a:lnTo>
                      <a:lnTo>
                        <a:pt x="5" y="7"/>
                      </a:lnTo>
                      <a:lnTo>
                        <a:pt x="5" y="6"/>
                      </a:lnTo>
                      <a:lnTo>
                        <a:pt x="5" y="5"/>
                      </a:lnTo>
                      <a:lnTo>
                        <a:pt x="5" y="4"/>
                      </a:lnTo>
                      <a:lnTo>
                        <a:pt x="5" y="3"/>
                      </a:lnTo>
                      <a:lnTo>
                        <a:pt x="5" y="2"/>
                      </a:lnTo>
                      <a:lnTo>
                        <a:pt x="4" y="1"/>
                      </a:lnTo>
                      <a:lnTo>
                        <a:pt x="3" y="0"/>
                      </a:lnTo>
                      <a:lnTo>
                        <a:pt x="2" y="0"/>
                      </a:lnTo>
                      <a:lnTo>
                        <a:pt x="1" y="0"/>
                      </a:lnTo>
                      <a:lnTo>
                        <a:pt x="1" y="1"/>
                      </a:lnTo>
                      <a:lnTo>
                        <a:pt x="0" y="2"/>
                      </a:lnTo>
                      <a:lnTo>
                        <a:pt x="0" y="3"/>
                      </a:lnTo>
                      <a:lnTo>
                        <a:pt x="0" y="4"/>
                      </a:lnTo>
                      <a:lnTo>
                        <a:pt x="0" y="5"/>
                      </a:lnTo>
                      <a:lnTo>
                        <a:pt x="0" y="7"/>
                      </a:lnTo>
                      <a:lnTo>
                        <a:pt x="0" y="8"/>
                      </a:lnTo>
                      <a:lnTo>
                        <a:pt x="1" y="9"/>
                      </a:lnTo>
                      <a:lnTo>
                        <a:pt x="1" y="10"/>
                      </a:lnTo>
                      <a:lnTo>
                        <a:pt x="2" y="10"/>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37" name="Freeform 820"/>
                <p:cNvSpPr>
                  <a:spLocks/>
                </p:cNvSpPr>
                <p:nvPr/>
              </p:nvSpPr>
              <p:spPr bwMode="auto">
                <a:xfrm>
                  <a:off x="918" y="1616"/>
                  <a:ext cx="1" cy="2"/>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w 5"/>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2"/>
                    <a:gd name="T101" fmla="*/ 5 w 5"/>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2">
                      <a:moveTo>
                        <a:pt x="3" y="12"/>
                      </a:moveTo>
                      <a:lnTo>
                        <a:pt x="4" y="11"/>
                      </a:lnTo>
                      <a:lnTo>
                        <a:pt x="5" y="11"/>
                      </a:lnTo>
                      <a:lnTo>
                        <a:pt x="5" y="10"/>
                      </a:lnTo>
                      <a:lnTo>
                        <a:pt x="5" y="9"/>
                      </a:lnTo>
                      <a:lnTo>
                        <a:pt x="5" y="8"/>
                      </a:lnTo>
                      <a:lnTo>
                        <a:pt x="5" y="7"/>
                      </a:lnTo>
                      <a:lnTo>
                        <a:pt x="5" y="6"/>
                      </a:lnTo>
                      <a:lnTo>
                        <a:pt x="5" y="5"/>
                      </a:lnTo>
                      <a:lnTo>
                        <a:pt x="5" y="4"/>
                      </a:lnTo>
                      <a:lnTo>
                        <a:pt x="5" y="3"/>
                      </a:lnTo>
                      <a:lnTo>
                        <a:pt x="4" y="1"/>
                      </a:lnTo>
                      <a:lnTo>
                        <a:pt x="3" y="0"/>
                      </a:lnTo>
                      <a:lnTo>
                        <a:pt x="2" y="0"/>
                      </a:lnTo>
                      <a:lnTo>
                        <a:pt x="1" y="0"/>
                      </a:lnTo>
                      <a:lnTo>
                        <a:pt x="1" y="1"/>
                      </a:lnTo>
                      <a:lnTo>
                        <a:pt x="0" y="1"/>
                      </a:lnTo>
                      <a:lnTo>
                        <a:pt x="0" y="4"/>
                      </a:lnTo>
                      <a:lnTo>
                        <a:pt x="0" y="5"/>
                      </a:lnTo>
                      <a:lnTo>
                        <a:pt x="0" y="6"/>
                      </a:lnTo>
                      <a:lnTo>
                        <a:pt x="0" y="7"/>
                      </a:lnTo>
                      <a:lnTo>
                        <a:pt x="0" y="8"/>
                      </a:lnTo>
                      <a:lnTo>
                        <a:pt x="0" y="9"/>
                      </a:lnTo>
                      <a:lnTo>
                        <a:pt x="1" y="10"/>
                      </a:lnTo>
                      <a:lnTo>
                        <a:pt x="1" y="11"/>
                      </a:lnTo>
                      <a:lnTo>
                        <a:pt x="2" y="11"/>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38" name="Freeform 821"/>
                <p:cNvSpPr>
                  <a:spLocks/>
                </p:cNvSpPr>
                <p:nvPr/>
              </p:nvSpPr>
              <p:spPr bwMode="auto">
                <a:xfrm>
                  <a:off x="918" y="1618"/>
                  <a:ext cx="1" cy="1"/>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w 5"/>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2"/>
                    <a:gd name="T101" fmla="*/ 5 w 5"/>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2">
                      <a:moveTo>
                        <a:pt x="3" y="12"/>
                      </a:moveTo>
                      <a:lnTo>
                        <a:pt x="4" y="12"/>
                      </a:lnTo>
                      <a:lnTo>
                        <a:pt x="5" y="11"/>
                      </a:lnTo>
                      <a:lnTo>
                        <a:pt x="5" y="9"/>
                      </a:lnTo>
                      <a:lnTo>
                        <a:pt x="5" y="8"/>
                      </a:lnTo>
                      <a:lnTo>
                        <a:pt x="5" y="6"/>
                      </a:lnTo>
                      <a:lnTo>
                        <a:pt x="5" y="5"/>
                      </a:lnTo>
                      <a:lnTo>
                        <a:pt x="5" y="4"/>
                      </a:lnTo>
                      <a:lnTo>
                        <a:pt x="5" y="3"/>
                      </a:lnTo>
                      <a:lnTo>
                        <a:pt x="4" y="2"/>
                      </a:lnTo>
                      <a:lnTo>
                        <a:pt x="4" y="1"/>
                      </a:lnTo>
                      <a:lnTo>
                        <a:pt x="3" y="1"/>
                      </a:lnTo>
                      <a:lnTo>
                        <a:pt x="3" y="0"/>
                      </a:lnTo>
                      <a:lnTo>
                        <a:pt x="2" y="0"/>
                      </a:lnTo>
                      <a:lnTo>
                        <a:pt x="2" y="1"/>
                      </a:lnTo>
                      <a:lnTo>
                        <a:pt x="1" y="1"/>
                      </a:lnTo>
                      <a:lnTo>
                        <a:pt x="0" y="2"/>
                      </a:lnTo>
                      <a:lnTo>
                        <a:pt x="0" y="3"/>
                      </a:lnTo>
                      <a:lnTo>
                        <a:pt x="0" y="4"/>
                      </a:lnTo>
                      <a:lnTo>
                        <a:pt x="0" y="5"/>
                      </a:lnTo>
                      <a:lnTo>
                        <a:pt x="0" y="6"/>
                      </a:lnTo>
                      <a:lnTo>
                        <a:pt x="0" y="8"/>
                      </a:lnTo>
                      <a:lnTo>
                        <a:pt x="0" y="9"/>
                      </a:lnTo>
                      <a:lnTo>
                        <a:pt x="0" y="10"/>
                      </a:lnTo>
                      <a:lnTo>
                        <a:pt x="1" y="11"/>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39" name="Freeform 822"/>
                <p:cNvSpPr>
                  <a:spLocks/>
                </p:cNvSpPr>
                <p:nvPr/>
              </p:nvSpPr>
              <p:spPr bwMode="auto">
                <a:xfrm>
                  <a:off x="918" y="1619"/>
                  <a:ext cx="1" cy="1"/>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w 5"/>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2"/>
                    <a:gd name="T101" fmla="*/ 5 w 5"/>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2">
                      <a:moveTo>
                        <a:pt x="3" y="12"/>
                      </a:moveTo>
                      <a:lnTo>
                        <a:pt x="4" y="11"/>
                      </a:lnTo>
                      <a:lnTo>
                        <a:pt x="5" y="11"/>
                      </a:lnTo>
                      <a:lnTo>
                        <a:pt x="5" y="9"/>
                      </a:lnTo>
                      <a:lnTo>
                        <a:pt x="5" y="8"/>
                      </a:lnTo>
                      <a:lnTo>
                        <a:pt x="5" y="7"/>
                      </a:lnTo>
                      <a:lnTo>
                        <a:pt x="5" y="6"/>
                      </a:lnTo>
                      <a:lnTo>
                        <a:pt x="5" y="5"/>
                      </a:lnTo>
                      <a:lnTo>
                        <a:pt x="5" y="4"/>
                      </a:lnTo>
                      <a:lnTo>
                        <a:pt x="5" y="3"/>
                      </a:lnTo>
                      <a:lnTo>
                        <a:pt x="5" y="2"/>
                      </a:lnTo>
                      <a:lnTo>
                        <a:pt x="4" y="1"/>
                      </a:lnTo>
                      <a:lnTo>
                        <a:pt x="3" y="0"/>
                      </a:lnTo>
                      <a:lnTo>
                        <a:pt x="2" y="0"/>
                      </a:lnTo>
                      <a:lnTo>
                        <a:pt x="1" y="0"/>
                      </a:lnTo>
                      <a:lnTo>
                        <a:pt x="1" y="1"/>
                      </a:lnTo>
                      <a:lnTo>
                        <a:pt x="0" y="2"/>
                      </a:lnTo>
                      <a:lnTo>
                        <a:pt x="0" y="3"/>
                      </a:lnTo>
                      <a:lnTo>
                        <a:pt x="0" y="5"/>
                      </a:lnTo>
                      <a:lnTo>
                        <a:pt x="0" y="7"/>
                      </a:lnTo>
                      <a:lnTo>
                        <a:pt x="0" y="8"/>
                      </a:lnTo>
                      <a:lnTo>
                        <a:pt x="1" y="9"/>
                      </a:lnTo>
                      <a:lnTo>
                        <a:pt x="1" y="11"/>
                      </a:lnTo>
                      <a:lnTo>
                        <a:pt x="2" y="11"/>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40" name="Freeform 823"/>
                <p:cNvSpPr>
                  <a:spLocks/>
                </p:cNvSpPr>
                <p:nvPr/>
              </p:nvSpPr>
              <p:spPr bwMode="auto">
                <a:xfrm>
                  <a:off x="918" y="1621"/>
                  <a:ext cx="1" cy="1"/>
                </a:xfrm>
                <a:custGeom>
                  <a:avLst/>
                  <a:gdLst>
                    <a:gd name="T0" fmla="*/ 0 w 5"/>
                    <a:gd name="T1" fmla="*/ 0 h 10"/>
                    <a:gd name="T2" fmla="*/ 0 w 5"/>
                    <a:gd name="T3" fmla="*/ 0 h 10"/>
                    <a:gd name="T4" fmla="*/ 0 w 5"/>
                    <a:gd name="T5" fmla="*/ 0 h 10"/>
                    <a:gd name="T6" fmla="*/ 0 w 5"/>
                    <a:gd name="T7" fmla="*/ 0 h 10"/>
                    <a:gd name="T8" fmla="*/ 0 w 5"/>
                    <a:gd name="T9" fmla="*/ 0 h 10"/>
                    <a:gd name="T10" fmla="*/ 0 w 5"/>
                    <a:gd name="T11" fmla="*/ 0 h 10"/>
                    <a:gd name="T12" fmla="*/ 0 w 5"/>
                    <a:gd name="T13" fmla="*/ 0 h 10"/>
                    <a:gd name="T14" fmla="*/ 0 w 5"/>
                    <a:gd name="T15" fmla="*/ 0 h 10"/>
                    <a:gd name="T16" fmla="*/ 0 w 5"/>
                    <a:gd name="T17" fmla="*/ 0 h 10"/>
                    <a:gd name="T18" fmla="*/ 0 w 5"/>
                    <a:gd name="T19" fmla="*/ 0 h 10"/>
                    <a:gd name="T20" fmla="*/ 0 w 5"/>
                    <a:gd name="T21" fmla="*/ 0 h 10"/>
                    <a:gd name="T22" fmla="*/ 0 w 5"/>
                    <a:gd name="T23" fmla="*/ 0 h 10"/>
                    <a:gd name="T24" fmla="*/ 0 w 5"/>
                    <a:gd name="T25" fmla="*/ 0 h 10"/>
                    <a:gd name="T26" fmla="*/ 0 w 5"/>
                    <a:gd name="T27" fmla="*/ 0 h 10"/>
                    <a:gd name="T28" fmla="*/ 0 w 5"/>
                    <a:gd name="T29" fmla="*/ 0 h 10"/>
                    <a:gd name="T30" fmla="*/ 0 w 5"/>
                    <a:gd name="T31" fmla="*/ 0 h 10"/>
                    <a:gd name="T32" fmla="*/ 0 w 5"/>
                    <a:gd name="T33" fmla="*/ 0 h 10"/>
                    <a:gd name="T34" fmla="*/ 0 w 5"/>
                    <a:gd name="T35" fmla="*/ 0 h 10"/>
                    <a:gd name="T36" fmla="*/ 0 w 5"/>
                    <a:gd name="T37" fmla="*/ 0 h 10"/>
                    <a:gd name="T38" fmla="*/ 0 w 5"/>
                    <a:gd name="T39" fmla="*/ 0 h 10"/>
                    <a:gd name="T40" fmla="*/ 0 w 5"/>
                    <a:gd name="T41" fmla="*/ 0 h 10"/>
                    <a:gd name="T42" fmla="*/ 0 w 5"/>
                    <a:gd name="T43" fmla="*/ 0 h 10"/>
                    <a:gd name="T44" fmla="*/ 0 w 5"/>
                    <a:gd name="T45" fmla="*/ 0 h 10"/>
                    <a:gd name="T46" fmla="*/ 0 w 5"/>
                    <a:gd name="T47" fmla="*/ 0 h 10"/>
                    <a:gd name="T48" fmla="*/ 0 w 5"/>
                    <a:gd name="T49" fmla="*/ 0 h 10"/>
                    <a:gd name="T50" fmla="*/ 0 w 5"/>
                    <a:gd name="T51" fmla="*/ 0 h 10"/>
                    <a:gd name="T52" fmla="*/ 0 w 5"/>
                    <a:gd name="T53" fmla="*/ 0 h 10"/>
                    <a:gd name="T54" fmla="*/ 0 w 5"/>
                    <a:gd name="T55" fmla="*/ 0 h 10"/>
                    <a:gd name="T56" fmla="*/ 0 w 5"/>
                    <a:gd name="T57" fmla="*/ 0 h 10"/>
                    <a:gd name="T58" fmla="*/ 0 w 5"/>
                    <a:gd name="T59" fmla="*/ 0 h 10"/>
                    <a:gd name="T60" fmla="*/ 0 w 5"/>
                    <a:gd name="T61" fmla="*/ 0 h 10"/>
                    <a:gd name="T62" fmla="*/ 0 w 5"/>
                    <a:gd name="T63" fmla="*/ 0 h 10"/>
                    <a:gd name="T64" fmla="*/ 0 w 5"/>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0"/>
                    <a:gd name="T101" fmla="*/ 5 w 5"/>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0">
                      <a:moveTo>
                        <a:pt x="3" y="10"/>
                      </a:moveTo>
                      <a:lnTo>
                        <a:pt x="4" y="10"/>
                      </a:lnTo>
                      <a:lnTo>
                        <a:pt x="5" y="10"/>
                      </a:lnTo>
                      <a:lnTo>
                        <a:pt x="5" y="9"/>
                      </a:lnTo>
                      <a:lnTo>
                        <a:pt x="5" y="8"/>
                      </a:lnTo>
                      <a:lnTo>
                        <a:pt x="5" y="7"/>
                      </a:lnTo>
                      <a:lnTo>
                        <a:pt x="5" y="6"/>
                      </a:lnTo>
                      <a:lnTo>
                        <a:pt x="5" y="5"/>
                      </a:lnTo>
                      <a:lnTo>
                        <a:pt x="5" y="4"/>
                      </a:lnTo>
                      <a:lnTo>
                        <a:pt x="5" y="3"/>
                      </a:lnTo>
                      <a:lnTo>
                        <a:pt x="5" y="2"/>
                      </a:lnTo>
                      <a:lnTo>
                        <a:pt x="4" y="1"/>
                      </a:lnTo>
                      <a:lnTo>
                        <a:pt x="4" y="0"/>
                      </a:lnTo>
                      <a:lnTo>
                        <a:pt x="3" y="0"/>
                      </a:lnTo>
                      <a:lnTo>
                        <a:pt x="2" y="0"/>
                      </a:lnTo>
                      <a:lnTo>
                        <a:pt x="1" y="0"/>
                      </a:lnTo>
                      <a:lnTo>
                        <a:pt x="0" y="2"/>
                      </a:lnTo>
                      <a:lnTo>
                        <a:pt x="0" y="4"/>
                      </a:lnTo>
                      <a:lnTo>
                        <a:pt x="0" y="5"/>
                      </a:lnTo>
                      <a:lnTo>
                        <a:pt x="0" y="6"/>
                      </a:lnTo>
                      <a:lnTo>
                        <a:pt x="0" y="7"/>
                      </a:lnTo>
                      <a:lnTo>
                        <a:pt x="0" y="8"/>
                      </a:lnTo>
                      <a:lnTo>
                        <a:pt x="1" y="9"/>
                      </a:lnTo>
                      <a:lnTo>
                        <a:pt x="1" y="10"/>
                      </a:lnTo>
                      <a:lnTo>
                        <a:pt x="2" y="10"/>
                      </a:lnTo>
                      <a:lnTo>
                        <a:pt x="3"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41" name="Freeform 824"/>
                <p:cNvSpPr>
                  <a:spLocks/>
                </p:cNvSpPr>
                <p:nvPr/>
              </p:nvSpPr>
              <p:spPr bwMode="auto">
                <a:xfrm>
                  <a:off x="916" y="1609"/>
                  <a:ext cx="1" cy="1"/>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w 6"/>
                    <a:gd name="T41" fmla="*/ 0 h 10"/>
                    <a:gd name="T42" fmla="*/ 0 w 6"/>
                    <a:gd name="T43" fmla="*/ 0 h 10"/>
                    <a:gd name="T44" fmla="*/ 0 w 6"/>
                    <a:gd name="T45" fmla="*/ 0 h 10"/>
                    <a:gd name="T46" fmla="*/ 0 w 6"/>
                    <a:gd name="T47" fmla="*/ 0 h 10"/>
                    <a:gd name="T48" fmla="*/ 0 w 6"/>
                    <a:gd name="T49" fmla="*/ 0 h 10"/>
                    <a:gd name="T50" fmla="*/ 0 w 6"/>
                    <a:gd name="T51" fmla="*/ 0 h 10"/>
                    <a:gd name="T52" fmla="*/ 0 w 6"/>
                    <a:gd name="T53" fmla="*/ 0 h 10"/>
                    <a:gd name="T54" fmla="*/ 0 w 6"/>
                    <a:gd name="T55" fmla="*/ 0 h 10"/>
                    <a:gd name="T56" fmla="*/ 0 w 6"/>
                    <a:gd name="T57" fmla="*/ 0 h 10"/>
                    <a:gd name="T58" fmla="*/ 0 w 6"/>
                    <a:gd name="T59" fmla="*/ 0 h 10"/>
                    <a:gd name="T60" fmla="*/ 0 w 6"/>
                    <a:gd name="T61" fmla="*/ 0 h 10"/>
                    <a:gd name="T62" fmla="*/ 0 w 6"/>
                    <a:gd name="T63" fmla="*/ 0 h 10"/>
                    <a:gd name="T64" fmla="*/ 0 w 6"/>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0"/>
                    <a:gd name="T101" fmla="*/ 6 w 6"/>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0">
                      <a:moveTo>
                        <a:pt x="4" y="10"/>
                      </a:moveTo>
                      <a:lnTo>
                        <a:pt x="4" y="10"/>
                      </a:lnTo>
                      <a:lnTo>
                        <a:pt x="4" y="9"/>
                      </a:lnTo>
                      <a:lnTo>
                        <a:pt x="5" y="8"/>
                      </a:lnTo>
                      <a:lnTo>
                        <a:pt x="6" y="8"/>
                      </a:lnTo>
                      <a:lnTo>
                        <a:pt x="6" y="7"/>
                      </a:lnTo>
                      <a:lnTo>
                        <a:pt x="6" y="6"/>
                      </a:lnTo>
                      <a:lnTo>
                        <a:pt x="6" y="5"/>
                      </a:lnTo>
                      <a:lnTo>
                        <a:pt x="6" y="4"/>
                      </a:lnTo>
                      <a:lnTo>
                        <a:pt x="6" y="3"/>
                      </a:lnTo>
                      <a:lnTo>
                        <a:pt x="5" y="2"/>
                      </a:lnTo>
                      <a:lnTo>
                        <a:pt x="4" y="1"/>
                      </a:lnTo>
                      <a:lnTo>
                        <a:pt x="4" y="0"/>
                      </a:lnTo>
                      <a:lnTo>
                        <a:pt x="3" y="0"/>
                      </a:lnTo>
                      <a:lnTo>
                        <a:pt x="2" y="0"/>
                      </a:lnTo>
                      <a:lnTo>
                        <a:pt x="1" y="1"/>
                      </a:lnTo>
                      <a:lnTo>
                        <a:pt x="1" y="2"/>
                      </a:lnTo>
                      <a:lnTo>
                        <a:pt x="0" y="3"/>
                      </a:lnTo>
                      <a:lnTo>
                        <a:pt x="0" y="5"/>
                      </a:lnTo>
                      <a:lnTo>
                        <a:pt x="0" y="6"/>
                      </a:lnTo>
                      <a:lnTo>
                        <a:pt x="1" y="7"/>
                      </a:lnTo>
                      <a:lnTo>
                        <a:pt x="1" y="8"/>
                      </a:lnTo>
                      <a:lnTo>
                        <a:pt x="1" y="9"/>
                      </a:lnTo>
                      <a:lnTo>
                        <a:pt x="2" y="10"/>
                      </a:lnTo>
                      <a:lnTo>
                        <a:pt x="4"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42" name="Freeform 825"/>
                <p:cNvSpPr>
                  <a:spLocks/>
                </p:cNvSpPr>
                <p:nvPr/>
              </p:nvSpPr>
              <p:spPr bwMode="auto">
                <a:xfrm>
                  <a:off x="916" y="1610"/>
                  <a:ext cx="1" cy="2"/>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2"/>
                      </a:lnTo>
                      <a:lnTo>
                        <a:pt x="4" y="11"/>
                      </a:lnTo>
                      <a:lnTo>
                        <a:pt x="5" y="10"/>
                      </a:lnTo>
                      <a:lnTo>
                        <a:pt x="6" y="10"/>
                      </a:lnTo>
                      <a:lnTo>
                        <a:pt x="6" y="8"/>
                      </a:lnTo>
                      <a:lnTo>
                        <a:pt x="6" y="6"/>
                      </a:lnTo>
                      <a:lnTo>
                        <a:pt x="6" y="5"/>
                      </a:lnTo>
                      <a:lnTo>
                        <a:pt x="5" y="4"/>
                      </a:lnTo>
                      <a:lnTo>
                        <a:pt x="4" y="2"/>
                      </a:lnTo>
                      <a:lnTo>
                        <a:pt x="4" y="1"/>
                      </a:lnTo>
                      <a:lnTo>
                        <a:pt x="3" y="0"/>
                      </a:lnTo>
                      <a:lnTo>
                        <a:pt x="2" y="0"/>
                      </a:lnTo>
                      <a:lnTo>
                        <a:pt x="2" y="1"/>
                      </a:lnTo>
                      <a:lnTo>
                        <a:pt x="1" y="1"/>
                      </a:lnTo>
                      <a:lnTo>
                        <a:pt x="1" y="2"/>
                      </a:lnTo>
                      <a:lnTo>
                        <a:pt x="0" y="4"/>
                      </a:lnTo>
                      <a:lnTo>
                        <a:pt x="0" y="5"/>
                      </a:lnTo>
                      <a:lnTo>
                        <a:pt x="0" y="6"/>
                      </a:lnTo>
                      <a:lnTo>
                        <a:pt x="0" y="7"/>
                      </a:lnTo>
                      <a:lnTo>
                        <a:pt x="0" y="8"/>
                      </a:lnTo>
                      <a:lnTo>
                        <a:pt x="1" y="9"/>
                      </a:lnTo>
                      <a:lnTo>
                        <a:pt x="1" y="10"/>
                      </a:lnTo>
                      <a:lnTo>
                        <a:pt x="1" y="11"/>
                      </a:lnTo>
                      <a:lnTo>
                        <a:pt x="2" y="11"/>
                      </a:lnTo>
                      <a:lnTo>
                        <a:pt x="2"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43" name="Freeform 826"/>
                <p:cNvSpPr>
                  <a:spLocks/>
                </p:cNvSpPr>
                <p:nvPr/>
              </p:nvSpPr>
              <p:spPr bwMode="auto">
                <a:xfrm>
                  <a:off x="916" y="1612"/>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2"/>
                      </a:lnTo>
                      <a:lnTo>
                        <a:pt x="4" y="11"/>
                      </a:lnTo>
                      <a:lnTo>
                        <a:pt x="5" y="10"/>
                      </a:lnTo>
                      <a:lnTo>
                        <a:pt x="6" y="9"/>
                      </a:lnTo>
                      <a:lnTo>
                        <a:pt x="6" y="7"/>
                      </a:lnTo>
                      <a:lnTo>
                        <a:pt x="6" y="6"/>
                      </a:lnTo>
                      <a:lnTo>
                        <a:pt x="6" y="5"/>
                      </a:lnTo>
                      <a:lnTo>
                        <a:pt x="6" y="3"/>
                      </a:lnTo>
                      <a:lnTo>
                        <a:pt x="5" y="3"/>
                      </a:lnTo>
                      <a:lnTo>
                        <a:pt x="4" y="1"/>
                      </a:lnTo>
                      <a:lnTo>
                        <a:pt x="3" y="0"/>
                      </a:lnTo>
                      <a:lnTo>
                        <a:pt x="2" y="0"/>
                      </a:lnTo>
                      <a:lnTo>
                        <a:pt x="2" y="1"/>
                      </a:lnTo>
                      <a:lnTo>
                        <a:pt x="1" y="1"/>
                      </a:lnTo>
                      <a:lnTo>
                        <a:pt x="1" y="2"/>
                      </a:lnTo>
                      <a:lnTo>
                        <a:pt x="0" y="3"/>
                      </a:lnTo>
                      <a:lnTo>
                        <a:pt x="0" y="4"/>
                      </a:lnTo>
                      <a:lnTo>
                        <a:pt x="0" y="5"/>
                      </a:lnTo>
                      <a:lnTo>
                        <a:pt x="0" y="6"/>
                      </a:lnTo>
                      <a:lnTo>
                        <a:pt x="0" y="7"/>
                      </a:lnTo>
                      <a:lnTo>
                        <a:pt x="1" y="9"/>
                      </a:lnTo>
                      <a:lnTo>
                        <a:pt x="1" y="10"/>
                      </a:lnTo>
                      <a:lnTo>
                        <a:pt x="1" y="11"/>
                      </a:lnTo>
                      <a:lnTo>
                        <a:pt x="2" y="11"/>
                      </a:lnTo>
                      <a:lnTo>
                        <a:pt x="2"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44" name="Freeform 827"/>
                <p:cNvSpPr>
                  <a:spLocks/>
                </p:cNvSpPr>
                <p:nvPr/>
              </p:nvSpPr>
              <p:spPr bwMode="auto">
                <a:xfrm>
                  <a:off x="916" y="1613"/>
                  <a:ext cx="1" cy="2"/>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w 6"/>
                    <a:gd name="T27" fmla="*/ 0 h 10"/>
                    <a:gd name="T28" fmla="*/ 0 w 6"/>
                    <a:gd name="T29" fmla="*/ 0 h 10"/>
                    <a:gd name="T30" fmla="*/ 0 w 6"/>
                    <a:gd name="T31" fmla="*/ 0 h 10"/>
                    <a:gd name="T32" fmla="*/ 0 w 6"/>
                    <a:gd name="T33" fmla="*/ 0 h 10"/>
                    <a:gd name="T34" fmla="*/ 0 w 6"/>
                    <a:gd name="T35" fmla="*/ 0 h 10"/>
                    <a:gd name="T36" fmla="*/ 0 w 6"/>
                    <a:gd name="T37" fmla="*/ 0 h 10"/>
                    <a:gd name="T38" fmla="*/ 0 w 6"/>
                    <a:gd name="T39" fmla="*/ 0 h 10"/>
                    <a:gd name="T40" fmla="*/ 0 w 6"/>
                    <a:gd name="T41" fmla="*/ 0 h 10"/>
                    <a:gd name="T42" fmla="*/ 0 w 6"/>
                    <a:gd name="T43" fmla="*/ 0 h 10"/>
                    <a:gd name="T44" fmla="*/ 0 w 6"/>
                    <a:gd name="T45" fmla="*/ 0 h 10"/>
                    <a:gd name="T46" fmla="*/ 0 w 6"/>
                    <a:gd name="T47" fmla="*/ 0 h 10"/>
                    <a:gd name="T48" fmla="*/ 0 w 6"/>
                    <a:gd name="T49" fmla="*/ 0 h 10"/>
                    <a:gd name="T50" fmla="*/ 0 w 6"/>
                    <a:gd name="T51" fmla="*/ 0 h 10"/>
                    <a:gd name="T52" fmla="*/ 0 w 6"/>
                    <a:gd name="T53" fmla="*/ 0 h 10"/>
                    <a:gd name="T54" fmla="*/ 0 w 6"/>
                    <a:gd name="T55" fmla="*/ 0 h 10"/>
                    <a:gd name="T56" fmla="*/ 0 w 6"/>
                    <a:gd name="T57" fmla="*/ 0 h 10"/>
                    <a:gd name="T58" fmla="*/ 0 w 6"/>
                    <a:gd name="T59" fmla="*/ 0 h 10"/>
                    <a:gd name="T60" fmla="*/ 0 w 6"/>
                    <a:gd name="T61" fmla="*/ 0 h 10"/>
                    <a:gd name="T62" fmla="*/ 0 w 6"/>
                    <a:gd name="T63" fmla="*/ 0 h 10"/>
                    <a:gd name="T64" fmla="*/ 0 w 6"/>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0"/>
                    <a:gd name="T101" fmla="*/ 6 w 6"/>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0">
                      <a:moveTo>
                        <a:pt x="4" y="10"/>
                      </a:moveTo>
                      <a:lnTo>
                        <a:pt x="4" y="10"/>
                      </a:lnTo>
                      <a:lnTo>
                        <a:pt x="4" y="9"/>
                      </a:lnTo>
                      <a:lnTo>
                        <a:pt x="5" y="8"/>
                      </a:lnTo>
                      <a:lnTo>
                        <a:pt x="6" y="8"/>
                      </a:lnTo>
                      <a:lnTo>
                        <a:pt x="6" y="6"/>
                      </a:lnTo>
                      <a:lnTo>
                        <a:pt x="6" y="5"/>
                      </a:lnTo>
                      <a:lnTo>
                        <a:pt x="6" y="4"/>
                      </a:lnTo>
                      <a:lnTo>
                        <a:pt x="6" y="3"/>
                      </a:lnTo>
                      <a:lnTo>
                        <a:pt x="5" y="2"/>
                      </a:lnTo>
                      <a:lnTo>
                        <a:pt x="4" y="1"/>
                      </a:lnTo>
                      <a:lnTo>
                        <a:pt x="4" y="0"/>
                      </a:lnTo>
                      <a:lnTo>
                        <a:pt x="3" y="0"/>
                      </a:lnTo>
                      <a:lnTo>
                        <a:pt x="2" y="0"/>
                      </a:lnTo>
                      <a:lnTo>
                        <a:pt x="1" y="0"/>
                      </a:lnTo>
                      <a:lnTo>
                        <a:pt x="1" y="1"/>
                      </a:lnTo>
                      <a:lnTo>
                        <a:pt x="0" y="2"/>
                      </a:lnTo>
                      <a:lnTo>
                        <a:pt x="0" y="3"/>
                      </a:lnTo>
                      <a:lnTo>
                        <a:pt x="0" y="4"/>
                      </a:lnTo>
                      <a:lnTo>
                        <a:pt x="0" y="5"/>
                      </a:lnTo>
                      <a:lnTo>
                        <a:pt x="0" y="6"/>
                      </a:lnTo>
                      <a:lnTo>
                        <a:pt x="1" y="7"/>
                      </a:lnTo>
                      <a:lnTo>
                        <a:pt x="1" y="8"/>
                      </a:lnTo>
                      <a:lnTo>
                        <a:pt x="1" y="9"/>
                      </a:lnTo>
                      <a:lnTo>
                        <a:pt x="2" y="10"/>
                      </a:lnTo>
                      <a:lnTo>
                        <a:pt x="4"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45" name="Freeform 828"/>
                <p:cNvSpPr>
                  <a:spLocks/>
                </p:cNvSpPr>
                <p:nvPr/>
              </p:nvSpPr>
              <p:spPr bwMode="auto">
                <a:xfrm>
                  <a:off x="916" y="1615"/>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
                    <a:gd name="T97" fmla="*/ 0 h 11"/>
                    <a:gd name="T98" fmla="*/ 6 w 6"/>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 h="11">
                      <a:moveTo>
                        <a:pt x="4" y="11"/>
                      </a:moveTo>
                      <a:lnTo>
                        <a:pt x="4" y="11"/>
                      </a:lnTo>
                      <a:lnTo>
                        <a:pt x="4" y="10"/>
                      </a:lnTo>
                      <a:lnTo>
                        <a:pt x="5" y="9"/>
                      </a:lnTo>
                      <a:lnTo>
                        <a:pt x="6" y="9"/>
                      </a:lnTo>
                      <a:lnTo>
                        <a:pt x="6" y="7"/>
                      </a:lnTo>
                      <a:lnTo>
                        <a:pt x="6" y="5"/>
                      </a:lnTo>
                      <a:lnTo>
                        <a:pt x="6" y="4"/>
                      </a:lnTo>
                      <a:lnTo>
                        <a:pt x="5" y="3"/>
                      </a:lnTo>
                      <a:lnTo>
                        <a:pt x="4" y="2"/>
                      </a:lnTo>
                      <a:lnTo>
                        <a:pt x="4" y="1"/>
                      </a:lnTo>
                      <a:lnTo>
                        <a:pt x="3" y="1"/>
                      </a:lnTo>
                      <a:lnTo>
                        <a:pt x="2" y="0"/>
                      </a:lnTo>
                      <a:lnTo>
                        <a:pt x="2" y="1"/>
                      </a:lnTo>
                      <a:lnTo>
                        <a:pt x="1" y="1"/>
                      </a:lnTo>
                      <a:lnTo>
                        <a:pt x="1" y="2"/>
                      </a:lnTo>
                      <a:lnTo>
                        <a:pt x="0" y="3"/>
                      </a:lnTo>
                      <a:lnTo>
                        <a:pt x="0" y="4"/>
                      </a:lnTo>
                      <a:lnTo>
                        <a:pt x="0" y="5"/>
                      </a:lnTo>
                      <a:lnTo>
                        <a:pt x="0" y="6"/>
                      </a:lnTo>
                      <a:lnTo>
                        <a:pt x="0" y="7"/>
                      </a:lnTo>
                      <a:lnTo>
                        <a:pt x="1" y="8"/>
                      </a:lnTo>
                      <a:lnTo>
                        <a:pt x="1" y="9"/>
                      </a:lnTo>
                      <a:lnTo>
                        <a:pt x="1" y="10"/>
                      </a:lnTo>
                      <a:lnTo>
                        <a:pt x="2" y="10"/>
                      </a:lnTo>
                      <a:lnTo>
                        <a:pt x="2"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46" name="Freeform 829"/>
                <p:cNvSpPr>
                  <a:spLocks/>
                </p:cNvSpPr>
                <p:nvPr/>
              </p:nvSpPr>
              <p:spPr bwMode="auto">
                <a:xfrm>
                  <a:off x="916" y="1616"/>
                  <a:ext cx="1" cy="2"/>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2"/>
                      </a:lnTo>
                      <a:lnTo>
                        <a:pt x="4" y="11"/>
                      </a:lnTo>
                      <a:lnTo>
                        <a:pt x="5" y="10"/>
                      </a:lnTo>
                      <a:lnTo>
                        <a:pt x="6" y="9"/>
                      </a:lnTo>
                      <a:lnTo>
                        <a:pt x="6" y="8"/>
                      </a:lnTo>
                      <a:lnTo>
                        <a:pt x="6" y="7"/>
                      </a:lnTo>
                      <a:lnTo>
                        <a:pt x="6" y="6"/>
                      </a:lnTo>
                      <a:lnTo>
                        <a:pt x="6" y="5"/>
                      </a:lnTo>
                      <a:lnTo>
                        <a:pt x="6" y="4"/>
                      </a:lnTo>
                      <a:lnTo>
                        <a:pt x="5" y="4"/>
                      </a:lnTo>
                      <a:lnTo>
                        <a:pt x="4" y="1"/>
                      </a:lnTo>
                      <a:lnTo>
                        <a:pt x="3" y="0"/>
                      </a:lnTo>
                      <a:lnTo>
                        <a:pt x="2" y="0"/>
                      </a:lnTo>
                      <a:lnTo>
                        <a:pt x="2" y="1"/>
                      </a:lnTo>
                      <a:lnTo>
                        <a:pt x="1" y="1"/>
                      </a:lnTo>
                      <a:lnTo>
                        <a:pt x="1" y="3"/>
                      </a:lnTo>
                      <a:lnTo>
                        <a:pt x="0" y="4"/>
                      </a:lnTo>
                      <a:lnTo>
                        <a:pt x="0" y="5"/>
                      </a:lnTo>
                      <a:lnTo>
                        <a:pt x="0" y="6"/>
                      </a:lnTo>
                      <a:lnTo>
                        <a:pt x="0" y="7"/>
                      </a:lnTo>
                      <a:lnTo>
                        <a:pt x="0" y="8"/>
                      </a:lnTo>
                      <a:lnTo>
                        <a:pt x="1" y="9"/>
                      </a:lnTo>
                      <a:lnTo>
                        <a:pt x="1" y="10"/>
                      </a:lnTo>
                      <a:lnTo>
                        <a:pt x="1" y="11"/>
                      </a:lnTo>
                      <a:lnTo>
                        <a:pt x="2" y="11"/>
                      </a:lnTo>
                      <a:lnTo>
                        <a:pt x="2"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47" name="Freeform 830"/>
                <p:cNvSpPr>
                  <a:spLocks/>
                </p:cNvSpPr>
                <p:nvPr/>
              </p:nvSpPr>
              <p:spPr bwMode="auto">
                <a:xfrm>
                  <a:off x="916" y="1618"/>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1"/>
                      </a:lnTo>
                      <a:lnTo>
                        <a:pt x="5" y="10"/>
                      </a:lnTo>
                      <a:lnTo>
                        <a:pt x="6" y="9"/>
                      </a:lnTo>
                      <a:lnTo>
                        <a:pt x="6" y="8"/>
                      </a:lnTo>
                      <a:lnTo>
                        <a:pt x="6" y="7"/>
                      </a:lnTo>
                      <a:lnTo>
                        <a:pt x="6" y="5"/>
                      </a:lnTo>
                      <a:lnTo>
                        <a:pt x="6" y="4"/>
                      </a:lnTo>
                      <a:lnTo>
                        <a:pt x="6" y="3"/>
                      </a:lnTo>
                      <a:lnTo>
                        <a:pt x="5" y="2"/>
                      </a:lnTo>
                      <a:lnTo>
                        <a:pt x="4" y="1"/>
                      </a:lnTo>
                      <a:lnTo>
                        <a:pt x="4" y="0"/>
                      </a:lnTo>
                      <a:lnTo>
                        <a:pt x="3" y="0"/>
                      </a:lnTo>
                      <a:lnTo>
                        <a:pt x="2" y="0"/>
                      </a:lnTo>
                      <a:lnTo>
                        <a:pt x="1" y="1"/>
                      </a:lnTo>
                      <a:lnTo>
                        <a:pt x="1" y="2"/>
                      </a:lnTo>
                      <a:lnTo>
                        <a:pt x="0" y="3"/>
                      </a:lnTo>
                      <a:lnTo>
                        <a:pt x="0" y="4"/>
                      </a:lnTo>
                      <a:lnTo>
                        <a:pt x="0" y="5"/>
                      </a:lnTo>
                      <a:lnTo>
                        <a:pt x="0" y="7"/>
                      </a:lnTo>
                      <a:lnTo>
                        <a:pt x="0" y="8"/>
                      </a:lnTo>
                      <a:lnTo>
                        <a:pt x="1" y="8"/>
                      </a:lnTo>
                      <a:lnTo>
                        <a:pt x="1" y="10"/>
                      </a:lnTo>
                      <a:lnTo>
                        <a:pt x="2" y="11"/>
                      </a:lnTo>
                      <a:lnTo>
                        <a:pt x="2"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48" name="Freeform 831"/>
                <p:cNvSpPr>
                  <a:spLocks/>
                </p:cNvSpPr>
                <p:nvPr/>
              </p:nvSpPr>
              <p:spPr bwMode="auto">
                <a:xfrm>
                  <a:off x="916" y="1619"/>
                  <a:ext cx="1" cy="1"/>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w 6"/>
                    <a:gd name="T17" fmla="*/ 0 h 12"/>
                    <a:gd name="T18" fmla="*/ 0 w 6"/>
                    <a:gd name="T19" fmla="*/ 0 h 12"/>
                    <a:gd name="T20" fmla="*/ 0 w 6"/>
                    <a:gd name="T21" fmla="*/ 0 h 12"/>
                    <a:gd name="T22" fmla="*/ 0 w 6"/>
                    <a:gd name="T23" fmla="*/ 0 h 12"/>
                    <a:gd name="T24" fmla="*/ 0 w 6"/>
                    <a:gd name="T25" fmla="*/ 0 h 12"/>
                    <a:gd name="T26" fmla="*/ 0 w 6"/>
                    <a:gd name="T27" fmla="*/ 0 h 12"/>
                    <a:gd name="T28" fmla="*/ 0 w 6"/>
                    <a:gd name="T29" fmla="*/ 0 h 12"/>
                    <a:gd name="T30" fmla="*/ 0 w 6"/>
                    <a:gd name="T31" fmla="*/ 0 h 12"/>
                    <a:gd name="T32" fmla="*/ 0 w 6"/>
                    <a:gd name="T33" fmla="*/ 0 h 12"/>
                    <a:gd name="T34" fmla="*/ 0 w 6"/>
                    <a:gd name="T35" fmla="*/ 0 h 12"/>
                    <a:gd name="T36" fmla="*/ 0 w 6"/>
                    <a:gd name="T37" fmla="*/ 0 h 12"/>
                    <a:gd name="T38" fmla="*/ 0 w 6"/>
                    <a:gd name="T39" fmla="*/ 0 h 12"/>
                    <a:gd name="T40" fmla="*/ 0 w 6"/>
                    <a:gd name="T41" fmla="*/ 0 h 12"/>
                    <a:gd name="T42" fmla="*/ 0 w 6"/>
                    <a:gd name="T43" fmla="*/ 0 h 12"/>
                    <a:gd name="T44" fmla="*/ 0 w 6"/>
                    <a:gd name="T45" fmla="*/ 0 h 12"/>
                    <a:gd name="T46" fmla="*/ 0 w 6"/>
                    <a:gd name="T47" fmla="*/ 0 h 12"/>
                    <a:gd name="T48" fmla="*/ 0 w 6"/>
                    <a:gd name="T49" fmla="*/ 0 h 12"/>
                    <a:gd name="T50" fmla="*/ 0 w 6"/>
                    <a:gd name="T51" fmla="*/ 0 h 12"/>
                    <a:gd name="T52" fmla="*/ 0 w 6"/>
                    <a:gd name="T53" fmla="*/ 0 h 12"/>
                    <a:gd name="T54" fmla="*/ 0 w 6"/>
                    <a:gd name="T55" fmla="*/ 0 h 12"/>
                    <a:gd name="T56" fmla="*/ 0 w 6"/>
                    <a:gd name="T57" fmla="*/ 0 h 12"/>
                    <a:gd name="T58" fmla="*/ 0 w 6"/>
                    <a:gd name="T59" fmla="*/ 0 h 12"/>
                    <a:gd name="T60" fmla="*/ 0 w 6"/>
                    <a:gd name="T61" fmla="*/ 0 h 12"/>
                    <a:gd name="T62" fmla="*/ 0 w 6"/>
                    <a:gd name="T63" fmla="*/ 0 h 12"/>
                    <a:gd name="T64" fmla="*/ 0 w 6"/>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2"/>
                    <a:gd name="T101" fmla="*/ 6 w 6"/>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2">
                      <a:moveTo>
                        <a:pt x="4" y="12"/>
                      </a:moveTo>
                      <a:lnTo>
                        <a:pt x="4" y="12"/>
                      </a:lnTo>
                      <a:lnTo>
                        <a:pt x="4" y="11"/>
                      </a:lnTo>
                      <a:lnTo>
                        <a:pt x="5" y="9"/>
                      </a:lnTo>
                      <a:lnTo>
                        <a:pt x="6" y="9"/>
                      </a:lnTo>
                      <a:lnTo>
                        <a:pt x="6" y="7"/>
                      </a:lnTo>
                      <a:lnTo>
                        <a:pt x="6" y="5"/>
                      </a:lnTo>
                      <a:lnTo>
                        <a:pt x="6" y="3"/>
                      </a:lnTo>
                      <a:lnTo>
                        <a:pt x="5" y="3"/>
                      </a:lnTo>
                      <a:lnTo>
                        <a:pt x="4" y="2"/>
                      </a:lnTo>
                      <a:lnTo>
                        <a:pt x="4" y="1"/>
                      </a:lnTo>
                      <a:lnTo>
                        <a:pt x="3" y="1"/>
                      </a:lnTo>
                      <a:lnTo>
                        <a:pt x="2" y="0"/>
                      </a:lnTo>
                      <a:lnTo>
                        <a:pt x="2" y="1"/>
                      </a:lnTo>
                      <a:lnTo>
                        <a:pt x="1" y="1"/>
                      </a:lnTo>
                      <a:lnTo>
                        <a:pt x="1" y="2"/>
                      </a:lnTo>
                      <a:lnTo>
                        <a:pt x="0" y="3"/>
                      </a:lnTo>
                      <a:lnTo>
                        <a:pt x="0" y="4"/>
                      </a:lnTo>
                      <a:lnTo>
                        <a:pt x="0" y="5"/>
                      </a:lnTo>
                      <a:lnTo>
                        <a:pt x="0" y="6"/>
                      </a:lnTo>
                      <a:lnTo>
                        <a:pt x="0" y="7"/>
                      </a:lnTo>
                      <a:lnTo>
                        <a:pt x="1" y="8"/>
                      </a:lnTo>
                      <a:lnTo>
                        <a:pt x="1" y="9"/>
                      </a:lnTo>
                      <a:lnTo>
                        <a:pt x="1" y="11"/>
                      </a:lnTo>
                      <a:lnTo>
                        <a:pt x="2" y="11"/>
                      </a:lnTo>
                      <a:lnTo>
                        <a:pt x="2"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49" name="Freeform 832"/>
                <p:cNvSpPr>
                  <a:spLocks/>
                </p:cNvSpPr>
                <p:nvPr/>
              </p:nvSpPr>
              <p:spPr bwMode="auto">
                <a:xfrm>
                  <a:off x="916" y="1621"/>
                  <a:ext cx="1" cy="1"/>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w 6"/>
                    <a:gd name="T35" fmla="*/ 0 h 11"/>
                    <a:gd name="T36" fmla="*/ 0 w 6"/>
                    <a:gd name="T37" fmla="*/ 0 h 11"/>
                    <a:gd name="T38" fmla="*/ 0 w 6"/>
                    <a:gd name="T39" fmla="*/ 0 h 11"/>
                    <a:gd name="T40" fmla="*/ 0 w 6"/>
                    <a:gd name="T41" fmla="*/ 0 h 11"/>
                    <a:gd name="T42" fmla="*/ 0 w 6"/>
                    <a:gd name="T43" fmla="*/ 0 h 11"/>
                    <a:gd name="T44" fmla="*/ 0 w 6"/>
                    <a:gd name="T45" fmla="*/ 0 h 11"/>
                    <a:gd name="T46" fmla="*/ 0 w 6"/>
                    <a:gd name="T47" fmla="*/ 0 h 11"/>
                    <a:gd name="T48" fmla="*/ 0 w 6"/>
                    <a:gd name="T49" fmla="*/ 0 h 11"/>
                    <a:gd name="T50" fmla="*/ 0 w 6"/>
                    <a:gd name="T51" fmla="*/ 0 h 11"/>
                    <a:gd name="T52" fmla="*/ 0 w 6"/>
                    <a:gd name="T53" fmla="*/ 0 h 11"/>
                    <a:gd name="T54" fmla="*/ 0 w 6"/>
                    <a:gd name="T55" fmla="*/ 0 h 11"/>
                    <a:gd name="T56" fmla="*/ 0 w 6"/>
                    <a:gd name="T57" fmla="*/ 0 h 11"/>
                    <a:gd name="T58" fmla="*/ 0 w 6"/>
                    <a:gd name="T59" fmla="*/ 0 h 11"/>
                    <a:gd name="T60" fmla="*/ 0 w 6"/>
                    <a:gd name="T61" fmla="*/ 0 h 11"/>
                    <a:gd name="T62" fmla="*/ 0 w 6"/>
                    <a:gd name="T63" fmla="*/ 0 h 11"/>
                    <a:gd name="T64" fmla="*/ 0 w 6"/>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11"/>
                    <a:gd name="T101" fmla="*/ 6 w 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11">
                      <a:moveTo>
                        <a:pt x="4" y="11"/>
                      </a:moveTo>
                      <a:lnTo>
                        <a:pt x="4" y="10"/>
                      </a:lnTo>
                      <a:lnTo>
                        <a:pt x="5" y="9"/>
                      </a:lnTo>
                      <a:lnTo>
                        <a:pt x="6" y="8"/>
                      </a:lnTo>
                      <a:lnTo>
                        <a:pt x="6" y="7"/>
                      </a:lnTo>
                      <a:lnTo>
                        <a:pt x="6" y="6"/>
                      </a:lnTo>
                      <a:lnTo>
                        <a:pt x="6" y="5"/>
                      </a:lnTo>
                      <a:lnTo>
                        <a:pt x="6" y="4"/>
                      </a:lnTo>
                      <a:lnTo>
                        <a:pt x="5" y="2"/>
                      </a:lnTo>
                      <a:lnTo>
                        <a:pt x="4" y="2"/>
                      </a:lnTo>
                      <a:lnTo>
                        <a:pt x="4" y="1"/>
                      </a:lnTo>
                      <a:lnTo>
                        <a:pt x="4" y="0"/>
                      </a:lnTo>
                      <a:lnTo>
                        <a:pt x="3" y="0"/>
                      </a:lnTo>
                      <a:lnTo>
                        <a:pt x="2" y="0"/>
                      </a:lnTo>
                      <a:lnTo>
                        <a:pt x="1" y="2"/>
                      </a:lnTo>
                      <a:lnTo>
                        <a:pt x="0" y="3"/>
                      </a:lnTo>
                      <a:lnTo>
                        <a:pt x="0" y="4"/>
                      </a:lnTo>
                      <a:lnTo>
                        <a:pt x="0" y="5"/>
                      </a:lnTo>
                      <a:lnTo>
                        <a:pt x="0" y="6"/>
                      </a:lnTo>
                      <a:lnTo>
                        <a:pt x="0" y="7"/>
                      </a:lnTo>
                      <a:lnTo>
                        <a:pt x="1" y="8"/>
                      </a:lnTo>
                      <a:lnTo>
                        <a:pt x="1" y="9"/>
                      </a:lnTo>
                      <a:lnTo>
                        <a:pt x="1" y="10"/>
                      </a:lnTo>
                      <a:lnTo>
                        <a:pt x="2" y="10"/>
                      </a:lnTo>
                      <a:lnTo>
                        <a:pt x="2"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50" name="Freeform 833"/>
                <p:cNvSpPr>
                  <a:spLocks/>
                </p:cNvSpPr>
                <p:nvPr/>
              </p:nvSpPr>
              <p:spPr bwMode="auto">
                <a:xfrm>
                  <a:off x="913" y="1609"/>
                  <a:ext cx="1" cy="1"/>
                </a:xfrm>
                <a:custGeom>
                  <a:avLst/>
                  <a:gdLst>
                    <a:gd name="T0" fmla="*/ 0 w 5"/>
                    <a:gd name="T1" fmla="*/ 0 h 10"/>
                    <a:gd name="T2" fmla="*/ 0 w 5"/>
                    <a:gd name="T3" fmla="*/ 0 h 10"/>
                    <a:gd name="T4" fmla="*/ 0 w 5"/>
                    <a:gd name="T5" fmla="*/ 0 h 10"/>
                    <a:gd name="T6" fmla="*/ 0 w 5"/>
                    <a:gd name="T7" fmla="*/ 0 h 10"/>
                    <a:gd name="T8" fmla="*/ 0 w 5"/>
                    <a:gd name="T9" fmla="*/ 0 h 10"/>
                    <a:gd name="T10" fmla="*/ 0 w 5"/>
                    <a:gd name="T11" fmla="*/ 0 h 10"/>
                    <a:gd name="T12" fmla="*/ 0 w 5"/>
                    <a:gd name="T13" fmla="*/ 0 h 10"/>
                    <a:gd name="T14" fmla="*/ 0 w 5"/>
                    <a:gd name="T15" fmla="*/ 0 h 10"/>
                    <a:gd name="T16" fmla="*/ 0 w 5"/>
                    <a:gd name="T17" fmla="*/ 0 h 10"/>
                    <a:gd name="T18" fmla="*/ 0 w 5"/>
                    <a:gd name="T19" fmla="*/ 0 h 10"/>
                    <a:gd name="T20" fmla="*/ 0 w 5"/>
                    <a:gd name="T21" fmla="*/ 0 h 10"/>
                    <a:gd name="T22" fmla="*/ 0 w 5"/>
                    <a:gd name="T23" fmla="*/ 0 h 10"/>
                    <a:gd name="T24" fmla="*/ 0 w 5"/>
                    <a:gd name="T25" fmla="*/ 0 h 10"/>
                    <a:gd name="T26" fmla="*/ 0 w 5"/>
                    <a:gd name="T27" fmla="*/ 0 h 10"/>
                    <a:gd name="T28" fmla="*/ 0 w 5"/>
                    <a:gd name="T29" fmla="*/ 0 h 10"/>
                    <a:gd name="T30" fmla="*/ 0 w 5"/>
                    <a:gd name="T31" fmla="*/ 0 h 10"/>
                    <a:gd name="T32" fmla="*/ 0 w 5"/>
                    <a:gd name="T33" fmla="*/ 0 h 10"/>
                    <a:gd name="T34" fmla="*/ 0 w 5"/>
                    <a:gd name="T35" fmla="*/ 0 h 10"/>
                    <a:gd name="T36" fmla="*/ 0 w 5"/>
                    <a:gd name="T37" fmla="*/ 0 h 10"/>
                    <a:gd name="T38" fmla="*/ 0 w 5"/>
                    <a:gd name="T39" fmla="*/ 0 h 10"/>
                    <a:gd name="T40" fmla="*/ 0 w 5"/>
                    <a:gd name="T41" fmla="*/ 0 h 10"/>
                    <a:gd name="T42" fmla="*/ 0 w 5"/>
                    <a:gd name="T43" fmla="*/ 0 h 10"/>
                    <a:gd name="T44" fmla="*/ 0 w 5"/>
                    <a:gd name="T45" fmla="*/ 0 h 10"/>
                    <a:gd name="T46" fmla="*/ 0 w 5"/>
                    <a:gd name="T47" fmla="*/ 0 h 10"/>
                    <a:gd name="T48" fmla="*/ 0 w 5"/>
                    <a:gd name="T49" fmla="*/ 0 h 10"/>
                    <a:gd name="T50" fmla="*/ 0 w 5"/>
                    <a:gd name="T51" fmla="*/ 0 h 10"/>
                    <a:gd name="T52" fmla="*/ 0 w 5"/>
                    <a:gd name="T53" fmla="*/ 0 h 10"/>
                    <a:gd name="T54" fmla="*/ 0 w 5"/>
                    <a:gd name="T55" fmla="*/ 0 h 10"/>
                    <a:gd name="T56" fmla="*/ 0 w 5"/>
                    <a:gd name="T57" fmla="*/ 0 h 10"/>
                    <a:gd name="T58" fmla="*/ 0 w 5"/>
                    <a:gd name="T59" fmla="*/ 0 h 10"/>
                    <a:gd name="T60" fmla="*/ 0 w 5"/>
                    <a:gd name="T61" fmla="*/ 0 h 10"/>
                    <a:gd name="T62" fmla="*/ 0 w 5"/>
                    <a:gd name="T63" fmla="*/ 0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10"/>
                    <a:gd name="T98" fmla="*/ 5 w 5"/>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10">
                      <a:moveTo>
                        <a:pt x="3" y="10"/>
                      </a:moveTo>
                      <a:lnTo>
                        <a:pt x="4" y="10"/>
                      </a:lnTo>
                      <a:lnTo>
                        <a:pt x="5" y="8"/>
                      </a:lnTo>
                      <a:lnTo>
                        <a:pt x="5" y="6"/>
                      </a:lnTo>
                      <a:lnTo>
                        <a:pt x="5" y="5"/>
                      </a:lnTo>
                      <a:lnTo>
                        <a:pt x="5" y="4"/>
                      </a:lnTo>
                      <a:lnTo>
                        <a:pt x="5" y="3"/>
                      </a:lnTo>
                      <a:lnTo>
                        <a:pt x="5" y="2"/>
                      </a:lnTo>
                      <a:lnTo>
                        <a:pt x="4" y="1"/>
                      </a:lnTo>
                      <a:lnTo>
                        <a:pt x="3" y="0"/>
                      </a:lnTo>
                      <a:lnTo>
                        <a:pt x="2" y="0"/>
                      </a:lnTo>
                      <a:lnTo>
                        <a:pt x="1" y="1"/>
                      </a:lnTo>
                      <a:lnTo>
                        <a:pt x="0" y="1"/>
                      </a:lnTo>
                      <a:lnTo>
                        <a:pt x="0" y="3"/>
                      </a:lnTo>
                      <a:lnTo>
                        <a:pt x="0" y="4"/>
                      </a:lnTo>
                      <a:lnTo>
                        <a:pt x="0" y="5"/>
                      </a:lnTo>
                      <a:lnTo>
                        <a:pt x="0" y="6"/>
                      </a:lnTo>
                      <a:lnTo>
                        <a:pt x="0" y="7"/>
                      </a:lnTo>
                      <a:lnTo>
                        <a:pt x="0" y="8"/>
                      </a:lnTo>
                      <a:lnTo>
                        <a:pt x="1" y="9"/>
                      </a:lnTo>
                      <a:lnTo>
                        <a:pt x="2" y="10"/>
                      </a:lnTo>
                      <a:lnTo>
                        <a:pt x="3"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51" name="Freeform 834"/>
                <p:cNvSpPr>
                  <a:spLocks/>
                </p:cNvSpPr>
                <p:nvPr/>
              </p:nvSpPr>
              <p:spPr bwMode="auto">
                <a:xfrm>
                  <a:off x="913" y="1611"/>
                  <a:ext cx="1" cy="1"/>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w 5"/>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2"/>
                    <a:gd name="T101" fmla="*/ 5 w 5"/>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2">
                      <a:moveTo>
                        <a:pt x="3" y="12"/>
                      </a:moveTo>
                      <a:lnTo>
                        <a:pt x="4" y="12"/>
                      </a:lnTo>
                      <a:lnTo>
                        <a:pt x="4" y="11"/>
                      </a:lnTo>
                      <a:lnTo>
                        <a:pt x="5" y="10"/>
                      </a:lnTo>
                      <a:lnTo>
                        <a:pt x="5" y="9"/>
                      </a:lnTo>
                      <a:lnTo>
                        <a:pt x="5" y="8"/>
                      </a:lnTo>
                      <a:lnTo>
                        <a:pt x="5" y="6"/>
                      </a:lnTo>
                      <a:lnTo>
                        <a:pt x="5" y="4"/>
                      </a:lnTo>
                      <a:lnTo>
                        <a:pt x="4" y="3"/>
                      </a:lnTo>
                      <a:lnTo>
                        <a:pt x="4" y="2"/>
                      </a:lnTo>
                      <a:lnTo>
                        <a:pt x="3" y="2"/>
                      </a:lnTo>
                      <a:lnTo>
                        <a:pt x="3" y="0"/>
                      </a:lnTo>
                      <a:lnTo>
                        <a:pt x="2" y="0"/>
                      </a:lnTo>
                      <a:lnTo>
                        <a:pt x="2" y="2"/>
                      </a:lnTo>
                      <a:lnTo>
                        <a:pt x="1" y="2"/>
                      </a:lnTo>
                      <a:lnTo>
                        <a:pt x="0" y="3"/>
                      </a:lnTo>
                      <a:lnTo>
                        <a:pt x="0" y="4"/>
                      </a:lnTo>
                      <a:lnTo>
                        <a:pt x="0" y="6"/>
                      </a:lnTo>
                      <a:lnTo>
                        <a:pt x="0" y="7"/>
                      </a:lnTo>
                      <a:lnTo>
                        <a:pt x="0" y="8"/>
                      </a:lnTo>
                      <a:lnTo>
                        <a:pt x="0" y="9"/>
                      </a:lnTo>
                      <a:lnTo>
                        <a:pt x="0" y="10"/>
                      </a:lnTo>
                      <a:lnTo>
                        <a:pt x="1" y="11"/>
                      </a:lnTo>
                      <a:lnTo>
                        <a:pt x="2" y="11"/>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52" name="Freeform 835"/>
                <p:cNvSpPr>
                  <a:spLocks/>
                </p:cNvSpPr>
                <p:nvPr/>
              </p:nvSpPr>
              <p:spPr bwMode="auto">
                <a:xfrm>
                  <a:off x="913" y="1612"/>
                  <a:ext cx="1" cy="1"/>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w 5"/>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2"/>
                    <a:gd name="T101" fmla="*/ 5 w 5"/>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2">
                      <a:moveTo>
                        <a:pt x="3" y="12"/>
                      </a:moveTo>
                      <a:lnTo>
                        <a:pt x="4" y="12"/>
                      </a:lnTo>
                      <a:lnTo>
                        <a:pt x="4" y="11"/>
                      </a:lnTo>
                      <a:lnTo>
                        <a:pt x="5" y="10"/>
                      </a:lnTo>
                      <a:lnTo>
                        <a:pt x="5" y="9"/>
                      </a:lnTo>
                      <a:lnTo>
                        <a:pt x="5" y="8"/>
                      </a:lnTo>
                      <a:lnTo>
                        <a:pt x="5" y="7"/>
                      </a:lnTo>
                      <a:lnTo>
                        <a:pt x="5" y="5"/>
                      </a:lnTo>
                      <a:lnTo>
                        <a:pt x="5" y="4"/>
                      </a:lnTo>
                      <a:lnTo>
                        <a:pt x="5" y="3"/>
                      </a:lnTo>
                      <a:lnTo>
                        <a:pt x="4" y="1"/>
                      </a:lnTo>
                      <a:lnTo>
                        <a:pt x="3" y="1"/>
                      </a:lnTo>
                      <a:lnTo>
                        <a:pt x="3" y="0"/>
                      </a:lnTo>
                      <a:lnTo>
                        <a:pt x="2" y="0"/>
                      </a:lnTo>
                      <a:lnTo>
                        <a:pt x="2" y="1"/>
                      </a:lnTo>
                      <a:lnTo>
                        <a:pt x="1" y="1"/>
                      </a:lnTo>
                      <a:lnTo>
                        <a:pt x="0" y="2"/>
                      </a:lnTo>
                      <a:lnTo>
                        <a:pt x="0" y="3"/>
                      </a:lnTo>
                      <a:lnTo>
                        <a:pt x="0" y="5"/>
                      </a:lnTo>
                      <a:lnTo>
                        <a:pt x="0" y="7"/>
                      </a:lnTo>
                      <a:lnTo>
                        <a:pt x="0" y="8"/>
                      </a:lnTo>
                      <a:lnTo>
                        <a:pt x="0" y="9"/>
                      </a:lnTo>
                      <a:lnTo>
                        <a:pt x="0" y="10"/>
                      </a:lnTo>
                      <a:lnTo>
                        <a:pt x="1" y="10"/>
                      </a:lnTo>
                      <a:lnTo>
                        <a:pt x="2" y="11"/>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53" name="Freeform 836"/>
                <p:cNvSpPr>
                  <a:spLocks/>
                </p:cNvSpPr>
                <p:nvPr/>
              </p:nvSpPr>
              <p:spPr bwMode="auto">
                <a:xfrm>
                  <a:off x="913" y="1614"/>
                  <a:ext cx="1" cy="1"/>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12"/>
                    <a:gd name="T98" fmla="*/ 5 w 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12">
                      <a:moveTo>
                        <a:pt x="3" y="12"/>
                      </a:moveTo>
                      <a:lnTo>
                        <a:pt x="4" y="12"/>
                      </a:lnTo>
                      <a:lnTo>
                        <a:pt x="4" y="11"/>
                      </a:lnTo>
                      <a:lnTo>
                        <a:pt x="5" y="9"/>
                      </a:lnTo>
                      <a:lnTo>
                        <a:pt x="5" y="7"/>
                      </a:lnTo>
                      <a:lnTo>
                        <a:pt x="5" y="5"/>
                      </a:lnTo>
                      <a:lnTo>
                        <a:pt x="5" y="4"/>
                      </a:lnTo>
                      <a:lnTo>
                        <a:pt x="5" y="3"/>
                      </a:lnTo>
                      <a:lnTo>
                        <a:pt x="4" y="2"/>
                      </a:lnTo>
                      <a:lnTo>
                        <a:pt x="4" y="1"/>
                      </a:lnTo>
                      <a:lnTo>
                        <a:pt x="3" y="1"/>
                      </a:lnTo>
                      <a:lnTo>
                        <a:pt x="3" y="0"/>
                      </a:lnTo>
                      <a:lnTo>
                        <a:pt x="2" y="0"/>
                      </a:lnTo>
                      <a:lnTo>
                        <a:pt x="2" y="1"/>
                      </a:lnTo>
                      <a:lnTo>
                        <a:pt x="1" y="1"/>
                      </a:lnTo>
                      <a:lnTo>
                        <a:pt x="0" y="2"/>
                      </a:lnTo>
                      <a:lnTo>
                        <a:pt x="0" y="3"/>
                      </a:lnTo>
                      <a:lnTo>
                        <a:pt x="0" y="4"/>
                      </a:lnTo>
                      <a:lnTo>
                        <a:pt x="0" y="5"/>
                      </a:lnTo>
                      <a:lnTo>
                        <a:pt x="0" y="6"/>
                      </a:lnTo>
                      <a:lnTo>
                        <a:pt x="0" y="7"/>
                      </a:lnTo>
                      <a:lnTo>
                        <a:pt x="0" y="8"/>
                      </a:lnTo>
                      <a:lnTo>
                        <a:pt x="0" y="9"/>
                      </a:lnTo>
                      <a:lnTo>
                        <a:pt x="1" y="11"/>
                      </a:lnTo>
                      <a:lnTo>
                        <a:pt x="2" y="11"/>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54" name="Freeform 837"/>
                <p:cNvSpPr>
                  <a:spLocks/>
                </p:cNvSpPr>
                <p:nvPr/>
              </p:nvSpPr>
              <p:spPr bwMode="auto">
                <a:xfrm>
                  <a:off x="913" y="1615"/>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11"/>
                    <a:gd name="T98" fmla="*/ 5 w 5"/>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11">
                      <a:moveTo>
                        <a:pt x="3" y="11"/>
                      </a:moveTo>
                      <a:lnTo>
                        <a:pt x="4" y="11"/>
                      </a:lnTo>
                      <a:lnTo>
                        <a:pt x="4" y="10"/>
                      </a:lnTo>
                      <a:lnTo>
                        <a:pt x="5" y="9"/>
                      </a:lnTo>
                      <a:lnTo>
                        <a:pt x="5" y="8"/>
                      </a:lnTo>
                      <a:lnTo>
                        <a:pt x="5" y="7"/>
                      </a:lnTo>
                      <a:lnTo>
                        <a:pt x="5" y="6"/>
                      </a:lnTo>
                      <a:lnTo>
                        <a:pt x="5" y="5"/>
                      </a:lnTo>
                      <a:lnTo>
                        <a:pt x="5" y="3"/>
                      </a:lnTo>
                      <a:lnTo>
                        <a:pt x="4" y="2"/>
                      </a:lnTo>
                      <a:lnTo>
                        <a:pt x="4" y="1"/>
                      </a:lnTo>
                      <a:lnTo>
                        <a:pt x="3" y="1"/>
                      </a:lnTo>
                      <a:lnTo>
                        <a:pt x="3" y="0"/>
                      </a:lnTo>
                      <a:lnTo>
                        <a:pt x="2" y="0"/>
                      </a:lnTo>
                      <a:lnTo>
                        <a:pt x="2" y="1"/>
                      </a:lnTo>
                      <a:lnTo>
                        <a:pt x="1" y="1"/>
                      </a:lnTo>
                      <a:lnTo>
                        <a:pt x="0" y="2"/>
                      </a:lnTo>
                      <a:lnTo>
                        <a:pt x="0" y="3"/>
                      </a:lnTo>
                      <a:lnTo>
                        <a:pt x="0" y="4"/>
                      </a:lnTo>
                      <a:lnTo>
                        <a:pt x="0" y="5"/>
                      </a:lnTo>
                      <a:lnTo>
                        <a:pt x="0" y="6"/>
                      </a:lnTo>
                      <a:lnTo>
                        <a:pt x="0" y="7"/>
                      </a:lnTo>
                      <a:lnTo>
                        <a:pt x="0" y="8"/>
                      </a:lnTo>
                      <a:lnTo>
                        <a:pt x="0" y="9"/>
                      </a:lnTo>
                      <a:lnTo>
                        <a:pt x="1" y="10"/>
                      </a:lnTo>
                      <a:lnTo>
                        <a:pt x="2" y="10"/>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55" name="Freeform 838"/>
                <p:cNvSpPr>
                  <a:spLocks/>
                </p:cNvSpPr>
                <p:nvPr/>
              </p:nvSpPr>
              <p:spPr bwMode="auto">
                <a:xfrm>
                  <a:off x="913" y="1617"/>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11"/>
                    <a:gd name="T98" fmla="*/ 5 w 5"/>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11">
                      <a:moveTo>
                        <a:pt x="3" y="11"/>
                      </a:moveTo>
                      <a:lnTo>
                        <a:pt x="4" y="11"/>
                      </a:lnTo>
                      <a:lnTo>
                        <a:pt x="4" y="10"/>
                      </a:lnTo>
                      <a:lnTo>
                        <a:pt x="5" y="9"/>
                      </a:lnTo>
                      <a:lnTo>
                        <a:pt x="5" y="8"/>
                      </a:lnTo>
                      <a:lnTo>
                        <a:pt x="5" y="7"/>
                      </a:lnTo>
                      <a:lnTo>
                        <a:pt x="5" y="6"/>
                      </a:lnTo>
                      <a:lnTo>
                        <a:pt x="5" y="5"/>
                      </a:lnTo>
                      <a:lnTo>
                        <a:pt x="5" y="4"/>
                      </a:lnTo>
                      <a:lnTo>
                        <a:pt x="5" y="3"/>
                      </a:lnTo>
                      <a:lnTo>
                        <a:pt x="5" y="2"/>
                      </a:lnTo>
                      <a:lnTo>
                        <a:pt x="4" y="1"/>
                      </a:lnTo>
                      <a:lnTo>
                        <a:pt x="3" y="1"/>
                      </a:lnTo>
                      <a:lnTo>
                        <a:pt x="3" y="0"/>
                      </a:lnTo>
                      <a:lnTo>
                        <a:pt x="2" y="0"/>
                      </a:lnTo>
                      <a:lnTo>
                        <a:pt x="2" y="1"/>
                      </a:lnTo>
                      <a:lnTo>
                        <a:pt x="1" y="1"/>
                      </a:lnTo>
                      <a:lnTo>
                        <a:pt x="0" y="2"/>
                      </a:lnTo>
                      <a:lnTo>
                        <a:pt x="0" y="3"/>
                      </a:lnTo>
                      <a:lnTo>
                        <a:pt x="0" y="4"/>
                      </a:lnTo>
                      <a:lnTo>
                        <a:pt x="0" y="5"/>
                      </a:lnTo>
                      <a:lnTo>
                        <a:pt x="0" y="6"/>
                      </a:lnTo>
                      <a:lnTo>
                        <a:pt x="0" y="7"/>
                      </a:lnTo>
                      <a:lnTo>
                        <a:pt x="0" y="8"/>
                      </a:lnTo>
                      <a:lnTo>
                        <a:pt x="0" y="9"/>
                      </a:lnTo>
                      <a:lnTo>
                        <a:pt x="1" y="9"/>
                      </a:lnTo>
                      <a:lnTo>
                        <a:pt x="2" y="10"/>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56" name="Freeform 839"/>
                <p:cNvSpPr>
                  <a:spLocks/>
                </p:cNvSpPr>
                <p:nvPr/>
              </p:nvSpPr>
              <p:spPr bwMode="auto">
                <a:xfrm>
                  <a:off x="913" y="1618"/>
                  <a:ext cx="1" cy="1"/>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12"/>
                    <a:gd name="T98" fmla="*/ 5 w 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12">
                      <a:moveTo>
                        <a:pt x="3" y="12"/>
                      </a:moveTo>
                      <a:lnTo>
                        <a:pt x="4" y="11"/>
                      </a:lnTo>
                      <a:lnTo>
                        <a:pt x="5" y="10"/>
                      </a:lnTo>
                      <a:lnTo>
                        <a:pt x="5" y="9"/>
                      </a:lnTo>
                      <a:lnTo>
                        <a:pt x="5" y="8"/>
                      </a:lnTo>
                      <a:lnTo>
                        <a:pt x="5" y="7"/>
                      </a:lnTo>
                      <a:lnTo>
                        <a:pt x="5" y="6"/>
                      </a:lnTo>
                      <a:lnTo>
                        <a:pt x="5" y="5"/>
                      </a:lnTo>
                      <a:lnTo>
                        <a:pt x="5" y="3"/>
                      </a:lnTo>
                      <a:lnTo>
                        <a:pt x="5" y="2"/>
                      </a:lnTo>
                      <a:lnTo>
                        <a:pt x="4" y="1"/>
                      </a:lnTo>
                      <a:lnTo>
                        <a:pt x="3" y="0"/>
                      </a:lnTo>
                      <a:lnTo>
                        <a:pt x="2" y="0"/>
                      </a:lnTo>
                      <a:lnTo>
                        <a:pt x="1" y="1"/>
                      </a:lnTo>
                      <a:lnTo>
                        <a:pt x="0" y="2"/>
                      </a:lnTo>
                      <a:lnTo>
                        <a:pt x="0" y="3"/>
                      </a:lnTo>
                      <a:lnTo>
                        <a:pt x="0" y="5"/>
                      </a:lnTo>
                      <a:lnTo>
                        <a:pt x="0" y="6"/>
                      </a:lnTo>
                      <a:lnTo>
                        <a:pt x="0" y="8"/>
                      </a:lnTo>
                      <a:lnTo>
                        <a:pt x="0" y="9"/>
                      </a:lnTo>
                      <a:lnTo>
                        <a:pt x="1" y="10"/>
                      </a:lnTo>
                      <a:lnTo>
                        <a:pt x="2" y="11"/>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57" name="Freeform 840"/>
                <p:cNvSpPr>
                  <a:spLocks/>
                </p:cNvSpPr>
                <p:nvPr/>
              </p:nvSpPr>
              <p:spPr bwMode="auto">
                <a:xfrm>
                  <a:off x="913" y="1620"/>
                  <a:ext cx="1" cy="1"/>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12"/>
                    <a:gd name="T98" fmla="*/ 5 w 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12">
                      <a:moveTo>
                        <a:pt x="3" y="12"/>
                      </a:moveTo>
                      <a:lnTo>
                        <a:pt x="4" y="12"/>
                      </a:lnTo>
                      <a:lnTo>
                        <a:pt x="4" y="11"/>
                      </a:lnTo>
                      <a:lnTo>
                        <a:pt x="5" y="10"/>
                      </a:lnTo>
                      <a:lnTo>
                        <a:pt x="5" y="9"/>
                      </a:lnTo>
                      <a:lnTo>
                        <a:pt x="5" y="7"/>
                      </a:lnTo>
                      <a:lnTo>
                        <a:pt x="5" y="6"/>
                      </a:lnTo>
                      <a:lnTo>
                        <a:pt x="5" y="5"/>
                      </a:lnTo>
                      <a:lnTo>
                        <a:pt x="5" y="3"/>
                      </a:lnTo>
                      <a:lnTo>
                        <a:pt x="4" y="1"/>
                      </a:lnTo>
                      <a:lnTo>
                        <a:pt x="3" y="1"/>
                      </a:lnTo>
                      <a:lnTo>
                        <a:pt x="3" y="0"/>
                      </a:lnTo>
                      <a:lnTo>
                        <a:pt x="2" y="0"/>
                      </a:lnTo>
                      <a:lnTo>
                        <a:pt x="2" y="1"/>
                      </a:lnTo>
                      <a:lnTo>
                        <a:pt x="1" y="1"/>
                      </a:lnTo>
                      <a:lnTo>
                        <a:pt x="0" y="2"/>
                      </a:lnTo>
                      <a:lnTo>
                        <a:pt x="0" y="3"/>
                      </a:lnTo>
                      <a:lnTo>
                        <a:pt x="0" y="4"/>
                      </a:lnTo>
                      <a:lnTo>
                        <a:pt x="0" y="5"/>
                      </a:lnTo>
                      <a:lnTo>
                        <a:pt x="0" y="6"/>
                      </a:lnTo>
                      <a:lnTo>
                        <a:pt x="0" y="7"/>
                      </a:lnTo>
                      <a:lnTo>
                        <a:pt x="0" y="9"/>
                      </a:lnTo>
                      <a:lnTo>
                        <a:pt x="0" y="10"/>
                      </a:lnTo>
                      <a:lnTo>
                        <a:pt x="1" y="11"/>
                      </a:lnTo>
                      <a:lnTo>
                        <a:pt x="2" y="11"/>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58" name="Freeform 841"/>
                <p:cNvSpPr>
                  <a:spLocks/>
                </p:cNvSpPr>
                <p:nvPr/>
              </p:nvSpPr>
              <p:spPr bwMode="auto">
                <a:xfrm>
                  <a:off x="913" y="1621"/>
                  <a:ext cx="1" cy="1"/>
                </a:xfrm>
                <a:custGeom>
                  <a:avLst/>
                  <a:gdLst>
                    <a:gd name="T0" fmla="*/ 0 w 5"/>
                    <a:gd name="T1" fmla="*/ 0 h 10"/>
                    <a:gd name="T2" fmla="*/ 0 w 5"/>
                    <a:gd name="T3" fmla="*/ 0 h 10"/>
                    <a:gd name="T4" fmla="*/ 0 w 5"/>
                    <a:gd name="T5" fmla="*/ 0 h 10"/>
                    <a:gd name="T6" fmla="*/ 0 w 5"/>
                    <a:gd name="T7" fmla="*/ 0 h 10"/>
                    <a:gd name="T8" fmla="*/ 0 w 5"/>
                    <a:gd name="T9" fmla="*/ 0 h 10"/>
                    <a:gd name="T10" fmla="*/ 0 w 5"/>
                    <a:gd name="T11" fmla="*/ 0 h 10"/>
                    <a:gd name="T12" fmla="*/ 0 w 5"/>
                    <a:gd name="T13" fmla="*/ 0 h 10"/>
                    <a:gd name="T14" fmla="*/ 0 w 5"/>
                    <a:gd name="T15" fmla="*/ 0 h 10"/>
                    <a:gd name="T16" fmla="*/ 0 w 5"/>
                    <a:gd name="T17" fmla="*/ 0 h 10"/>
                    <a:gd name="T18" fmla="*/ 0 w 5"/>
                    <a:gd name="T19" fmla="*/ 0 h 10"/>
                    <a:gd name="T20" fmla="*/ 0 w 5"/>
                    <a:gd name="T21" fmla="*/ 0 h 10"/>
                    <a:gd name="T22" fmla="*/ 0 w 5"/>
                    <a:gd name="T23" fmla="*/ 0 h 10"/>
                    <a:gd name="T24" fmla="*/ 0 w 5"/>
                    <a:gd name="T25" fmla="*/ 0 h 10"/>
                    <a:gd name="T26" fmla="*/ 0 w 5"/>
                    <a:gd name="T27" fmla="*/ 0 h 10"/>
                    <a:gd name="T28" fmla="*/ 0 w 5"/>
                    <a:gd name="T29" fmla="*/ 0 h 10"/>
                    <a:gd name="T30" fmla="*/ 0 w 5"/>
                    <a:gd name="T31" fmla="*/ 0 h 10"/>
                    <a:gd name="T32" fmla="*/ 0 w 5"/>
                    <a:gd name="T33" fmla="*/ 0 h 10"/>
                    <a:gd name="T34" fmla="*/ 0 w 5"/>
                    <a:gd name="T35" fmla="*/ 0 h 10"/>
                    <a:gd name="T36" fmla="*/ 0 w 5"/>
                    <a:gd name="T37" fmla="*/ 0 h 10"/>
                    <a:gd name="T38" fmla="*/ 0 w 5"/>
                    <a:gd name="T39" fmla="*/ 0 h 10"/>
                    <a:gd name="T40" fmla="*/ 0 w 5"/>
                    <a:gd name="T41" fmla="*/ 0 h 10"/>
                    <a:gd name="T42" fmla="*/ 0 w 5"/>
                    <a:gd name="T43" fmla="*/ 0 h 10"/>
                    <a:gd name="T44" fmla="*/ 0 w 5"/>
                    <a:gd name="T45" fmla="*/ 0 h 10"/>
                    <a:gd name="T46" fmla="*/ 0 w 5"/>
                    <a:gd name="T47" fmla="*/ 0 h 10"/>
                    <a:gd name="T48" fmla="*/ 0 w 5"/>
                    <a:gd name="T49" fmla="*/ 0 h 10"/>
                    <a:gd name="T50" fmla="*/ 0 w 5"/>
                    <a:gd name="T51" fmla="*/ 0 h 10"/>
                    <a:gd name="T52" fmla="*/ 0 w 5"/>
                    <a:gd name="T53" fmla="*/ 0 h 10"/>
                    <a:gd name="T54" fmla="*/ 0 w 5"/>
                    <a:gd name="T55" fmla="*/ 0 h 10"/>
                    <a:gd name="T56" fmla="*/ 0 w 5"/>
                    <a:gd name="T57" fmla="*/ 0 h 10"/>
                    <a:gd name="T58" fmla="*/ 0 w 5"/>
                    <a:gd name="T59" fmla="*/ 0 h 10"/>
                    <a:gd name="T60" fmla="*/ 0 w 5"/>
                    <a:gd name="T61" fmla="*/ 0 h 10"/>
                    <a:gd name="T62" fmla="*/ 0 w 5"/>
                    <a:gd name="T63" fmla="*/ 0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10"/>
                    <a:gd name="T98" fmla="*/ 5 w 5"/>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10">
                      <a:moveTo>
                        <a:pt x="3" y="10"/>
                      </a:moveTo>
                      <a:lnTo>
                        <a:pt x="4" y="10"/>
                      </a:lnTo>
                      <a:lnTo>
                        <a:pt x="5" y="9"/>
                      </a:lnTo>
                      <a:lnTo>
                        <a:pt x="5" y="8"/>
                      </a:lnTo>
                      <a:lnTo>
                        <a:pt x="5" y="6"/>
                      </a:lnTo>
                      <a:lnTo>
                        <a:pt x="5" y="5"/>
                      </a:lnTo>
                      <a:lnTo>
                        <a:pt x="5" y="4"/>
                      </a:lnTo>
                      <a:lnTo>
                        <a:pt x="5" y="3"/>
                      </a:lnTo>
                      <a:lnTo>
                        <a:pt x="5" y="2"/>
                      </a:lnTo>
                      <a:lnTo>
                        <a:pt x="4" y="2"/>
                      </a:lnTo>
                      <a:lnTo>
                        <a:pt x="4" y="1"/>
                      </a:lnTo>
                      <a:lnTo>
                        <a:pt x="3" y="0"/>
                      </a:lnTo>
                      <a:lnTo>
                        <a:pt x="2" y="0"/>
                      </a:lnTo>
                      <a:lnTo>
                        <a:pt x="1" y="1"/>
                      </a:lnTo>
                      <a:lnTo>
                        <a:pt x="0" y="2"/>
                      </a:lnTo>
                      <a:lnTo>
                        <a:pt x="0" y="3"/>
                      </a:lnTo>
                      <a:lnTo>
                        <a:pt x="0" y="4"/>
                      </a:lnTo>
                      <a:lnTo>
                        <a:pt x="0" y="5"/>
                      </a:lnTo>
                      <a:lnTo>
                        <a:pt x="0" y="6"/>
                      </a:lnTo>
                      <a:lnTo>
                        <a:pt x="0" y="7"/>
                      </a:lnTo>
                      <a:lnTo>
                        <a:pt x="0" y="8"/>
                      </a:lnTo>
                      <a:lnTo>
                        <a:pt x="1" y="10"/>
                      </a:lnTo>
                      <a:lnTo>
                        <a:pt x="2" y="10"/>
                      </a:lnTo>
                      <a:lnTo>
                        <a:pt x="3"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59" name="Freeform 842"/>
                <p:cNvSpPr>
                  <a:spLocks/>
                </p:cNvSpPr>
                <p:nvPr/>
              </p:nvSpPr>
              <p:spPr bwMode="auto">
                <a:xfrm>
                  <a:off x="911" y="1609"/>
                  <a:ext cx="1" cy="1"/>
                </a:xfrm>
                <a:custGeom>
                  <a:avLst/>
                  <a:gdLst>
                    <a:gd name="T0" fmla="*/ 0 w 7"/>
                    <a:gd name="T1" fmla="*/ 0 h 11"/>
                    <a:gd name="T2" fmla="*/ 0 w 7"/>
                    <a:gd name="T3" fmla="*/ 0 h 11"/>
                    <a:gd name="T4" fmla="*/ 0 w 7"/>
                    <a:gd name="T5" fmla="*/ 0 h 11"/>
                    <a:gd name="T6" fmla="*/ 0 w 7"/>
                    <a:gd name="T7" fmla="*/ 0 h 11"/>
                    <a:gd name="T8" fmla="*/ 0 w 7"/>
                    <a:gd name="T9" fmla="*/ 0 h 11"/>
                    <a:gd name="T10" fmla="*/ 0 w 7"/>
                    <a:gd name="T11" fmla="*/ 0 h 11"/>
                    <a:gd name="T12" fmla="*/ 0 w 7"/>
                    <a:gd name="T13" fmla="*/ 0 h 11"/>
                    <a:gd name="T14" fmla="*/ 0 w 7"/>
                    <a:gd name="T15" fmla="*/ 0 h 11"/>
                    <a:gd name="T16" fmla="*/ 0 w 7"/>
                    <a:gd name="T17" fmla="*/ 0 h 11"/>
                    <a:gd name="T18" fmla="*/ 0 w 7"/>
                    <a:gd name="T19" fmla="*/ 0 h 11"/>
                    <a:gd name="T20" fmla="*/ 0 w 7"/>
                    <a:gd name="T21" fmla="*/ 0 h 11"/>
                    <a:gd name="T22" fmla="*/ 0 w 7"/>
                    <a:gd name="T23" fmla="*/ 0 h 11"/>
                    <a:gd name="T24" fmla="*/ 0 w 7"/>
                    <a:gd name="T25" fmla="*/ 0 h 11"/>
                    <a:gd name="T26" fmla="*/ 0 w 7"/>
                    <a:gd name="T27" fmla="*/ 0 h 11"/>
                    <a:gd name="T28" fmla="*/ 0 w 7"/>
                    <a:gd name="T29" fmla="*/ 0 h 11"/>
                    <a:gd name="T30" fmla="*/ 0 w 7"/>
                    <a:gd name="T31" fmla="*/ 0 h 11"/>
                    <a:gd name="T32" fmla="*/ 0 w 7"/>
                    <a:gd name="T33" fmla="*/ 0 h 11"/>
                    <a:gd name="T34" fmla="*/ 0 w 7"/>
                    <a:gd name="T35" fmla="*/ 0 h 11"/>
                    <a:gd name="T36" fmla="*/ 0 w 7"/>
                    <a:gd name="T37" fmla="*/ 0 h 11"/>
                    <a:gd name="T38" fmla="*/ 0 w 7"/>
                    <a:gd name="T39" fmla="*/ 0 h 11"/>
                    <a:gd name="T40" fmla="*/ 0 w 7"/>
                    <a:gd name="T41" fmla="*/ 0 h 11"/>
                    <a:gd name="T42" fmla="*/ 0 w 7"/>
                    <a:gd name="T43" fmla="*/ 0 h 11"/>
                    <a:gd name="T44" fmla="*/ 0 w 7"/>
                    <a:gd name="T45" fmla="*/ 0 h 11"/>
                    <a:gd name="T46" fmla="*/ 0 w 7"/>
                    <a:gd name="T47" fmla="*/ 0 h 11"/>
                    <a:gd name="T48" fmla="*/ 0 w 7"/>
                    <a:gd name="T49" fmla="*/ 0 h 11"/>
                    <a:gd name="T50" fmla="*/ 0 w 7"/>
                    <a:gd name="T51" fmla="*/ 0 h 11"/>
                    <a:gd name="T52" fmla="*/ 0 w 7"/>
                    <a:gd name="T53" fmla="*/ 0 h 11"/>
                    <a:gd name="T54" fmla="*/ 0 w 7"/>
                    <a:gd name="T55" fmla="*/ 0 h 11"/>
                    <a:gd name="T56" fmla="*/ 0 w 7"/>
                    <a:gd name="T57" fmla="*/ 0 h 11"/>
                    <a:gd name="T58" fmla="*/ 0 w 7"/>
                    <a:gd name="T59" fmla="*/ 0 h 11"/>
                    <a:gd name="T60" fmla="*/ 0 w 7"/>
                    <a:gd name="T61" fmla="*/ 0 h 11"/>
                    <a:gd name="T62" fmla="*/ 0 w 7"/>
                    <a:gd name="T63" fmla="*/ 0 h 11"/>
                    <a:gd name="T64" fmla="*/ 0 w 7"/>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11"/>
                    <a:gd name="T101" fmla="*/ 7 w 7"/>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11">
                      <a:moveTo>
                        <a:pt x="4" y="11"/>
                      </a:moveTo>
                      <a:lnTo>
                        <a:pt x="4" y="10"/>
                      </a:lnTo>
                      <a:lnTo>
                        <a:pt x="5" y="10"/>
                      </a:lnTo>
                      <a:lnTo>
                        <a:pt x="5" y="9"/>
                      </a:lnTo>
                      <a:lnTo>
                        <a:pt x="7" y="8"/>
                      </a:lnTo>
                      <a:lnTo>
                        <a:pt x="7" y="7"/>
                      </a:lnTo>
                      <a:lnTo>
                        <a:pt x="7" y="6"/>
                      </a:lnTo>
                      <a:lnTo>
                        <a:pt x="7" y="5"/>
                      </a:lnTo>
                      <a:lnTo>
                        <a:pt x="7" y="4"/>
                      </a:lnTo>
                      <a:lnTo>
                        <a:pt x="5" y="3"/>
                      </a:lnTo>
                      <a:lnTo>
                        <a:pt x="5" y="1"/>
                      </a:lnTo>
                      <a:lnTo>
                        <a:pt x="4" y="1"/>
                      </a:lnTo>
                      <a:lnTo>
                        <a:pt x="3" y="0"/>
                      </a:lnTo>
                      <a:lnTo>
                        <a:pt x="2" y="1"/>
                      </a:lnTo>
                      <a:lnTo>
                        <a:pt x="1" y="1"/>
                      </a:lnTo>
                      <a:lnTo>
                        <a:pt x="1" y="2"/>
                      </a:lnTo>
                      <a:lnTo>
                        <a:pt x="0" y="3"/>
                      </a:lnTo>
                      <a:lnTo>
                        <a:pt x="0" y="4"/>
                      </a:lnTo>
                      <a:lnTo>
                        <a:pt x="0" y="5"/>
                      </a:lnTo>
                      <a:lnTo>
                        <a:pt x="0" y="6"/>
                      </a:lnTo>
                      <a:lnTo>
                        <a:pt x="1" y="8"/>
                      </a:lnTo>
                      <a:lnTo>
                        <a:pt x="1" y="10"/>
                      </a:lnTo>
                      <a:lnTo>
                        <a:pt x="2" y="10"/>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60" name="Freeform 843"/>
                <p:cNvSpPr>
                  <a:spLocks/>
                </p:cNvSpPr>
                <p:nvPr/>
              </p:nvSpPr>
              <p:spPr bwMode="auto">
                <a:xfrm>
                  <a:off x="911" y="1611"/>
                  <a:ext cx="1" cy="1"/>
                </a:xfrm>
                <a:custGeom>
                  <a:avLst/>
                  <a:gdLst>
                    <a:gd name="T0" fmla="*/ 0 w 7"/>
                    <a:gd name="T1" fmla="*/ 0 h 11"/>
                    <a:gd name="T2" fmla="*/ 0 w 7"/>
                    <a:gd name="T3" fmla="*/ 0 h 11"/>
                    <a:gd name="T4" fmla="*/ 0 w 7"/>
                    <a:gd name="T5" fmla="*/ 0 h 11"/>
                    <a:gd name="T6" fmla="*/ 0 w 7"/>
                    <a:gd name="T7" fmla="*/ 0 h 11"/>
                    <a:gd name="T8" fmla="*/ 0 w 7"/>
                    <a:gd name="T9" fmla="*/ 0 h 11"/>
                    <a:gd name="T10" fmla="*/ 0 w 7"/>
                    <a:gd name="T11" fmla="*/ 0 h 11"/>
                    <a:gd name="T12" fmla="*/ 0 w 7"/>
                    <a:gd name="T13" fmla="*/ 0 h 11"/>
                    <a:gd name="T14" fmla="*/ 0 w 7"/>
                    <a:gd name="T15" fmla="*/ 0 h 11"/>
                    <a:gd name="T16" fmla="*/ 0 w 7"/>
                    <a:gd name="T17" fmla="*/ 0 h 11"/>
                    <a:gd name="T18" fmla="*/ 0 w 7"/>
                    <a:gd name="T19" fmla="*/ 0 h 11"/>
                    <a:gd name="T20" fmla="*/ 0 w 7"/>
                    <a:gd name="T21" fmla="*/ 0 h 11"/>
                    <a:gd name="T22" fmla="*/ 0 w 7"/>
                    <a:gd name="T23" fmla="*/ 0 h 11"/>
                    <a:gd name="T24" fmla="*/ 0 w 7"/>
                    <a:gd name="T25" fmla="*/ 0 h 11"/>
                    <a:gd name="T26" fmla="*/ 0 w 7"/>
                    <a:gd name="T27" fmla="*/ 0 h 11"/>
                    <a:gd name="T28" fmla="*/ 0 w 7"/>
                    <a:gd name="T29" fmla="*/ 0 h 11"/>
                    <a:gd name="T30" fmla="*/ 0 w 7"/>
                    <a:gd name="T31" fmla="*/ 0 h 11"/>
                    <a:gd name="T32" fmla="*/ 0 w 7"/>
                    <a:gd name="T33" fmla="*/ 0 h 11"/>
                    <a:gd name="T34" fmla="*/ 0 w 7"/>
                    <a:gd name="T35" fmla="*/ 0 h 11"/>
                    <a:gd name="T36" fmla="*/ 0 w 7"/>
                    <a:gd name="T37" fmla="*/ 0 h 11"/>
                    <a:gd name="T38" fmla="*/ 0 w 7"/>
                    <a:gd name="T39" fmla="*/ 0 h 11"/>
                    <a:gd name="T40" fmla="*/ 0 w 7"/>
                    <a:gd name="T41" fmla="*/ 0 h 11"/>
                    <a:gd name="T42" fmla="*/ 0 w 7"/>
                    <a:gd name="T43" fmla="*/ 0 h 11"/>
                    <a:gd name="T44" fmla="*/ 0 w 7"/>
                    <a:gd name="T45" fmla="*/ 0 h 11"/>
                    <a:gd name="T46" fmla="*/ 0 w 7"/>
                    <a:gd name="T47" fmla="*/ 0 h 11"/>
                    <a:gd name="T48" fmla="*/ 0 w 7"/>
                    <a:gd name="T49" fmla="*/ 0 h 11"/>
                    <a:gd name="T50" fmla="*/ 0 w 7"/>
                    <a:gd name="T51" fmla="*/ 0 h 11"/>
                    <a:gd name="T52" fmla="*/ 0 w 7"/>
                    <a:gd name="T53" fmla="*/ 0 h 11"/>
                    <a:gd name="T54" fmla="*/ 0 w 7"/>
                    <a:gd name="T55" fmla="*/ 0 h 11"/>
                    <a:gd name="T56" fmla="*/ 0 w 7"/>
                    <a:gd name="T57" fmla="*/ 0 h 11"/>
                    <a:gd name="T58" fmla="*/ 0 w 7"/>
                    <a:gd name="T59" fmla="*/ 0 h 11"/>
                    <a:gd name="T60" fmla="*/ 0 w 7"/>
                    <a:gd name="T61" fmla="*/ 0 h 11"/>
                    <a:gd name="T62" fmla="*/ 0 w 7"/>
                    <a:gd name="T63" fmla="*/ 0 h 11"/>
                    <a:gd name="T64" fmla="*/ 0 w 7"/>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11"/>
                    <a:gd name="T101" fmla="*/ 7 w 7"/>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11">
                      <a:moveTo>
                        <a:pt x="4" y="11"/>
                      </a:moveTo>
                      <a:lnTo>
                        <a:pt x="4" y="10"/>
                      </a:lnTo>
                      <a:lnTo>
                        <a:pt x="5" y="10"/>
                      </a:lnTo>
                      <a:lnTo>
                        <a:pt x="5" y="9"/>
                      </a:lnTo>
                      <a:lnTo>
                        <a:pt x="7" y="8"/>
                      </a:lnTo>
                      <a:lnTo>
                        <a:pt x="7" y="7"/>
                      </a:lnTo>
                      <a:lnTo>
                        <a:pt x="7" y="6"/>
                      </a:lnTo>
                      <a:lnTo>
                        <a:pt x="7" y="5"/>
                      </a:lnTo>
                      <a:lnTo>
                        <a:pt x="7" y="4"/>
                      </a:lnTo>
                      <a:lnTo>
                        <a:pt x="5" y="3"/>
                      </a:lnTo>
                      <a:lnTo>
                        <a:pt x="5" y="2"/>
                      </a:lnTo>
                      <a:lnTo>
                        <a:pt x="5" y="1"/>
                      </a:lnTo>
                      <a:lnTo>
                        <a:pt x="4" y="1"/>
                      </a:lnTo>
                      <a:lnTo>
                        <a:pt x="4" y="0"/>
                      </a:lnTo>
                      <a:lnTo>
                        <a:pt x="3" y="0"/>
                      </a:lnTo>
                      <a:lnTo>
                        <a:pt x="2" y="0"/>
                      </a:lnTo>
                      <a:lnTo>
                        <a:pt x="1" y="0"/>
                      </a:lnTo>
                      <a:lnTo>
                        <a:pt x="1" y="1"/>
                      </a:lnTo>
                      <a:lnTo>
                        <a:pt x="1" y="2"/>
                      </a:lnTo>
                      <a:lnTo>
                        <a:pt x="0" y="2"/>
                      </a:lnTo>
                      <a:lnTo>
                        <a:pt x="0" y="4"/>
                      </a:lnTo>
                      <a:lnTo>
                        <a:pt x="0" y="6"/>
                      </a:lnTo>
                      <a:lnTo>
                        <a:pt x="1" y="7"/>
                      </a:lnTo>
                      <a:lnTo>
                        <a:pt x="1" y="8"/>
                      </a:lnTo>
                      <a:lnTo>
                        <a:pt x="1" y="9"/>
                      </a:lnTo>
                      <a:lnTo>
                        <a:pt x="2" y="10"/>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61" name="Freeform 844"/>
                <p:cNvSpPr>
                  <a:spLocks/>
                </p:cNvSpPr>
                <p:nvPr/>
              </p:nvSpPr>
              <p:spPr bwMode="auto">
                <a:xfrm>
                  <a:off x="911" y="1612"/>
                  <a:ext cx="1" cy="1"/>
                </a:xfrm>
                <a:custGeom>
                  <a:avLst/>
                  <a:gdLst>
                    <a:gd name="T0" fmla="*/ 0 w 7"/>
                    <a:gd name="T1" fmla="*/ 0 h 11"/>
                    <a:gd name="T2" fmla="*/ 0 w 7"/>
                    <a:gd name="T3" fmla="*/ 0 h 11"/>
                    <a:gd name="T4" fmla="*/ 0 w 7"/>
                    <a:gd name="T5" fmla="*/ 0 h 11"/>
                    <a:gd name="T6" fmla="*/ 0 w 7"/>
                    <a:gd name="T7" fmla="*/ 0 h 11"/>
                    <a:gd name="T8" fmla="*/ 0 w 7"/>
                    <a:gd name="T9" fmla="*/ 0 h 11"/>
                    <a:gd name="T10" fmla="*/ 0 w 7"/>
                    <a:gd name="T11" fmla="*/ 0 h 11"/>
                    <a:gd name="T12" fmla="*/ 0 w 7"/>
                    <a:gd name="T13" fmla="*/ 0 h 11"/>
                    <a:gd name="T14" fmla="*/ 0 w 7"/>
                    <a:gd name="T15" fmla="*/ 0 h 11"/>
                    <a:gd name="T16" fmla="*/ 0 w 7"/>
                    <a:gd name="T17" fmla="*/ 0 h 11"/>
                    <a:gd name="T18" fmla="*/ 0 w 7"/>
                    <a:gd name="T19" fmla="*/ 0 h 11"/>
                    <a:gd name="T20" fmla="*/ 0 w 7"/>
                    <a:gd name="T21" fmla="*/ 0 h 11"/>
                    <a:gd name="T22" fmla="*/ 0 w 7"/>
                    <a:gd name="T23" fmla="*/ 0 h 11"/>
                    <a:gd name="T24" fmla="*/ 0 w 7"/>
                    <a:gd name="T25" fmla="*/ 0 h 11"/>
                    <a:gd name="T26" fmla="*/ 0 w 7"/>
                    <a:gd name="T27" fmla="*/ 0 h 11"/>
                    <a:gd name="T28" fmla="*/ 0 w 7"/>
                    <a:gd name="T29" fmla="*/ 0 h 11"/>
                    <a:gd name="T30" fmla="*/ 0 w 7"/>
                    <a:gd name="T31" fmla="*/ 0 h 11"/>
                    <a:gd name="T32" fmla="*/ 0 w 7"/>
                    <a:gd name="T33" fmla="*/ 0 h 11"/>
                    <a:gd name="T34" fmla="*/ 0 w 7"/>
                    <a:gd name="T35" fmla="*/ 0 h 11"/>
                    <a:gd name="T36" fmla="*/ 0 w 7"/>
                    <a:gd name="T37" fmla="*/ 0 h 11"/>
                    <a:gd name="T38" fmla="*/ 0 w 7"/>
                    <a:gd name="T39" fmla="*/ 0 h 11"/>
                    <a:gd name="T40" fmla="*/ 0 w 7"/>
                    <a:gd name="T41" fmla="*/ 0 h 11"/>
                    <a:gd name="T42" fmla="*/ 0 w 7"/>
                    <a:gd name="T43" fmla="*/ 0 h 11"/>
                    <a:gd name="T44" fmla="*/ 0 w 7"/>
                    <a:gd name="T45" fmla="*/ 0 h 11"/>
                    <a:gd name="T46" fmla="*/ 0 w 7"/>
                    <a:gd name="T47" fmla="*/ 0 h 11"/>
                    <a:gd name="T48" fmla="*/ 0 w 7"/>
                    <a:gd name="T49" fmla="*/ 0 h 11"/>
                    <a:gd name="T50" fmla="*/ 0 w 7"/>
                    <a:gd name="T51" fmla="*/ 0 h 11"/>
                    <a:gd name="T52" fmla="*/ 0 w 7"/>
                    <a:gd name="T53" fmla="*/ 0 h 11"/>
                    <a:gd name="T54" fmla="*/ 0 w 7"/>
                    <a:gd name="T55" fmla="*/ 0 h 11"/>
                    <a:gd name="T56" fmla="*/ 0 w 7"/>
                    <a:gd name="T57" fmla="*/ 0 h 11"/>
                    <a:gd name="T58" fmla="*/ 0 w 7"/>
                    <a:gd name="T59" fmla="*/ 0 h 11"/>
                    <a:gd name="T60" fmla="*/ 0 w 7"/>
                    <a:gd name="T61" fmla="*/ 0 h 11"/>
                    <a:gd name="T62" fmla="*/ 0 w 7"/>
                    <a:gd name="T63" fmla="*/ 0 h 11"/>
                    <a:gd name="T64" fmla="*/ 0 w 7"/>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11"/>
                    <a:gd name="T101" fmla="*/ 7 w 7"/>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11">
                      <a:moveTo>
                        <a:pt x="4" y="11"/>
                      </a:moveTo>
                      <a:lnTo>
                        <a:pt x="4" y="11"/>
                      </a:lnTo>
                      <a:lnTo>
                        <a:pt x="5" y="11"/>
                      </a:lnTo>
                      <a:lnTo>
                        <a:pt x="5" y="9"/>
                      </a:lnTo>
                      <a:lnTo>
                        <a:pt x="7" y="9"/>
                      </a:lnTo>
                      <a:lnTo>
                        <a:pt x="7" y="8"/>
                      </a:lnTo>
                      <a:lnTo>
                        <a:pt x="7" y="7"/>
                      </a:lnTo>
                      <a:lnTo>
                        <a:pt x="7" y="6"/>
                      </a:lnTo>
                      <a:lnTo>
                        <a:pt x="7" y="4"/>
                      </a:lnTo>
                      <a:lnTo>
                        <a:pt x="5" y="3"/>
                      </a:lnTo>
                      <a:lnTo>
                        <a:pt x="5" y="2"/>
                      </a:lnTo>
                      <a:lnTo>
                        <a:pt x="5" y="1"/>
                      </a:lnTo>
                      <a:lnTo>
                        <a:pt x="4" y="0"/>
                      </a:lnTo>
                      <a:lnTo>
                        <a:pt x="3" y="0"/>
                      </a:lnTo>
                      <a:lnTo>
                        <a:pt x="2" y="0"/>
                      </a:lnTo>
                      <a:lnTo>
                        <a:pt x="1" y="0"/>
                      </a:lnTo>
                      <a:lnTo>
                        <a:pt x="1" y="2"/>
                      </a:lnTo>
                      <a:lnTo>
                        <a:pt x="0" y="2"/>
                      </a:lnTo>
                      <a:lnTo>
                        <a:pt x="0" y="3"/>
                      </a:lnTo>
                      <a:lnTo>
                        <a:pt x="0" y="4"/>
                      </a:lnTo>
                      <a:lnTo>
                        <a:pt x="0" y="6"/>
                      </a:lnTo>
                      <a:lnTo>
                        <a:pt x="0" y="7"/>
                      </a:lnTo>
                      <a:lnTo>
                        <a:pt x="1" y="8"/>
                      </a:lnTo>
                      <a:lnTo>
                        <a:pt x="1" y="9"/>
                      </a:lnTo>
                      <a:lnTo>
                        <a:pt x="1" y="10"/>
                      </a:lnTo>
                      <a:lnTo>
                        <a:pt x="2" y="11"/>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62" name="Freeform 845"/>
                <p:cNvSpPr>
                  <a:spLocks/>
                </p:cNvSpPr>
                <p:nvPr/>
              </p:nvSpPr>
              <p:spPr bwMode="auto">
                <a:xfrm>
                  <a:off x="911" y="1614"/>
                  <a:ext cx="1" cy="1"/>
                </a:xfrm>
                <a:custGeom>
                  <a:avLst/>
                  <a:gdLst>
                    <a:gd name="T0" fmla="*/ 0 w 7"/>
                    <a:gd name="T1" fmla="*/ 0 h 11"/>
                    <a:gd name="T2" fmla="*/ 0 w 7"/>
                    <a:gd name="T3" fmla="*/ 0 h 11"/>
                    <a:gd name="T4" fmla="*/ 0 w 7"/>
                    <a:gd name="T5" fmla="*/ 0 h 11"/>
                    <a:gd name="T6" fmla="*/ 0 w 7"/>
                    <a:gd name="T7" fmla="*/ 0 h 11"/>
                    <a:gd name="T8" fmla="*/ 0 w 7"/>
                    <a:gd name="T9" fmla="*/ 0 h 11"/>
                    <a:gd name="T10" fmla="*/ 0 w 7"/>
                    <a:gd name="T11" fmla="*/ 0 h 11"/>
                    <a:gd name="T12" fmla="*/ 0 w 7"/>
                    <a:gd name="T13" fmla="*/ 0 h 11"/>
                    <a:gd name="T14" fmla="*/ 0 w 7"/>
                    <a:gd name="T15" fmla="*/ 0 h 11"/>
                    <a:gd name="T16" fmla="*/ 0 w 7"/>
                    <a:gd name="T17" fmla="*/ 0 h 11"/>
                    <a:gd name="T18" fmla="*/ 0 w 7"/>
                    <a:gd name="T19" fmla="*/ 0 h 11"/>
                    <a:gd name="T20" fmla="*/ 0 w 7"/>
                    <a:gd name="T21" fmla="*/ 0 h 11"/>
                    <a:gd name="T22" fmla="*/ 0 w 7"/>
                    <a:gd name="T23" fmla="*/ 0 h 11"/>
                    <a:gd name="T24" fmla="*/ 0 w 7"/>
                    <a:gd name="T25" fmla="*/ 0 h 11"/>
                    <a:gd name="T26" fmla="*/ 0 w 7"/>
                    <a:gd name="T27" fmla="*/ 0 h 11"/>
                    <a:gd name="T28" fmla="*/ 0 w 7"/>
                    <a:gd name="T29" fmla="*/ 0 h 11"/>
                    <a:gd name="T30" fmla="*/ 0 w 7"/>
                    <a:gd name="T31" fmla="*/ 0 h 11"/>
                    <a:gd name="T32" fmla="*/ 0 w 7"/>
                    <a:gd name="T33" fmla="*/ 0 h 11"/>
                    <a:gd name="T34" fmla="*/ 0 w 7"/>
                    <a:gd name="T35" fmla="*/ 0 h 11"/>
                    <a:gd name="T36" fmla="*/ 0 w 7"/>
                    <a:gd name="T37" fmla="*/ 0 h 11"/>
                    <a:gd name="T38" fmla="*/ 0 w 7"/>
                    <a:gd name="T39" fmla="*/ 0 h 11"/>
                    <a:gd name="T40" fmla="*/ 0 w 7"/>
                    <a:gd name="T41" fmla="*/ 0 h 11"/>
                    <a:gd name="T42" fmla="*/ 0 w 7"/>
                    <a:gd name="T43" fmla="*/ 0 h 11"/>
                    <a:gd name="T44" fmla="*/ 0 w 7"/>
                    <a:gd name="T45" fmla="*/ 0 h 11"/>
                    <a:gd name="T46" fmla="*/ 0 w 7"/>
                    <a:gd name="T47" fmla="*/ 0 h 11"/>
                    <a:gd name="T48" fmla="*/ 0 w 7"/>
                    <a:gd name="T49" fmla="*/ 0 h 11"/>
                    <a:gd name="T50" fmla="*/ 0 w 7"/>
                    <a:gd name="T51" fmla="*/ 0 h 11"/>
                    <a:gd name="T52" fmla="*/ 0 w 7"/>
                    <a:gd name="T53" fmla="*/ 0 h 11"/>
                    <a:gd name="T54" fmla="*/ 0 w 7"/>
                    <a:gd name="T55" fmla="*/ 0 h 11"/>
                    <a:gd name="T56" fmla="*/ 0 w 7"/>
                    <a:gd name="T57" fmla="*/ 0 h 11"/>
                    <a:gd name="T58" fmla="*/ 0 w 7"/>
                    <a:gd name="T59" fmla="*/ 0 h 11"/>
                    <a:gd name="T60" fmla="*/ 0 w 7"/>
                    <a:gd name="T61" fmla="*/ 0 h 11"/>
                    <a:gd name="T62" fmla="*/ 0 w 7"/>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
                    <a:gd name="T97" fmla="*/ 0 h 11"/>
                    <a:gd name="T98" fmla="*/ 7 w 7"/>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 h="11">
                      <a:moveTo>
                        <a:pt x="4" y="11"/>
                      </a:moveTo>
                      <a:lnTo>
                        <a:pt x="5" y="11"/>
                      </a:lnTo>
                      <a:lnTo>
                        <a:pt x="5" y="10"/>
                      </a:lnTo>
                      <a:lnTo>
                        <a:pt x="7" y="8"/>
                      </a:lnTo>
                      <a:lnTo>
                        <a:pt x="7" y="7"/>
                      </a:lnTo>
                      <a:lnTo>
                        <a:pt x="7" y="6"/>
                      </a:lnTo>
                      <a:lnTo>
                        <a:pt x="7" y="5"/>
                      </a:lnTo>
                      <a:lnTo>
                        <a:pt x="7" y="4"/>
                      </a:lnTo>
                      <a:lnTo>
                        <a:pt x="5" y="3"/>
                      </a:lnTo>
                      <a:lnTo>
                        <a:pt x="5" y="2"/>
                      </a:lnTo>
                      <a:lnTo>
                        <a:pt x="5" y="1"/>
                      </a:lnTo>
                      <a:lnTo>
                        <a:pt x="4" y="1"/>
                      </a:lnTo>
                      <a:lnTo>
                        <a:pt x="4" y="0"/>
                      </a:lnTo>
                      <a:lnTo>
                        <a:pt x="3" y="0"/>
                      </a:lnTo>
                      <a:lnTo>
                        <a:pt x="2" y="0"/>
                      </a:lnTo>
                      <a:lnTo>
                        <a:pt x="1" y="0"/>
                      </a:lnTo>
                      <a:lnTo>
                        <a:pt x="1" y="1"/>
                      </a:lnTo>
                      <a:lnTo>
                        <a:pt x="1" y="2"/>
                      </a:lnTo>
                      <a:lnTo>
                        <a:pt x="0" y="2"/>
                      </a:lnTo>
                      <a:lnTo>
                        <a:pt x="0" y="4"/>
                      </a:lnTo>
                      <a:lnTo>
                        <a:pt x="0" y="6"/>
                      </a:lnTo>
                      <a:lnTo>
                        <a:pt x="1" y="8"/>
                      </a:lnTo>
                      <a:lnTo>
                        <a:pt x="1" y="10"/>
                      </a:lnTo>
                      <a:lnTo>
                        <a:pt x="2" y="11"/>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63" name="Freeform 846"/>
                <p:cNvSpPr>
                  <a:spLocks/>
                </p:cNvSpPr>
                <p:nvPr/>
              </p:nvSpPr>
              <p:spPr bwMode="auto">
                <a:xfrm>
                  <a:off x="911" y="1615"/>
                  <a:ext cx="1" cy="1"/>
                </a:xfrm>
                <a:custGeom>
                  <a:avLst/>
                  <a:gdLst>
                    <a:gd name="T0" fmla="*/ 0 w 7"/>
                    <a:gd name="T1" fmla="*/ 0 h 11"/>
                    <a:gd name="T2" fmla="*/ 0 w 7"/>
                    <a:gd name="T3" fmla="*/ 0 h 11"/>
                    <a:gd name="T4" fmla="*/ 0 w 7"/>
                    <a:gd name="T5" fmla="*/ 0 h 11"/>
                    <a:gd name="T6" fmla="*/ 0 w 7"/>
                    <a:gd name="T7" fmla="*/ 0 h 11"/>
                    <a:gd name="T8" fmla="*/ 0 w 7"/>
                    <a:gd name="T9" fmla="*/ 0 h 11"/>
                    <a:gd name="T10" fmla="*/ 0 w 7"/>
                    <a:gd name="T11" fmla="*/ 0 h 11"/>
                    <a:gd name="T12" fmla="*/ 0 w 7"/>
                    <a:gd name="T13" fmla="*/ 0 h 11"/>
                    <a:gd name="T14" fmla="*/ 0 w 7"/>
                    <a:gd name="T15" fmla="*/ 0 h 11"/>
                    <a:gd name="T16" fmla="*/ 0 w 7"/>
                    <a:gd name="T17" fmla="*/ 0 h 11"/>
                    <a:gd name="T18" fmla="*/ 0 w 7"/>
                    <a:gd name="T19" fmla="*/ 0 h 11"/>
                    <a:gd name="T20" fmla="*/ 0 w 7"/>
                    <a:gd name="T21" fmla="*/ 0 h 11"/>
                    <a:gd name="T22" fmla="*/ 0 w 7"/>
                    <a:gd name="T23" fmla="*/ 0 h 11"/>
                    <a:gd name="T24" fmla="*/ 0 w 7"/>
                    <a:gd name="T25" fmla="*/ 0 h 11"/>
                    <a:gd name="T26" fmla="*/ 0 w 7"/>
                    <a:gd name="T27" fmla="*/ 0 h 11"/>
                    <a:gd name="T28" fmla="*/ 0 w 7"/>
                    <a:gd name="T29" fmla="*/ 0 h 11"/>
                    <a:gd name="T30" fmla="*/ 0 w 7"/>
                    <a:gd name="T31" fmla="*/ 0 h 11"/>
                    <a:gd name="T32" fmla="*/ 0 w 7"/>
                    <a:gd name="T33" fmla="*/ 0 h 11"/>
                    <a:gd name="T34" fmla="*/ 0 w 7"/>
                    <a:gd name="T35" fmla="*/ 0 h 11"/>
                    <a:gd name="T36" fmla="*/ 0 w 7"/>
                    <a:gd name="T37" fmla="*/ 0 h 11"/>
                    <a:gd name="T38" fmla="*/ 0 w 7"/>
                    <a:gd name="T39" fmla="*/ 0 h 11"/>
                    <a:gd name="T40" fmla="*/ 0 w 7"/>
                    <a:gd name="T41" fmla="*/ 0 h 11"/>
                    <a:gd name="T42" fmla="*/ 0 w 7"/>
                    <a:gd name="T43" fmla="*/ 0 h 11"/>
                    <a:gd name="T44" fmla="*/ 0 w 7"/>
                    <a:gd name="T45" fmla="*/ 0 h 11"/>
                    <a:gd name="T46" fmla="*/ 0 w 7"/>
                    <a:gd name="T47" fmla="*/ 0 h 11"/>
                    <a:gd name="T48" fmla="*/ 0 w 7"/>
                    <a:gd name="T49" fmla="*/ 0 h 11"/>
                    <a:gd name="T50" fmla="*/ 0 w 7"/>
                    <a:gd name="T51" fmla="*/ 0 h 11"/>
                    <a:gd name="T52" fmla="*/ 0 w 7"/>
                    <a:gd name="T53" fmla="*/ 0 h 11"/>
                    <a:gd name="T54" fmla="*/ 0 w 7"/>
                    <a:gd name="T55" fmla="*/ 0 h 11"/>
                    <a:gd name="T56" fmla="*/ 0 w 7"/>
                    <a:gd name="T57" fmla="*/ 0 h 11"/>
                    <a:gd name="T58" fmla="*/ 0 w 7"/>
                    <a:gd name="T59" fmla="*/ 0 h 11"/>
                    <a:gd name="T60" fmla="*/ 0 w 7"/>
                    <a:gd name="T61" fmla="*/ 0 h 11"/>
                    <a:gd name="T62" fmla="*/ 0 w 7"/>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
                    <a:gd name="T97" fmla="*/ 0 h 11"/>
                    <a:gd name="T98" fmla="*/ 7 w 7"/>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 h="11">
                      <a:moveTo>
                        <a:pt x="4" y="11"/>
                      </a:moveTo>
                      <a:lnTo>
                        <a:pt x="5" y="10"/>
                      </a:lnTo>
                      <a:lnTo>
                        <a:pt x="5" y="9"/>
                      </a:lnTo>
                      <a:lnTo>
                        <a:pt x="7" y="8"/>
                      </a:lnTo>
                      <a:lnTo>
                        <a:pt x="7" y="7"/>
                      </a:lnTo>
                      <a:lnTo>
                        <a:pt x="7" y="6"/>
                      </a:lnTo>
                      <a:lnTo>
                        <a:pt x="7" y="5"/>
                      </a:lnTo>
                      <a:lnTo>
                        <a:pt x="7" y="4"/>
                      </a:lnTo>
                      <a:lnTo>
                        <a:pt x="5" y="3"/>
                      </a:lnTo>
                      <a:lnTo>
                        <a:pt x="5" y="2"/>
                      </a:lnTo>
                      <a:lnTo>
                        <a:pt x="5" y="1"/>
                      </a:lnTo>
                      <a:lnTo>
                        <a:pt x="4" y="1"/>
                      </a:lnTo>
                      <a:lnTo>
                        <a:pt x="4" y="0"/>
                      </a:lnTo>
                      <a:lnTo>
                        <a:pt x="3" y="0"/>
                      </a:lnTo>
                      <a:lnTo>
                        <a:pt x="2" y="0"/>
                      </a:lnTo>
                      <a:lnTo>
                        <a:pt x="1" y="0"/>
                      </a:lnTo>
                      <a:lnTo>
                        <a:pt x="1" y="1"/>
                      </a:lnTo>
                      <a:lnTo>
                        <a:pt x="1" y="2"/>
                      </a:lnTo>
                      <a:lnTo>
                        <a:pt x="0" y="2"/>
                      </a:lnTo>
                      <a:lnTo>
                        <a:pt x="0" y="4"/>
                      </a:lnTo>
                      <a:lnTo>
                        <a:pt x="0" y="5"/>
                      </a:lnTo>
                      <a:lnTo>
                        <a:pt x="0" y="6"/>
                      </a:lnTo>
                      <a:lnTo>
                        <a:pt x="1" y="7"/>
                      </a:lnTo>
                      <a:lnTo>
                        <a:pt x="1" y="8"/>
                      </a:lnTo>
                      <a:lnTo>
                        <a:pt x="1" y="9"/>
                      </a:lnTo>
                      <a:lnTo>
                        <a:pt x="2" y="10"/>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64" name="Freeform 847"/>
                <p:cNvSpPr>
                  <a:spLocks/>
                </p:cNvSpPr>
                <p:nvPr/>
              </p:nvSpPr>
              <p:spPr bwMode="auto">
                <a:xfrm>
                  <a:off x="911" y="1617"/>
                  <a:ext cx="1" cy="1"/>
                </a:xfrm>
                <a:custGeom>
                  <a:avLst/>
                  <a:gdLst>
                    <a:gd name="T0" fmla="*/ 0 w 7"/>
                    <a:gd name="T1" fmla="*/ 0 h 10"/>
                    <a:gd name="T2" fmla="*/ 0 w 7"/>
                    <a:gd name="T3" fmla="*/ 0 h 10"/>
                    <a:gd name="T4" fmla="*/ 0 w 7"/>
                    <a:gd name="T5" fmla="*/ 0 h 10"/>
                    <a:gd name="T6" fmla="*/ 0 w 7"/>
                    <a:gd name="T7" fmla="*/ 0 h 10"/>
                    <a:gd name="T8" fmla="*/ 0 w 7"/>
                    <a:gd name="T9" fmla="*/ 0 h 10"/>
                    <a:gd name="T10" fmla="*/ 0 w 7"/>
                    <a:gd name="T11" fmla="*/ 0 h 10"/>
                    <a:gd name="T12" fmla="*/ 0 w 7"/>
                    <a:gd name="T13" fmla="*/ 0 h 10"/>
                    <a:gd name="T14" fmla="*/ 0 w 7"/>
                    <a:gd name="T15" fmla="*/ 0 h 10"/>
                    <a:gd name="T16" fmla="*/ 0 w 7"/>
                    <a:gd name="T17" fmla="*/ 0 h 10"/>
                    <a:gd name="T18" fmla="*/ 0 w 7"/>
                    <a:gd name="T19" fmla="*/ 0 h 10"/>
                    <a:gd name="T20" fmla="*/ 0 w 7"/>
                    <a:gd name="T21" fmla="*/ 0 h 10"/>
                    <a:gd name="T22" fmla="*/ 0 w 7"/>
                    <a:gd name="T23" fmla="*/ 0 h 10"/>
                    <a:gd name="T24" fmla="*/ 0 w 7"/>
                    <a:gd name="T25" fmla="*/ 0 h 10"/>
                    <a:gd name="T26" fmla="*/ 0 w 7"/>
                    <a:gd name="T27" fmla="*/ 0 h 10"/>
                    <a:gd name="T28" fmla="*/ 0 w 7"/>
                    <a:gd name="T29" fmla="*/ 0 h 10"/>
                    <a:gd name="T30" fmla="*/ 0 w 7"/>
                    <a:gd name="T31" fmla="*/ 0 h 10"/>
                    <a:gd name="T32" fmla="*/ 0 w 7"/>
                    <a:gd name="T33" fmla="*/ 0 h 10"/>
                    <a:gd name="T34" fmla="*/ 0 w 7"/>
                    <a:gd name="T35" fmla="*/ 0 h 10"/>
                    <a:gd name="T36" fmla="*/ 0 w 7"/>
                    <a:gd name="T37" fmla="*/ 0 h 10"/>
                    <a:gd name="T38" fmla="*/ 0 w 7"/>
                    <a:gd name="T39" fmla="*/ 0 h 10"/>
                    <a:gd name="T40" fmla="*/ 0 w 7"/>
                    <a:gd name="T41" fmla="*/ 0 h 10"/>
                    <a:gd name="T42" fmla="*/ 0 w 7"/>
                    <a:gd name="T43" fmla="*/ 0 h 10"/>
                    <a:gd name="T44" fmla="*/ 0 w 7"/>
                    <a:gd name="T45" fmla="*/ 0 h 10"/>
                    <a:gd name="T46" fmla="*/ 0 w 7"/>
                    <a:gd name="T47" fmla="*/ 0 h 10"/>
                    <a:gd name="T48" fmla="*/ 0 w 7"/>
                    <a:gd name="T49" fmla="*/ 0 h 10"/>
                    <a:gd name="T50" fmla="*/ 0 w 7"/>
                    <a:gd name="T51" fmla="*/ 0 h 10"/>
                    <a:gd name="T52" fmla="*/ 0 w 7"/>
                    <a:gd name="T53" fmla="*/ 0 h 10"/>
                    <a:gd name="T54" fmla="*/ 0 w 7"/>
                    <a:gd name="T55" fmla="*/ 0 h 10"/>
                    <a:gd name="T56" fmla="*/ 0 w 7"/>
                    <a:gd name="T57" fmla="*/ 0 h 10"/>
                    <a:gd name="T58" fmla="*/ 0 w 7"/>
                    <a:gd name="T59" fmla="*/ 0 h 10"/>
                    <a:gd name="T60" fmla="*/ 0 w 7"/>
                    <a:gd name="T61" fmla="*/ 0 h 10"/>
                    <a:gd name="T62" fmla="*/ 0 w 7"/>
                    <a:gd name="T63" fmla="*/ 0 h 10"/>
                    <a:gd name="T64" fmla="*/ 0 w 7"/>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10"/>
                    <a:gd name="T101" fmla="*/ 7 w 7"/>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10">
                      <a:moveTo>
                        <a:pt x="4" y="10"/>
                      </a:moveTo>
                      <a:lnTo>
                        <a:pt x="4" y="10"/>
                      </a:lnTo>
                      <a:lnTo>
                        <a:pt x="5" y="10"/>
                      </a:lnTo>
                      <a:lnTo>
                        <a:pt x="5" y="9"/>
                      </a:lnTo>
                      <a:lnTo>
                        <a:pt x="5" y="8"/>
                      </a:lnTo>
                      <a:lnTo>
                        <a:pt x="7" y="8"/>
                      </a:lnTo>
                      <a:lnTo>
                        <a:pt x="7" y="7"/>
                      </a:lnTo>
                      <a:lnTo>
                        <a:pt x="7" y="6"/>
                      </a:lnTo>
                      <a:lnTo>
                        <a:pt x="7" y="5"/>
                      </a:lnTo>
                      <a:lnTo>
                        <a:pt x="7" y="4"/>
                      </a:lnTo>
                      <a:lnTo>
                        <a:pt x="5" y="3"/>
                      </a:lnTo>
                      <a:lnTo>
                        <a:pt x="5" y="2"/>
                      </a:lnTo>
                      <a:lnTo>
                        <a:pt x="5" y="1"/>
                      </a:lnTo>
                      <a:lnTo>
                        <a:pt x="4" y="0"/>
                      </a:lnTo>
                      <a:lnTo>
                        <a:pt x="3" y="0"/>
                      </a:lnTo>
                      <a:lnTo>
                        <a:pt x="2" y="0"/>
                      </a:lnTo>
                      <a:lnTo>
                        <a:pt x="1" y="0"/>
                      </a:lnTo>
                      <a:lnTo>
                        <a:pt x="1" y="1"/>
                      </a:lnTo>
                      <a:lnTo>
                        <a:pt x="0" y="2"/>
                      </a:lnTo>
                      <a:lnTo>
                        <a:pt x="0" y="3"/>
                      </a:lnTo>
                      <a:lnTo>
                        <a:pt x="0" y="4"/>
                      </a:lnTo>
                      <a:lnTo>
                        <a:pt x="0" y="5"/>
                      </a:lnTo>
                      <a:lnTo>
                        <a:pt x="0" y="6"/>
                      </a:lnTo>
                      <a:lnTo>
                        <a:pt x="1" y="7"/>
                      </a:lnTo>
                      <a:lnTo>
                        <a:pt x="1" y="8"/>
                      </a:lnTo>
                      <a:lnTo>
                        <a:pt x="1" y="9"/>
                      </a:lnTo>
                      <a:lnTo>
                        <a:pt x="2" y="10"/>
                      </a:lnTo>
                      <a:lnTo>
                        <a:pt x="3" y="10"/>
                      </a:lnTo>
                      <a:lnTo>
                        <a:pt x="4"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65" name="Freeform 848"/>
                <p:cNvSpPr>
                  <a:spLocks/>
                </p:cNvSpPr>
                <p:nvPr/>
              </p:nvSpPr>
              <p:spPr bwMode="auto">
                <a:xfrm>
                  <a:off x="911" y="1618"/>
                  <a:ext cx="1" cy="1"/>
                </a:xfrm>
                <a:custGeom>
                  <a:avLst/>
                  <a:gdLst>
                    <a:gd name="T0" fmla="*/ 0 w 7"/>
                    <a:gd name="T1" fmla="*/ 0 h 12"/>
                    <a:gd name="T2" fmla="*/ 0 w 7"/>
                    <a:gd name="T3" fmla="*/ 0 h 12"/>
                    <a:gd name="T4" fmla="*/ 0 w 7"/>
                    <a:gd name="T5" fmla="*/ 0 h 12"/>
                    <a:gd name="T6" fmla="*/ 0 w 7"/>
                    <a:gd name="T7" fmla="*/ 0 h 12"/>
                    <a:gd name="T8" fmla="*/ 0 w 7"/>
                    <a:gd name="T9" fmla="*/ 0 h 12"/>
                    <a:gd name="T10" fmla="*/ 0 w 7"/>
                    <a:gd name="T11" fmla="*/ 0 h 12"/>
                    <a:gd name="T12" fmla="*/ 0 w 7"/>
                    <a:gd name="T13" fmla="*/ 0 h 12"/>
                    <a:gd name="T14" fmla="*/ 0 w 7"/>
                    <a:gd name="T15" fmla="*/ 0 h 12"/>
                    <a:gd name="T16" fmla="*/ 0 w 7"/>
                    <a:gd name="T17" fmla="*/ 0 h 12"/>
                    <a:gd name="T18" fmla="*/ 0 w 7"/>
                    <a:gd name="T19" fmla="*/ 0 h 12"/>
                    <a:gd name="T20" fmla="*/ 0 w 7"/>
                    <a:gd name="T21" fmla="*/ 0 h 12"/>
                    <a:gd name="T22" fmla="*/ 0 w 7"/>
                    <a:gd name="T23" fmla="*/ 0 h 12"/>
                    <a:gd name="T24" fmla="*/ 0 w 7"/>
                    <a:gd name="T25" fmla="*/ 0 h 12"/>
                    <a:gd name="T26" fmla="*/ 0 w 7"/>
                    <a:gd name="T27" fmla="*/ 0 h 12"/>
                    <a:gd name="T28" fmla="*/ 0 w 7"/>
                    <a:gd name="T29" fmla="*/ 0 h 12"/>
                    <a:gd name="T30" fmla="*/ 0 w 7"/>
                    <a:gd name="T31" fmla="*/ 0 h 12"/>
                    <a:gd name="T32" fmla="*/ 0 w 7"/>
                    <a:gd name="T33" fmla="*/ 0 h 12"/>
                    <a:gd name="T34" fmla="*/ 0 w 7"/>
                    <a:gd name="T35" fmla="*/ 0 h 12"/>
                    <a:gd name="T36" fmla="*/ 0 w 7"/>
                    <a:gd name="T37" fmla="*/ 0 h 12"/>
                    <a:gd name="T38" fmla="*/ 0 w 7"/>
                    <a:gd name="T39" fmla="*/ 0 h 12"/>
                    <a:gd name="T40" fmla="*/ 0 w 7"/>
                    <a:gd name="T41" fmla="*/ 0 h 12"/>
                    <a:gd name="T42" fmla="*/ 0 w 7"/>
                    <a:gd name="T43" fmla="*/ 0 h 12"/>
                    <a:gd name="T44" fmla="*/ 0 w 7"/>
                    <a:gd name="T45" fmla="*/ 0 h 12"/>
                    <a:gd name="T46" fmla="*/ 0 w 7"/>
                    <a:gd name="T47" fmla="*/ 0 h 12"/>
                    <a:gd name="T48" fmla="*/ 0 w 7"/>
                    <a:gd name="T49" fmla="*/ 0 h 12"/>
                    <a:gd name="T50" fmla="*/ 0 w 7"/>
                    <a:gd name="T51" fmla="*/ 0 h 12"/>
                    <a:gd name="T52" fmla="*/ 0 w 7"/>
                    <a:gd name="T53" fmla="*/ 0 h 12"/>
                    <a:gd name="T54" fmla="*/ 0 w 7"/>
                    <a:gd name="T55" fmla="*/ 0 h 12"/>
                    <a:gd name="T56" fmla="*/ 0 w 7"/>
                    <a:gd name="T57" fmla="*/ 0 h 12"/>
                    <a:gd name="T58" fmla="*/ 0 w 7"/>
                    <a:gd name="T59" fmla="*/ 0 h 12"/>
                    <a:gd name="T60" fmla="*/ 0 w 7"/>
                    <a:gd name="T61" fmla="*/ 0 h 12"/>
                    <a:gd name="T62" fmla="*/ 0 w 7"/>
                    <a:gd name="T63" fmla="*/ 0 h 12"/>
                    <a:gd name="T64" fmla="*/ 0 w 7"/>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12"/>
                    <a:gd name="T101" fmla="*/ 7 w 7"/>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12">
                      <a:moveTo>
                        <a:pt x="4" y="12"/>
                      </a:moveTo>
                      <a:lnTo>
                        <a:pt x="4" y="12"/>
                      </a:lnTo>
                      <a:lnTo>
                        <a:pt x="5" y="12"/>
                      </a:lnTo>
                      <a:lnTo>
                        <a:pt x="5" y="11"/>
                      </a:lnTo>
                      <a:lnTo>
                        <a:pt x="5" y="10"/>
                      </a:lnTo>
                      <a:lnTo>
                        <a:pt x="7" y="9"/>
                      </a:lnTo>
                      <a:lnTo>
                        <a:pt x="7" y="8"/>
                      </a:lnTo>
                      <a:lnTo>
                        <a:pt x="7" y="6"/>
                      </a:lnTo>
                      <a:lnTo>
                        <a:pt x="5" y="5"/>
                      </a:lnTo>
                      <a:lnTo>
                        <a:pt x="5" y="3"/>
                      </a:lnTo>
                      <a:lnTo>
                        <a:pt x="5" y="2"/>
                      </a:lnTo>
                      <a:lnTo>
                        <a:pt x="4" y="1"/>
                      </a:lnTo>
                      <a:lnTo>
                        <a:pt x="3" y="0"/>
                      </a:lnTo>
                      <a:lnTo>
                        <a:pt x="2" y="1"/>
                      </a:lnTo>
                      <a:lnTo>
                        <a:pt x="1" y="1"/>
                      </a:lnTo>
                      <a:lnTo>
                        <a:pt x="1" y="2"/>
                      </a:lnTo>
                      <a:lnTo>
                        <a:pt x="0" y="3"/>
                      </a:lnTo>
                      <a:lnTo>
                        <a:pt x="0" y="5"/>
                      </a:lnTo>
                      <a:lnTo>
                        <a:pt x="0" y="6"/>
                      </a:lnTo>
                      <a:lnTo>
                        <a:pt x="0" y="7"/>
                      </a:lnTo>
                      <a:lnTo>
                        <a:pt x="0" y="8"/>
                      </a:lnTo>
                      <a:lnTo>
                        <a:pt x="1" y="9"/>
                      </a:lnTo>
                      <a:lnTo>
                        <a:pt x="1" y="10"/>
                      </a:lnTo>
                      <a:lnTo>
                        <a:pt x="1" y="11"/>
                      </a:lnTo>
                      <a:lnTo>
                        <a:pt x="2" y="11"/>
                      </a:lnTo>
                      <a:lnTo>
                        <a:pt x="2" y="12"/>
                      </a:lnTo>
                      <a:lnTo>
                        <a:pt x="3" y="12"/>
                      </a:lnTo>
                      <a:lnTo>
                        <a:pt x="4"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266" name="Freeform 849"/>
                <p:cNvSpPr>
                  <a:spLocks/>
                </p:cNvSpPr>
                <p:nvPr/>
              </p:nvSpPr>
              <p:spPr bwMode="auto">
                <a:xfrm>
                  <a:off x="911" y="1620"/>
                  <a:ext cx="1" cy="1"/>
                </a:xfrm>
                <a:custGeom>
                  <a:avLst/>
                  <a:gdLst>
                    <a:gd name="T0" fmla="*/ 0 w 7"/>
                    <a:gd name="T1" fmla="*/ 0 h 11"/>
                    <a:gd name="T2" fmla="*/ 0 w 7"/>
                    <a:gd name="T3" fmla="*/ 0 h 11"/>
                    <a:gd name="T4" fmla="*/ 0 w 7"/>
                    <a:gd name="T5" fmla="*/ 0 h 11"/>
                    <a:gd name="T6" fmla="*/ 0 w 7"/>
                    <a:gd name="T7" fmla="*/ 0 h 11"/>
                    <a:gd name="T8" fmla="*/ 0 w 7"/>
                    <a:gd name="T9" fmla="*/ 0 h 11"/>
                    <a:gd name="T10" fmla="*/ 0 w 7"/>
                    <a:gd name="T11" fmla="*/ 0 h 11"/>
                    <a:gd name="T12" fmla="*/ 0 w 7"/>
                    <a:gd name="T13" fmla="*/ 0 h 11"/>
                    <a:gd name="T14" fmla="*/ 0 w 7"/>
                    <a:gd name="T15" fmla="*/ 0 h 11"/>
                    <a:gd name="T16" fmla="*/ 0 w 7"/>
                    <a:gd name="T17" fmla="*/ 0 h 11"/>
                    <a:gd name="T18" fmla="*/ 0 w 7"/>
                    <a:gd name="T19" fmla="*/ 0 h 11"/>
                    <a:gd name="T20" fmla="*/ 0 w 7"/>
                    <a:gd name="T21" fmla="*/ 0 h 11"/>
                    <a:gd name="T22" fmla="*/ 0 w 7"/>
                    <a:gd name="T23" fmla="*/ 0 h 11"/>
                    <a:gd name="T24" fmla="*/ 0 w 7"/>
                    <a:gd name="T25" fmla="*/ 0 h 11"/>
                    <a:gd name="T26" fmla="*/ 0 w 7"/>
                    <a:gd name="T27" fmla="*/ 0 h 11"/>
                    <a:gd name="T28" fmla="*/ 0 w 7"/>
                    <a:gd name="T29" fmla="*/ 0 h 11"/>
                    <a:gd name="T30" fmla="*/ 0 w 7"/>
                    <a:gd name="T31" fmla="*/ 0 h 11"/>
                    <a:gd name="T32" fmla="*/ 0 w 7"/>
                    <a:gd name="T33" fmla="*/ 0 h 11"/>
                    <a:gd name="T34" fmla="*/ 0 w 7"/>
                    <a:gd name="T35" fmla="*/ 0 h 11"/>
                    <a:gd name="T36" fmla="*/ 0 w 7"/>
                    <a:gd name="T37" fmla="*/ 0 h 11"/>
                    <a:gd name="T38" fmla="*/ 0 w 7"/>
                    <a:gd name="T39" fmla="*/ 0 h 11"/>
                    <a:gd name="T40" fmla="*/ 0 w 7"/>
                    <a:gd name="T41" fmla="*/ 0 h 11"/>
                    <a:gd name="T42" fmla="*/ 0 w 7"/>
                    <a:gd name="T43" fmla="*/ 0 h 11"/>
                    <a:gd name="T44" fmla="*/ 0 w 7"/>
                    <a:gd name="T45" fmla="*/ 0 h 11"/>
                    <a:gd name="T46" fmla="*/ 0 w 7"/>
                    <a:gd name="T47" fmla="*/ 0 h 11"/>
                    <a:gd name="T48" fmla="*/ 0 w 7"/>
                    <a:gd name="T49" fmla="*/ 0 h 11"/>
                    <a:gd name="T50" fmla="*/ 0 w 7"/>
                    <a:gd name="T51" fmla="*/ 0 h 11"/>
                    <a:gd name="T52" fmla="*/ 0 w 7"/>
                    <a:gd name="T53" fmla="*/ 0 h 11"/>
                    <a:gd name="T54" fmla="*/ 0 w 7"/>
                    <a:gd name="T55" fmla="*/ 0 h 11"/>
                    <a:gd name="T56" fmla="*/ 0 w 7"/>
                    <a:gd name="T57" fmla="*/ 0 h 11"/>
                    <a:gd name="T58" fmla="*/ 0 w 7"/>
                    <a:gd name="T59" fmla="*/ 0 h 11"/>
                    <a:gd name="T60" fmla="*/ 0 w 7"/>
                    <a:gd name="T61" fmla="*/ 0 h 11"/>
                    <a:gd name="T62" fmla="*/ 0 w 7"/>
                    <a:gd name="T63" fmla="*/ 0 h 11"/>
                    <a:gd name="T64" fmla="*/ 0 w 7"/>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11"/>
                    <a:gd name="T101" fmla="*/ 7 w 7"/>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11">
                      <a:moveTo>
                        <a:pt x="4" y="11"/>
                      </a:moveTo>
                      <a:lnTo>
                        <a:pt x="4" y="11"/>
                      </a:lnTo>
                      <a:lnTo>
                        <a:pt x="5" y="11"/>
                      </a:lnTo>
                      <a:lnTo>
                        <a:pt x="5" y="10"/>
                      </a:lnTo>
                      <a:lnTo>
                        <a:pt x="7" y="9"/>
                      </a:lnTo>
                      <a:lnTo>
                        <a:pt x="7" y="8"/>
                      </a:lnTo>
                      <a:lnTo>
                        <a:pt x="7" y="6"/>
                      </a:lnTo>
                      <a:lnTo>
                        <a:pt x="7" y="5"/>
                      </a:lnTo>
                      <a:lnTo>
                        <a:pt x="7" y="4"/>
                      </a:lnTo>
                      <a:lnTo>
                        <a:pt x="5" y="3"/>
                      </a:lnTo>
                      <a:lnTo>
                        <a:pt x="5" y="2"/>
                      </a:lnTo>
                      <a:lnTo>
                        <a:pt x="5" y="1"/>
                      </a:lnTo>
                      <a:lnTo>
                        <a:pt x="4" y="0"/>
                      </a:lnTo>
                      <a:lnTo>
                        <a:pt x="3" y="0"/>
                      </a:lnTo>
                      <a:lnTo>
                        <a:pt x="2" y="0"/>
                      </a:lnTo>
                      <a:lnTo>
                        <a:pt x="1" y="0"/>
                      </a:lnTo>
                      <a:lnTo>
                        <a:pt x="1" y="1"/>
                      </a:lnTo>
                      <a:lnTo>
                        <a:pt x="1" y="2"/>
                      </a:lnTo>
                      <a:lnTo>
                        <a:pt x="0" y="2"/>
                      </a:lnTo>
                      <a:lnTo>
                        <a:pt x="0" y="4"/>
                      </a:lnTo>
                      <a:lnTo>
                        <a:pt x="0" y="5"/>
                      </a:lnTo>
                      <a:lnTo>
                        <a:pt x="0" y="6"/>
                      </a:lnTo>
                      <a:lnTo>
                        <a:pt x="1" y="8"/>
                      </a:lnTo>
                      <a:lnTo>
                        <a:pt x="1" y="9"/>
                      </a:lnTo>
                      <a:lnTo>
                        <a:pt x="1" y="10"/>
                      </a:lnTo>
                      <a:lnTo>
                        <a:pt x="2" y="11"/>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grpSp>
          <p:sp>
            <p:nvSpPr>
              <p:cNvPr id="49" name="Freeform 850"/>
              <p:cNvSpPr>
                <a:spLocks/>
              </p:cNvSpPr>
              <p:nvPr/>
            </p:nvSpPr>
            <p:spPr bwMode="auto">
              <a:xfrm>
                <a:off x="911" y="1621"/>
                <a:ext cx="1" cy="1"/>
              </a:xfrm>
              <a:custGeom>
                <a:avLst/>
                <a:gdLst>
                  <a:gd name="T0" fmla="*/ 0 w 7"/>
                  <a:gd name="T1" fmla="*/ 0 h 11"/>
                  <a:gd name="T2" fmla="*/ 0 w 7"/>
                  <a:gd name="T3" fmla="*/ 0 h 11"/>
                  <a:gd name="T4" fmla="*/ 0 w 7"/>
                  <a:gd name="T5" fmla="*/ 0 h 11"/>
                  <a:gd name="T6" fmla="*/ 0 w 7"/>
                  <a:gd name="T7" fmla="*/ 0 h 11"/>
                  <a:gd name="T8" fmla="*/ 0 w 7"/>
                  <a:gd name="T9" fmla="*/ 0 h 11"/>
                  <a:gd name="T10" fmla="*/ 0 w 7"/>
                  <a:gd name="T11" fmla="*/ 0 h 11"/>
                  <a:gd name="T12" fmla="*/ 0 w 7"/>
                  <a:gd name="T13" fmla="*/ 0 h 11"/>
                  <a:gd name="T14" fmla="*/ 0 w 7"/>
                  <a:gd name="T15" fmla="*/ 0 h 11"/>
                  <a:gd name="T16" fmla="*/ 0 w 7"/>
                  <a:gd name="T17" fmla="*/ 0 h 11"/>
                  <a:gd name="T18" fmla="*/ 0 w 7"/>
                  <a:gd name="T19" fmla="*/ 0 h 11"/>
                  <a:gd name="T20" fmla="*/ 0 w 7"/>
                  <a:gd name="T21" fmla="*/ 0 h 11"/>
                  <a:gd name="T22" fmla="*/ 0 w 7"/>
                  <a:gd name="T23" fmla="*/ 0 h 11"/>
                  <a:gd name="T24" fmla="*/ 0 w 7"/>
                  <a:gd name="T25" fmla="*/ 0 h 11"/>
                  <a:gd name="T26" fmla="*/ 0 w 7"/>
                  <a:gd name="T27" fmla="*/ 0 h 11"/>
                  <a:gd name="T28" fmla="*/ 0 w 7"/>
                  <a:gd name="T29" fmla="*/ 0 h 11"/>
                  <a:gd name="T30" fmla="*/ 0 w 7"/>
                  <a:gd name="T31" fmla="*/ 0 h 11"/>
                  <a:gd name="T32" fmla="*/ 0 w 7"/>
                  <a:gd name="T33" fmla="*/ 0 h 11"/>
                  <a:gd name="T34" fmla="*/ 0 w 7"/>
                  <a:gd name="T35" fmla="*/ 0 h 11"/>
                  <a:gd name="T36" fmla="*/ 0 w 7"/>
                  <a:gd name="T37" fmla="*/ 0 h 11"/>
                  <a:gd name="T38" fmla="*/ 0 w 7"/>
                  <a:gd name="T39" fmla="*/ 0 h 11"/>
                  <a:gd name="T40" fmla="*/ 0 w 7"/>
                  <a:gd name="T41" fmla="*/ 0 h 11"/>
                  <a:gd name="T42" fmla="*/ 0 w 7"/>
                  <a:gd name="T43" fmla="*/ 0 h 11"/>
                  <a:gd name="T44" fmla="*/ 0 w 7"/>
                  <a:gd name="T45" fmla="*/ 0 h 11"/>
                  <a:gd name="T46" fmla="*/ 0 w 7"/>
                  <a:gd name="T47" fmla="*/ 0 h 11"/>
                  <a:gd name="T48" fmla="*/ 0 w 7"/>
                  <a:gd name="T49" fmla="*/ 0 h 11"/>
                  <a:gd name="T50" fmla="*/ 0 w 7"/>
                  <a:gd name="T51" fmla="*/ 0 h 11"/>
                  <a:gd name="T52" fmla="*/ 0 w 7"/>
                  <a:gd name="T53" fmla="*/ 0 h 11"/>
                  <a:gd name="T54" fmla="*/ 0 w 7"/>
                  <a:gd name="T55" fmla="*/ 0 h 11"/>
                  <a:gd name="T56" fmla="*/ 0 w 7"/>
                  <a:gd name="T57" fmla="*/ 0 h 11"/>
                  <a:gd name="T58" fmla="*/ 0 w 7"/>
                  <a:gd name="T59" fmla="*/ 0 h 11"/>
                  <a:gd name="T60" fmla="*/ 0 w 7"/>
                  <a:gd name="T61" fmla="*/ 0 h 11"/>
                  <a:gd name="T62" fmla="*/ 0 w 7"/>
                  <a:gd name="T63" fmla="*/ 0 h 11"/>
                  <a:gd name="T64" fmla="*/ 0 w 7"/>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11"/>
                  <a:gd name="T101" fmla="*/ 7 w 7"/>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11">
                    <a:moveTo>
                      <a:pt x="4" y="11"/>
                    </a:moveTo>
                    <a:lnTo>
                      <a:pt x="4" y="10"/>
                    </a:lnTo>
                    <a:lnTo>
                      <a:pt x="5" y="10"/>
                    </a:lnTo>
                    <a:lnTo>
                      <a:pt x="7" y="8"/>
                    </a:lnTo>
                    <a:lnTo>
                      <a:pt x="7" y="7"/>
                    </a:lnTo>
                    <a:lnTo>
                      <a:pt x="7" y="6"/>
                    </a:lnTo>
                    <a:lnTo>
                      <a:pt x="7" y="5"/>
                    </a:lnTo>
                    <a:lnTo>
                      <a:pt x="5" y="4"/>
                    </a:lnTo>
                    <a:lnTo>
                      <a:pt x="5" y="3"/>
                    </a:lnTo>
                    <a:lnTo>
                      <a:pt x="5" y="2"/>
                    </a:lnTo>
                    <a:lnTo>
                      <a:pt x="4" y="2"/>
                    </a:lnTo>
                    <a:lnTo>
                      <a:pt x="4" y="1"/>
                    </a:lnTo>
                    <a:lnTo>
                      <a:pt x="3" y="0"/>
                    </a:lnTo>
                    <a:lnTo>
                      <a:pt x="2" y="1"/>
                    </a:lnTo>
                    <a:lnTo>
                      <a:pt x="1" y="1"/>
                    </a:lnTo>
                    <a:lnTo>
                      <a:pt x="1" y="2"/>
                    </a:lnTo>
                    <a:lnTo>
                      <a:pt x="0" y="3"/>
                    </a:lnTo>
                    <a:lnTo>
                      <a:pt x="0" y="4"/>
                    </a:lnTo>
                    <a:lnTo>
                      <a:pt x="0" y="5"/>
                    </a:lnTo>
                    <a:lnTo>
                      <a:pt x="0" y="6"/>
                    </a:lnTo>
                    <a:lnTo>
                      <a:pt x="0" y="7"/>
                    </a:lnTo>
                    <a:lnTo>
                      <a:pt x="1" y="8"/>
                    </a:lnTo>
                    <a:lnTo>
                      <a:pt x="1" y="9"/>
                    </a:lnTo>
                    <a:lnTo>
                      <a:pt x="1" y="10"/>
                    </a:lnTo>
                    <a:lnTo>
                      <a:pt x="2" y="10"/>
                    </a:lnTo>
                    <a:lnTo>
                      <a:pt x="3" y="11"/>
                    </a:lnTo>
                    <a:lnTo>
                      <a:pt x="4"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0" name="Freeform 851"/>
              <p:cNvSpPr>
                <a:spLocks/>
              </p:cNvSpPr>
              <p:nvPr/>
            </p:nvSpPr>
            <p:spPr bwMode="auto">
              <a:xfrm>
                <a:off x="909" y="1609"/>
                <a:ext cx="1" cy="2"/>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3" y="10"/>
                    </a:lnTo>
                    <a:lnTo>
                      <a:pt x="5" y="10"/>
                    </a:lnTo>
                    <a:lnTo>
                      <a:pt x="5" y="9"/>
                    </a:lnTo>
                    <a:lnTo>
                      <a:pt x="5" y="8"/>
                    </a:lnTo>
                    <a:lnTo>
                      <a:pt x="5" y="7"/>
                    </a:lnTo>
                    <a:lnTo>
                      <a:pt x="5" y="6"/>
                    </a:lnTo>
                    <a:lnTo>
                      <a:pt x="5" y="5"/>
                    </a:lnTo>
                    <a:lnTo>
                      <a:pt x="5" y="4"/>
                    </a:lnTo>
                    <a:lnTo>
                      <a:pt x="5" y="3"/>
                    </a:lnTo>
                    <a:lnTo>
                      <a:pt x="5" y="2"/>
                    </a:lnTo>
                    <a:lnTo>
                      <a:pt x="4" y="1"/>
                    </a:lnTo>
                    <a:lnTo>
                      <a:pt x="3" y="0"/>
                    </a:lnTo>
                    <a:lnTo>
                      <a:pt x="2" y="0"/>
                    </a:lnTo>
                    <a:lnTo>
                      <a:pt x="1" y="0"/>
                    </a:lnTo>
                    <a:lnTo>
                      <a:pt x="1" y="1"/>
                    </a:lnTo>
                    <a:lnTo>
                      <a:pt x="1" y="2"/>
                    </a:lnTo>
                    <a:lnTo>
                      <a:pt x="0" y="3"/>
                    </a:lnTo>
                    <a:lnTo>
                      <a:pt x="0" y="4"/>
                    </a:lnTo>
                    <a:lnTo>
                      <a:pt x="0" y="5"/>
                    </a:lnTo>
                    <a:lnTo>
                      <a:pt x="0" y="7"/>
                    </a:lnTo>
                    <a:lnTo>
                      <a:pt x="1" y="7"/>
                    </a:lnTo>
                    <a:lnTo>
                      <a:pt x="1" y="9"/>
                    </a:lnTo>
                    <a:lnTo>
                      <a:pt x="1" y="10"/>
                    </a:lnTo>
                    <a:lnTo>
                      <a:pt x="2" y="10"/>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1" name="Freeform 852"/>
              <p:cNvSpPr>
                <a:spLocks/>
              </p:cNvSpPr>
              <p:nvPr/>
            </p:nvSpPr>
            <p:spPr bwMode="auto">
              <a:xfrm>
                <a:off x="909" y="1611"/>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3" y="10"/>
                    </a:lnTo>
                    <a:lnTo>
                      <a:pt x="5" y="10"/>
                    </a:lnTo>
                    <a:lnTo>
                      <a:pt x="5" y="9"/>
                    </a:lnTo>
                    <a:lnTo>
                      <a:pt x="5" y="8"/>
                    </a:lnTo>
                    <a:lnTo>
                      <a:pt x="5" y="7"/>
                    </a:lnTo>
                    <a:lnTo>
                      <a:pt x="5" y="6"/>
                    </a:lnTo>
                    <a:lnTo>
                      <a:pt x="5" y="5"/>
                    </a:lnTo>
                    <a:lnTo>
                      <a:pt x="5" y="4"/>
                    </a:lnTo>
                    <a:lnTo>
                      <a:pt x="5" y="3"/>
                    </a:lnTo>
                    <a:lnTo>
                      <a:pt x="5" y="2"/>
                    </a:lnTo>
                    <a:lnTo>
                      <a:pt x="5" y="1"/>
                    </a:lnTo>
                    <a:lnTo>
                      <a:pt x="4" y="1"/>
                    </a:lnTo>
                    <a:lnTo>
                      <a:pt x="3" y="0"/>
                    </a:lnTo>
                    <a:lnTo>
                      <a:pt x="2" y="0"/>
                    </a:lnTo>
                    <a:lnTo>
                      <a:pt x="1" y="0"/>
                    </a:lnTo>
                    <a:lnTo>
                      <a:pt x="1" y="1"/>
                    </a:lnTo>
                    <a:lnTo>
                      <a:pt x="0" y="3"/>
                    </a:lnTo>
                    <a:lnTo>
                      <a:pt x="0" y="5"/>
                    </a:lnTo>
                    <a:lnTo>
                      <a:pt x="0" y="6"/>
                    </a:lnTo>
                    <a:lnTo>
                      <a:pt x="1" y="7"/>
                    </a:lnTo>
                    <a:lnTo>
                      <a:pt x="1" y="8"/>
                    </a:lnTo>
                    <a:lnTo>
                      <a:pt x="1" y="9"/>
                    </a:lnTo>
                    <a:lnTo>
                      <a:pt x="1" y="10"/>
                    </a:lnTo>
                    <a:lnTo>
                      <a:pt x="2" y="10"/>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2" name="Freeform 853"/>
              <p:cNvSpPr>
                <a:spLocks/>
              </p:cNvSpPr>
              <p:nvPr/>
            </p:nvSpPr>
            <p:spPr bwMode="auto">
              <a:xfrm>
                <a:off x="909" y="1612"/>
                <a:ext cx="1" cy="1"/>
              </a:xfrm>
              <a:custGeom>
                <a:avLst/>
                <a:gdLst>
                  <a:gd name="T0" fmla="*/ 0 w 5"/>
                  <a:gd name="T1" fmla="*/ 0 h 13"/>
                  <a:gd name="T2" fmla="*/ 0 w 5"/>
                  <a:gd name="T3" fmla="*/ 0 h 13"/>
                  <a:gd name="T4" fmla="*/ 0 w 5"/>
                  <a:gd name="T5" fmla="*/ 0 h 13"/>
                  <a:gd name="T6" fmla="*/ 0 w 5"/>
                  <a:gd name="T7" fmla="*/ 0 h 13"/>
                  <a:gd name="T8" fmla="*/ 0 w 5"/>
                  <a:gd name="T9" fmla="*/ 0 h 13"/>
                  <a:gd name="T10" fmla="*/ 0 w 5"/>
                  <a:gd name="T11" fmla="*/ 0 h 13"/>
                  <a:gd name="T12" fmla="*/ 0 w 5"/>
                  <a:gd name="T13" fmla="*/ 0 h 13"/>
                  <a:gd name="T14" fmla="*/ 0 w 5"/>
                  <a:gd name="T15" fmla="*/ 0 h 13"/>
                  <a:gd name="T16" fmla="*/ 0 w 5"/>
                  <a:gd name="T17" fmla="*/ 0 h 13"/>
                  <a:gd name="T18" fmla="*/ 0 w 5"/>
                  <a:gd name="T19" fmla="*/ 0 h 13"/>
                  <a:gd name="T20" fmla="*/ 0 w 5"/>
                  <a:gd name="T21" fmla="*/ 0 h 13"/>
                  <a:gd name="T22" fmla="*/ 0 w 5"/>
                  <a:gd name="T23" fmla="*/ 0 h 13"/>
                  <a:gd name="T24" fmla="*/ 0 w 5"/>
                  <a:gd name="T25" fmla="*/ 0 h 13"/>
                  <a:gd name="T26" fmla="*/ 0 w 5"/>
                  <a:gd name="T27" fmla="*/ 0 h 13"/>
                  <a:gd name="T28" fmla="*/ 0 w 5"/>
                  <a:gd name="T29" fmla="*/ 0 h 13"/>
                  <a:gd name="T30" fmla="*/ 0 w 5"/>
                  <a:gd name="T31" fmla="*/ 0 h 13"/>
                  <a:gd name="T32" fmla="*/ 0 w 5"/>
                  <a:gd name="T33" fmla="*/ 0 h 13"/>
                  <a:gd name="T34" fmla="*/ 0 w 5"/>
                  <a:gd name="T35" fmla="*/ 0 h 13"/>
                  <a:gd name="T36" fmla="*/ 0 w 5"/>
                  <a:gd name="T37" fmla="*/ 0 h 13"/>
                  <a:gd name="T38" fmla="*/ 0 w 5"/>
                  <a:gd name="T39" fmla="*/ 0 h 13"/>
                  <a:gd name="T40" fmla="*/ 0 w 5"/>
                  <a:gd name="T41" fmla="*/ 0 h 13"/>
                  <a:gd name="T42" fmla="*/ 0 w 5"/>
                  <a:gd name="T43" fmla="*/ 0 h 13"/>
                  <a:gd name="T44" fmla="*/ 0 w 5"/>
                  <a:gd name="T45" fmla="*/ 0 h 13"/>
                  <a:gd name="T46" fmla="*/ 0 w 5"/>
                  <a:gd name="T47" fmla="*/ 0 h 13"/>
                  <a:gd name="T48" fmla="*/ 0 w 5"/>
                  <a:gd name="T49" fmla="*/ 0 h 13"/>
                  <a:gd name="T50" fmla="*/ 0 w 5"/>
                  <a:gd name="T51" fmla="*/ 0 h 13"/>
                  <a:gd name="T52" fmla="*/ 0 w 5"/>
                  <a:gd name="T53" fmla="*/ 0 h 13"/>
                  <a:gd name="T54" fmla="*/ 0 w 5"/>
                  <a:gd name="T55" fmla="*/ 0 h 13"/>
                  <a:gd name="T56" fmla="*/ 0 w 5"/>
                  <a:gd name="T57" fmla="*/ 0 h 13"/>
                  <a:gd name="T58" fmla="*/ 0 w 5"/>
                  <a:gd name="T59" fmla="*/ 0 h 13"/>
                  <a:gd name="T60" fmla="*/ 0 w 5"/>
                  <a:gd name="T61" fmla="*/ 0 h 13"/>
                  <a:gd name="T62" fmla="*/ 0 w 5"/>
                  <a:gd name="T63" fmla="*/ 0 h 13"/>
                  <a:gd name="T64" fmla="*/ 0 w 5"/>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3"/>
                  <a:gd name="T101" fmla="*/ 5 w 5"/>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3">
                    <a:moveTo>
                      <a:pt x="3" y="13"/>
                    </a:moveTo>
                    <a:lnTo>
                      <a:pt x="3" y="12"/>
                    </a:lnTo>
                    <a:lnTo>
                      <a:pt x="5" y="12"/>
                    </a:lnTo>
                    <a:lnTo>
                      <a:pt x="5" y="11"/>
                    </a:lnTo>
                    <a:lnTo>
                      <a:pt x="5" y="9"/>
                    </a:lnTo>
                    <a:lnTo>
                      <a:pt x="5" y="8"/>
                    </a:lnTo>
                    <a:lnTo>
                      <a:pt x="5" y="7"/>
                    </a:lnTo>
                    <a:lnTo>
                      <a:pt x="5" y="6"/>
                    </a:lnTo>
                    <a:lnTo>
                      <a:pt x="5" y="4"/>
                    </a:lnTo>
                    <a:lnTo>
                      <a:pt x="5" y="3"/>
                    </a:lnTo>
                    <a:lnTo>
                      <a:pt x="5" y="2"/>
                    </a:lnTo>
                    <a:lnTo>
                      <a:pt x="4" y="2"/>
                    </a:lnTo>
                    <a:lnTo>
                      <a:pt x="3" y="1"/>
                    </a:lnTo>
                    <a:lnTo>
                      <a:pt x="3" y="0"/>
                    </a:lnTo>
                    <a:lnTo>
                      <a:pt x="2" y="1"/>
                    </a:lnTo>
                    <a:lnTo>
                      <a:pt x="1" y="1"/>
                    </a:lnTo>
                    <a:lnTo>
                      <a:pt x="1" y="2"/>
                    </a:lnTo>
                    <a:lnTo>
                      <a:pt x="0" y="3"/>
                    </a:lnTo>
                    <a:lnTo>
                      <a:pt x="0" y="4"/>
                    </a:lnTo>
                    <a:lnTo>
                      <a:pt x="0" y="6"/>
                    </a:lnTo>
                    <a:lnTo>
                      <a:pt x="0" y="7"/>
                    </a:lnTo>
                    <a:lnTo>
                      <a:pt x="0" y="8"/>
                    </a:lnTo>
                    <a:lnTo>
                      <a:pt x="1" y="9"/>
                    </a:lnTo>
                    <a:lnTo>
                      <a:pt x="1" y="10"/>
                    </a:lnTo>
                    <a:lnTo>
                      <a:pt x="1" y="11"/>
                    </a:lnTo>
                    <a:lnTo>
                      <a:pt x="2" y="12"/>
                    </a:lnTo>
                    <a:lnTo>
                      <a:pt x="3"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3" name="Freeform 854"/>
              <p:cNvSpPr>
                <a:spLocks/>
              </p:cNvSpPr>
              <p:nvPr/>
            </p:nvSpPr>
            <p:spPr bwMode="auto">
              <a:xfrm>
                <a:off x="909" y="1614"/>
                <a:ext cx="1" cy="1"/>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w 5"/>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2"/>
                  <a:gd name="T101" fmla="*/ 5 w 5"/>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2">
                    <a:moveTo>
                      <a:pt x="3" y="12"/>
                    </a:moveTo>
                    <a:lnTo>
                      <a:pt x="3" y="11"/>
                    </a:lnTo>
                    <a:lnTo>
                      <a:pt x="5" y="11"/>
                    </a:lnTo>
                    <a:lnTo>
                      <a:pt x="5" y="10"/>
                    </a:lnTo>
                    <a:lnTo>
                      <a:pt x="5" y="9"/>
                    </a:lnTo>
                    <a:lnTo>
                      <a:pt x="5" y="7"/>
                    </a:lnTo>
                    <a:lnTo>
                      <a:pt x="5" y="6"/>
                    </a:lnTo>
                    <a:lnTo>
                      <a:pt x="5" y="5"/>
                    </a:lnTo>
                    <a:lnTo>
                      <a:pt x="5" y="4"/>
                    </a:lnTo>
                    <a:lnTo>
                      <a:pt x="5" y="3"/>
                    </a:lnTo>
                    <a:lnTo>
                      <a:pt x="5" y="2"/>
                    </a:lnTo>
                    <a:lnTo>
                      <a:pt x="5" y="1"/>
                    </a:lnTo>
                    <a:lnTo>
                      <a:pt x="4" y="1"/>
                    </a:lnTo>
                    <a:lnTo>
                      <a:pt x="3" y="0"/>
                    </a:lnTo>
                    <a:lnTo>
                      <a:pt x="2" y="0"/>
                    </a:lnTo>
                    <a:lnTo>
                      <a:pt x="1" y="0"/>
                    </a:lnTo>
                    <a:lnTo>
                      <a:pt x="1" y="1"/>
                    </a:lnTo>
                    <a:lnTo>
                      <a:pt x="1" y="2"/>
                    </a:lnTo>
                    <a:lnTo>
                      <a:pt x="0" y="3"/>
                    </a:lnTo>
                    <a:lnTo>
                      <a:pt x="0" y="5"/>
                    </a:lnTo>
                    <a:lnTo>
                      <a:pt x="0" y="7"/>
                    </a:lnTo>
                    <a:lnTo>
                      <a:pt x="1" y="7"/>
                    </a:lnTo>
                    <a:lnTo>
                      <a:pt x="1" y="9"/>
                    </a:lnTo>
                    <a:lnTo>
                      <a:pt x="1" y="10"/>
                    </a:lnTo>
                    <a:lnTo>
                      <a:pt x="1" y="11"/>
                    </a:lnTo>
                    <a:lnTo>
                      <a:pt x="2" y="11"/>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4" name="Freeform 855"/>
              <p:cNvSpPr>
                <a:spLocks/>
              </p:cNvSpPr>
              <p:nvPr/>
            </p:nvSpPr>
            <p:spPr bwMode="auto">
              <a:xfrm>
                <a:off x="909" y="1615"/>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11"/>
                  <a:gd name="T98" fmla="*/ 5 w 5"/>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11">
                    <a:moveTo>
                      <a:pt x="3" y="11"/>
                    </a:moveTo>
                    <a:lnTo>
                      <a:pt x="5" y="10"/>
                    </a:lnTo>
                    <a:lnTo>
                      <a:pt x="5" y="9"/>
                    </a:lnTo>
                    <a:lnTo>
                      <a:pt x="5" y="8"/>
                    </a:lnTo>
                    <a:lnTo>
                      <a:pt x="5" y="7"/>
                    </a:lnTo>
                    <a:lnTo>
                      <a:pt x="5" y="6"/>
                    </a:lnTo>
                    <a:lnTo>
                      <a:pt x="5" y="5"/>
                    </a:lnTo>
                    <a:lnTo>
                      <a:pt x="5" y="4"/>
                    </a:lnTo>
                    <a:lnTo>
                      <a:pt x="5" y="3"/>
                    </a:lnTo>
                    <a:lnTo>
                      <a:pt x="5" y="2"/>
                    </a:lnTo>
                    <a:lnTo>
                      <a:pt x="5" y="1"/>
                    </a:lnTo>
                    <a:lnTo>
                      <a:pt x="4" y="1"/>
                    </a:lnTo>
                    <a:lnTo>
                      <a:pt x="3" y="0"/>
                    </a:lnTo>
                    <a:lnTo>
                      <a:pt x="2" y="0"/>
                    </a:lnTo>
                    <a:lnTo>
                      <a:pt x="1" y="0"/>
                    </a:lnTo>
                    <a:lnTo>
                      <a:pt x="1" y="1"/>
                    </a:lnTo>
                    <a:lnTo>
                      <a:pt x="0" y="3"/>
                    </a:lnTo>
                    <a:lnTo>
                      <a:pt x="0" y="4"/>
                    </a:lnTo>
                    <a:lnTo>
                      <a:pt x="0" y="5"/>
                    </a:lnTo>
                    <a:lnTo>
                      <a:pt x="0" y="6"/>
                    </a:lnTo>
                    <a:lnTo>
                      <a:pt x="1" y="7"/>
                    </a:lnTo>
                    <a:lnTo>
                      <a:pt x="1" y="8"/>
                    </a:lnTo>
                    <a:lnTo>
                      <a:pt x="1" y="9"/>
                    </a:lnTo>
                    <a:lnTo>
                      <a:pt x="1" y="10"/>
                    </a:lnTo>
                    <a:lnTo>
                      <a:pt x="2" y="10"/>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5" name="Freeform 856"/>
              <p:cNvSpPr>
                <a:spLocks/>
              </p:cNvSpPr>
              <p:nvPr/>
            </p:nvSpPr>
            <p:spPr bwMode="auto">
              <a:xfrm>
                <a:off x="909" y="1617"/>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3" y="11"/>
                    </a:lnTo>
                    <a:lnTo>
                      <a:pt x="5" y="11"/>
                    </a:lnTo>
                    <a:lnTo>
                      <a:pt x="5" y="10"/>
                    </a:lnTo>
                    <a:lnTo>
                      <a:pt x="5" y="8"/>
                    </a:lnTo>
                    <a:lnTo>
                      <a:pt x="5" y="7"/>
                    </a:lnTo>
                    <a:lnTo>
                      <a:pt x="5" y="6"/>
                    </a:lnTo>
                    <a:lnTo>
                      <a:pt x="5" y="5"/>
                    </a:lnTo>
                    <a:lnTo>
                      <a:pt x="5" y="4"/>
                    </a:lnTo>
                    <a:lnTo>
                      <a:pt x="5" y="3"/>
                    </a:lnTo>
                    <a:lnTo>
                      <a:pt x="5" y="2"/>
                    </a:lnTo>
                    <a:lnTo>
                      <a:pt x="4" y="1"/>
                    </a:lnTo>
                    <a:lnTo>
                      <a:pt x="3" y="1"/>
                    </a:lnTo>
                    <a:lnTo>
                      <a:pt x="3" y="0"/>
                    </a:lnTo>
                    <a:lnTo>
                      <a:pt x="2" y="1"/>
                    </a:lnTo>
                    <a:lnTo>
                      <a:pt x="1" y="1"/>
                    </a:lnTo>
                    <a:lnTo>
                      <a:pt x="1" y="2"/>
                    </a:lnTo>
                    <a:lnTo>
                      <a:pt x="0" y="3"/>
                    </a:lnTo>
                    <a:lnTo>
                      <a:pt x="0" y="4"/>
                    </a:lnTo>
                    <a:lnTo>
                      <a:pt x="0" y="5"/>
                    </a:lnTo>
                    <a:lnTo>
                      <a:pt x="0" y="6"/>
                    </a:lnTo>
                    <a:lnTo>
                      <a:pt x="0" y="7"/>
                    </a:lnTo>
                    <a:lnTo>
                      <a:pt x="1" y="8"/>
                    </a:lnTo>
                    <a:lnTo>
                      <a:pt x="1" y="9"/>
                    </a:lnTo>
                    <a:lnTo>
                      <a:pt x="1" y="10"/>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6" name="Freeform 857"/>
              <p:cNvSpPr>
                <a:spLocks/>
              </p:cNvSpPr>
              <p:nvPr/>
            </p:nvSpPr>
            <p:spPr bwMode="auto">
              <a:xfrm>
                <a:off x="909" y="1618"/>
                <a:ext cx="1" cy="1"/>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w 5"/>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2"/>
                  <a:gd name="T101" fmla="*/ 5 w 5"/>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2">
                    <a:moveTo>
                      <a:pt x="3" y="12"/>
                    </a:moveTo>
                    <a:lnTo>
                      <a:pt x="3" y="12"/>
                    </a:lnTo>
                    <a:lnTo>
                      <a:pt x="5" y="12"/>
                    </a:lnTo>
                    <a:lnTo>
                      <a:pt x="5" y="11"/>
                    </a:lnTo>
                    <a:lnTo>
                      <a:pt x="5" y="10"/>
                    </a:lnTo>
                    <a:lnTo>
                      <a:pt x="5" y="9"/>
                    </a:lnTo>
                    <a:lnTo>
                      <a:pt x="5" y="8"/>
                    </a:lnTo>
                    <a:lnTo>
                      <a:pt x="5" y="7"/>
                    </a:lnTo>
                    <a:lnTo>
                      <a:pt x="5" y="5"/>
                    </a:lnTo>
                    <a:lnTo>
                      <a:pt x="5" y="4"/>
                    </a:lnTo>
                    <a:lnTo>
                      <a:pt x="5" y="2"/>
                    </a:lnTo>
                    <a:lnTo>
                      <a:pt x="4" y="1"/>
                    </a:lnTo>
                    <a:lnTo>
                      <a:pt x="3" y="1"/>
                    </a:lnTo>
                    <a:lnTo>
                      <a:pt x="3" y="0"/>
                    </a:lnTo>
                    <a:lnTo>
                      <a:pt x="2" y="1"/>
                    </a:lnTo>
                    <a:lnTo>
                      <a:pt x="1" y="1"/>
                    </a:lnTo>
                    <a:lnTo>
                      <a:pt x="1" y="2"/>
                    </a:lnTo>
                    <a:lnTo>
                      <a:pt x="0" y="4"/>
                    </a:lnTo>
                    <a:lnTo>
                      <a:pt x="0" y="5"/>
                    </a:lnTo>
                    <a:lnTo>
                      <a:pt x="0" y="6"/>
                    </a:lnTo>
                    <a:lnTo>
                      <a:pt x="0" y="7"/>
                    </a:lnTo>
                    <a:lnTo>
                      <a:pt x="0" y="8"/>
                    </a:lnTo>
                    <a:lnTo>
                      <a:pt x="1" y="9"/>
                    </a:lnTo>
                    <a:lnTo>
                      <a:pt x="1" y="10"/>
                    </a:lnTo>
                    <a:lnTo>
                      <a:pt x="1" y="11"/>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7" name="Freeform 858"/>
              <p:cNvSpPr>
                <a:spLocks/>
              </p:cNvSpPr>
              <p:nvPr/>
            </p:nvSpPr>
            <p:spPr bwMode="auto">
              <a:xfrm>
                <a:off x="909" y="1620"/>
                <a:ext cx="1" cy="1"/>
              </a:xfrm>
              <a:custGeom>
                <a:avLst/>
                <a:gdLst>
                  <a:gd name="T0" fmla="*/ 0 w 5"/>
                  <a:gd name="T1" fmla="*/ 0 h 13"/>
                  <a:gd name="T2" fmla="*/ 0 w 5"/>
                  <a:gd name="T3" fmla="*/ 0 h 13"/>
                  <a:gd name="T4" fmla="*/ 0 w 5"/>
                  <a:gd name="T5" fmla="*/ 0 h 13"/>
                  <a:gd name="T6" fmla="*/ 0 w 5"/>
                  <a:gd name="T7" fmla="*/ 0 h 13"/>
                  <a:gd name="T8" fmla="*/ 0 w 5"/>
                  <a:gd name="T9" fmla="*/ 0 h 13"/>
                  <a:gd name="T10" fmla="*/ 0 w 5"/>
                  <a:gd name="T11" fmla="*/ 0 h 13"/>
                  <a:gd name="T12" fmla="*/ 0 w 5"/>
                  <a:gd name="T13" fmla="*/ 0 h 13"/>
                  <a:gd name="T14" fmla="*/ 0 w 5"/>
                  <a:gd name="T15" fmla="*/ 0 h 13"/>
                  <a:gd name="T16" fmla="*/ 0 w 5"/>
                  <a:gd name="T17" fmla="*/ 0 h 13"/>
                  <a:gd name="T18" fmla="*/ 0 w 5"/>
                  <a:gd name="T19" fmla="*/ 0 h 13"/>
                  <a:gd name="T20" fmla="*/ 0 w 5"/>
                  <a:gd name="T21" fmla="*/ 0 h 13"/>
                  <a:gd name="T22" fmla="*/ 0 w 5"/>
                  <a:gd name="T23" fmla="*/ 0 h 13"/>
                  <a:gd name="T24" fmla="*/ 0 w 5"/>
                  <a:gd name="T25" fmla="*/ 0 h 13"/>
                  <a:gd name="T26" fmla="*/ 0 w 5"/>
                  <a:gd name="T27" fmla="*/ 0 h 13"/>
                  <a:gd name="T28" fmla="*/ 0 w 5"/>
                  <a:gd name="T29" fmla="*/ 0 h 13"/>
                  <a:gd name="T30" fmla="*/ 0 w 5"/>
                  <a:gd name="T31" fmla="*/ 0 h 13"/>
                  <a:gd name="T32" fmla="*/ 0 w 5"/>
                  <a:gd name="T33" fmla="*/ 0 h 13"/>
                  <a:gd name="T34" fmla="*/ 0 w 5"/>
                  <a:gd name="T35" fmla="*/ 0 h 13"/>
                  <a:gd name="T36" fmla="*/ 0 w 5"/>
                  <a:gd name="T37" fmla="*/ 0 h 13"/>
                  <a:gd name="T38" fmla="*/ 0 w 5"/>
                  <a:gd name="T39" fmla="*/ 0 h 13"/>
                  <a:gd name="T40" fmla="*/ 0 w 5"/>
                  <a:gd name="T41" fmla="*/ 0 h 13"/>
                  <a:gd name="T42" fmla="*/ 0 w 5"/>
                  <a:gd name="T43" fmla="*/ 0 h 13"/>
                  <a:gd name="T44" fmla="*/ 0 w 5"/>
                  <a:gd name="T45" fmla="*/ 0 h 13"/>
                  <a:gd name="T46" fmla="*/ 0 w 5"/>
                  <a:gd name="T47" fmla="*/ 0 h 13"/>
                  <a:gd name="T48" fmla="*/ 0 w 5"/>
                  <a:gd name="T49" fmla="*/ 0 h 13"/>
                  <a:gd name="T50" fmla="*/ 0 w 5"/>
                  <a:gd name="T51" fmla="*/ 0 h 13"/>
                  <a:gd name="T52" fmla="*/ 0 w 5"/>
                  <a:gd name="T53" fmla="*/ 0 h 13"/>
                  <a:gd name="T54" fmla="*/ 0 w 5"/>
                  <a:gd name="T55" fmla="*/ 0 h 13"/>
                  <a:gd name="T56" fmla="*/ 0 w 5"/>
                  <a:gd name="T57" fmla="*/ 0 h 13"/>
                  <a:gd name="T58" fmla="*/ 0 w 5"/>
                  <a:gd name="T59" fmla="*/ 0 h 13"/>
                  <a:gd name="T60" fmla="*/ 0 w 5"/>
                  <a:gd name="T61" fmla="*/ 0 h 13"/>
                  <a:gd name="T62" fmla="*/ 0 w 5"/>
                  <a:gd name="T63" fmla="*/ 0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13"/>
                  <a:gd name="T98" fmla="*/ 5 w 5"/>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13">
                    <a:moveTo>
                      <a:pt x="3" y="13"/>
                    </a:moveTo>
                    <a:lnTo>
                      <a:pt x="5" y="12"/>
                    </a:lnTo>
                    <a:lnTo>
                      <a:pt x="5" y="11"/>
                    </a:lnTo>
                    <a:lnTo>
                      <a:pt x="5" y="10"/>
                    </a:lnTo>
                    <a:lnTo>
                      <a:pt x="5" y="9"/>
                    </a:lnTo>
                    <a:lnTo>
                      <a:pt x="5" y="8"/>
                    </a:lnTo>
                    <a:lnTo>
                      <a:pt x="5" y="6"/>
                    </a:lnTo>
                    <a:lnTo>
                      <a:pt x="5" y="5"/>
                    </a:lnTo>
                    <a:lnTo>
                      <a:pt x="5" y="4"/>
                    </a:lnTo>
                    <a:lnTo>
                      <a:pt x="5" y="3"/>
                    </a:lnTo>
                    <a:lnTo>
                      <a:pt x="5" y="2"/>
                    </a:lnTo>
                    <a:lnTo>
                      <a:pt x="4" y="2"/>
                    </a:lnTo>
                    <a:lnTo>
                      <a:pt x="3" y="1"/>
                    </a:lnTo>
                    <a:lnTo>
                      <a:pt x="3" y="0"/>
                    </a:lnTo>
                    <a:lnTo>
                      <a:pt x="2" y="1"/>
                    </a:lnTo>
                    <a:lnTo>
                      <a:pt x="1" y="1"/>
                    </a:lnTo>
                    <a:lnTo>
                      <a:pt x="1" y="2"/>
                    </a:lnTo>
                    <a:lnTo>
                      <a:pt x="0" y="4"/>
                    </a:lnTo>
                    <a:lnTo>
                      <a:pt x="0" y="5"/>
                    </a:lnTo>
                    <a:lnTo>
                      <a:pt x="0" y="6"/>
                    </a:lnTo>
                    <a:lnTo>
                      <a:pt x="0" y="8"/>
                    </a:lnTo>
                    <a:lnTo>
                      <a:pt x="1" y="9"/>
                    </a:lnTo>
                    <a:lnTo>
                      <a:pt x="1" y="10"/>
                    </a:lnTo>
                    <a:lnTo>
                      <a:pt x="1" y="11"/>
                    </a:lnTo>
                    <a:lnTo>
                      <a:pt x="2" y="12"/>
                    </a:lnTo>
                    <a:lnTo>
                      <a:pt x="3" y="13"/>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8" name="Freeform 859"/>
              <p:cNvSpPr>
                <a:spLocks/>
              </p:cNvSpPr>
              <p:nvPr/>
            </p:nvSpPr>
            <p:spPr bwMode="auto">
              <a:xfrm>
                <a:off x="909" y="1621"/>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w 5"/>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1"/>
                  <a:gd name="T101" fmla="*/ 5 w 5"/>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1">
                    <a:moveTo>
                      <a:pt x="3" y="11"/>
                    </a:moveTo>
                    <a:lnTo>
                      <a:pt x="3" y="10"/>
                    </a:lnTo>
                    <a:lnTo>
                      <a:pt x="5" y="10"/>
                    </a:lnTo>
                    <a:lnTo>
                      <a:pt x="5" y="8"/>
                    </a:lnTo>
                    <a:lnTo>
                      <a:pt x="5" y="7"/>
                    </a:lnTo>
                    <a:lnTo>
                      <a:pt x="5" y="6"/>
                    </a:lnTo>
                    <a:lnTo>
                      <a:pt x="5" y="5"/>
                    </a:lnTo>
                    <a:lnTo>
                      <a:pt x="5" y="4"/>
                    </a:lnTo>
                    <a:lnTo>
                      <a:pt x="5" y="3"/>
                    </a:lnTo>
                    <a:lnTo>
                      <a:pt x="5" y="2"/>
                    </a:lnTo>
                    <a:lnTo>
                      <a:pt x="5" y="1"/>
                    </a:lnTo>
                    <a:lnTo>
                      <a:pt x="4" y="1"/>
                    </a:lnTo>
                    <a:lnTo>
                      <a:pt x="3" y="0"/>
                    </a:lnTo>
                    <a:lnTo>
                      <a:pt x="2" y="0"/>
                    </a:lnTo>
                    <a:lnTo>
                      <a:pt x="1" y="0"/>
                    </a:lnTo>
                    <a:lnTo>
                      <a:pt x="1" y="1"/>
                    </a:lnTo>
                    <a:lnTo>
                      <a:pt x="1" y="2"/>
                    </a:lnTo>
                    <a:lnTo>
                      <a:pt x="0" y="2"/>
                    </a:lnTo>
                    <a:lnTo>
                      <a:pt x="0" y="4"/>
                    </a:lnTo>
                    <a:lnTo>
                      <a:pt x="0" y="6"/>
                    </a:lnTo>
                    <a:lnTo>
                      <a:pt x="1" y="7"/>
                    </a:lnTo>
                    <a:lnTo>
                      <a:pt x="1" y="8"/>
                    </a:lnTo>
                    <a:lnTo>
                      <a:pt x="1" y="10"/>
                    </a:lnTo>
                    <a:lnTo>
                      <a:pt x="2" y="10"/>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59" name="Freeform 860"/>
              <p:cNvSpPr>
                <a:spLocks/>
              </p:cNvSpPr>
              <p:nvPr/>
            </p:nvSpPr>
            <p:spPr bwMode="auto">
              <a:xfrm>
                <a:off x="906" y="1609"/>
                <a:ext cx="1" cy="2"/>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11"/>
                  <a:gd name="T98" fmla="*/ 5 w 5"/>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11">
                    <a:moveTo>
                      <a:pt x="3" y="11"/>
                    </a:moveTo>
                    <a:lnTo>
                      <a:pt x="4" y="11"/>
                    </a:lnTo>
                    <a:lnTo>
                      <a:pt x="4" y="10"/>
                    </a:lnTo>
                    <a:lnTo>
                      <a:pt x="4" y="9"/>
                    </a:lnTo>
                    <a:lnTo>
                      <a:pt x="5" y="9"/>
                    </a:lnTo>
                    <a:lnTo>
                      <a:pt x="5" y="7"/>
                    </a:lnTo>
                    <a:lnTo>
                      <a:pt x="5" y="5"/>
                    </a:lnTo>
                    <a:lnTo>
                      <a:pt x="4" y="4"/>
                    </a:lnTo>
                    <a:lnTo>
                      <a:pt x="4" y="3"/>
                    </a:lnTo>
                    <a:lnTo>
                      <a:pt x="4" y="2"/>
                    </a:lnTo>
                    <a:lnTo>
                      <a:pt x="3" y="2"/>
                    </a:lnTo>
                    <a:lnTo>
                      <a:pt x="3" y="1"/>
                    </a:lnTo>
                    <a:lnTo>
                      <a:pt x="2" y="0"/>
                    </a:lnTo>
                    <a:lnTo>
                      <a:pt x="1" y="0"/>
                    </a:lnTo>
                    <a:lnTo>
                      <a:pt x="1" y="1"/>
                    </a:lnTo>
                    <a:lnTo>
                      <a:pt x="1" y="2"/>
                    </a:lnTo>
                    <a:lnTo>
                      <a:pt x="0" y="2"/>
                    </a:lnTo>
                    <a:lnTo>
                      <a:pt x="0" y="3"/>
                    </a:lnTo>
                    <a:lnTo>
                      <a:pt x="0" y="4"/>
                    </a:lnTo>
                    <a:lnTo>
                      <a:pt x="0" y="5"/>
                    </a:lnTo>
                    <a:lnTo>
                      <a:pt x="0" y="6"/>
                    </a:lnTo>
                    <a:lnTo>
                      <a:pt x="0" y="7"/>
                    </a:lnTo>
                    <a:lnTo>
                      <a:pt x="0" y="8"/>
                    </a:lnTo>
                    <a:lnTo>
                      <a:pt x="0" y="9"/>
                    </a:lnTo>
                    <a:lnTo>
                      <a:pt x="1" y="10"/>
                    </a:lnTo>
                    <a:lnTo>
                      <a:pt x="1" y="11"/>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0" name="Freeform 861"/>
              <p:cNvSpPr>
                <a:spLocks/>
              </p:cNvSpPr>
              <p:nvPr/>
            </p:nvSpPr>
            <p:spPr bwMode="auto">
              <a:xfrm>
                <a:off x="906" y="1611"/>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
                  <a:gd name="T94" fmla="*/ 0 h 11"/>
                  <a:gd name="T95" fmla="*/ 5 w 5"/>
                  <a:gd name="T96" fmla="*/ 11 h 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 h="11">
                    <a:moveTo>
                      <a:pt x="3" y="11"/>
                    </a:moveTo>
                    <a:lnTo>
                      <a:pt x="4" y="11"/>
                    </a:lnTo>
                    <a:lnTo>
                      <a:pt x="4" y="10"/>
                    </a:lnTo>
                    <a:lnTo>
                      <a:pt x="4" y="9"/>
                    </a:lnTo>
                    <a:lnTo>
                      <a:pt x="5" y="8"/>
                    </a:lnTo>
                    <a:lnTo>
                      <a:pt x="5" y="7"/>
                    </a:lnTo>
                    <a:lnTo>
                      <a:pt x="5" y="6"/>
                    </a:lnTo>
                    <a:lnTo>
                      <a:pt x="5" y="5"/>
                    </a:lnTo>
                    <a:lnTo>
                      <a:pt x="4" y="3"/>
                    </a:lnTo>
                    <a:lnTo>
                      <a:pt x="4" y="1"/>
                    </a:lnTo>
                    <a:lnTo>
                      <a:pt x="3" y="1"/>
                    </a:lnTo>
                    <a:lnTo>
                      <a:pt x="2" y="0"/>
                    </a:lnTo>
                    <a:lnTo>
                      <a:pt x="1" y="1"/>
                    </a:lnTo>
                    <a:lnTo>
                      <a:pt x="0" y="2"/>
                    </a:lnTo>
                    <a:lnTo>
                      <a:pt x="0" y="3"/>
                    </a:lnTo>
                    <a:lnTo>
                      <a:pt x="0" y="4"/>
                    </a:lnTo>
                    <a:lnTo>
                      <a:pt x="0" y="5"/>
                    </a:lnTo>
                    <a:lnTo>
                      <a:pt x="0" y="6"/>
                    </a:lnTo>
                    <a:lnTo>
                      <a:pt x="0" y="7"/>
                    </a:lnTo>
                    <a:lnTo>
                      <a:pt x="0" y="8"/>
                    </a:lnTo>
                    <a:lnTo>
                      <a:pt x="0" y="9"/>
                    </a:lnTo>
                    <a:lnTo>
                      <a:pt x="1" y="10"/>
                    </a:lnTo>
                    <a:lnTo>
                      <a:pt x="1" y="11"/>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1" name="Freeform 862"/>
              <p:cNvSpPr>
                <a:spLocks/>
              </p:cNvSpPr>
              <p:nvPr/>
            </p:nvSpPr>
            <p:spPr bwMode="auto">
              <a:xfrm>
                <a:off x="906" y="1612"/>
                <a:ext cx="1" cy="1"/>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12"/>
                  <a:gd name="T98" fmla="*/ 5 w 5"/>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12">
                    <a:moveTo>
                      <a:pt x="3" y="12"/>
                    </a:moveTo>
                    <a:lnTo>
                      <a:pt x="3" y="12"/>
                    </a:lnTo>
                    <a:lnTo>
                      <a:pt x="4" y="12"/>
                    </a:lnTo>
                    <a:lnTo>
                      <a:pt x="4" y="10"/>
                    </a:lnTo>
                    <a:lnTo>
                      <a:pt x="5" y="9"/>
                    </a:lnTo>
                    <a:lnTo>
                      <a:pt x="5" y="8"/>
                    </a:lnTo>
                    <a:lnTo>
                      <a:pt x="5" y="7"/>
                    </a:lnTo>
                    <a:lnTo>
                      <a:pt x="5" y="6"/>
                    </a:lnTo>
                    <a:lnTo>
                      <a:pt x="5" y="5"/>
                    </a:lnTo>
                    <a:lnTo>
                      <a:pt x="4" y="3"/>
                    </a:lnTo>
                    <a:lnTo>
                      <a:pt x="4" y="2"/>
                    </a:lnTo>
                    <a:lnTo>
                      <a:pt x="4" y="1"/>
                    </a:lnTo>
                    <a:lnTo>
                      <a:pt x="3" y="1"/>
                    </a:lnTo>
                    <a:lnTo>
                      <a:pt x="2" y="0"/>
                    </a:lnTo>
                    <a:lnTo>
                      <a:pt x="1" y="1"/>
                    </a:lnTo>
                    <a:lnTo>
                      <a:pt x="0" y="2"/>
                    </a:lnTo>
                    <a:lnTo>
                      <a:pt x="0" y="3"/>
                    </a:lnTo>
                    <a:lnTo>
                      <a:pt x="0" y="5"/>
                    </a:lnTo>
                    <a:lnTo>
                      <a:pt x="0" y="6"/>
                    </a:lnTo>
                    <a:lnTo>
                      <a:pt x="0" y="7"/>
                    </a:lnTo>
                    <a:lnTo>
                      <a:pt x="0" y="8"/>
                    </a:lnTo>
                    <a:lnTo>
                      <a:pt x="0" y="10"/>
                    </a:lnTo>
                    <a:lnTo>
                      <a:pt x="1" y="10"/>
                    </a:lnTo>
                    <a:lnTo>
                      <a:pt x="1" y="11"/>
                    </a:lnTo>
                    <a:lnTo>
                      <a:pt x="1" y="12"/>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2" name="Freeform 863"/>
              <p:cNvSpPr>
                <a:spLocks/>
              </p:cNvSpPr>
              <p:nvPr/>
            </p:nvSpPr>
            <p:spPr bwMode="auto">
              <a:xfrm>
                <a:off x="906" y="1614"/>
                <a:ext cx="1" cy="1"/>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w 5"/>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2"/>
                  <a:gd name="T101" fmla="*/ 5 w 5"/>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2">
                    <a:moveTo>
                      <a:pt x="3" y="12"/>
                    </a:moveTo>
                    <a:lnTo>
                      <a:pt x="3" y="12"/>
                    </a:lnTo>
                    <a:lnTo>
                      <a:pt x="4" y="12"/>
                    </a:lnTo>
                    <a:lnTo>
                      <a:pt x="4" y="11"/>
                    </a:lnTo>
                    <a:lnTo>
                      <a:pt x="4" y="10"/>
                    </a:lnTo>
                    <a:lnTo>
                      <a:pt x="5" y="9"/>
                    </a:lnTo>
                    <a:lnTo>
                      <a:pt x="5" y="7"/>
                    </a:lnTo>
                    <a:lnTo>
                      <a:pt x="5" y="5"/>
                    </a:lnTo>
                    <a:lnTo>
                      <a:pt x="4" y="3"/>
                    </a:lnTo>
                    <a:lnTo>
                      <a:pt x="4" y="2"/>
                    </a:lnTo>
                    <a:lnTo>
                      <a:pt x="3" y="1"/>
                    </a:lnTo>
                    <a:lnTo>
                      <a:pt x="2" y="0"/>
                    </a:lnTo>
                    <a:lnTo>
                      <a:pt x="1" y="0"/>
                    </a:lnTo>
                    <a:lnTo>
                      <a:pt x="1" y="1"/>
                    </a:lnTo>
                    <a:lnTo>
                      <a:pt x="0" y="2"/>
                    </a:lnTo>
                    <a:lnTo>
                      <a:pt x="0" y="3"/>
                    </a:lnTo>
                    <a:lnTo>
                      <a:pt x="0" y="5"/>
                    </a:lnTo>
                    <a:lnTo>
                      <a:pt x="0" y="6"/>
                    </a:lnTo>
                    <a:lnTo>
                      <a:pt x="0" y="7"/>
                    </a:lnTo>
                    <a:lnTo>
                      <a:pt x="0" y="9"/>
                    </a:lnTo>
                    <a:lnTo>
                      <a:pt x="0" y="10"/>
                    </a:lnTo>
                    <a:lnTo>
                      <a:pt x="1" y="11"/>
                    </a:lnTo>
                    <a:lnTo>
                      <a:pt x="1" y="12"/>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3" name="Freeform 864"/>
              <p:cNvSpPr>
                <a:spLocks/>
              </p:cNvSpPr>
              <p:nvPr/>
            </p:nvSpPr>
            <p:spPr bwMode="auto">
              <a:xfrm>
                <a:off x="906" y="1615"/>
                <a:ext cx="1" cy="1"/>
              </a:xfrm>
              <a:custGeom>
                <a:avLst/>
                <a:gdLst>
                  <a:gd name="T0" fmla="*/ 0 w 5"/>
                  <a:gd name="T1" fmla="*/ 0 h 11"/>
                  <a:gd name="T2" fmla="*/ 0 w 5"/>
                  <a:gd name="T3" fmla="*/ 0 h 11"/>
                  <a:gd name="T4" fmla="*/ 0 w 5"/>
                  <a:gd name="T5" fmla="*/ 0 h 11"/>
                  <a:gd name="T6" fmla="*/ 0 w 5"/>
                  <a:gd name="T7" fmla="*/ 0 h 11"/>
                  <a:gd name="T8" fmla="*/ 0 w 5"/>
                  <a:gd name="T9" fmla="*/ 0 h 11"/>
                  <a:gd name="T10" fmla="*/ 0 w 5"/>
                  <a:gd name="T11" fmla="*/ 0 h 11"/>
                  <a:gd name="T12" fmla="*/ 0 w 5"/>
                  <a:gd name="T13" fmla="*/ 0 h 11"/>
                  <a:gd name="T14" fmla="*/ 0 w 5"/>
                  <a:gd name="T15" fmla="*/ 0 h 11"/>
                  <a:gd name="T16" fmla="*/ 0 w 5"/>
                  <a:gd name="T17" fmla="*/ 0 h 11"/>
                  <a:gd name="T18" fmla="*/ 0 w 5"/>
                  <a:gd name="T19" fmla="*/ 0 h 11"/>
                  <a:gd name="T20" fmla="*/ 0 w 5"/>
                  <a:gd name="T21" fmla="*/ 0 h 11"/>
                  <a:gd name="T22" fmla="*/ 0 w 5"/>
                  <a:gd name="T23" fmla="*/ 0 h 11"/>
                  <a:gd name="T24" fmla="*/ 0 w 5"/>
                  <a:gd name="T25" fmla="*/ 0 h 11"/>
                  <a:gd name="T26" fmla="*/ 0 w 5"/>
                  <a:gd name="T27" fmla="*/ 0 h 11"/>
                  <a:gd name="T28" fmla="*/ 0 w 5"/>
                  <a:gd name="T29" fmla="*/ 0 h 11"/>
                  <a:gd name="T30" fmla="*/ 0 w 5"/>
                  <a:gd name="T31" fmla="*/ 0 h 11"/>
                  <a:gd name="T32" fmla="*/ 0 w 5"/>
                  <a:gd name="T33" fmla="*/ 0 h 11"/>
                  <a:gd name="T34" fmla="*/ 0 w 5"/>
                  <a:gd name="T35" fmla="*/ 0 h 11"/>
                  <a:gd name="T36" fmla="*/ 0 w 5"/>
                  <a:gd name="T37" fmla="*/ 0 h 11"/>
                  <a:gd name="T38" fmla="*/ 0 w 5"/>
                  <a:gd name="T39" fmla="*/ 0 h 11"/>
                  <a:gd name="T40" fmla="*/ 0 w 5"/>
                  <a:gd name="T41" fmla="*/ 0 h 11"/>
                  <a:gd name="T42" fmla="*/ 0 w 5"/>
                  <a:gd name="T43" fmla="*/ 0 h 11"/>
                  <a:gd name="T44" fmla="*/ 0 w 5"/>
                  <a:gd name="T45" fmla="*/ 0 h 11"/>
                  <a:gd name="T46" fmla="*/ 0 w 5"/>
                  <a:gd name="T47" fmla="*/ 0 h 11"/>
                  <a:gd name="T48" fmla="*/ 0 w 5"/>
                  <a:gd name="T49" fmla="*/ 0 h 11"/>
                  <a:gd name="T50" fmla="*/ 0 w 5"/>
                  <a:gd name="T51" fmla="*/ 0 h 11"/>
                  <a:gd name="T52" fmla="*/ 0 w 5"/>
                  <a:gd name="T53" fmla="*/ 0 h 11"/>
                  <a:gd name="T54" fmla="*/ 0 w 5"/>
                  <a:gd name="T55" fmla="*/ 0 h 11"/>
                  <a:gd name="T56" fmla="*/ 0 w 5"/>
                  <a:gd name="T57" fmla="*/ 0 h 11"/>
                  <a:gd name="T58" fmla="*/ 0 w 5"/>
                  <a:gd name="T59" fmla="*/ 0 h 11"/>
                  <a:gd name="T60" fmla="*/ 0 w 5"/>
                  <a:gd name="T61" fmla="*/ 0 h 11"/>
                  <a:gd name="T62" fmla="*/ 0 w 5"/>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11"/>
                  <a:gd name="T98" fmla="*/ 5 w 5"/>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11">
                    <a:moveTo>
                      <a:pt x="3" y="11"/>
                    </a:moveTo>
                    <a:lnTo>
                      <a:pt x="3" y="11"/>
                    </a:lnTo>
                    <a:lnTo>
                      <a:pt x="4" y="11"/>
                    </a:lnTo>
                    <a:lnTo>
                      <a:pt x="4" y="10"/>
                    </a:lnTo>
                    <a:lnTo>
                      <a:pt x="4" y="9"/>
                    </a:lnTo>
                    <a:lnTo>
                      <a:pt x="5" y="8"/>
                    </a:lnTo>
                    <a:lnTo>
                      <a:pt x="5" y="7"/>
                    </a:lnTo>
                    <a:lnTo>
                      <a:pt x="5" y="6"/>
                    </a:lnTo>
                    <a:lnTo>
                      <a:pt x="5" y="5"/>
                    </a:lnTo>
                    <a:lnTo>
                      <a:pt x="5" y="4"/>
                    </a:lnTo>
                    <a:lnTo>
                      <a:pt x="4" y="3"/>
                    </a:lnTo>
                    <a:lnTo>
                      <a:pt x="4" y="1"/>
                    </a:lnTo>
                    <a:lnTo>
                      <a:pt x="3" y="1"/>
                    </a:lnTo>
                    <a:lnTo>
                      <a:pt x="2" y="0"/>
                    </a:lnTo>
                    <a:lnTo>
                      <a:pt x="1" y="1"/>
                    </a:lnTo>
                    <a:lnTo>
                      <a:pt x="0" y="2"/>
                    </a:lnTo>
                    <a:lnTo>
                      <a:pt x="0" y="3"/>
                    </a:lnTo>
                    <a:lnTo>
                      <a:pt x="0" y="4"/>
                    </a:lnTo>
                    <a:lnTo>
                      <a:pt x="0" y="5"/>
                    </a:lnTo>
                    <a:lnTo>
                      <a:pt x="0" y="6"/>
                    </a:lnTo>
                    <a:lnTo>
                      <a:pt x="0" y="7"/>
                    </a:lnTo>
                    <a:lnTo>
                      <a:pt x="0" y="8"/>
                    </a:lnTo>
                    <a:lnTo>
                      <a:pt x="0" y="9"/>
                    </a:lnTo>
                    <a:lnTo>
                      <a:pt x="1" y="10"/>
                    </a:lnTo>
                    <a:lnTo>
                      <a:pt x="1" y="11"/>
                    </a:lnTo>
                    <a:lnTo>
                      <a:pt x="2" y="11"/>
                    </a:lnTo>
                    <a:lnTo>
                      <a:pt x="3"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4" name="Freeform 865"/>
              <p:cNvSpPr>
                <a:spLocks/>
              </p:cNvSpPr>
              <p:nvPr/>
            </p:nvSpPr>
            <p:spPr bwMode="auto">
              <a:xfrm>
                <a:off x="906" y="1617"/>
                <a:ext cx="1" cy="1"/>
              </a:xfrm>
              <a:custGeom>
                <a:avLst/>
                <a:gdLst>
                  <a:gd name="T0" fmla="*/ 0 w 5"/>
                  <a:gd name="T1" fmla="*/ 0 h 10"/>
                  <a:gd name="T2" fmla="*/ 0 w 5"/>
                  <a:gd name="T3" fmla="*/ 0 h 10"/>
                  <a:gd name="T4" fmla="*/ 0 w 5"/>
                  <a:gd name="T5" fmla="*/ 0 h 10"/>
                  <a:gd name="T6" fmla="*/ 0 w 5"/>
                  <a:gd name="T7" fmla="*/ 0 h 10"/>
                  <a:gd name="T8" fmla="*/ 0 w 5"/>
                  <a:gd name="T9" fmla="*/ 0 h 10"/>
                  <a:gd name="T10" fmla="*/ 0 w 5"/>
                  <a:gd name="T11" fmla="*/ 0 h 10"/>
                  <a:gd name="T12" fmla="*/ 0 w 5"/>
                  <a:gd name="T13" fmla="*/ 0 h 10"/>
                  <a:gd name="T14" fmla="*/ 0 w 5"/>
                  <a:gd name="T15" fmla="*/ 0 h 10"/>
                  <a:gd name="T16" fmla="*/ 0 w 5"/>
                  <a:gd name="T17" fmla="*/ 0 h 10"/>
                  <a:gd name="T18" fmla="*/ 0 w 5"/>
                  <a:gd name="T19" fmla="*/ 0 h 10"/>
                  <a:gd name="T20" fmla="*/ 0 w 5"/>
                  <a:gd name="T21" fmla="*/ 0 h 10"/>
                  <a:gd name="T22" fmla="*/ 0 w 5"/>
                  <a:gd name="T23" fmla="*/ 0 h 10"/>
                  <a:gd name="T24" fmla="*/ 0 w 5"/>
                  <a:gd name="T25" fmla="*/ 0 h 10"/>
                  <a:gd name="T26" fmla="*/ 0 w 5"/>
                  <a:gd name="T27" fmla="*/ 0 h 10"/>
                  <a:gd name="T28" fmla="*/ 0 w 5"/>
                  <a:gd name="T29" fmla="*/ 0 h 10"/>
                  <a:gd name="T30" fmla="*/ 0 w 5"/>
                  <a:gd name="T31" fmla="*/ 0 h 10"/>
                  <a:gd name="T32" fmla="*/ 0 w 5"/>
                  <a:gd name="T33" fmla="*/ 0 h 10"/>
                  <a:gd name="T34" fmla="*/ 0 w 5"/>
                  <a:gd name="T35" fmla="*/ 0 h 10"/>
                  <a:gd name="T36" fmla="*/ 0 w 5"/>
                  <a:gd name="T37" fmla="*/ 0 h 10"/>
                  <a:gd name="T38" fmla="*/ 0 w 5"/>
                  <a:gd name="T39" fmla="*/ 0 h 10"/>
                  <a:gd name="T40" fmla="*/ 0 w 5"/>
                  <a:gd name="T41" fmla="*/ 0 h 10"/>
                  <a:gd name="T42" fmla="*/ 0 w 5"/>
                  <a:gd name="T43" fmla="*/ 0 h 10"/>
                  <a:gd name="T44" fmla="*/ 0 w 5"/>
                  <a:gd name="T45" fmla="*/ 0 h 10"/>
                  <a:gd name="T46" fmla="*/ 0 w 5"/>
                  <a:gd name="T47" fmla="*/ 0 h 10"/>
                  <a:gd name="T48" fmla="*/ 0 w 5"/>
                  <a:gd name="T49" fmla="*/ 0 h 10"/>
                  <a:gd name="T50" fmla="*/ 0 w 5"/>
                  <a:gd name="T51" fmla="*/ 0 h 10"/>
                  <a:gd name="T52" fmla="*/ 0 w 5"/>
                  <a:gd name="T53" fmla="*/ 0 h 10"/>
                  <a:gd name="T54" fmla="*/ 0 w 5"/>
                  <a:gd name="T55" fmla="*/ 0 h 10"/>
                  <a:gd name="T56" fmla="*/ 0 w 5"/>
                  <a:gd name="T57" fmla="*/ 0 h 10"/>
                  <a:gd name="T58" fmla="*/ 0 w 5"/>
                  <a:gd name="T59" fmla="*/ 0 h 10"/>
                  <a:gd name="T60" fmla="*/ 0 w 5"/>
                  <a:gd name="T61" fmla="*/ 0 h 10"/>
                  <a:gd name="T62" fmla="*/ 0 w 5"/>
                  <a:gd name="T63" fmla="*/ 0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10"/>
                  <a:gd name="T98" fmla="*/ 5 w 5"/>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10">
                    <a:moveTo>
                      <a:pt x="3" y="10"/>
                    </a:moveTo>
                    <a:lnTo>
                      <a:pt x="4" y="10"/>
                    </a:lnTo>
                    <a:lnTo>
                      <a:pt x="4" y="9"/>
                    </a:lnTo>
                    <a:lnTo>
                      <a:pt x="5" y="8"/>
                    </a:lnTo>
                    <a:lnTo>
                      <a:pt x="5" y="7"/>
                    </a:lnTo>
                    <a:lnTo>
                      <a:pt x="5" y="6"/>
                    </a:lnTo>
                    <a:lnTo>
                      <a:pt x="5" y="5"/>
                    </a:lnTo>
                    <a:lnTo>
                      <a:pt x="5" y="4"/>
                    </a:lnTo>
                    <a:lnTo>
                      <a:pt x="4" y="3"/>
                    </a:lnTo>
                    <a:lnTo>
                      <a:pt x="4" y="2"/>
                    </a:lnTo>
                    <a:lnTo>
                      <a:pt x="4" y="1"/>
                    </a:lnTo>
                    <a:lnTo>
                      <a:pt x="3" y="1"/>
                    </a:lnTo>
                    <a:lnTo>
                      <a:pt x="3" y="0"/>
                    </a:lnTo>
                    <a:lnTo>
                      <a:pt x="2" y="0"/>
                    </a:lnTo>
                    <a:lnTo>
                      <a:pt x="1" y="0"/>
                    </a:lnTo>
                    <a:lnTo>
                      <a:pt x="1" y="1"/>
                    </a:lnTo>
                    <a:lnTo>
                      <a:pt x="0" y="2"/>
                    </a:lnTo>
                    <a:lnTo>
                      <a:pt x="0" y="4"/>
                    </a:lnTo>
                    <a:lnTo>
                      <a:pt x="0" y="5"/>
                    </a:lnTo>
                    <a:lnTo>
                      <a:pt x="0" y="6"/>
                    </a:lnTo>
                    <a:lnTo>
                      <a:pt x="0" y="7"/>
                    </a:lnTo>
                    <a:lnTo>
                      <a:pt x="0" y="9"/>
                    </a:lnTo>
                    <a:lnTo>
                      <a:pt x="1" y="9"/>
                    </a:lnTo>
                    <a:lnTo>
                      <a:pt x="1" y="10"/>
                    </a:lnTo>
                    <a:lnTo>
                      <a:pt x="2" y="10"/>
                    </a:lnTo>
                    <a:lnTo>
                      <a:pt x="3" y="10"/>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5" name="Freeform 866"/>
              <p:cNvSpPr>
                <a:spLocks/>
              </p:cNvSpPr>
              <p:nvPr/>
            </p:nvSpPr>
            <p:spPr bwMode="auto">
              <a:xfrm>
                <a:off x="906" y="1618"/>
                <a:ext cx="1" cy="1"/>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w 5"/>
                  <a:gd name="T13" fmla="*/ 0 h 12"/>
                  <a:gd name="T14" fmla="*/ 0 w 5"/>
                  <a:gd name="T15" fmla="*/ 0 h 12"/>
                  <a:gd name="T16" fmla="*/ 0 w 5"/>
                  <a:gd name="T17" fmla="*/ 0 h 12"/>
                  <a:gd name="T18" fmla="*/ 0 w 5"/>
                  <a:gd name="T19" fmla="*/ 0 h 12"/>
                  <a:gd name="T20" fmla="*/ 0 w 5"/>
                  <a:gd name="T21" fmla="*/ 0 h 12"/>
                  <a:gd name="T22" fmla="*/ 0 w 5"/>
                  <a:gd name="T23" fmla="*/ 0 h 12"/>
                  <a:gd name="T24" fmla="*/ 0 w 5"/>
                  <a:gd name="T25" fmla="*/ 0 h 12"/>
                  <a:gd name="T26" fmla="*/ 0 w 5"/>
                  <a:gd name="T27" fmla="*/ 0 h 12"/>
                  <a:gd name="T28" fmla="*/ 0 w 5"/>
                  <a:gd name="T29" fmla="*/ 0 h 12"/>
                  <a:gd name="T30" fmla="*/ 0 w 5"/>
                  <a:gd name="T31" fmla="*/ 0 h 12"/>
                  <a:gd name="T32" fmla="*/ 0 w 5"/>
                  <a:gd name="T33" fmla="*/ 0 h 12"/>
                  <a:gd name="T34" fmla="*/ 0 w 5"/>
                  <a:gd name="T35" fmla="*/ 0 h 12"/>
                  <a:gd name="T36" fmla="*/ 0 w 5"/>
                  <a:gd name="T37" fmla="*/ 0 h 12"/>
                  <a:gd name="T38" fmla="*/ 0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w 5"/>
                  <a:gd name="T51" fmla="*/ 0 h 12"/>
                  <a:gd name="T52" fmla="*/ 0 w 5"/>
                  <a:gd name="T53" fmla="*/ 0 h 12"/>
                  <a:gd name="T54" fmla="*/ 0 w 5"/>
                  <a:gd name="T55" fmla="*/ 0 h 12"/>
                  <a:gd name="T56" fmla="*/ 0 w 5"/>
                  <a:gd name="T57" fmla="*/ 0 h 12"/>
                  <a:gd name="T58" fmla="*/ 0 w 5"/>
                  <a:gd name="T59" fmla="*/ 0 h 12"/>
                  <a:gd name="T60" fmla="*/ 0 w 5"/>
                  <a:gd name="T61" fmla="*/ 0 h 12"/>
                  <a:gd name="T62" fmla="*/ 0 w 5"/>
                  <a:gd name="T63" fmla="*/ 0 h 12"/>
                  <a:gd name="T64" fmla="*/ 0 w 5"/>
                  <a:gd name="T65" fmla="*/ 0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12"/>
                  <a:gd name="T101" fmla="*/ 5 w 5"/>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12">
                    <a:moveTo>
                      <a:pt x="3" y="12"/>
                    </a:moveTo>
                    <a:lnTo>
                      <a:pt x="3" y="12"/>
                    </a:lnTo>
                    <a:lnTo>
                      <a:pt x="4" y="12"/>
                    </a:lnTo>
                    <a:lnTo>
                      <a:pt x="4" y="11"/>
                    </a:lnTo>
                    <a:lnTo>
                      <a:pt x="5" y="10"/>
                    </a:lnTo>
                    <a:lnTo>
                      <a:pt x="5" y="9"/>
                    </a:lnTo>
                    <a:lnTo>
                      <a:pt x="5" y="8"/>
                    </a:lnTo>
                    <a:lnTo>
                      <a:pt x="5" y="7"/>
                    </a:lnTo>
                    <a:lnTo>
                      <a:pt x="5" y="6"/>
                    </a:lnTo>
                    <a:lnTo>
                      <a:pt x="5" y="4"/>
                    </a:lnTo>
                    <a:lnTo>
                      <a:pt x="4" y="3"/>
                    </a:lnTo>
                    <a:lnTo>
                      <a:pt x="4" y="1"/>
                    </a:lnTo>
                    <a:lnTo>
                      <a:pt x="3" y="1"/>
                    </a:lnTo>
                    <a:lnTo>
                      <a:pt x="3" y="0"/>
                    </a:lnTo>
                    <a:lnTo>
                      <a:pt x="2" y="0"/>
                    </a:lnTo>
                    <a:lnTo>
                      <a:pt x="2" y="1"/>
                    </a:lnTo>
                    <a:lnTo>
                      <a:pt x="1" y="1"/>
                    </a:lnTo>
                    <a:lnTo>
                      <a:pt x="1" y="3"/>
                    </a:lnTo>
                    <a:lnTo>
                      <a:pt x="0" y="4"/>
                    </a:lnTo>
                    <a:lnTo>
                      <a:pt x="0" y="5"/>
                    </a:lnTo>
                    <a:lnTo>
                      <a:pt x="0" y="6"/>
                    </a:lnTo>
                    <a:lnTo>
                      <a:pt x="0" y="7"/>
                    </a:lnTo>
                    <a:lnTo>
                      <a:pt x="0" y="8"/>
                    </a:lnTo>
                    <a:lnTo>
                      <a:pt x="1" y="9"/>
                    </a:lnTo>
                    <a:lnTo>
                      <a:pt x="1" y="10"/>
                    </a:lnTo>
                    <a:lnTo>
                      <a:pt x="1" y="11"/>
                    </a:lnTo>
                    <a:lnTo>
                      <a:pt x="2" y="12"/>
                    </a:lnTo>
                    <a:lnTo>
                      <a:pt x="3" y="12"/>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66" name="Freeform 867"/>
              <p:cNvSpPr>
                <a:spLocks/>
              </p:cNvSpPr>
              <p:nvPr/>
            </p:nvSpPr>
            <p:spPr bwMode="auto">
              <a:xfrm>
                <a:off x="907" y="1620"/>
                <a:ext cx="1" cy="1"/>
              </a:xfrm>
              <a:custGeom>
                <a:avLst/>
                <a:gdLst>
                  <a:gd name="T0" fmla="*/ 0 w 3"/>
                  <a:gd name="T1" fmla="*/ 0 h 11"/>
                  <a:gd name="T2" fmla="*/ 0 w 3"/>
                  <a:gd name="T3" fmla="*/ 0 h 11"/>
                  <a:gd name="T4" fmla="*/ 0 w 3"/>
                  <a:gd name="T5" fmla="*/ 0 h 11"/>
                  <a:gd name="T6" fmla="*/ 0 w 3"/>
                  <a:gd name="T7" fmla="*/ 0 h 11"/>
                  <a:gd name="T8" fmla="*/ 0 w 3"/>
                  <a:gd name="T9" fmla="*/ 0 h 11"/>
                  <a:gd name="T10" fmla="*/ 0 w 3"/>
                  <a:gd name="T11" fmla="*/ 0 h 11"/>
                  <a:gd name="T12" fmla="*/ 0 w 3"/>
                  <a:gd name="T13" fmla="*/ 0 h 11"/>
                  <a:gd name="T14" fmla="*/ 0 w 3"/>
                  <a:gd name="T15" fmla="*/ 0 h 11"/>
                  <a:gd name="T16" fmla="*/ 0 w 3"/>
                  <a:gd name="T17" fmla="*/ 0 h 11"/>
                  <a:gd name="T18" fmla="*/ 0 w 3"/>
                  <a:gd name="T19" fmla="*/ 0 h 11"/>
                  <a:gd name="T20" fmla="*/ 0 w 3"/>
                  <a:gd name="T21" fmla="*/ 0 h 11"/>
                  <a:gd name="T22" fmla="*/ 0 w 3"/>
                  <a:gd name="T23" fmla="*/ 0 h 11"/>
                  <a:gd name="T24" fmla="*/ 0 w 3"/>
                  <a:gd name="T25" fmla="*/ 0 h 11"/>
                  <a:gd name="T26" fmla="*/ 0 w 3"/>
                  <a:gd name="T27" fmla="*/ 0 h 11"/>
                  <a:gd name="T28" fmla="*/ 0 w 3"/>
                  <a:gd name="T29" fmla="*/ 0 h 11"/>
                  <a:gd name="T30" fmla="*/ 0 w 3"/>
                  <a:gd name="T31" fmla="*/ 0 h 11"/>
                  <a:gd name="T32" fmla="*/ 0 w 3"/>
                  <a:gd name="T33" fmla="*/ 0 h 11"/>
                  <a:gd name="T34" fmla="*/ 0 w 3"/>
                  <a:gd name="T35" fmla="*/ 0 h 11"/>
                  <a:gd name="T36" fmla="*/ 0 w 3"/>
                  <a:gd name="T37" fmla="*/ 0 h 11"/>
                  <a:gd name="T38" fmla="*/ 0 w 3"/>
                  <a:gd name="T39" fmla="*/ 0 h 11"/>
                  <a:gd name="T40" fmla="*/ 0 w 3"/>
                  <a:gd name="T41" fmla="*/ 0 h 11"/>
                  <a:gd name="T42" fmla="*/ 0 w 3"/>
                  <a:gd name="T43" fmla="*/ 0 h 11"/>
                  <a:gd name="T44" fmla="*/ 0 w 3"/>
                  <a:gd name="T45" fmla="*/ 0 h 11"/>
                  <a:gd name="T46" fmla="*/ 0 w 3"/>
                  <a:gd name="T47" fmla="*/ 0 h 11"/>
                  <a:gd name="T48" fmla="*/ 0 w 3"/>
                  <a:gd name="T49" fmla="*/ 0 h 11"/>
                  <a:gd name="T50" fmla="*/ 0 w 3"/>
                  <a:gd name="T51" fmla="*/ 0 h 11"/>
                  <a:gd name="T52" fmla="*/ 0 w 3"/>
                  <a:gd name="T53" fmla="*/ 0 h 11"/>
                  <a:gd name="T54" fmla="*/ 0 w 3"/>
                  <a:gd name="T55" fmla="*/ 0 h 11"/>
                  <a:gd name="T56" fmla="*/ 0 w 3"/>
                  <a:gd name="T57" fmla="*/ 0 h 11"/>
                  <a:gd name="T58" fmla="*/ 0 w 3"/>
                  <a:gd name="T59" fmla="*/ 0 h 11"/>
                  <a:gd name="T60" fmla="*/ 0 w 3"/>
                  <a:gd name="T61" fmla="*/ 0 h 11"/>
                  <a:gd name="T62" fmla="*/ 0 w 3"/>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
                  <a:gd name="T97" fmla="*/ 0 h 11"/>
                  <a:gd name="T98" fmla="*/ 3 w 3"/>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 h="11">
                    <a:moveTo>
                      <a:pt x="1" y="11"/>
                    </a:moveTo>
                    <a:lnTo>
                      <a:pt x="2" y="11"/>
                    </a:lnTo>
                    <a:lnTo>
                      <a:pt x="2" y="10"/>
                    </a:lnTo>
                    <a:lnTo>
                      <a:pt x="2" y="9"/>
                    </a:lnTo>
                    <a:lnTo>
                      <a:pt x="3" y="9"/>
                    </a:lnTo>
                    <a:lnTo>
                      <a:pt x="3" y="7"/>
                    </a:lnTo>
                    <a:lnTo>
                      <a:pt x="3" y="6"/>
                    </a:lnTo>
                    <a:lnTo>
                      <a:pt x="3" y="5"/>
                    </a:lnTo>
                    <a:lnTo>
                      <a:pt x="3" y="4"/>
                    </a:lnTo>
                    <a:lnTo>
                      <a:pt x="2" y="2"/>
                    </a:lnTo>
                    <a:lnTo>
                      <a:pt x="2" y="1"/>
                    </a:lnTo>
                    <a:lnTo>
                      <a:pt x="2" y="0"/>
                    </a:lnTo>
                    <a:lnTo>
                      <a:pt x="1" y="0"/>
                    </a:lnTo>
                    <a:lnTo>
                      <a:pt x="0" y="0"/>
                    </a:lnTo>
                    <a:lnTo>
                      <a:pt x="1" y="11"/>
                    </a:lnTo>
                    <a:close/>
                  </a:path>
                </a:pathLst>
              </a:custGeom>
              <a:solidFill>
                <a:srgbClr val="0C0F1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grpSp>
      </p:grpSp>
      <p:sp>
        <p:nvSpPr>
          <p:cNvPr id="867" name="Text Box 8"/>
          <p:cNvSpPr txBox="1">
            <a:spLocks noChangeArrowheads="1"/>
          </p:cNvSpPr>
          <p:nvPr/>
        </p:nvSpPr>
        <p:spPr bwMode="auto">
          <a:xfrm>
            <a:off x="3517072" y="1924187"/>
            <a:ext cx="538852" cy="128307"/>
          </a:xfrm>
          <a:prstGeom prst="rect">
            <a:avLst/>
          </a:prstGeom>
          <a:noFill/>
          <a:ln w="9525" algn="ctr">
            <a:noFill/>
            <a:miter lim="800000"/>
            <a:headEnd/>
            <a:tailEnd/>
          </a:ln>
        </p:spPr>
        <p:txBody>
          <a:bodyPr wrap="none" lIns="54408" tIns="27207" rIns="54408" bIns="27207">
            <a:spAutoFit/>
          </a:bodyPr>
          <a:lstStyle/>
          <a:p>
            <a:pPr algn="l" defTabSz="671513">
              <a:spcBef>
                <a:spcPct val="0"/>
              </a:spcBef>
            </a:pPr>
            <a:r>
              <a:rPr lang="en-US" altLang="zh-CN" sz="1000" b="0" dirty="0" err="1">
                <a:solidFill>
                  <a:srgbClr val="000000"/>
                </a:solidFill>
                <a:latin typeface="Arial" pitchFamily="34" charset="0"/>
                <a:sym typeface="Lucida Grande" charset="0"/>
              </a:rPr>
              <a:t>SoftX</a:t>
            </a:r>
            <a:r>
              <a:rPr lang="en-US" altLang="zh-CN" sz="1000" b="0" dirty="0">
                <a:solidFill>
                  <a:srgbClr val="000000"/>
                </a:solidFill>
                <a:latin typeface="Arial" pitchFamily="34" charset="0"/>
                <a:sym typeface="Lucida Grande" charset="0"/>
              </a:rPr>
              <a:t>/IMS</a:t>
            </a:r>
            <a:endParaRPr lang="en-US" altLang="zh-CN" sz="1000" b="0" u="sng" dirty="0">
              <a:solidFill>
                <a:srgbClr val="000000"/>
              </a:solidFill>
              <a:latin typeface="Arial" pitchFamily="34" charset="0"/>
              <a:sym typeface="Lucida Grande" charset="0"/>
            </a:endParaRPr>
          </a:p>
        </p:txBody>
      </p:sp>
      <p:sp>
        <p:nvSpPr>
          <p:cNvPr id="868" name="TextBox 1778"/>
          <p:cNvSpPr txBox="1">
            <a:spLocks noChangeArrowheads="1"/>
          </p:cNvSpPr>
          <p:nvPr/>
        </p:nvSpPr>
        <p:spPr bwMode="auto">
          <a:xfrm>
            <a:off x="5324452" y="1635646"/>
            <a:ext cx="739305" cy="577081"/>
          </a:xfrm>
          <a:prstGeom prst="rect">
            <a:avLst/>
          </a:prstGeom>
          <a:noFill/>
          <a:ln w="9525">
            <a:noFill/>
            <a:miter lim="800000"/>
            <a:headEnd/>
            <a:tailEnd/>
          </a:ln>
        </p:spPr>
        <p:txBody>
          <a:bodyPr wrap="none">
            <a:spAutoFit/>
          </a:bodyPr>
          <a:lstStyle/>
          <a:p>
            <a:pPr>
              <a:spcBef>
                <a:spcPct val="0"/>
              </a:spcBef>
            </a:pPr>
            <a:r>
              <a:rPr lang="en-US" altLang="zh-CN" sz="1050" b="0" dirty="0">
                <a:solidFill>
                  <a:srgbClr val="000000"/>
                </a:solidFill>
                <a:latin typeface="FrutigerNext LT Regular" pitchFamily="34" charset="0"/>
                <a:ea typeface="MS PGothic" pitchFamily="34" charset="-128"/>
                <a:sym typeface="Lucida Grande" charset="0"/>
              </a:rPr>
              <a:t>CATV</a:t>
            </a:r>
          </a:p>
          <a:p>
            <a:pPr>
              <a:spcBef>
                <a:spcPct val="0"/>
              </a:spcBef>
            </a:pPr>
            <a:r>
              <a:rPr lang="en-US" altLang="zh-CN" sz="1050" b="0" dirty="0">
                <a:solidFill>
                  <a:srgbClr val="000000"/>
                </a:solidFill>
                <a:latin typeface="FrutigerNext LT Regular" pitchFamily="34" charset="0"/>
                <a:ea typeface="MS PGothic" pitchFamily="34" charset="-128"/>
                <a:sym typeface="Lucida Grande" charset="0"/>
              </a:rPr>
              <a:t>Broadcast</a:t>
            </a:r>
          </a:p>
          <a:p>
            <a:pPr>
              <a:spcBef>
                <a:spcPct val="0"/>
              </a:spcBef>
            </a:pPr>
            <a:r>
              <a:rPr lang="en-US" altLang="zh-CN" sz="1050" b="0" dirty="0">
                <a:solidFill>
                  <a:srgbClr val="000000"/>
                </a:solidFill>
                <a:latin typeface="FrutigerNext LT Regular" pitchFamily="34" charset="0"/>
                <a:ea typeface="MS PGothic" pitchFamily="34" charset="-128"/>
                <a:sym typeface="Lucida Grande" charset="0"/>
              </a:rPr>
              <a:t>Network</a:t>
            </a:r>
            <a:endParaRPr lang="zh-CN" altLang="en-US" sz="1050" b="0" dirty="0">
              <a:solidFill>
                <a:srgbClr val="000000"/>
              </a:solidFill>
              <a:latin typeface="FrutigerNext LT Regular" pitchFamily="34" charset="0"/>
              <a:ea typeface="MS PGothic" pitchFamily="34" charset="-128"/>
              <a:sym typeface="Lucida Grande" charset="0"/>
            </a:endParaRPr>
          </a:p>
        </p:txBody>
      </p:sp>
      <p:sp>
        <p:nvSpPr>
          <p:cNvPr id="869" name="圆角矩形 868"/>
          <p:cNvSpPr/>
          <p:nvPr/>
        </p:nvSpPr>
        <p:spPr bwMode="auto">
          <a:xfrm>
            <a:off x="4555385" y="2811283"/>
            <a:ext cx="232639" cy="156995"/>
          </a:xfrm>
          <a:prstGeom prst="roundRect">
            <a:avLst/>
          </a:prstGeom>
          <a:solidFill>
            <a:srgbClr val="CCCC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72278" tIns="36139" rIns="72278" bIns="36139"/>
          <a:lstStyle/>
          <a:p>
            <a:pPr defTabSz="801416">
              <a:spcBef>
                <a:spcPct val="0"/>
              </a:spcBef>
              <a:defRPr/>
            </a:pPr>
            <a:endParaRPr lang="zh-CN" altLang="en-US" dirty="0">
              <a:solidFill>
                <a:srgbClr val="000000"/>
              </a:solidFill>
              <a:sym typeface="Lucida Grande" charset="0"/>
            </a:endParaRPr>
          </a:p>
        </p:txBody>
      </p:sp>
      <p:sp>
        <p:nvSpPr>
          <p:cNvPr id="870" name="TextBox 1768"/>
          <p:cNvSpPr txBox="1">
            <a:spLocks noChangeArrowheads="1"/>
          </p:cNvSpPr>
          <p:nvPr/>
        </p:nvSpPr>
        <p:spPr bwMode="auto">
          <a:xfrm>
            <a:off x="3834621" y="2731551"/>
            <a:ext cx="518091" cy="338554"/>
          </a:xfrm>
          <a:prstGeom prst="rect">
            <a:avLst/>
          </a:prstGeom>
          <a:noFill/>
          <a:ln w="9525">
            <a:noFill/>
            <a:miter lim="800000"/>
            <a:headEnd/>
            <a:tailEnd/>
          </a:ln>
        </p:spPr>
        <p:txBody>
          <a:bodyPr wrap="none">
            <a:spAutoFit/>
          </a:bodyPr>
          <a:lstStyle/>
          <a:p>
            <a:pPr>
              <a:spcBef>
                <a:spcPct val="0"/>
              </a:spcBef>
            </a:pPr>
            <a:r>
              <a:rPr lang="en-US" altLang="zh-CN" sz="800" b="0" dirty="0">
                <a:solidFill>
                  <a:srgbClr val="000000"/>
                </a:solidFill>
                <a:latin typeface="FrutigerNext LT Regular" pitchFamily="34" charset="0"/>
                <a:ea typeface="MS PGothic" pitchFamily="34" charset="-128"/>
                <a:sym typeface="Lucida Grande" charset="0"/>
              </a:rPr>
              <a:t>WDM</a:t>
            </a:r>
          </a:p>
          <a:p>
            <a:pPr>
              <a:spcBef>
                <a:spcPct val="0"/>
              </a:spcBef>
            </a:pPr>
            <a:r>
              <a:rPr lang="en-US" altLang="zh-CN" sz="800" b="0" dirty="0">
                <a:solidFill>
                  <a:srgbClr val="000000"/>
                </a:solidFill>
                <a:latin typeface="FrutigerNext LT Regular" pitchFamily="34" charset="0"/>
                <a:ea typeface="MS PGothic" pitchFamily="34" charset="-128"/>
                <a:sym typeface="Lucida Grande" charset="0"/>
              </a:rPr>
              <a:t>Coupler</a:t>
            </a:r>
            <a:endParaRPr lang="zh-CN" altLang="en-US" sz="800" b="0" dirty="0">
              <a:solidFill>
                <a:srgbClr val="000000"/>
              </a:solidFill>
              <a:latin typeface="FrutigerNext LT Regular" pitchFamily="34" charset="0"/>
              <a:ea typeface="MS PGothic" pitchFamily="34" charset="-128"/>
              <a:sym typeface="Lucida Grande" charset="0"/>
            </a:endParaRPr>
          </a:p>
        </p:txBody>
      </p:sp>
      <p:pic>
        <p:nvPicPr>
          <p:cNvPr id="871" name="Picture 154" descr="未标题-1"/>
          <p:cNvPicPr preferRelativeResize="0">
            <a:picLocks noChangeArrowheads="1"/>
          </p:cNvPicPr>
          <p:nvPr/>
        </p:nvPicPr>
        <p:blipFill>
          <a:blip r:embed="rId10" cstate="print"/>
          <a:srcRect/>
          <a:stretch>
            <a:fillRect/>
          </a:stretch>
        </p:blipFill>
        <p:spPr bwMode="auto">
          <a:xfrm rot="16200000">
            <a:off x="4577519" y="3201720"/>
            <a:ext cx="180000" cy="216000"/>
          </a:xfrm>
          <a:prstGeom prst="rect">
            <a:avLst/>
          </a:prstGeom>
          <a:noFill/>
          <a:ln w="9525">
            <a:noFill/>
            <a:miter lim="800000"/>
            <a:headEnd/>
            <a:tailEnd/>
          </a:ln>
        </p:spPr>
      </p:pic>
      <p:sp>
        <p:nvSpPr>
          <p:cNvPr id="872" name="任意多边形 871"/>
          <p:cNvSpPr/>
          <p:nvPr/>
        </p:nvSpPr>
        <p:spPr bwMode="auto">
          <a:xfrm>
            <a:off x="3376732" y="3622450"/>
            <a:ext cx="2635428" cy="913427"/>
          </a:xfrm>
          <a:custGeom>
            <a:avLst/>
            <a:gdLst>
              <a:gd name="connsiteX0" fmla="*/ 0 w 4186518"/>
              <a:gd name="connsiteY0" fmla="*/ 1210235 h 3460376"/>
              <a:gd name="connsiteX1" fmla="*/ 2088776 w 4186518"/>
              <a:gd name="connsiteY1" fmla="*/ 0 h 3460376"/>
              <a:gd name="connsiteX2" fmla="*/ 3325906 w 4186518"/>
              <a:gd name="connsiteY2" fmla="*/ 726141 h 3460376"/>
              <a:gd name="connsiteX3" fmla="*/ 3325906 w 4186518"/>
              <a:gd name="connsiteY3" fmla="*/ 286871 h 3460376"/>
              <a:gd name="connsiteX4" fmla="*/ 3612776 w 4186518"/>
              <a:gd name="connsiteY4" fmla="*/ 286871 h 3460376"/>
              <a:gd name="connsiteX5" fmla="*/ 3612776 w 4186518"/>
              <a:gd name="connsiteY5" fmla="*/ 851647 h 3460376"/>
              <a:gd name="connsiteX6" fmla="*/ 4186518 w 4186518"/>
              <a:gd name="connsiteY6" fmla="*/ 1219200 h 3460376"/>
              <a:gd name="connsiteX7" fmla="*/ 4186518 w 4186518"/>
              <a:gd name="connsiteY7" fmla="*/ 1371600 h 3460376"/>
              <a:gd name="connsiteX8" fmla="*/ 3899647 w 4186518"/>
              <a:gd name="connsiteY8" fmla="*/ 1371600 h 3460376"/>
              <a:gd name="connsiteX9" fmla="*/ 3899647 w 4186518"/>
              <a:gd name="connsiteY9" fmla="*/ 3460376 h 3460376"/>
              <a:gd name="connsiteX10" fmla="*/ 286871 w 4186518"/>
              <a:gd name="connsiteY10" fmla="*/ 3460376 h 3460376"/>
              <a:gd name="connsiteX11" fmla="*/ 295835 w 4186518"/>
              <a:gd name="connsiteY11" fmla="*/ 1371600 h 3460376"/>
              <a:gd name="connsiteX12" fmla="*/ 0 w 4186518"/>
              <a:gd name="connsiteY12" fmla="*/ 1371600 h 3460376"/>
              <a:gd name="connsiteX13" fmla="*/ 0 w 4186518"/>
              <a:gd name="connsiteY13" fmla="*/ 1210235 h 346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86518" h="3460376">
                <a:moveTo>
                  <a:pt x="0" y="1210235"/>
                </a:moveTo>
                <a:lnTo>
                  <a:pt x="2088776" y="0"/>
                </a:lnTo>
                <a:lnTo>
                  <a:pt x="3325906" y="726141"/>
                </a:lnTo>
                <a:lnTo>
                  <a:pt x="3325906" y="286871"/>
                </a:lnTo>
                <a:lnTo>
                  <a:pt x="3612776" y="286871"/>
                </a:lnTo>
                <a:lnTo>
                  <a:pt x="3612776" y="851647"/>
                </a:lnTo>
                <a:lnTo>
                  <a:pt x="4186518" y="1219200"/>
                </a:lnTo>
                <a:lnTo>
                  <a:pt x="4186518" y="1371600"/>
                </a:lnTo>
                <a:lnTo>
                  <a:pt x="3899647" y="1371600"/>
                </a:lnTo>
                <a:lnTo>
                  <a:pt x="3899647" y="3460376"/>
                </a:lnTo>
                <a:lnTo>
                  <a:pt x="286871" y="3460376"/>
                </a:lnTo>
                <a:lnTo>
                  <a:pt x="295835" y="1371600"/>
                </a:lnTo>
                <a:lnTo>
                  <a:pt x="0" y="1371600"/>
                </a:lnTo>
                <a:lnTo>
                  <a:pt x="0" y="1210235"/>
                </a:lnTo>
                <a:close/>
              </a:path>
            </a:pathLst>
          </a:custGeom>
          <a:solidFill>
            <a:schemeClr val="bg1">
              <a:lumMod val="85000"/>
              <a:alpha val="39000"/>
            </a:schemeClr>
          </a:solidFill>
          <a:ln w="19050">
            <a:solidFill>
              <a:schemeClr val="tx1">
                <a:alpha val="18000"/>
              </a:schemeClr>
            </a:solidFill>
            <a:prstDash val="solid"/>
          </a:ln>
          <a:effectLst/>
          <a:extLst/>
        </p:spPr>
        <p:txBody>
          <a:bodyPr vert="horz" wrap="square" lIns="68540" tIns="34271" rIns="68540" bIns="34271" numCol="1" rtlCol="0" anchor="t" anchorCtr="0" compatLnSpc="1">
            <a:prstTxWarp prst="textNoShape">
              <a:avLst/>
            </a:prstTxWarp>
          </a:bodyPr>
          <a:lstStyle/>
          <a:p>
            <a:pPr marL="149246" indent="-149246" defTabSz="767546">
              <a:lnSpc>
                <a:spcPct val="120000"/>
              </a:lnSpc>
              <a:spcBef>
                <a:spcPts val="504"/>
              </a:spcBef>
              <a:buClr>
                <a:sysClr val="windowText" lastClr="000000">
                  <a:lumMod val="75000"/>
                  <a:lumOff val="25000"/>
                </a:sysClr>
              </a:buClr>
              <a:buSzPct val="60000"/>
              <a:buFont typeface="Wingdings" pitchFamily="2" charset="2"/>
              <a:buChar char="n"/>
              <a:defRPr/>
            </a:pPr>
            <a:endParaRPr lang="zh-CN" altLang="en-US" kern="0" dirty="0">
              <a:latin typeface="微软雅黑" pitchFamily="34" charset="-122"/>
              <a:ea typeface="微软雅黑" pitchFamily="34" charset="-122"/>
            </a:endParaRPr>
          </a:p>
        </p:txBody>
      </p:sp>
      <p:grpSp>
        <p:nvGrpSpPr>
          <p:cNvPr id="874" name="Group 177"/>
          <p:cNvGrpSpPr>
            <a:grpSpLocks/>
          </p:cNvGrpSpPr>
          <p:nvPr/>
        </p:nvGrpSpPr>
        <p:grpSpPr bwMode="auto">
          <a:xfrm>
            <a:off x="5324452" y="4141001"/>
            <a:ext cx="360000" cy="161961"/>
            <a:chOff x="3883" y="1609"/>
            <a:chExt cx="674" cy="458"/>
          </a:xfrm>
        </p:grpSpPr>
        <p:sp>
          <p:nvSpPr>
            <p:cNvPr id="929" name="Freeform 178"/>
            <p:cNvSpPr>
              <a:spLocks noChangeAspect="1"/>
            </p:cNvSpPr>
            <p:nvPr/>
          </p:nvSpPr>
          <p:spPr bwMode="auto">
            <a:xfrm>
              <a:off x="3952" y="1889"/>
              <a:ext cx="405" cy="157"/>
            </a:xfrm>
            <a:custGeom>
              <a:avLst/>
              <a:gdLst>
                <a:gd name="T0" fmla="*/ 0 w 201"/>
                <a:gd name="T1" fmla="*/ 0 h 78"/>
                <a:gd name="T2" fmla="*/ 16 w 201"/>
                <a:gd name="T3" fmla="*/ 179 h 78"/>
                <a:gd name="T4" fmla="*/ 3232 w 201"/>
                <a:gd name="T5" fmla="*/ 1264 h 78"/>
                <a:gd name="T6" fmla="*/ 3313 w 201"/>
                <a:gd name="T7" fmla="*/ 1248 h 78"/>
                <a:gd name="T8" fmla="*/ 3280 w 201"/>
                <a:gd name="T9" fmla="*/ 1167 h 78"/>
                <a:gd name="T10" fmla="*/ 0 w 201"/>
                <a:gd name="T11" fmla="*/ 0 h 78"/>
                <a:gd name="T12" fmla="*/ 0 60000 65536"/>
                <a:gd name="T13" fmla="*/ 0 60000 65536"/>
                <a:gd name="T14" fmla="*/ 0 60000 65536"/>
                <a:gd name="T15" fmla="*/ 0 60000 65536"/>
                <a:gd name="T16" fmla="*/ 0 60000 65536"/>
                <a:gd name="T17" fmla="*/ 0 60000 65536"/>
                <a:gd name="T18" fmla="*/ 0 w 201"/>
                <a:gd name="T19" fmla="*/ 0 h 78"/>
                <a:gd name="T20" fmla="*/ 201 w 201"/>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01" h="78">
                  <a:moveTo>
                    <a:pt x="0" y="0"/>
                  </a:moveTo>
                  <a:cubicBezTo>
                    <a:pt x="1" y="11"/>
                    <a:pt x="1" y="11"/>
                    <a:pt x="1" y="11"/>
                  </a:cubicBezTo>
                  <a:cubicBezTo>
                    <a:pt x="1" y="11"/>
                    <a:pt x="193" y="76"/>
                    <a:pt x="196" y="77"/>
                  </a:cubicBezTo>
                  <a:cubicBezTo>
                    <a:pt x="198" y="78"/>
                    <a:pt x="201" y="76"/>
                    <a:pt x="201" y="76"/>
                  </a:cubicBezTo>
                  <a:cubicBezTo>
                    <a:pt x="199" y="71"/>
                    <a:pt x="199" y="71"/>
                    <a:pt x="199" y="71"/>
                  </a:cubicBezTo>
                  <a:cubicBezTo>
                    <a:pt x="0" y="0"/>
                    <a:pt x="0" y="0"/>
                    <a:pt x="0" y="0"/>
                  </a:cubicBezTo>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30" name="Freeform 179"/>
            <p:cNvSpPr>
              <a:spLocks noChangeAspect="1"/>
            </p:cNvSpPr>
            <p:nvPr/>
          </p:nvSpPr>
          <p:spPr bwMode="auto">
            <a:xfrm>
              <a:off x="4353" y="1760"/>
              <a:ext cx="204" cy="282"/>
            </a:xfrm>
            <a:custGeom>
              <a:avLst/>
              <a:gdLst>
                <a:gd name="T0" fmla="*/ 1664 w 101"/>
                <a:gd name="T1" fmla="*/ 81 h 140"/>
                <a:gd name="T2" fmla="*/ 1680 w 101"/>
                <a:gd name="T3" fmla="*/ 195 h 140"/>
                <a:gd name="T4" fmla="*/ 1648 w 101"/>
                <a:gd name="T5" fmla="*/ 276 h 140"/>
                <a:gd name="T6" fmla="*/ 32 w 101"/>
                <a:gd name="T7" fmla="*/ 2304 h 140"/>
                <a:gd name="T8" fmla="*/ 0 w 101"/>
                <a:gd name="T9" fmla="*/ 2224 h 140"/>
                <a:gd name="T10" fmla="*/ 1648 w 101"/>
                <a:gd name="T11" fmla="*/ 0 h 140"/>
                <a:gd name="T12" fmla="*/ 1664 w 101"/>
                <a:gd name="T13" fmla="*/ 81 h 140"/>
                <a:gd name="T14" fmla="*/ 0 60000 65536"/>
                <a:gd name="T15" fmla="*/ 0 60000 65536"/>
                <a:gd name="T16" fmla="*/ 0 60000 65536"/>
                <a:gd name="T17" fmla="*/ 0 60000 65536"/>
                <a:gd name="T18" fmla="*/ 0 60000 65536"/>
                <a:gd name="T19" fmla="*/ 0 60000 65536"/>
                <a:gd name="T20" fmla="*/ 0 60000 65536"/>
                <a:gd name="T21" fmla="*/ 0 w 101"/>
                <a:gd name="T22" fmla="*/ 0 h 140"/>
                <a:gd name="T23" fmla="*/ 101 w 101"/>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40">
                  <a:moveTo>
                    <a:pt x="100" y="5"/>
                  </a:moveTo>
                  <a:cubicBezTo>
                    <a:pt x="101" y="7"/>
                    <a:pt x="101" y="12"/>
                    <a:pt x="101" y="12"/>
                  </a:cubicBezTo>
                  <a:cubicBezTo>
                    <a:pt x="101" y="12"/>
                    <a:pt x="101" y="15"/>
                    <a:pt x="99" y="17"/>
                  </a:cubicBezTo>
                  <a:cubicBezTo>
                    <a:pt x="98" y="19"/>
                    <a:pt x="2" y="140"/>
                    <a:pt x="2" y="140"/>
                  </a:cubicBezTo>
                  <a:cubicBezTo>
                    <a:pt x="0" y="135"/>
                    <a:pt x="0" y="135"/>
                    <a:pt x="0" y="135"/>
                  </a:cubicBezTo>
                  <a:cubicBezTo>
                    <a:pt x="99" y="0"/>
                    <a:pt x="99" y="0"/>
                    <a:pt x="99" y="0"/>
                  </a:cubicBezTo>
                  <a:cubicBezTo>
                    <a:pt x="99" y="0"/>
                    <a:pt x="100" y="1"/>
                    <a:pt x="100" y="5"/>
                  </a:cubicBez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931" name="Freeform 180"/>
            <p:cNvSpPr>
              <a:spLocks noChangeAspect="1"/>
            </p:cNvSpPr>
            <p:nvPr/>
          </p:nvSpPr>
          <p:spPr bwMode="auto">
            <a:xfrm>
              <a:off x="3952" y="1665"/>
              <a:ext cx="603" cy="369"/>
            </a:xfrm>
            <a:custGeom>
              <a:avLst/>
              <a:gdLst>
                <a:gd name="T0" fmla="*/ 3324 w 299"/>
                <a:gd name="T1" fmla="*/ 2992 h 183"/>
                <a:gd name="T2" fmla="*/ 4929 w 299"/>
                <a:gd name="T3" fmla="*/ 861 h 183"/>
                <a:gd name="T4" fmla="*/ 4897 w 299"/>
                <a:gd name="T5" fmla="*/ 764 h 183"/>
                <a:gd name="T6" fmla="*/ 1492 w 299"/>
                <a:gd name="T7" fmla="*/ 0 h 183"/>
                <a:gd name="T8" fmla="*/ 0 w 299"/>
                <a:gd name="T9" fmla="*/ 1837 h 183"/>
                <a:gd name="T10" fmla="*/ 3241 w 299"/>
                <a:gd name="T11" fmla="*/ 3008 h 183"/>
                <a:gd name="T12" fmla="*/ 3324 w 299"/>
                <a:gd name="T13" fmla="*/ 2992 h 183"/>
                <a:gd name="T14" fmla="*/ 0 60000 65536"/>
                <a:gd name="T15" fmla="*/ 0 60000 65536"/>
                <a:gd name="T16" fmla="*/ 0 60000 65536"/>
                <a:gd name="T17" fmla="*/ 0 60000 65536"/>
                <a:gd name="T18" fmla="*/ 0 60000 65536"/>
                <a:gd name="T19" fmla="*/ 0 60000 65536"/>
                <a:gd name="T20" fmla="*/ 0 60000 65536"/>
                <a:gd name="T21" fmla="*/ 0 w 299"/>
                <a:gd name="T22" fmla="*/ 0 h 183"/>
                <a:gd name="T23" fmla="*/ 299 w 299"/>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 h="183">
                  <a:moveTo>
                    <a:pt x="201" y="181"/>
                  </a:moveTo>
                  <a:cubicBezTo>
                    <a:pt x="214" y="164"/>
                    <a:pt x="297" y="54"/>
                    <a:pt x="298" y="52"/>
                  </a:cubicBezTo>
                  <a:cubicBezTo>
                    <a:pt x="299" y="50"/>
                    <a:pt x="299" y="47"/>
                    <a:pt x="296" y="46"/>
                  </a:cubicBezTo>
                  <a:cubicBezTo>
                    <a:pt x="293" y="46"/>
                    <a:pt x="90" y="0"/>
                    <a:pt x="90" y="0"/>
                  </a:cubicBezTo>
                  <a:cubicBezTo>
                    <a:pt x="0" y="111"/>
                    <a:pt x="0" y="111"/>
                    <a:pt x="0" y="111"/>
                  </a:cubicBezTo>
                  <a:cubicBezTo>
                    <a:pt x="196" y="182"/>
                    <a:pt x="196" y="182"/>
                    <a:pt x="196" y="182"/>
                  </a:cubicBezTo>
                  <a:cubicBezTo>
                    <a:pt x="196" y="182"/>
                    <a:pt x="200" y="183"/>
                    <a:pt x="201" y="181"/>
                  </a:cubicBezTo>
                  <a:close/>
                </a:path>
              </a:pathLst>
            </a:custGeom>
            <a:solidFill>
              <a:srgbClr val="5B769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32" name="Freeform 181"/>
            <p:cNvSpPr>
              <a:spLocks noChangeAspect="1"/>
            </p:cNvSpPr>
            <p:nvPr/>
          </p:nvSpPr>
          <p:spPr bwMode="auto">
            <a:xfrm>
              <a:off x="3958" y="1883"/>
              <a:ext cx="401" cy="151"/>
            </a:xfrm>
            <a:custGeom>
              <a:avLst/>
              <a:gdLst>
                <a:gd name="T0" fmla="*/ 3281 w 199"/>
                <a:gd name="T1" fmla="*/ 1152 h 75"/>
                <a:gd name="T2" fmla="*/ 3264 w 199"/>
                <a:gd name="T3" fmla="*/ 1119 h 75"/>
                <a:gd name="T4" fmla="*/ 0 w 199"/>
                <a:gd name="T5" fmla="*/ 0 h 75"/>
                <a:gd name="T6" fmla="*/ 32 w 199"/>
                <a:gd name="T7" fmla="*/ 81 h 75"/>
                <a:gd name="T8" fmla="*/ 3200 w 199"/>
                <a:gd name="T9" fmla="*/ 1216 h 75"/>
                <a:gd name="T10" fmla="*/ 3281 w 199"/>
                <a:gd name="T11" fmla="*/ 1152 h 75"/>
                <a:gd name="T12" fmla="*/ 0 60000 65536"/>
                <a:gd name="T13" fmla="*/ 0 60000 65536"/>
                <a:gd name="T14" fmla="*/ 0 60000 65536"/>
                <a:gd name="T15" fmla="*/ 0 60000 65536"/>
                <a:gd name="T16" fmla="*/ 0 60000 65536"/>
                <a:gd name="T17" fmla="*/ 0 60000 65536"/>
                <a:gd name="T18" fmla="*/ 0 w 199"/>
                <a:gd name="T19" fmla="*/ 0 h 75"/>
                <a:gd name="T20" fmla="*/ 199 w 199"/>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99" h="75">
                  <a:moveTo>
                    <a:pt x="199" y="70"/>
                  </a:moveTo>
                  <a:cubicBezTo>
                    <a:pt x="199" y="70"/>
                    <a:pt x="198" y="69"/>
                    <a:pt x="198" y="68"/>
                  </a:cubicBezTo>
                  <a:cubicBezTo>
                    <a:pt x="180" y="62"/>
                    <a:pt x="0" y="0"/>
                    <a:pt x="0" y="0"/>
                  </a:cubicBezTo>
                  <a:cubicBezTo>
                    <a:pt x="0" y="1"/>
                    <a:pt x="0" y="4"/>
                    <a:pt x="2" y="5"/>
                  </a:cubicBezTo>
                  <a:cubicBezTo>
                    <a:pt x="22" y="12"/>
                    <a:pt x="192" y="73"/>
                    <a:pt x="194" y="74"/>
                  </a:cubicBezTo>
                  <a:cubicBezTo>
                    <a:pt x="196" y="75"/>
                    <a:pt x="199" y="74"/>
                    <a:pt x="199" y="70"/>
                  </a:cubicBezTo>
                  <a:close/>
                </a:path>
              </a:pathLst>
            </a:custGeom>
            <a:solidFill>
              <a:srgbClr val="D2DAE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33" name="Freeform 182"/>
            <p:cNvSpPr>
              <a:spLocks noChangeAspect="1"/>
            </p:cNvSpPr>
            <p:nvPr/>
          </p:nvSpPr>
          <p:spPr bwMode="auto">
            <a:xfrm>
              <a:off x="4347" y="1758"/>
              <a:ext cx="208" cy="276"/>
            </a:xfrm>
            <a:custGeom>
              <a:avLst/>
              <a:gdLst>
                <a:gd name="T0" fmla="*/ 1664 w 103"/>
                <a:gd name="T1" fmla="*/ 0 h 137"/>
                <a:gd name="T2" fmla="*/ 1616 w 103"/>
                <a:gd name="T3" fmla="*/ 0 h 137"/>
                <a:gd name="T4" fmla="*/ 16 w 103"/>
                <a:gd name="T5" fmla="*/ 2224 h 137"/>
                <a:gd name="T6" fmla="*/ 0 w 103"/>
                <a:gd name="T7" fmla="*/ 2240 h 137"/>
                <a:gd name="T8" fmla="*/ 81 w 103"/>
                <a:gd name="T9" fmla="*/ 2224 h 137"/>
                <a:gd name="T10" fmla="*/ 1696 w 103"/>
                <a:gd name="T11" fmla="*/ 97 h 137"/>
                <a:gd name="T12" fmla="*/ 1664 w 103"/>
                <a:gd name="T13" fmla="*/ 0 h 137"/>
                <a:gd name="T14" fmla="*/ 0 60000 65536"/>
                <a:gd name="T15" fmla="*/ 0 60000 65536"/>
                <a:gd name="T16" fmla="*/ 0 60000 65536"/>
                <a:gd name="T17" fmla="*/ 0 60000 65536"/>
                <a:gd name="T18" fmla="*/ 0 60000 65536"/>
                <a:gd name="T19" fmla="*/ 0 60000 65536"/>
                <a:gd name="T20" fmla="*/ 0 60000 65536"/>
                <a:gd name="T21" fmla="*/ 0 w 103"/>
                <a:gd name="T22" fmla="*/ 0 h 137"/>
                <a:gd name="T23" fmla="*/ 103 w 103"/>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137">
                  <a:moveTo>
                    <a:pt x="100" y="0"/>
                  </a:moveTo>
                  <a:cubicBezTo>
                    <a:pt x="99" y="0"/>
                    <a:pt x="99" y="0"/>
                    <a:pt x="97" y="0"/>
                  </a:cubicBezTo>
                  <a:cubicBezTo>
                    <a:pt x="86" y="15"/>
                    <a:pt x="13" y="118"/>
                    <a:pt x="1" y="135"/>
                  </a:cubicBezTo>
                  <a:cubicBezTo>
                    <a:pt x="1" y="135"/>
                    <a:pt x="0" y="136"/>
                    <a:pt x="0" y="136"/>
                  </a:cubicBezTo>
                  <a:cubicBezTo>
                    <a:pt x="1" y="136"/>
                    <a:pt x="4" y="137"/>
                    <a:pt x="5" y="135"/>
                  </a:cubicBezTo>
                  <a:cubicBezTo>
                    <a:pt x="18" y="118"/>
                    <a:pt x="101" y="8"/>
                    <a:pt x="102" y="6"/>
                  </a:cubicBezTo>
                  <a:cubicBezTo>
                    <a:pt x="103" y="4"/>
                    <a:pt x="103" y="1"/>
                    <a:pt x="100" y="0"/>
                  </a:cubicBezTo>
                  <a:close/>
                </a:path>
              </a:pathLst>
            </a:custGeom>
            <a:solidFill>
              <a:srgbClr val="D2DAE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34" name="Freeform 183"/>
            <p:cNvSpPr>
              <a:spLocks noChangeAspect="1"/>
            </p:cNvSpPr>
            <p:nvPr/>
          </p:nvSpPr>
          <p:spPr bwMode="auto">
            <a:xfrm>
              <a:off x="4224" y="1819"/>
              <a:ext cx="44" cy="22"/>
            </a:xfrm>
            <a:custGeom>
              <a:avLst/>
              <a:gdLst>
                <a:gd name="T0" fmla="*/ 64 w 22"/>
                <a:gd name="T1" fmla="*/ 112 h 11"/>
                <a:gd name="T2" fmla="*/ 16 w 22"/>
                <a:gd name="T3" fmla="*/ 64 h 11"/>
                <a:gd name="T4" fmla="*/ 128 w 22"/>
                <a:gd name="T5" fmla="*/ 16 h 11"/>
                <a:gd name="T6" fmla="*/ 176 w 22"/>
                <a:gd name="T7" fmla="*/ 0 h 11"/>
                <a:gd name="T8" fmla="*/ 336 w 22"/>
                <a:gd name="T9" fmla="*/ 32 h 11"/>
                <a:gd name="T10" fmla="*/ 336 w 22"/>
                <a:gd name="T11" fmla="*/ 64 h 11"/>
                <a:gd name="T12" fmla="*/ 288 w 22"/>
                <a:gd name="T13" fmla="*/ 144 h 11"/>
                <a:gd name="T14" fmla="*/ 256 w 22"/>
                <a:gd name="T15" fmla="*/ 160 h 11"/>
                <a:gd name="T16" fmla="*/ 64 w 22"/>
                <a:gd name="T17" fmla="*/ 11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1"/>
                <a:gd name="T29" fmla="*/ 22 w 2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1">
                  <a:moveTo>
                    <a:pt x="4" y="7"/>
                  </a:moveTo>
                  <a:cubicBezTo>
                    <a:pt x="2" y="7"/>
                    <a:pt x="0" y="6"/>
                    <a:pt x="1" y="4"/>
                  </a:cubicBezTo>
                  <a:cubicBezTo>
                    <a:pt x="8" y="1"/>
                    <a:pt x="8" y="1"/>
                    <a:pt x="8" y="1"/>
                  </a:cubicBezTo>
                  <a:cubicBezTo>
                    <a:pt x="9" y="0"/>
                    <a:pt x="10" y="0"/>
                    <a:pt x="11" y="0"/>
                  </a:cubicBezTo>
                  <a:cubicBezTo>
                    <a:pt x="21" y="2"/>
                    <a:pt x="21" y="2"/>
                    <a:pt x="21" y="2"/>
                  </a:cubicBezTo>
                  <a:cubicBezTo>
                    <a:pt x="22" y="3"/>
                    <a:pt x="22" y="3"/>
                    <a:pt x="21" y="4"/>
                  </a:cubicBezTo>
                  <a:cubicBezTo>
                    <a:pt x="18" y="9"/>
                    <a:pt x="18" y="9"/>
                    <a:pt x="18" y="9"/>
                  </a:cubicBezTo>
                  <a:cubicBezTo>
                    <a:pt x="17" y="10"/>
                    <a:pt x="17" y="11"/>
                    <a:pt x="16" y="10"/>
                  </a:cubicBezTo>
                  <a:lnTo>
                    <a:pt x="4" y="7"/>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35" name="Freeform 184"/>
            <p:cNvSpPr>
              <a:spLocks noChangeAspect="1"/>
            </p:cNvSpPr>
            <p:nvPr/>
          </p:nvSpPr>
          <p:spPr bwMode="auto">
            <a:xfrm>
              <a:off x="4254" y="1819"/>
              <a:ext cx="20" cy="22"/>
            </a:xfrm>
            <a:custGeom>
              <a:avLst/>
              <a:gdLst>
                <a:gd name="T0" fmla="*/ 16 w 10"/>
                <a:gd name="T1" fmla="*/ 144 h 11"/>
                <a:gd name="T2" fmla="*/ 32 w 10"/>
                <a:gd name="T3" fmla="*/ 112 h 11"/>
                <a:gd name="T4" fmla="*/ 112 w 10"/>
                <a:gd name="T5" fmla="*/ 16 h 11"/>
                <a:gd name="T6" fmla="*/ 128 w 10"/>
                <a:gd name="T7" fmla="*/ 0 h 11"/>
                <a:gd name="T8" fmla="*/ 144 w 10"/>
                <a:gd name="T9" fmla="*/ 16 h 11"/>
                <a:gd name="T10" fmla="*/ 144 w 10"/>
                <a:gd name="T11" fmla="*/ 48 h 11"/>
                <a:gd name="T12" fmla="*/ 48 w 10"/>
                <a:gd name="T13" fmla="*/ 144 h 11"/>
                <a:gd name="T14" fmla="*/ 32 w 10"/>
                <a:gd name="T15" fmla="*/ 160 h 11"/>
                <a:gd name="T16" fmla="*/ 16 w 10"/>
                <a:gd name="T17" fmla="*/ 144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1"/>
                <a:gd name="T29" fmla="*/ 10 w 1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1">
                  <a:moveTo>
                    <a:pt x="1" y="9"/>
                  </a:moveTo>
                  <a:cubicBezTo>
                    <a:pt x="0" y="9"/>
                    <a:pt x="1" y="8"/>
                    <a:pt x="2" y="7"/>
                  </a:cubicBezTo>
                  <a:cubicBezTo>
                    <a:pt x="7" y="1"/>
                    <a:pt x="7" y="1"/>
                    <a:pt x="7" y="1"/>
                  </a:cubicBezTo>
                  <a:cubicBezTo>
                    <a:pt x="7" y="0"/>
                    <a:pt x="8" y="0"/>
                    <a:pt x="8" y="0"/>
                  </a:cubicBezTo>
                  <a:cubicBezTo>
                    <a:pt x="9" y="1"/>
                    <a:pt x="9" y="1"/>
                    <a:pt x="9" y="1"/>
                  </a:cubicBezTo>
                  <a:cubicBezTo>
                    <a:pt x="10" y="2"/>
                    <a:pt x="10" y="2"/>
                    <a:pt x="9" y="3"/>
                  </a:cubicBezTo>
                  <a:cubicBezTo>
                    <a:pt x="3" y="9"/>
                    <a:pt x="3" y="9"/>
                    <a:pt x="3" y="9"/>
                  </a:cubicBezTo>
                  <a:cubicBezTo>
                    <a:pt x="3" y="10"/>
                    <a:pt x="2" y="11"/>
                    <a:pt x="2" y="10"/>
                  </a:cubicBezTo>
                  <a:lnTo>
                    <a:pt x="1" y="9"/>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936" name="Freeform 185"/>
            <p:cNvSpPr>
              <a:spLocks noChangeAspect="1"/>
            </p:cNvSpPr>
            <p:nvPr/>
          </p:nvSpPr>
          <p:spPr bwMode="auto">
            <a:xfrm>
              <a:off x="4252" y="1835"/>
              <a:ext cx="8" cy="6"/>
            </a:xfrm>
            <a:custGeom>
              <a:avLst/>
              <a:gdLst>
                <a:gd name="T0" fmla="*/ 48 w 4"/>
                <a:gd name="T1" fmla="*/ 32 h 3"/>
                <a:gd name="T2" fmla="*/ 16 w 4"/>
                <a:gd name="T3" fmla="*/ 32 h 3"/>
                <a:gd name="T4" fmla="*/ 16 w 4"/>
                <a:gd name="T5" fmla="*/ 16 h 3"/>
                <a:gd name="T6" fmla="*/ 48 w 4"/>
                <a:gd name="T7" fmla="*/ 16 h 3"/>
                <a:gd name="T8" fmla="*/ 48 w 4"/>
                <a:gd name="T9" fmla="*/ 3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2" y="3"/>
                    <a:pt x="1" y="2"/>
                    <a:pt x="1" y="2"/>
                  </a:cubicBezTo>
                  <a:cubicBezTo>
                    <a:pt x="1" y="1"/>
                    <a:pt x="0" y="1"/>
                    <a:pt x="1" y="1"/>
                  </a:cubicBezTo>
                  <a:cubicBezTo>
                    <a:pt x="3" y="0"/>
                    <a:pt x="3" y="1"/>
                    <a:pt x="3" y="1"/>
                  </a:cubicBezTo>
                  <a:cubicBezTo>
                    <a:pt x="4" y="2"/>
                    <a:pt x="3" y="2"/>
                    <a:pt x="3" y="2"/>
                  </a:cubicBezTo>
                  <a:close/>
                </a:path>
              </a:pathLst>
            </a:custGeom>
            <a:solidFill>
              <a:srgbClr val="5B769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37" name="Freeform 186"/>
            <p:cNvSpPr>
              <a:spLocks noChangeAspect="1"/>
            </p:cNvSpPr>
            <p:nvPr/>
          </p:nvSpPr>
          <p:spPr bwMode="auto">
            <a:xfrm>
              <a:off x="4226" y="1811"/>
              <a:ext cx="46" cy="26"/>
            </a:xfrm>
            <a:custGeom>
              <a:avLst/>
              <a:gdLst>
                <a:gd name="T0" fmla="*/ 16 w 23"/>
                <a:gd name="T1" fmla="*/ 160 h 13"/>
                <a:gd name="T2" fmla="*/ 0 w 23"/>
                <a:gd name="T3" fmla="*/ 128 h 13"/>
                <a:gd name="T4" fmla="*/ 96 w 23"/>
                <a:gd name="T5" fmla="*/ 16 h 13"/>
                <a:gd name="T6" fmla="*/ 144 w 23"/>
                <a:gd name="T7" fmla="*/ 0 h 13"/>
                <a:gd name="T8" fmla="*/ 336 w 23"/>
                <a:gd name="T9" fmla="*/ 48 h 13"/>
                <a:gd name="T10" fmla="*/ 352 w 23"/>
                <a:gd name="T11" fmla="*/ 80 h 13"/>
                <a:gd name="T12" fmla="*/ 256 w 23"/>
                <a:gd name="T13" fmla="*/ 192 h 13"/>
                <a:gd name="T14" fmla="*/ 208 w 23"/>
                <a:gd name="T15" fmla="*/ 208 h 13"/>
                <a:gd name="T16" fmla="*/ 16 w 23"/>
                <a:gd name="T17" fmla="*/ 16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3"/>
                <a:gd name="T29" fmla="*/ 23 w 2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3">
                  <a:moveTo>
                    <a:pt x="1" y="10"/>
                  </a:moveTo>
                  <a:cubicBezTo>
                    <a:pt x="0" y="9"/>
                    <a:pt x="0" y="9"/>
                    <a:pt x="0" y="8"/>
                  </a:cubicBezTo>
                  <a:cubicBezTo>
                    <a:pt x="6" y="1"/>
                    <a:pt x="6" y="1"/>
                    <a:pt x="6" y="1"/>
                  </a:cubicBezTo>
                  <a:cubicBezTo>
                    <a:pt x="6" y="0"/>
                    <a:pt x="8" y="0"/>
                    <a:pt x="9" y="0"/>
                  </a:cubicBezTo>
                  <a:cubicBezTo>
                    <a:pt x="21" y="3"/>
                    <a:pt x="21" y="3"/>
                    <a:pt x="21" y="3"/>
                  </a:cubicBezTo>
                  <a:cubicBezTo>
                    <a:pt x="22" y="4"/>
                    <a:pt x="23" y="4"/>
                    <a:pt x="22" y="5"/>
                  </a:cubicBezTo>
                  <a:cubicBezTo>
                    <a:pt x="16" y="12"/>
                    <a:pt x="16" y="12"/>
                    <a:pt x="16" y="12"/>
                  </a:cubicBezTo>
                  <a:cubicBezTo>
                    <a:pt x="16" y="12"/>
                    <a:pt x="14" y="13"/>
                    <a:pt x="13" y="13"/>
                  </a:cubicBezTo>
                  <a:lnTo>
                    <a:pt x="1" y="10"/>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38" name="Freeform 187"/>
            <p:cNvSpPr>
              <a:spLocks noChangeAspect="1"/>
            </p:cNvSpPr>
            <p:nvPr/>
          </p:nvSpPr>
          <p:spPr bwMode="auto">
            <a:xfrm>
              <a:off x="4236" y="1815"/>
              <a:ext cx="34" cy="20"/>
            </a:xfrm>
            <a:custGeom>
              <a:avLst/>
              <a:gdLst>
                <a:gd name="T0" fmla="*/ 112 w 17"/>
                <a:gd name="T1" fmla="*/ 16 h 10"/>
                <a:gd name="T2" fmla="*/ 32 w 17"/>
                <a:gd name="T3" fmla="*/ 112 h 10"/>
                <a:gd name="T4" fmla="*/ 16 w 17"/>
                <a:gd name="T5" fmla="*/ 128 h 10"/>
                <a:gd name="T6" fmla="*/ 128 w 17"/>
                <a:gd name="T7" fmla="*/ 160 h 10"/>
                <a:gd name="T8" fmla="*/ 176 w 17"/>
                <a:gd name="T9" fmla="*/ 144 h 10"/>
                <a:gd name="T10" fmla="*/ 256 w 17"/>
                <a:gd name="T11" fmla="*/ 48 h 10"/>
                <a:gd name="T12" fmla="*/ 240 w 17"/>
                <a:gd name="T13" fmla="*/ 32 h 10"/>
                <a:gd name="T14" fmla="*/ 144 w 17"/>
                <a:gd name="T15" fmla="*/ 0 h 10"/>
                <a:gd name="T16" fmla="*/ 112 w 17"/>
                <a:gd name="T17" fmla="*/ 1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0"/>
                <a:gd name="T29" fmla="*/ 17 w 17"/>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0">
                  <a:moveTo>
                    <a:pt x="7" y="1"/>
                  </a:moveTo>
                  <a:cubicBezTo>
                    <a:pt x="7" y="3"/>
                    <a:pt x="7" y="5"/>
                    <a:pt x="2" y="7"/>
                  </a:cubicBezTo>
                  <a:cubicBezTo>
                    <a:pt x="1" y="8"/>
                    <a:pt x="0" y="8"/>
                    <a:pt x="1" y="8"/>
                  </a:cubicBezTo>
                  <a:cubicBezTo>
                    <a:pt x="8" y="10"/>
                    <a:pt x="8" y="10"/>
                    <a:pt x="8" y="10"/>
                  </a:cubicBezTo>
                  <a:cubicBezTo>
                    <a:pt x="9" y="10"/>
                    <a:pt x="10" y="10"/>
                    <a:pt x="11" y="9"/>
                  </a:cubicBezTo>
                  <a:cubicBezTo>
                    <a:pt x="16" y="3"/>
                    <a:pt x="16" y="3"/>
                    <a:pt x="16" y="3"/>
                  </a:cubicBezTo>
                  <a:cubicBezTo>
                    <a:pt x="17" y="2"/>
                    <a:pt x="17" y="2"/>
                    <a:pt x="15" y="2"/>
                  </a:cubicBezTo>
                  <a:cubicBezTo>
                    <a:pt x="9" y="0"/>
                    <a:pt x="9" y="0"/>
                    <a:pt x="9" y="0"/>
                  </a:cubicBezTo>
                  <a:cubicBezTo>
                    <a:pt x="8" y="0"/>
                    <a:pt x="7" y="0"/>
                    <a:pt x="7" y="1"/>
                  </a:cubicBezTo>
                  <a:close/>
                </a:path>
              </a:pathLst>
            </a:custGeom>
            <a:solidFill>
              <a:srgbClr val="D2DAE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39" name="Freeform 188"/>
            <p:cNvSpPr>
              <a:spLocks noChangeAspect="1"/>
            </p:cNvSpPr>
            <p:nvPr/>
          </p:nvSpPr>
          <p:spPr bwMode="auto">
            <a:xfrm>
              <a:off x="4226" y="1811"/>
              <a:ext cx="36" cy="24"/>
            </a:xfrm>
            <a:custGeom>
              <a:avLst/>
              <a:gdLst>
                <a:gd name="T0" fmla="*/ 176 w 18"/>
                <a:gd name="T1" fmla="*/ 176 h 12"/>
                <a:gd name="T2" fmla="*/ 32 w 18"/>
                <a:gd name="T3" fmla="*/ 144 h 12"/>
                <a:gd name="T4" fmla="*/ 16 w 18"/>
                <a:gd name="T5" fmla="*/ 128 h 12"/>
                <a:gd name="T6" fmla="*/ 96 w 18"/>
                <a:gd name="T7" fmla="*/ 32 h 12"/>
                <a:gd name="T8" fmla="*/ 160 w 18"/>
                <a:gd name="T9" fmla="*/ 16 h 12"/>
                <a:gd name="T10" fmla="*/ 288 w 18"/>
                <a:gd name="T11" fmla="*/ 48 h 12"/>
                <a:gd name="T12" fmla="*/ 288 w 18"/>
                <a:gd name="T13" fmla="*/ 48 h 12"/>
                <a:gd name="T14" fmla="*/ 144 w 18"/>
                <a:gd name="T15" fmla="*/ 0 h 12"/>
                <a:gd name="T16" fmla="*/ 96 w 18"/>
                <a:gd name="T17" fmla="*/ 16 h 12"/>
                <a:gd name="T18" fmla="*/ 0 w 18"/>
                <a:gd name="T19" fmla="*/ 128 h 12"/>
                <a:gd name="T20" fmla="*/ 16 w 18"/>
                <a:gd name="T21" fmla="*/ 160 h 12"/>
                <a:gd name="T22" fmla="*/ 160 w 18"/>
                <a:gd name="T23" fmla="*/ 192 h 12"/>
                <a:gd name="T24" fmla="*/ 176 w 18"/>
                <a:gd name="T25" fmla="*/ 176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11" y="11"/>
                  </a:moveTo>
                  <a:cubicBezTo>
                    <a:pt x="2" y="9"/>
                    <a:pt x="2" y="9"/>
                    <a:pt x="2" y="9"/>
                  </a:cubicBezTo>
                  <a:cubicBezTo>
                    <a:pt x="1" y="9"/>
                    <a:pt x="0" y="8"/>
                    <a:pt x="1" y="8"/>
                  </a:cubicBezTo>
                  <a:cubicBezTo>
                    <a:pt x="6" y="2"/>
                    <a:pt x="6" y="2"/>
                    <a:pt x="6" y="2"/>
                  </a:cubicBezTo>
                  <a:cubicBezTo>
                    <a:pt x="7" y="1"/>
                    <a:pt x="8" y="1"/>
                    <a:pt x="10" y="1"/>
                  </a:cubicBezTo>
                  <a:cubicBezTo>
                    <a:pt x="18" y="3"/>
                    <a:pt x="18" y="3"/>
                    <a:pt x="18" y="3"/>
                  </a:cubicBezTo>
                  <a:cubicBezTo>
                    <a:pt x="18" y="3"/>
                    <a:pt x="18" y="3"/>
                    <a:pt x="18" y="3"/>
                  </a:cubicBezTo>
                  <a:cubicBezTo>
                    <a:pt x="9" y="0"/>
                    <a:pt x="9" y="0"/>
                    <a:pt x="9" y="0"/>
                  </a:cubicBezTo>
                  <a:cubicBezTo>
                    <a:pt x="8" y="0"/>
                    <a:pt x="6" y="0"/>
                    <a:pt x="6" y="1"/>
                  </a:cubicBezTo>
                  <a:cubicBezTo>
                    <a:pt x="0" y="8"/>
                    <a:pt x="0" y="8"/>
                    <a:pt x="0" y="8"/>
                  </a:cubicBezTo>
                  <a:cubicBezTo>
                    <a:pt x="0" y="9"/>
                    <a:pt x="0" y="9"/>
                    <a:pt x="1" y="10"/>
                  </a:cubicBezTo>
                  <a:cubicBezTo>
                    <a:pt x="10" y="12"/>
                    <a:pt x="10" y="12"/>
                    <a:pt x="10" y="12"/>
                  </a:cubicBezTo>
                  <a:lnTo>
                    <a:pt x="11" y="11"/>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940" name="Freeform 189"/>
            <p:cNvSpPr>
              <a:spLocks noChangeAspect="1"/>
            </p:cNvSpPr>
            <p:nvPr/>
          </p:nvSpPr>
          <p:spPr bwMode="auto">
            <a:xfrm>
              <a:off x="4293" y="1825"/>
              <a:ext cx="44" cy="22"/>
            </a:xfrm>
            <a:custGeom>
              <a:avLst/>
              <a:gdLst>
                <a:gd name="T0" fmla="*/ 48 w 22"/>
                <a:gd name="T1" fmla="*/ 112 h 11"/>
                <a:gd name="T2" fmla="*/ 16 w 22"/>
                <a:gd name="T3" fmla="*/ 64 h 11"/>
                <a:gd name="T4" fmla="*/ 128 w 22"/>
                <a:gd name="T5" fmla="*/ 16 h 11"/>
                <a:gd name="T6" fmla="*/ 176 w 22"/>
                <a:gd name="T7" fmla="*/ 0 h 11"/>
                <a:gd name="T8" fmla="*/ 336 w 22"/>
                <a:gd name="T9" fmla="*/ 32 h 11"/>
                <a:gd name="T10" fmla="*/ 336 w 22"/>
                <a:gd name="T11" fmla="*/ 64 h 11"/>
                <a:gd name="T12" fmla="*/ 288 w 22"/>
                <a:gd name="T13" fmla="*/ 144 h 11"/>
                <a:gd name="T14" fmla="*/ 256 w 22"/>
                <a:gd name="T15" fmla="*/ 160 h 11"/>
                <a:gd name="T16" fmla="*/ 48 w 22"/>
                <a:gd name="T17" fmla="*/ 11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1"/>
                <a:gd name="T29" fmla="*/ 22 w 2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1">
                  <a:moveTo>
                    <a:pt x="3" y="7"/>
                  </a:moveTo>
                  <a:cubicBezTo>
                    <a:pt x="2" y="7"/>
                    <a:pt x="0" y="6"/>
                    <a:pt x="1" y="4"/>
                  </a:cubicBezTo>
                  <a:cubicBezTo>
                    <a:pt x="8" y="1"/>
                    <a:pt x="8" y="1"/>
                    <a:pt x="8" y="1"/>
                  </a:cubicBezTo>
                  <a:cubicBezTo>
                    <a:pt x="8" y="0"/>
                    <a:pt x="9" y="0"/>
                    <a:pt x="11" y="0"/>
                  </a:cubicBezTo>
                  <a:cubicBezTo>
                    <a:pt x="21" y="2"/>
                    <a:pt x="21" y="2"/>
                    <a:pt x="21" y="2"/>
                  </a:cubicBezTo>
                  <a:cubicBezTo>
                    <a:pt x="22" y="3"/>
                    <a:pt x="21" y="3"/>
                    <a:pt x="21" y="4"/>
                  </a:cubicBezTo>
                  <a:cubicBezTo>
                    <a:pt x="18" y="9"/>
                    <a:pt x="18" y="9"/>
                    <a:pt x="18" y="9"/>
                  </a:cubicBezTo>
                  <a:cubicBezTo>
                    <a:pt x="17" y="10"/>
                    <a:pt x="17" y="11"/>
                    <a:pt x="16" y="10"/>
                  </a:cubicBezTo>
                  <a:lnTo>
                    <a:pt x="3" y="7"/>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41" name="Freeform 190"/>
            <p:cNvSpPr>
              <a:spLocks noChangeAspect="1"/>
            </p:cNvSpPr>
            <p:nvPr/>
          </p:nvSpPr>
          <p:spPr bwMode="auto">
            <a:xfrm>
              <a:off x="4323" y="1825"/>
              <a:ext cx="18" cy="22"/>
            </a:xfrm>
            <a:custGeom>
              <a:avLst/>
              <a:gdLst>
                <a:gd name="T0" fmla="*/ 0 w 9"/>
                <a:gd name="T1" fmla="*/ 144 h 11"/>
                <a:gd name="T2" fmla="*/ 16 w 9"/>
                <a:gd name="T3" fmla="*/ 112 h 11"/>
                <a:gd name="T4" fmla="*/ 96 w 9"/>
                <a:gd name="T5" fmla="*/ 16 h 11"/>
                <a:gd name="T6" fmla="*/ 128 w 9"/>
                <a:gd name="T7" fmla="*/ 0 h 11"/>
                <a:gd name="T8" fmla="*/ 144 w 9"/>
                <a:gd name="T9" fmla="*/ 16 h 11"/>
                <a:gd name="T10" fmla="*/ 128 w 9"/>
                <a:gd name="T11" fmla="*/ 48 h 11"/>
                <a:gd name="T12" fmla="*/ 48 w 9"/>
                <a:gd name="T13" fmla="*/ 160 h 11"/>
                <a:gd name="T14" fmla="*/ 16 w 9"/>
                <a:gd name="T15" fmla="*/ 176 h 11"/>
                <a:gd name="T16" fmla="*/ 0 w 9"/>
                <a:gd name="T17" fmla="*/ 144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0" y="9"/>
                  </a:moveTo>
                  <a:cubicBezTo>
                    <a:pt x="0" y="9"/>
                    <a:pt x="1" y="8"/>
                    <a:pt x="1" y="7"/>
                  </a:cubicBezTo>
                  <a:cubicBezTo>
                    <a:pt x="6" y="1"/>
                    <a:pt x="6" y="1"/>
                    <a:pt x="6" y="1"/>
                  </a:cubicBezTo>
                  <a:cubicBezTo>
                    <a:pt x="7" y="0"/>
                    <a:pt x="7" y="0"/>
                    <a:pt x="8" y="0"/>
                  </a:cubicBezTo>
                  <a:cubicBezTo>
                    <a:pt x="9" y="1"/>
                    <a:pt x="9" y="1"/>
                    <a:pt x="9" y="1"/>
                  </a:cubicBezTo>
                  <a:cubicBezTo>
                    <a:pt x="9" y="2"/>
                    <a:pt x="9" y="2"/>
                    <a:pt x="8" y="3"/>
                  </a:cubicBezTo>
                  <a:cubicBezTo>
                    <a:pt x="3" y="10"/>
                    <a:pt x="3" y="10"/>
                    <a:pt x="3" y="10"/>
                  </a:cubicBezTo>
                  <a:cubicBezTo>
                    <a:pt x="2" y="10"/>
                    <a:pt x="1" y="11"/>
                    <a:pt x="1" y="11"/>
                  </a:cubicBezTo>
                  <a:lnTo>
                    <a:pt x="0" y="9"/>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942" name="Freeform 191"/>
            <p:cNvSpPr>
              <a:spLocks noChangeAspect="1"/>
            </p:cNvSpPr>
            <p:nvPr/>
          </p:nvSpPr>
          <p:spPr bwMode="auto">
            <a:xfrm>
              <a:off x="4321" y="1841"/>
              <a:ext cx="6" cy="6"/>
            </a:xfrm>
            <a:custGeom>
              <a:avLst/>
              <a:gdLst>
                <a:gd name="T0" fmla="*/ 32 w 3"/>
                <a:gd name="T1" fmla="*/ 48 h 3"/>
                <a:gd name="T2" fmla="*/ 16 w 3"/>
                <a:gd name="T3" fmla="*/ 32 h 3"/>
                <a:gd name="T4" fmla="*/ 16 w 3"/>
                <a:gd name="T5" fmla="*/ 16 h 3"/>
                <a:gd name="T6" fmla="*/ 48 w 3"/>
                <a:gd name="T7" fmla="*/ 16 h 3"/>
                <a:gd name="T8" fmla="*/ 32 w 3"/>
                <a:gd name="T9" fmla="*/ 4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2" y="3"/>
                    <a:pt x="1" y="2"/>
                    <a:pt x="1" y="2"/>
                  </a:cubicBezTo>
                  <a:cubicBezTo>
                    <a:pt x="0" y="1"/>
                    <a:pt x="0" y="1"/>
                    <a:pt x="1" y="1"/>
                  </a:cubicBezTo>
                  <a:cubicBezTo>
                    <a:pt x="2" y="0"/>
                    <a:pt x="3" y="1"/>
                    <a:pt x="3" y="1"/>
                  </a:cubicBezTo>
                  <a:cubicBezTo>
                    <a:pt x="3" y="2"/>
                    <a:pt x="3" y="2"/>
                    <a:pt x="2" y="3"/>
                  </a:cubicBezTo>
                  <a:close/>
                </a:path>
              </a:pathLst>
            </a:custGeom>
            <a:solidFill>
              <a:srgbClr val="5B769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43" name="Freeform 192"/>
            <p:cNvSpPr>
              <a:spLocks noChangeAspect="1"/>
            </p:cNvSpPr>
            <p:nvPr/>
          </p:nvSpPr>
          <p:spPr bwMode="auto">
            <a:xfrm>
              <a:off x="4293" y="1817"/>
              <a:ext cx="46" cy="26"/>
            </a:xfrm>
            <a:custGeom>
              <a:avLst/>
              <a:gdLst>
                <a:gd name="T0" fmla="*/ 32 w 23"/>
                <a:gd name="T1" fmla="*/ 160 h 13"/>
                <a:gd name="T2" fmla="*/ 16 w 23"/>
                <a:gd name="T3" fmla="*/ 128 h 13"/>
                <a:gd name="T4" fmla="*/ 96 w 23"/>
                <a:gd name="T5" fmla="*/ 16 h 13"/>
                <a:gd name="T6" fmla="*/ 160 w 23"/>
                <a:gd name="T7" fmla="*/ 0 h 13"/>
                <a:gd name="T8" fmla="*/ 336 w 23"/>
                <a:gd name="T9" fmla="*/ 48 h 13"/>
                <a:gd name="T10" fmla="*/ 368 w 23"/>
                <a:gd name="T11" fmla="*/ 80 h 13"/>
                <a:gd name="T12" fmla="*/ 272 w 23"/>
                <a:gd name="T13" fmla="*/ 192 h 13"/>
                <a:gd name="T14" fmla="*/ 224 w 23"/>
                <a:gd name="T15" fmla="*/ 208 h 13"/>
                <a:gd name="T16" fmla="*/ 32 w 23"/>
                <a:gd name="T17" fmla="*/ 16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3"/>
                <a:gd name="T29" fmla="*/ 23 w 2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3">
                  <a:moveTo>
                    <a:pt x="2" y="10"/>
                  </a:moveTo>
                  <a:cubicBezTo>
                    <a:pt x="1" y="9"/>
                    <a:pt x="0" y="9"/>
                    <a:pt x="1" y="8"/>
                  </a:cubicBezTo>
                  <a:cubicBezTo>
                    <a:pt x="6" y="1"/>
                    <a:pt x="6" y="1"/>
                    <a:pt x="6" y="1"/>
                  </a:cubicBezTo>
                  <a:cubicBezTo>
                    <a:pt x="7" y="0"/>
                    <a:pt x="9" y="0"/>
                    <a:pt x="10" y="0"/>
                  </a:cubicBezTo>
                  <a:cubicBezTo>
                    <a:pt x="21" y="3"/>
                    <a:pt x="21" y="3"/>
                    <a:pt x="21" y="3"/>
                  </a:cubicBezTo>
                  <a:cubicBezTo>
                    <a:pt x="23" y="4"/>
                    <a:pt x="23" y="4"/>
                    <a:pt x="23" y="5"/>
                  </a:cubicBezTo>
                  <a:cubicBezTo>
                    <a:pt x="17" y="12"/>
                    <a:pt x="17" y="12"/>
                    <a:pt x="17" y="12"/>
                  </a:cubicBezTo>
                  <a:cubicBezTo>
                    <a:pt x="16" y="13"/>
                    <a:pt x="15" y="13"/>
                    <a:pt x="14" y="13"/>
                  </a:cubicBezTo>
                  <a:lnTo>
                    <a:pt x="2" y="10"/>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44" name="Freeform 193"/>
            <p:cNvSpPr>
              <a:spLocks noChangeAspect="1"/>
            </p:cNvSpPr>
            <p:nvPr/>
          </p:nvSpPr>
          <p:spPr bwMode="auto">
            <a:xfrm>
              <a:off x="4305" y="1821"/>
              <a:ext cx="32" cy="20"/>
            </a:xfrm>
            <a:custGeom>
              <a:avLst/>
              <a:gdLst>
                <a:gd name="T0" fmla="*/ 96 w 16"/>
                <a:gd name="T1" fmla="*/ 16 h 10"/>
                <a:gd name="T2" fmla="*/ 32 w 16"/>
                <a:gd name="T3" fmla="*/ 112 h 10"/>
                <a:gd name="T4" fmla="*/ 16 w 16"/>
                <a:gd name="T5" fmla="*/ 128 h 10"/>
                <a:gd name="T6" fmla="*/ 128 w 16"/>
                <a:gd name="T7" fmla="*/ 160 h 10"/>
                <a:gd name="T8" fmla="*/ 176 w 16"/>
                <a:gd name="T9" fmla="*/ 160 h 10"/>
                <a:gd name="T10" fmla="*/ 256 w 16"/>
                <a:gd name="T11" fmla="*/ 48 h 10"/>
                <a:gd name="T12" fmla="*/ 240 w 16"/>
                <a:gd name="T13" fmla="*/ 32 h 10"/>
                <a:gd name="T14" fmla="*/ 144 w 16"/>
                <a:gd name="T15" fmla="*/ 0 h 10"/>
                <a:gd name="T16" fmla="*/ 96 w 16"/>
                <a:gd name="T17" fmla="*/ 1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6" y="1"/>
                  </a:moveTo>
                  <a:cubicBezTo>
                    <a:pt x="6" y="3"/>
                    <a:pt x="7" y="5"/>
                    <a:pt x="2" y="7"/>
                  </a:cubicBezTo>
                  <a:cubicBezTo>
                    <a:pt x="0" y="8"/>
                    <a:pt x="0" y="8"/>
                    <a:pt x="1" y="8"/>
                  </a:cubicBezTo>
                  <a:cubicBezTo>
                    <a:pt x="8" y="10"/>
                    <a:pt x="8" y="10"/>
                    <a:pt x="8" y="10"/>
                  </a:cubicBezTo>
                  <a:cubicBezTo>
                    <a:pt x="9" y="10"/>
                    <a:pt x="10" y="10"/>
                    <a:pt x="11" y="10"/>
                  </a:cubicBezTo>
                  <a:cubicBezTo>
                    <a:pt x="16" y="3"/>
                    <a:pt x="16" y="3"/>
                    <a:pt x="16" y="3"/>
                  </a:cubicBezTo>
                  <a:cubicBezTo>
                    <a:pt x="16" y="2"/>
                    <a:pt x="16" y="2"/>
                    <a:pt x="15" y="2"/>
                  </a:cubicBezTo>
                  <a:cubicBezTo>
                    <a:pt x="9" y="0"/>
                    <a:pt x="9" y="0"/>
                    <a:pt x="9" y="0"/>
                  </a:cubicBezTo>
                  <a:cubicBezTo>
                    <a:pt x="8" y="0"/>
                    <a:pt x="6" y="0"/>
                    <a:pt x="6" y="1"/>
                  </a:cubicBezTo>
                  <a:close/>
                </a:path>
              </a:pathLst>
            </a:custGeom>
            <a:solidFill>
              <a:srgbClr val="D2DAE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45" name="Freeform 194"/>
            <p:cNvSpPr>
              <a:spLocks noChangeAspect="1"/>
            </p:cNvSpPr>
            <p:nvPr/>
          </p:nvSpPr>
          <p:spPr bwMode="auto">
            <a:xfrm>
              <a:off x="4293" y="1817"/>
              <a:ext cx="38" cy="24"/>
            </a:xfrm>
            <a:custGeom>
              <a:avLst/>
              <a:gdLst>
                <a:gd name="T0" fmla="*/ 176 w 19"/>
                <a:gd name="T1" fmla="*/ 192 h 12"/>
                <a:gd name="T2" fmla="*/ 48 w 19"/>
                <a:gd name="T3" fmla="*/ 160 h 12"/>
                <a:gd name="T4" fmla="*/ 32 w 19"/>
                <a:gd name="T5" fmla="*/ 128 h 12"/>
                <a:gd name="T6" fmla="*/ 112 w 19"/>
                <a:gd name="T7" fmla="*/ 32 h 12"/>
                <a:gd name="T8" fmla="*/ 160 w 19"/>
                <a:gd name="T9" fmla="*/ 16 h 12"/>
                <a:gd name="T10" fmla="*/ 288 w 19"/>
                <a:gd name="T11" fmla="*/ 48 h 12"/>
                <a:gd name="T12" fmla="*/ 304 w 19"/>
                <a:gd name="T13" fmla="*/ 48 h 12"/>
                <a:gd name="T14" fmla="*/ 160 w 19"/>
                <a:gd name="T15" fmla="*/ 0 h 12"/>
                <a:gd name="T16" fmla="*/ 96 w 19"/>
                <a:gd name="T17" fmla="*/ 16 h 12"/>
                <a:gd name="T18" fmla="*/ 16 w 19"/>
                <a:gd name="T19" fmla="*/ 128 h 12"/>
                <a:gd name="T20" fmla="*/ 32 w 19"/>
                <a:gd name="T21" fmla="*/ 160 h 12"/>
                <a:gd name="T22" fmla="*/ 176 w 19"/>
                <a:gd name="T23" fmla="*/ 19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2"/>
                <a:gd name="T38" fmla="*/ 19 w 19"/>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2">
                  <a:moveTo>
                    <a:pt x="11" y="12"/>
                  </a:moveTo>
                  <a:cubicBezTo>
                    <a:pt x="3" y="10"/>
                    <a:pt x="3" y="10"/>
                    <a:pt x="3" y="10"/>
                  </a:cubicBezTo>
                  <a:cubicBezTo>
                    <a:pt x="2" y="9"/>
                    <a:pt x="1" y="8"/>
                    <a:pt x="2" y="8"/>
                  </a:cubicBezTo>
                  <a:cubicBezTo>
                    <a:pt x="7" y="2"/>
                    <a:pt x="7" y="2"/>
                    <a:pt x="7" y="2"/>
                  </a:cubicBezTo>
                  <a:cubicBezTo>
                    <a:pt x="7" y="1"/>
                    <a:pt x="9" y="1"/>
                    <a:pt x="10" y="1"/>
                  </a:cubicBezTo>
                  <a:cubicBezTo>
                    <a:pt x="18" y="3"/>
                    <a:pt x="18" y="3"/>
                    <a:pt x="18" y="3"/>
                  </a:cubicBezTo>
                  <a:cubicBezTo>
                    <a:pt x="19" y="3"/>
                    <a:pt x="19" y="3"/>
                    <a:pt x="19" y="3"/>
                  </a:cubicBezTo>
                  <a:cubicBezTo>
                    <a:pt x="10" y="0"/>
                    <a:pt x="10" y="0"/>
                    <a:pt x="10" y="0"/>
                  </a:cubicBezTo>
                  <a:cubicBezTo>
                    <a:pt x="9" y="0"/>
                    <a:pt x="7" y="0"/>
                    <a:pt x="6" y="1"/>
                  </a:cubicBezTo>
                  <a:cubicBezTo>
                    <a:pt x="1" y="8"/>
                    <a:pt x="1" y="8"/>
                    <a:pt x="1" y="8"/>
                  </a:cubicBezTo>
                  <a:cubicBezTo>
                    <a:pt x="0" y="9"/>
                    <a:pt x="1" y="9"/>
                    <a:pt x="2" y="10"/>
                  </a:cubicBezTo>
                  <a:cubicBezTo>
                    <a:pt x="11" y="12"/>
                    <a:pt x="11" y="12"/>
                    <a:pt x="11" y="12"/>
                  </a:cubicBez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946" name="Freeform 195"/>
            <p:cNvSpPr>
              <a:spLocks noChangeAspect="1"/>
            </p:cNvSpPr>
            <p:nvPr/>
          </p:nvSpPr>
          <p:spPr bwMode="auto">
            <a:xfrm>
              <a:off x="4339" y="1855"/>
              <a:ext cx="44" cy="22"/>
            </a:xfrm>
            <a:custGeom>
              <a:avLst/>
              <a:gdLst>
                <a:gd name="T0" fmla="*/ 48 w 22"/>
                <a:gd name="T1" fmla="*/ 128 h 11"/>
                <a:gd name="T2" fmla="*/ 16 w 22"/>
                <a:gd name="T3" fmla="*/ 80 h 11"/>
                <a:gd name="T4" fmla="*/ 128 w 22"/>
                <a:gd name="T5" fmla="*/ 32 h 11"/>
                <a:gd name="T6" fmla="*/ 176 w 22"/>
                <a:gd name="T7" fmla="*/ 16 h 11"/>
                <a:gd name="T8" fmla="*/ 320 w 22"/>
                <a:gd name="T9" fmla="*/ 48 h 11"/>
                <a:gd name="T10" fmla="*/ 336 w 22"/>
                <a:gd name="T11" fmla="*/ 80 h 11"/>
                <a:gd name="T12" fmla="*/ 272 w 22"/>
                <a:gd name="T13" fmla="*/ 160 h 11"/>
                <a:gd name="T14" fmla="*/ 240 w 22"/>
                <a:gd name="T15" fmla="*/ 176 h 11"/>
                <a:gd name="T16" fmla="*/ 48 w 22"/>
                <a:gd name="T17" fmla="*/ 12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1"/>
                <a:gd name="T29" fmla="*/ 22 w 2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1">
                  <a:moveTo>
                    <a:pt x="3" y="8"/>
                  </a:moveTo>
                  <a:cubicBezTo>
                    <a:pt x="2" y="8"/>
                    <a:pt x="0" y="6"/>
                    <a:pt x="1" y="5"/>
                  </a:cubicBezTo>
                  <a:cubicBezTo>
                    <a:pt x="8" y="2"/>
                    <a:pt x="8" y="2"/>
                    <a:pt x="8" y="2"/>
                  </a:cubicBezTo>
                  <a:cubicBezTo>
                    <a:pt x="8" y="1"/>
                    <a:pt x="9" y="0"/>
                    <a:pt x="11" y="1"/>
                  </a:cubicBezTo>
                  <a:cubicBezTo>
                    <a:pt x="20" y="3"/>
                    <a:pt x="20" y="3"/>
                    <a:pt x="20" y="3"/>
                  </a:cubicBezTo>
                  <a:cubicBezTo>
                    <a:pt x="22" y="3"/>
                    <a:pt x="21" y="4"/>
                    <a:pt x="21" y="5"/>
                  </a:cubicBezTo>
                  <a:cubicBezTo>
                    <a:pt x="17" y="10"/>
                    <a:pt x="17" y="10"/>
                    <a:pt x="17" y="10"/>
                  </a:cubicBezTo>
                  <a:cubicBezTo>
                    <a:pt x="17" y="11"/>
                    <a:pt x="17" y="11"/>
                    <a:pt x="15" y="11"/>
                  </a:cubicBezTo>
                  <a:lnTo>
                    <a:pt x="3" y="8"/>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47" name="Freeform 196"/>
            <p:cNvSpPr>
              <a:spLocks noChangeAspect="1"/>
            </p:cNvSpPr>
            <p:nvPr/>
          </p:nvSpPr>
          <p:spPr bwMode="auto">
            <a:xfrm>
              <a:off x="4369" y="1855"/>
              <a:ext cx="18" cy="22"/>
            </a:xfrm>
            <a:custGeom>
              <a:avLst/>
              <a:gdLst>
                <a:gd name="T0" fmla="*/ 0 w 9"/>
                <a:gd name="T1" fmla="*/ 144 h 11"/>
                <a:gd name="T2" fmla="*/ 16 w 9"/>
                <a:gd name="T3" fmla="*/ 128 h 11"/>
                <a:gd name="T4" fmla="*/ 96 w 9"/>
                <a:gd name="T5" fmla="*/ 16 h 11"/>
                <a:gd name="T6" fmla="*/ 112 w 9"/>
                <a:gd name="T7" fmla="*/ 0 h 11"/>
                <a:gd name="T8" fmla="*/ 144 w 9"/>
                <a:gd name="T9" fmla="*/ 32 h 11"/>
                <a:gd name="T10" fmla="*/ 128 w 9"/>
                <a:gd name="T11" fmla="*/ 64 h 11"/>
                <a:gd name="T12" fmla="*/ 48 w 9"/>
                <a:gd name="T13" fmla="*/ 160 h 11"/>
                <a:gd name="T14" fmla="*/ 16 w 9"/>
                <a:gd name="T15" fmla="*/ 176 h 11"/>
                <a:gd name="T16" fmla="*/ 0 w 9"/>
                <a:gd name="T17" fmla="*/ 144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0" y="9"/>
                  </a:moveTo>
                  <a:cubicBezTo>
                    <a:pt x="0" y="9"/>
                    <a:pt x="0" y="8"/>
                    <a:pt x="1" y="8"/>
                  </a:cubicBezTo>
                  <a:cubicBezTo>
                    <a:pt x="6" y="1"/>
                    <a:pt x="6" y="1"/>
                    <a:pt x="6" y="1"/>
                  </a:cubicBezTo>
                  <a:cubicBezTo>
                    <a:pt x="7" y="1"/>
                    <a:pt x="7" y="0"/>
                    <a:pt x="7" y="0"/>
                  </a:cubicBezTo>
                  <a:cubicBezTo>
                    <a:pt x="9" y="2"/>
                    <a:pt x="9" y="2"/>
                    <a:pt x="9" y="2"/>
                  </a:cubicBezTo>
                  <a:cubicBezTo>
                    <a:pt x="9" y="2"/>
                    <a:pt x="9" y="2"/>
                    <a:pt x="8" y="4"/>
                  </a:cubicBezTo>
                  <a:cubicBezTo>
                    <a:pt x="3" y="10"/>
                    <a:pt x="3" y="10"/>
                    <a:pt x="3" y="10"/>
                  </a:cubicBezTo>
                  <a:cubicBezTo>
                    <a:pt x="2" y="11"/>
                    <a:pt x="1" y="11"/>
                    <a:pt x="1" y="11"/>
                  </a:cubicBezTo>
                  <a:lnTo>
                    <a:pt x="0" y="9"/>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948" name="Freeform 197"/>
            <p:cNvSpPr>
              <a:spLocks noChangeAspect="1"/>
            </p:cNvSpPr>
            <p:nvPr/>
          </p:nvSpPr>
          <p:spPr bwMode="auto">
            <a:xfrm>
              <a:off x="4367" y="1871"/>
              <a:ext cx="6" cy="6"/>
            </a:xfrm>
            <a:custGeom>
              <a:avLst/>
              <a:gdLst>
                <a:gd name="T0" fmla="*/ 32 w 3"/>
                <a:gd name="T1" fmla="*/ 48 h 3"/>
                <a:gd name="T2" fmla="*/ 16 w 3"/>
                <a:gd name="T3" fmla="*/ 32 h 3"/>
                <a:gd name="T4" fmla="*/ 0 w 3"/>
                <a:gd name="T5" fmla="*/ 16 h 3"/>
                <a:gd name="T6" fmla="*/ 48 w 3"/>
                <a:gd name="T7" fmla="*/ 32 h 3"/>
                <a:gd name="T8" fmla="*/ 32 w 3"/>
                <a:gd name="T9" fmla="*/ 4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2" y="3"/>
                    <a:pt x="1" y="3"/>
                    <a:pt x="1" y="2"/>
                  </a:cubicBezTo>
                  <a:cubicBezTo>
                    <a:pt x="0" y="2"/>
                    <a:pt x="0" y="1"/>
                    <a:pt x="0" y="1"/>
                  </a:cubicBezTo>
                  <a:cubicBezTo>
                    <a:pt x="2" y="0"/>
                    <a:pt x="3" y="1"/>
                    <a:pt x="3" y="2"/>
                  </a:cubicBezTo>
                  <a:cubicBezTo>
                    <a:pt x="3" y="2"/>
                    <a:pt x="3" y="3"/>
                    <a:pt x="2" y="3"/>
                  </a:cubicBezTo>
                  <a:close/>
                </a:path>
              </a:pathLst>
            </a:custGeom>
            <a:solidFill>
              <a:srgbClr val="5B769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49" name="Freeform 198"/>
            <p:cNvSpPr>
              <a:spLocks noChangeAspect="1"/>
            </p:cNvSpPr>
            <p:nvPr/>
          </p:nvSpPr>
          <p:spPr bwMode="auto">
            <a:xfrm>
              <a:off x="4339" y="1849"/>
              <a:ext cx="46" cy="24"/>
            </a:xfrm>
            <a:custGeom>
              <a:avLst/>
              <a:gdLst>
                <a:gd name="T0" fmla="*/ 32 w 23"/>
                <a:gd name="T1" fmla="*/ 144 h 12"/>
                <a:gd name="T2" fmla="*/ 16 w 23"/>
                <a:gd name="T3" fmla="*/ 112 h 12"/>
                <a:gd name="T4" fmla="*/ 96 w 23"/>
                <a:gd name="T5" fmla="*/ 16 h 12"/>
                <a:gd name="T6" fmla="*/ 160 w 23"/>
                <a:gd name="T7" fmla="*/ 0 h 12"/>
                <a:gd name="T8" fmla="*/ 336 w 23"/>
                <a:gd name="T9" fmla="*/ 48 h 12"/>
                <a:gd name="T10" fmla="*/ 368 w 23"/>
                <a:gd name="T11" fmla="*/ 80 h 12"/>
                <a:gd name="T12" fmla="*/ 272 w 23"/>
                <a:gd name="T13" fmla="*/ 176 h 12"/>
                <a:gd name="T14" fmla="*/ 208 w 23"/>
                <a:gd name="T15" fmla="*/ 192 h 12"/>
                <a:gd name="T16" fmla="*/ 32 w 23"/>
                <a:gd name="T17" fmla="*/ 14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2"/>
                <a:gd name="T29" fmla="*/ 23 w 2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2">
                  <a:moveTo>
                    <a:pt x="2" y="9"/>
                  </a:moveTo>
                  <a:cubicBezTo>
                    <a:pt x="1" y="9"/>
                    <a:pt x="0" y="8"/>
                    <a:pt x="1" y="7"/>
                  </a:cubicBezTo>
                  <a:cubicBezTo>
                    <a:pt x="6" y="1"/>
                    <a:pt x="6" y="1"/>
                    <a:pt x="6" y="1"/>
                  </a:cubicBezTo>
                  <a:cubicBezTo>
                    <a:pt x="7" y="0"/>
                    <a:pt x="8" y="0"/>
                    <a:pt x="10" y="0"/>
                  </a:cubicBezTo>
                  <a:cubicBezTo>
                    <a:pt x="21" y="3"/>
                    <a:pt x="21" y="3"/>
                    <a:pt x="21" y="3"/>
                  </a:cubicBezTo>
                  <a:cubicBezTo>
                    <a:pt x="23" y="3"/>
                    <a:pt x="23" y="4"/>
                    <a:pt x="23" y="5"/>
                  </a:cubicBezTo>
                  <a:cubicBezTo>
                    <a:pt x="17" y="11"/>
                    <a:pt x="17" y="11"/>
                    <a:pt x="17" y="11"/>
                  </a:cubicBezTo>
                  <a:cubicBezTo>
                    <a:pt x="16" y="12"/>
                    <a:pt x="15" y="12"/>
                    <a:pt x="13" y="12"/>
                  </a:cubicBezTo>
                  <a:lnTo>
                    <a:pt x="2" y="9"/>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50" name="Freeform 199"/>
            <p:cNvSpPr>
              <a:spLocks noChangeAspect="1"/>
            </p:cNvSpPr>
            <p:nvPr/>
          </p:nvSpPr>
          <p:spPr bwMode="auto">
            <a:xfrm>
              <a:off x="4351" y="1853"/>
              <a:ext cx="32" cy="20"/>
            </a:xfrm>
            <a:custGeom>
              <a:avLst/>
              <a:gdLst>
                <a:gd name="T0" fmla="*/ 96 w 16"/>
                <a:gd name="T1" fmla="*/ 16 h 10"/>
                <a:gd name="T2" fmla="*/ 16 w 16"/>
                <a:gd name="T3" fmla="*/ 112 h 10"/>
                <a:gd name="T4" fmla="*/ 16 w 16"/>
                <a:gd name="T5" fmla="*/ 128 h 10"/>
                <a:gd name="T6" fmla="*/ 128 w 16"/>
                <a:gd name="T7" fmla="*/ 160 h 10"/>
                <a:gd name="T8" fmla="*/ 160 w 16"/>
                <a:gd name="T9" fmla="*/ 144 h 10"/>
                <a:gd name="T10" fmla="*/ 256 w 16"/>
                <a:gd name="T11" fmla="*/ 48 h 10"/>
                <a:gd name="T12" fmla="*/ 240 w 16"/>
                <a:gd name="T13" fmla="*/ 16 h 10"/>
                <a:gd name="T14" fmla="*/ 144 w 16"/>
                <a:gd name="T15" fmla="*/ 0 h 10"/>
                <a:gd name="T16" fmla="*/ 96 w 16"/>
                <a:gd name="T17" fmla="*/ 1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6" y="1"/>
                  </a:moveTo>
                  <a:cubicBezTo>
                    <a:pt x="6" y="3"/>
                    <a:pt x="7" y="4"/>
                    <a:pt x="1" y="7"/>
                  </a:cubicBezTo>
                  <a:cubicBezTo>
                    <a:pt x="0" y="7"/>
                    <a:pt x="0" y="8"/>
                    <a:pt x="1" y="8"/>
                  </a:cubicBezTo>
                  <a:cubicBezTo>
                    <a:pt x="8" y="10"/>
                    <a:pt x="8" y="10"/>
                    <a:pt x="8" y="10"/>
                  </a:cubicBezTo>
                  <a:cubicBezTo>
                    <a:pt x="9" y="10"/>
                    <a:pt x="10" y="10"/>
                    <a:pt x="10" y="9"/>
                  </a:cubicBezTo>
                  <a:cubicBezTo>
                    <a:pt x="16" y="3"/>
                    <a:pt x="16" y="3"/>
                    <a:pt x="16" y="3"/>
                  </a:cubicBezTo>
                  <a:cubicBezTo>
                    <a:pt x="16" y="2"/>
                    <a:pt x="16" y="2"/>
                    <a:pt x="15" y="1"/>
                  </a:cubicBezTo>
                  <a:cubicBezTo>
                    <a:pt x="9" y="0"/>
                    <a:pt x="9" y="0"/>
                    <a:pt x="9" y="0"/>
                  </a:cubicBezTo>
                  <a:cubicBezTo>
                    <a:pt x="8" y="0"/>
                    <a:pt x="6" y="0"/>
                    <a:pt x="6" y="1"/>
                  </a:cubicBezTo>
                  <a:close/>
                </a:path>
              </a:pathLst>
            </a:custGeom>
            <a:solidFill>
              <a:srgbClr val="D2DAE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51" name="Freeform 200"/>
            <p:cNvSpPr>
              <a:spLocks noChangeAspect="1"/>
            </p:cNvSpPr>
            <p:nvPr/>
          </p:nvSpPr>
          <p:spPr bwMode="auto">
            <a:xfrm>
              <a:off x="4339" y="1849"/>
              <a:ext cx="38" cy="22"/>
            </a:xfrm>
            <a:custGeom>
              <a:avLst/>
              <a:gdLst>
                <a:gd name="T0" fmla="*/ 176 w 19"/>
                <a:gd name="T1" fmla="*/ 176 h 11"/>
                <a:gd name="T2" fmla="*/ 48 w 19"/>
                <a:gd name="T3" fmla="*/ 144 h 11"/>
                <a:gd name="T4" fmla="*/ 32 w 19"/>
                <a:gd name="T5" fmla="*/ 112 h 11"/>
                <a:gd name="T6" fmla="*/ 112 w 19"/>
                <a:gd name="T7" fmla="*/ 16 h 11"/>
                <a:gd name="T8" fmla="*/ 160 w 19"/>
                <a:gd name="T9" fmla="*/ 16 h 11"/>
                <a:gd name="T10" fmla="*/ 288 w 19"/>
                <a:gd name="T11" fmla="*/ 48 h 11"/>
                <a:gd name="T12" fmla="*/ 304 w 19"/>
                <a:gd name="T13" fmla="*/ 32 h 11"/>
                <a:gd name="T14" fmla="*/ 160 w 19"/>
                <a:gd name="T15" fmla="*/ 0 h 11"/>
                <a:gd name="T16" fmla="*/ 96 w 19"/>
                <a:gd name="T17" fmla="*/ 16 h 11"/>
                <a:gd name="T18" fmla="*/ 16 w 19"/>
                <a:gd name="T19" fmla="*/ 112 h 11"/>
                <a:gd name="T20" fmla="*/ 32 w 19"/>
                <a:gd name="T21" fmla="*/ 144 h 11"/>
                <a:gd name="T22" fmla="*/ 176 w 19"/>
                <a:gd name="T23" fmla="*/ 176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1"/>
                <a:gd name="T38" fmla="*/ 19 w 1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1">
                  <a:moveTo>
                    <a:pt x="11" y="11"/>
                  </a:moveTo>
                  <a:cubicBezTo>
                    <a:pt x="3" y="9"/>
                    <a:pt x="3" y="9"/>
                    <a:pt x="3" y="9"/>
                  </a:cubicBezTo>
                  <a:cubicBezTo>
                    <a:pt x="2" y="9"/>
                    <a:pt x="1" y="8"/>
                    <a:pt x="2" y="7"/>
                  </a:cubicBezTo>
                  <a:cubicBezTo>
                    <a:pt x="7" y="1"/>
                    <a:pt x="7" y="1"/>
                    <a:pt x="7" y="1"/>
                  </a:cubicBezTo>
                  <a:cubicBezTo>
                    <a:pt x="7" y="1"/>
                    <a:pt x="9" y="0"/>
                    <a:pt x="10" y="1"/>
                  </a:cubicBezTo>
                  <a:cubicBezTo>
                    <a:pt x="18" y="3"/>
                    <a:pt x="18" y="3"/>
                    <a:pt x="18" y="3"/>
                  </a:cubicBezTo>
                  <a:cubicBezTo>
                    <a:pt x="19" y="2"/>
                    <a:pt x="19" y="2"/>
                    <a:pt x="19" y="2"/>
                  </a:cubicBezTo>
                  <a:cubicBezTo>
                    <a:pt x="10" y="0"/>
                    <a:pt x="10" y="0"/>
                    <a:pt x="10" y="0"/>
                  </a:cubicBezTo>
                  <a:cubicBezTo>
                    <a:pt x="9" y="0"/>
                    <a:pt x="7" y="0"/>
                    <a:pt x="6" y="1"/>
                  </a:cubicBezTo>
                  <a:cubicBezTo>
                    <a:pt x="1" y="7"/>
                    <a:pt x="1" y="7"/>
                    <a:pt x="1" y="7"/>
                  </a:cubicBezTo>
                  <a:cubicBezTo>
                    <a:pt x="0" y="8"/>
                    <a:pt x="1" y="9"/>
                    <a:pt x="2" y="9"/>
                  </a:cubicBezTo>
                  <a:cubicBezTo>
                    <a:pt x="11" y="11"/>
                    <a:pt x="11" y="11"/>
                    <a:pt x="11" y="11"/>
                  </a:cubicBez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952" name="Freeform 201"/>
            <p:cNvSpPr>
              <a:spLocks noChangeAspect="1"/>
            </p:cNvSpPr>
            <p:nvPr/>
          </p:nvSpPr>
          <p:spPr bwMode="auto">
            <a:xfrm>
              <a:off x="4202" y="1845"/>
              <a:ext cx="44" cy="22"/>
            </a:xfrm>
            <a:custGeom>
              <a:avLst/>
              <a:gdLst>
                <a:gd name="T0" fmla="*/ 48 w 22"/>
                <a:gd name="T1" fmla="*/ 112 h 11"/>
                <a:gd name="T2" fmla="*/ 16 w 22"/>
                <a:gd name="T3" fmla="*/ 64 h 11"/>
                <a:gd name="T4" fmla="*/ 128 w 22"/>
                <a:gd name="T5" fmla="*/ 16 h 11"/>
                <a:gd name="T6" fmla="*/ 176 w 22"/>
                <a:gd name="T7" fmla="*/ 0 h 11"/>
                <a:gd name="T8" fmla="*/ 336 w 22"/>
                <a:gd name="T9" fmla="*/ 32 h 11"/>
                <a:gd name="T10" fmla="*/ 336 w 22"/>
                <a:gd name="T11" fmla="*/ 64 h 11"/>
                <a:gd name="T12" fmla="*/ 288 w 22"/>
                <a:gd name="T13" fmla="*/ 144 h 11"/>
                <a:gd name="T14" fmla="*/ 256 w 22"/>
                <a:gd name="T15" fmla="*/ 160 h 11"/>
                <a:gd name="T16" fmla="*/ 48 w 22"/>
                <a:gd name="T17" fmla="*/ 11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1"/>
                <a:gd name="T29" fmla="*/ 22 w 2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1">
                  <a:moveTo>
                    <a:pt x="3" y="7"/>
                  </a:moveTo>
                  <a:cubicBezTo>
                    <a:pt x="2" y="7"/>
                    <a:pt x="0" y="6"/>
                    <a:pt x="1" y="4"/>
                  </a:cubicBezTo>
                  <a:cubicBezTo>
                    <a:pt x="8" y="1"/>
                    <a:pt x="8" y="1"/>
                    <a:pt x="8" y="1"/>
                  </a:cubicBezTo>
                  <a:cubicBezTo>
                    <a:pt x="9" y="0"/>
                    <a:pt x="10" y="0"/>
                    <a:pt x="11" y="0"/>
                  </a:cubicBezTo>
                  <a:cubicBezTo>
                    <a:pt x="21" y="2"/>
                    <a:pt x="21" y="2"/>
                    <a:pt x="21" y="2"/>
                  </a:cubicBezTo>
                  <a:cubicBezTo>
                    <a:pt x="22" y="3"/>
                    <a:pt x="22" y="3"/>
                    <a:pt x="21" y="4"/>
                  </a:cubicBezTo>
                  <a:cubicBezTo>
                    <a:pt x="18" y="9"/>
                    <a:pt x="18" y="9"/>
                    <a:pt x="18" y="9"/>
                  </a:cubicBezTo>
                  <a:cubicBezTo>
                    <a:pt x="17" y="10"/>
                    <a:pt x="17" y="11"/>
                    <a:pt x="16" y="10"/>
                  </a:cubicBezTo>
                  <a:lnTo>
                    <a:pt x="3" y="7"/>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53" name="Freeform 202"/>
            <p:cNvSpPr>
              <a:spLocks noChangeAspect="1"/>
            </p:cNvSpPr>
            <p:nvPr/>
          </p:nvSpPr>
          <p:spPr bwMode="auto">
            <a:xfrm>
              <a:off x="4232" y="1843"/>
              <a:ext cx="20" cy="22"/>
            </a:xfrm>
            <a:custGeom>
              <a:avLst/>
              <a:gdLst>
                <a:gd name="T0" fmla="*/ 0 w 10"/>
                <a:gd name="T1" fmla="*/ 160 h 11"/>
                <a:gd name="T2" fmla="*/ 16 w 10"/>
                <a:gd name="T3" fmla="*/ 128 h 11"/>
                <a:gd name="T4" fmla="*/ 96 w 10"/>
                <a:gd name="T5" fmla="*/ 32 h 11"/>
                <a:gd name="T6" fmla="*/ 128 w 10"/>
                <a:gd name="T7" fmla="*/ 16 h 11"/>
                <a:gd name="T8" fmla="*/ 144 w 10"/>
                <a:gd name="T9" fmla="*/ 32 h 11"/>
                <a:gd name="T10" fmla="*/ 144 w 10"/>
                <a:gd name="T11" fmla="*/ 64 h 11"/>
                <a:gd name="T12" fmla="*/ 48 w 10"/>
                <a:gd name="T13" fmla="*/ 160 h 11"/>
                <a:gd name="T14" fmla="*/ 16 w 10"/>
                <a:gd name="T15" fmla="*/ 176 h 11"/>
                <a:gd name="T16" fmla="*/ 0 w 10"/>
                <a:gd name="T17" fmla="*/ 16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1"/>
                <a:gd name="T29" fmla="*/ 10 w 1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1">
                  <a:moveTo>
                    <a:pt x="0" y="10"/>
                  </a:moveTo>
                  <a:cubicBezTo>
                    <a:pt x="0" y="9"/>
                    <a:pt x="1" y="8"/>
                    <a:pt x="1" y="8"/>
                  </a:cubicBezTo>
                  <a:cubicBezTo>
                    <a:pt x="6" y="2"/>
                    <a:pt x="6" y="2"/>
                    <a:pt x="6" y="2"/>
                  </a:cubicBezTo>
                  <a:cubicBezTo>
                    <a:pt x="7" y="1"/>
                    <a:pt x="8" y="0"/>
                    <a:pt x="8" y="1"/>
                  </a:cubicBezTo>
                  <a:cubicBezTo>
                    <a:pt x="9" y="2"/>
                    <a:pt x="9" y="2"/>
                    <a:pt x="9" y="2"/>
                  </a:cubicBezTo>
                  <a:cubicBezTo>
                    <a:pt x="9" y="2"/>
                    <a:pt x="10" y="3"/>
                    <a:pt x="9" y="4"/>
                  </a:cubicBezTo>
                  <a:cubicBezTo>
                    <a:pt x="3" y="10"/>
                    <a:pt x="3" y="10"/>
                    <a:pt x="3" y="10"/>
                  </a:cubicBezTo>
                  <a:cubicBezTo>
                    <a:pt x="2" y="11"/>
                    <a:pt x="2" y="11"/>
                    <a:pt x="1" y="11"/>
                  </a:cubicBezTo>
                  <a:lnTo>
                    <a:pt x="0" y="10"/>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954" name="Freeform 203"/>
            <p:cNvSpPr>
              <a:spLocks noChangeAspect="1"/>
            </p:cNvSpPr>
            <p:nvPr/>
          </p:nvSpPr>
          <p:spPr bwMode="auto">
            <a:xfrm>
              <a:off x="4230" y="1861"/>
              <a:ext cx="8" cy="4"/>
            </a:xfrm>
            <a:custGeom>
              <a:avLst/>
              <a:gdLst>
                <a:gd name="T0" fmla="*/ 48 w 4"/>
                <a:gd name="T1" fmla="*/ 32 h 2"/>
                <a:gd name="T2" fmla="*/ 16 w 4"/>
                <a:gd name="T3" fmla="*/ 16 h 2"/>
                <a:gd name="T4" fmla="*/ 16 w 4"/>
                <a:gd name="T5" fmla="*/ 0 h 2"/>
                <a:gd name="T6" fmla="*/ 48 w 4"/>
                <a:gd name="T7" fmla="*/ 16 h 2"/>
                <a:gd name="T8" fmla="*/ 48 w 4"/>
                <a:gd name="T9" fmla="*/ 3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2"/>
                  </a:moveTo>
                  <a:cubicBezTo>
                    <a:pt x="2" y="2"/>
                    <a:pt x="1" y="2"/>
                    <a:pt x="1" y="1"/>
                  </a:cubicBezTo>
                  <a:cubicBezTo>
                    <a:pt x="0" y="1"/>
                    <a:pt x="0" y="1"/>
                    <a:pt x="1" y="0"/>
                  </a:cubicBezTo>
                  <a:cubicBezTo>
                    <a:pt x="2" y="0"/>
                    <a:pt x="3" y="1"/>
                    <a:pt x="3" y="1"/>
                  </a:cubicBezTo>
                  <a:cubicBezTo>
                    <a:pt x="4" y="2"/>
                    <a:pt x="3" y="2"/>
                    <a:pt x="3" y="2"/>
                  </a:cubicBezTo>
                  <a:close/>
                </a:path>
              </a:pathLst>
            </a:custGeom>
            <a:solidFill>
              <a:srgbClr val="5B769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55" name="Freeform 204"/>
            <p:cNvSpPr>
              <a:spLocks noChangeAspect="1"/>
            </p:cNvSpPr>
            <p:nvPr/>
          </p:nvSpPr>
          <p:spPr bwMode="auto">
            <a:xfrm>
              <a:off x="4202" y="1837"/>
              <a:ext cx="46" cy="26"/>
            </a:xfrm>
            <a:custGeom>
              <a:avLst/>
              <a:gdLst>
                <a:gd name="T0" fmla="*/ 32 w 23"/>
                <a:gd name="T1" fmla="*/ 160 h 13"/>
                <a:gd name="T2" fmla="*/ 16 w 23"/>
                <a:gd name="T3" fmla="*/ 128 h 13"/>
                <a:gd name="T4" fmla="*/ 112 w 23"/>
                <a:gd name="T5" fmla="*/ 16 h 13"/>
                <a:gd name="T6" fmla="*/ 160 w 23"/>
                <a:gd name="T7" fmla="*/ 0 h 13"/>
                <a:gd name="T8" fmla="*/ 352 w 23"/>
                <a:gd name="T9" fmla="*/ 48 h 13"/>
                <a:gd name="T10" fmla="*/ 368 w 23"/>
                <a:gd name="T11" fmla="*/ 80 h 13"/>
                <a:gd name="T12" fmla="*/ 272 w 23"/>
                <a:gd name="T13" fmla="*/ 192 h 13"/>
                <a:gd name="T14" fmla="*/ 224 w 23"/>
                <a:gd name="T15" fmla="*/ 192 h 13"/>
                <a:gd name="T16" fmla="*/ 32 w 23"/>
                <a:gd name="T17" fmla="*/ 16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3"/>
                <a:gd name="T29" fmla="*/ 23 w 2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3">
                  <a:moveTo>
                    <a:pt x="2" y="10"/>
                  </a:moveTo>
                  <a:cubicBezTo>
                    <a:pt x="1" y="9"/>
                    <a:pt x="0" y="8"/>
                    <a:pt x="1" y="8"/>
                  </a:cubicBezTo>
                  <a:cubicBezTo>
                    <a:pt x="7" y="1"/>
                    <a:pt x="7" y="1"/>
                    <a:pt x="7" y="1"/>
                  </a:cubicBezTo>
                  <a:cubicBezTo>
                    <a:pt x="7" y="0"/>
                    <a:pt x="9" y="0"/>
                    <a:pt x="10" y="0"/>
                  </a:cubicBezTo>
                  <a:cubicBezTo>
                    <a:pt x="22" y="3"/>
                    <a:pt x="22" y="3"/>
                    <a:pt x="22" y="3"/>
                  </a:cubicBezTo>
                  <a:cubicBezTo>
                    <a:pt x="23" y="3"/>
                    <a:pt x="23" y="4"/>
                    <a:pt x="23" y="5"/>
                  </a:cubicBezTo>
                  <a:cubicBezTo>
                    <a:pt x="17" y="12"/>
                    <a:pt x="17" y="12"/>
                    <a:pt x="17" y="12"/>
                  </a:cubicBezTo>
                  <a:cubicBezTo>
                    <a:pt x="17" y="12"/>
                    <a:pt x="15" y="13"/>
                    <a:pt x="14" y="12"/>
                  </a:cubicBezTo>
                  <a:lnTo>
                    <a:pt x="2" y="10"/>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56" name="Freeform 205"/>
            <p:cNvSpPr>
              <a:spLocks noChangeAspect="1"/>
            </p:cNvSpPr>
            <p:nvPr/>
          </p:nvSpPr>
          <p:spPr bwMode="auto">
            <a:xfrm>
              <a:off x="4214" y="1841"/>
              <a:ext cx="34" cy="20"/>
            </a:xfrm>
            <a:custGeom>
              <a:avLst/>
              <a:gdLst>
                <a:gd name="T0" fmla="*/ 96 w 17"/>
                <a:gd name="T1" fmla="*/ 16 h 10"/>
                <a:gd name="T2" fmla="*/ 32 w 17"/>
                <a:gd name="T3" fmla="*/ 112 h 10"/>
                <a:gd name="T4" fmla="*/ 16 w 17"/>
                <a:gd name="T5" fmla="*/ 128 h 10"/>
                <a:gd name="T6" fmla="*/ 128 w 17"/>
                <a:gd name="T7" fmla="*/ 160 h 10"/>
                <a:gd name="T8" fmla="*/ 176 w 17"/>
                <a:gd name="T9" fmla="*/ 144 h 10"/>
                <a:gd name="T10" fmla="*/ 256 w 17"/>
                <a:gd name="T11" fmla="*/ 48 h 10"/>
                <a:gd name="T12" fmla="*/ 240 w 17"/>
                <a:gd name="T13" fmla="*/ 16 h 10"/>
                <a:gd name="T14" fmla="*/ 144 w 17"/>
                <a:gd name="T15" fmla="*/ 0 h 10"/>
                <a:gd name="T16" fmla="*/ 96 w 17"/>
                <a:gd name="T17" fmla="*/ 1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0"/>
                <a:gd name="T29" fmla="*/ 17 w 17"/>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0">
                  <a:moveTo>
                    <a:pt x="6" y="1"/>
                  </a:moveTo>
                  <a:cubicBezTo>
                    <a:pt x="6" y="3"/>
                    <a:pt x="7" y="5"/>
                    <a:pt x="2" y="7"/>
                  </a:cubicBezTo>
                  <a:cubicBezTo>
                    <a:pt x="0" y="8"/>
                    <a:pt x="0" y="8"/>
                    <a:pt x="1" y="8"/>
                  </a:cubicBezTo>
                  <a:cubicBezTo>
                    <a:pt x="8" y="10"/>
                    <a:pt x="8" y="10"/>
                    <a:pt x="8" y="10"/>
                  </a:cubicBezTo>
                  <a:cubicBezTo>
                    <a:pt x="9" y="10"/>
                    <a:pt x="10" y="10"/>
                    <a:pt x="11" y="9"/>
                  </a:cubicBezTo>
                  <a:cubicBezTo>
                    <a:pt x="16" y="3"/>
                    <a:pt x="16" y="3"/>
                    <a:pt x="16" y="3"/>
                  </a:cubicBezTo>
                  <a:cubicBezTo>
                    <a:pt x="17" y="2"/>
                    <a:pt x="16" y="2"/>
                    <a:pt x="15" y="1"/>
                  </a:cubicBezTo>
                  <a:cubicBezTo>
                    <a:pt x="9" y="0"/>
                    <a:pt x="9" y="0"/>
                    <a:pt x="9" y="0"/>
                  </a:cubicBezTo>
                  <a:cubicBezTo>
                    <a:pt x="8" y="0"/>
                    <a:pt x="7" y="0"/>
                    <a:pt x="6" y="1"/>
                  </a:cubicBezTo>
                  <a:close/>
                </a:path>
              </a:pathLst>
            </a:custGeom>
            <a:solidFill>
              <a:srgbClr val="D2DAE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57" name="Freeform 206"/>
            <p:cNvSpPr>
              <a:spLocks noChangeAspect="1"/>
            </p:cNvSpPr>
            <p:nvPr/>
          </p:nvSpPr>
          <p:spPr bwMode="auto">
            <a:xfrm>
              <a:off x="4202" y="1837"/>
              <a:ext cx="38" cy="24"/>
            </a:xfrm>
            <a:custGeom>
              <a:avLst/>
              <a:gdLst>
                <a:gd name="T0" fmla="*/ 176 w 19"/>
                <a:gd name="T1" fmla="*/ 176 h 12"/>
                <a:gd name="T2" fmla="*/ 48 w 19"/>
                <a:gd name="T3" fmla="*/ 144 h 12"/>
                <a:gd name="T4" fmla="*/ 32 w 19"/>
                <a:gd name="T5" fmla="*/ 128 h 12"/>
                <a:gd name="T6" fmla="*/ 112 w 19"/>
                <a:gd name="T7" fmla="*/ 16 h 12"/>
                <a:gd name="T8" fmla="*/ 160 w 19"/>
                <a:gd name="T9" fmla="*/ 16 h 12"/>
                <a:gd name="T10" fmla="*/ 304 w 19"/>
                <a:gd name="T11" fmla="*/ 48 h 12"/>
                <a:gd name="T12" fmla="*/ 304 w 19"/>
                <a:gd name="T13" fmla="*/ 32 h 12"/>
                <a:gd name="T14" fmla="*/ 160 w 19"/>
                <a:gd name="T15" fmla="*/ 0 h 12"/>
                <a:gd name="T16" fmla="*/ 112 w 19"/>
                <a:gd name="T17" fmla="*/ 16 h 12"/>
                <a:gd name="T18" fmla="*/ 16 w 19"/>
                <a:gd name="T19" fmla="*/ 128 h 12"/>
                <a:gd name="T20" fmla="*/ 32 w 19"/>
                <a:gd name="T21" fmla="*/ 160 h 12"/>
                <a:gd name="T22" fmla="*/ 176 w 19"/>
                <a:gd name="T23" fmla="*/ 192 h 12"/>
                <a:gd name="T24" fmla="*/ 176 w 19"/>
                <a:gd name="T25" fmla="*/ 176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2"/>
                <a:gd name="T41" fmla="*/ 19 w 1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2">
                  <a:moveTo>
                    <a:pt x="11" y="11"/>
                  </a:moveTo>
                  <a:cubicBezTo>
                    <a:pt x="3" y="9"/>
                    <a:pt x="3" y="9"/>
                    <a:pt x="3" y="9"/>
                  </a:cubicBezTo>
                  <a:cubicBezTo>
                    <a:pt x="2" y="9"/>
                    <a:pt x="1" y="8"/>
                    <a:pt x="2" y="8"/>
                  </a:cubicBezTo>
                  <a:cubicBezTo>
                    <a:pt x="7" y="1"/>
                    <a:pt x="7" y="1"/>
                    <a:pt x="7" y="1"/>
                  </a:cubicBezTo>
                  <a:cubicBezTo>
                    <a:pt x="8" y="1"/>
                    <a:pt x="9" y="0"/>
                    <a:pt x="10" y="1"/>
                  </a:cubicBezTo>
                  <a:cubicBezTo>
                    <a:pt x="19" y="3"/>
                    <a:pt x="19" y="3"/>
                    <a:pt x="19" y="3"/>
                  </a:cubicBezTo>
                  <a:cubicBezTo>
                    <a:pt x="19" y="2"/>
                    <a:pt x="19" y="2"/>
                    <a:pt x="19" y="2"/>
                  </a:cubicBezTo>
                  <a:cubicBezTo>
                    <a:pt x="10" y="0"/>
                    <a:pt x="10" y="0"/>
                    <a:pt x="10" y="0"/>
                  </a:cubicBezTo>
                  <a:cubicBezTo>
                    <a:pt x="9" y="0"/>
                    <a:pt x="7" y="0"/>
                    <a:pt x="7" y="1"/>
                  </a:cubicBezTo>
                  <a:cubicBezTo>
                    <a:pt x="1" y="8"/>
                    <a:pt x="1" y="8"/>
                    <a:pt x="1" y="8"/>
                  </a:cubicBezTo>
                  <a:cubicBezTo>
                    <a:pt x="0" y="8"/>
                    <a:pt x="1" y="9"/>
                    <a:pt x="2" y="10"/>
                  </a:cubicBezTo>
                  <a:cubicBezTo>
                    <a:pt x="11" y="12"/>
                    <a:pt x="11" y="12"/>
                    <a:pt x="11" y="12"/>
                  </a:cubicBezTo>
                  <a:lnTo>
                    <a:pt x="11" y="11"/>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958" name="Freeform 207"/>
            <p:cNvSpPr>
              <a:spLocks noChangeAspect="1"/>
            </p:cNvSpPr>
            <p:nvPr/>
          </p:nvSpPr>
          <p:spPr bwMode="auto">
            <a:xfrm>
              <a:off x="4268" y="1851"/>
              <a:ext cx="47" cy="22"/>
            </a:xfrm>
            <a:custGeom>
              <a:avLst/>
              <a:gdLst>
                <a:gd name="T0" fmla="*/ 67 w 23"/>
                <a:gd name="T1" fmla="*/ 112 h 11"/>
                <a:gd name="T2" fmla="*/ 16 w 23"/>
                <a:gd name="T3" fmla="*/ 64 h 11"/>
                <a:gd name="T4" fmla="*/ 155 w 23"/>
                <a:gd name="T5" fmla="*/ 16 h 11"/>
                <a:gd name="T6" fmla="*/ 213 w 23"/>
                <a:gd name="T7" fmla="*/ 0 h 11"/>
                <a:gd name="T8" fmla="*/ 368 w 23"/>
                <a:gd name="T9" fmla="*/ 32 h 11"/>
                <a:gd name="T10" fmla="*/ 384 w 23"/>
                <a:gd name="T11" fmla="*/ 64 h 11"/>
                <a:gd name="T12" fmla="*/ 317 w 23"/>
                <a:gd name="T13" fmla="*/ 144 h 11"/>
                <a:gd name="T14" fmla="*/ 280 w 23"/>
                <a:gd name="T15" fmla="*/ 160 h 11"/>
                <a:gd name="T16" fmla="*/ 67 w 23"/>
                <a:gd name="T17" fmla="*/ 11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1"/>
                <a:gd name="T29" fmla="*/ 23 w 2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1">
                  <a:moveTo>
                    <a:pt x="4" y="7"/>
                  </a:moveTo>
                  <a:cubicBezTo>
                    <a:pt x="2" y="7"/>
                    <a:pt x="0" y="6"/>
                    <a:pt x="1" y="4"/>
                  </a:cubicBezTo>
                  <a:cubicBezTo>
                    <a:pt x="9" y="1"/>
                    <a:pt x="9" y="1"/>
                    <a:pt x="9" y="1"/>
                  </a:cubicBezTo>
                  <a:cubicBezTo>
                    <a:pt x="9" y="0"/>
                    <a:pt x="10" y="0"/>
                    <a:pt x="12" y="0"/>
                  </a:cubicBezTo>
                  <a:cubicBezTo>
                    <a:pt x="21" y="2"/>
                    <a:pt x="21" y="2"/>
                    <a:pt x="21" y="2"/>
                  </a:cubicBezTo>
                  <a:cubicBezTo>
                    <a:pt x="23" y="3"/>
                    <a:pt x="22" y="3"/>
                    <a:pt x="22" y="4"/>
                  </a:cubicBezTo>
                  <a:cubicBezTo>
                    <a:pt x="18" y="9"/>
                    <a:pt x="18" y="9"/>
                    <a:pt x="18" y="9"/>
                  </a:cubicBezTo>
                  <a:cubicBezTo>
                    <a:pt x="17" y="10"/>
                    <a:pt x="18" y="11"/>
                    <a:pt x="16" y="10"/>
                  </a:cubicBezTo>
                  <a:lnTo>
                    <a:pt x="4" y="7"/>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59" name="Freeform 208"/>
            <p:cNvSpPr>
              <a:spLocks noChangeAspect="1"/>
            </p:cNvSpPr>
            <p:nvPr/>
          </p:nvSpPr>
          <p:spPr bwMode="auto">
            <a:xfrm>
              <a:off x="4301" y="1849"/>
              <a:ext cx="18" cy="24"/>
            </a:xfrm>
            <a:custGeom>
              <a:avLst/>
              <a:gdLst>
                <a:gd name="T0" fmla="*/ 0 w 9"/>
                <a:gd name="T1" fmla="*/ 160 h 12"/>
                <a:gd name="T2" fmla="*/ 16 w 9"/>
                <a:gd name="T3" fmla="*/ 128 h 12"/>
                <a:gd name="T4" fmla="*/ 96 w 9"/>
                <a:gd name="T5" fmla="*/ 32 h 12"/>
                <a:gd name="T6" fmla="*/ 112 w 9"/>
                <a:gd name="T7" fmla="*/ 16 h 12"/>
                <a:gd name="T8" fmla="*/ 144 w 9"/>
                <a:gd name="T9" fmla="*/ 32 h 12"/>
                <a:gd name="T10" fmla="*/ 128 w 9"/>
                <a:gd name="T11" fmla="*/ 64 h 12"/>
                <a:gd name="T12" fmla="*/ 48 w 9"/>
                <a:gd name="T13" fmla="*/ 160 h 12"/>
                <a:gd name="T14" fmla="*/ 16 w 9"/>
                <a:gd name="T15" fmla="*/ 176 h 12"/>
                <a:gd name="T16" fmla="*/ 0 w 9"/>
                <a:gd name="T17" fmla="*/ 16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2"/>
                <a:gd name="T29" fmla="*/ 9 w 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2">
                  <a:moveTo>
                    <a:pt x="0" y="10"/>
                  </a:moveTo>
                  <a:cubicBezTo>
                    <a:pt x="0" y="9"/>
                    <a:pt x="0" y="9"/>
                    <a:pt x="1" y="8"/>
                  </a:cubicBezTo>
                  <a:cubicBezTo>
                    <a:pt x="6" y="2"/>
                    <a:pt x="6" y="2"/>
                    <a:pt x="6" y="2"/>
                  </a:cubicBezTo>
                  <a:cubicBezTo>
                    <a:pt x="7" y="1"/>
                    <a:pt x="7" y="0"/>
                    <a:pt x="7" y="1"/>
                  </a:cubicBezTo>
                  <a:cubicBezTo>
                    <a:pt x="9" y="2"/>
                    <a:pt x="9" y="2"/>
                    <a:pt x="9" y="2"/>
                  </a:cubicBezTo>
                  <a:cubicBezTo>
                    <a:pt x="9" y="2"/>
                    <a:pt x="9" y="3"/>
                    <a:pt x="8" y="4"/>
                  </a:cubicBezTo>
                  <a:cubicBezTo>
                    <a:pt x="3" y="10"/>
                    <a:pt x="3" y="10"/>
                    <a:pt x="3" y="10"/>
                  </a:cubicBezTo>
                  <a:cubicBezTo>
                    <a:pt x="2" y="11"/>
                    <a:pt x="1" y="12"/>
                    <a:pt x="1" y="11"/>
                  </a:cubicBezTo>
                  <a:lnTo>
                    <a:pt x="0" y="10"/>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960" name="Freeform 209"/>
            <p:cNvSpPr>
              <a:spLocks noChangeAspect="1"/>
            </p:cNvSpPr>
            <p:nvPr/>
          </p:nvSpPr>
          <p:spPr bwMode="auto">
            <a:xfrm>
              <a:off x="4299" y="1867"/>
              <a:ext cx="6" cy="4"/>
            </a:xfrm>
            <a:custGeom>
              <a:avLst/>
              <a:gdLst>
                <a:gd name="T0" fmla="*/ 32 w 3"/>
                <a:gd name="T1" fmla="*/ 32 h 2"/>
                <a:gd name="T2" fmla="*/ 0 w 3"/>
                <a:gd name="T3" fmla="*/ 16 h 2"/>
                <a:gd name="T4" fmla="*/ 0 w 3"/>
                <a:gd name="T5" fmla="*/ 0 h 2"/>
                <a:gd name="T6" fmla="*/ 48 w 3"/>
                <a:gd name="T7" fmla="*/ 16 h 2"/>
                <a:gd name="T8" fmla="*/ 32 w 3"/>
                <a:gd name="T9" fmla="*/ 3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1"/>
                  </a:cubicBezTo>
                  <a:cubicBezTo>
                    <a:pt x="0" y="1"/>
                    <a:pt x="0" y="1"/>
                    <a:pt x="0" y="0"/>
                  </a:cubicBezTo>
                  <a:cubicBezTo>
                    <a:pt x="2" y="0"/>
                    <a:pt x="3" y="1"/>
                    <a:pt x="3" y="1"/>
                  </a:cubicBezTo>
                  <a:cubicBezTo>
                    <a:pt x="3" y="2"/>
                    <a:pt x="3" y="2"/>
                    <a:pt x="2" y="2"/>
                  </a:cubicBezTo>
                  <a:close/>
                </a:path>
              </a:pathLst>
            </a:custGeom>
            <a:solidFill>
              <a:srgbClr val="5B769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61" name="Freeform 210"/>
            <p:cNvSpPr>
              <a:spLocks noChangeAspect="1"/>
            </p:cNvSpPr>
            <p:nvPr/>
          </p:nvSpPr>
          <p:spPr bwMode="auto">
            <a:xfrm>
              <a:off x="4270" y="1843"/>
              <a:ext cx="47" cy="26"/>
            </a:xfrm>
            <a:custGeom>
              <a:avLst/>
              <a:gdLst>
                <a:gd name="T0" fmla="*/ 33 w 23"/>
                <a:gd name="T1" fmla="*/ 160 h 13"/>
                <a:gd name="T2" fmla="*/ 16 w 23"/>
                <a:gd name="T3" fmla="*/ 128 h 13"/>
                <a:gd name="T4" fmla="*/ 104 w 23"/>
                <a:gd name="T5" fmla="*/ 16 h 13"/>
                <a:gd name="T6" fmla="*/ 172 w 23"/>
                <a:gd name="T7" fmla="*/ 0 h 13"/>
                <a:gd name="T8" fmla="*/ 368 w 23"/>
                <a:gd name="T9" fmla="*/ 48 h 13"/>
                <a:gd name="T10" fmla="*/ 384 w 23"/>
                <a:gd name="T11" fmla="*/ 80 h 13"/>
                <a:gd name="T12" fmla="*/ 300 w 23"/>
                <a:gd name="T13" fmla="*/ 192 h 13"/>
                <a:gd name="T14" fmla="*/ 229 w 23"/>
                <a:gd name="T15" fmla="*/ 192 h 13"/>
                <a:gd name="T16" fmla="*/ 33 w 23"/>
                <a:gd name="T17" fmla="*/ 16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3"/>
                <a:gd name="T29" fmla="*/ 23 w 2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3">
                  <a:moveTo>
                    <a:pt x="2" y="10"/>
                  </a:moveTo>
                  <a:cubicBezTo>
                    <a:pt x="0" y="9"/>
                    <a:pt x="0" y="8"/>
                    <a:pt x="1" y="8"/>
                  </a:cubicBezTo>
                  <a:cubicBezTo>
                    <a:pt x="6" y="1"/>
                    <a:pt x="6" y="1"/>
                    <a:pt x="6" y="1"/>
                  </a:cubicBezTo>
                  <a:cubicBezTo>
                    <a:pt x="7" y="0"/>
                    <a:pt x="8" y="0"/>
                    <a:pt x="10" y="0"/>
                  </a:cubicBezTo>
                  <a:cubicBezTo>
                    <a:pt x="21" y="3"/>
                    <a:pt x="21" y="3"/>
                    <a:pt x="21" y="3"/>
                  </a:cubicBezTo>
                  <a:cubicBezTo>
                    <a:pt x="22" y="3"/>
                    <a:pt x="23" y="4"/>
                    <a:pt x="22" y="5"/>
                  </a:cubicBezTo>
                  <a:cubicBezTo>
                    <a:pt x="17" y="12"/>
                    <a:pt x="17" y="12"/>
                    <a:pt x="17" y="12"/>
                  </a:cubicBezTo>
                  <a:cubicBezTo>
                    <a:pt x="16" y="12"/>
                    <a:pt x="15" y="13"/>
                    <a:pt x="13" y="12"/>
                  </a:cubicBezTo>
                  <a:lnTo>
                    <a:pt x="2" y="10"/>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62" name="Freeform 211"/>
            <p:cNvSpPr>
              <a:spLocks noChangeAspect="1"/>
            </p:cNvSpPr>
            <p:nvPr/>
          </p:nvSpPr>
          <p:spPr bwMode="auto">
            <a:xfrm>
              <a:off x="4283" y="1847"/>
              <a:ext cx="32" cy="20"/>
            </a:xfrm>
            <a:custGeom>
              <a:avLst/>
              <a:gdLst>
                <a:gd name="T0" fmla="*/ 96 w 16"/>
                <a:gd name="T1" fmla="*/ 16 h 10"/>
                <a:gd name="T2" fmla="*/ 16 w 16"/>
                <a:gd name="T3" fmla="*/ 112 h 10"/>
                <a:gd name="T4" fmla="*/ 0 w 16"/>
                <a:gd name="T5" fmla="*/ 128 h 10"/>
                <a:gd name="T6" fmla="*/ 128 w 16"/>
                <a:gd name="T7" fmla="*/ 160 h 10"/>
                <a:gd name="T8" fmla="*/ 160 w 16"/>
                <a:gd name="T9" fmla="*/ 144 h 10"/>
                <a:gd name="T10" fmla="*/ 256 w 16"/>
                <a:gd name="T11" fmla="*/ 48 h 10"/>
                <a:gd name="T12" fmla="*/ 240 w 16"/>
                <a:gd name="T13" fmla="*/ 16 h 10"/>
                <a:gd name="T14" fmla="*/ 128 w 16"/>
                <a:gd name="T15" fmla="*/ 0 h 10"/>
                <a:gd name="T16" fmla="*/ 96 w 16"/>
                <a:gd name="T17" fmla="*/ 1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6" y="1"/>
                  </a:moveTo>
                  <a:cubicBezTo>
                    <a:pt x="6" y="3"/>
                    <a:pt x="7" y="5"/>
                    <a:pt x="1" y="7"/>
                  </a:cubicBezTo>
                  <a:cubicBezTo>
                    <a:pt x="0" y="8"/>
                    <a:pt x="0" y="8"/>
                    <a:pt x="0" y="8"/>
                  </a:cubicBezTo>
                  <a:cubicBezTo>
                    <a:pt x="8" y="10"/>
                    <a:pt x="8" y="10"/>
                    <a:pt x="8" y="10"/>
                  </a:cubicBezTo>
                  <a:cubicBezTo>
                    <a:pt x="9" y="10"/>
                    <a:pt x="10" y="10"/>
                    <a:pt x="10" y="9"/>
                  </a:cubicBezTo>
                  <a:cubicBezTo>
                    <a:pt x="16" y="3"/>
                    <a:pt x="16" y="3"/>
                    <a:pt x="16" y="3"/>
                  </a:cubicBezTo>
                  <a:cubicBezTo>
                    <a:pt x="16" y="2"/>
                    <a:pt x="16" y="2"/>
                    <a:pt x="15" y="1"/>
                  </a:cubicBezTo>
                  <a:cubicBezTo>
                    <a:pt x="8" y="0"/>
                    <a:pt x="8" y="0"/>
                    <a:pt x="8" y="0"/>
                  </a:cubicBezTo>
                  <a:cubicBezTo>
                    <a:pt x="8" y="0"/>
                    <a:pt x="6" y="0"/>
                    <a:pt x="6" y="1"/>
                  </a:cubicBezTo>
                  <a:close/>
                </a:path>
              </a:pathLst>
            </a:custGeom>
            <a:solidFill>
              <a:srgbClr val="D2DAE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63" name="Freeform 212"/>
            <p:cNvSpPr>
              <a:spLocks noChangeAspect="1"/>
            </p:cNvSpPr>
            <p:nvPr/>
          </p:nvSpPr>
          <p:spPr bwMode="auto">
            <a:xfrm>
              <a:off x="4270" y="1843"/>
              <a:ext cx="39" cy="24"/>
            </a:xfrm>
            <a:custGeom>
              <a:avLst/>
              <a:gdLst>
                <a:gd name="T0" fmla="*/ 197 w 19"/>
                <a:gd name="T1" fmla="*/ 176 h 12"/>
                <a:gd name="T2" fmla="*/ 51 w 19"/>
                <a:gd name="T3" fmla="*/ 144 h 12"/>
                <a:gd name="T4" fmla="*/ 16 w 19"/>
                <a:gd name="T5" fmla="*/ 128 h 12"/>
                <a:gd name="T6" fmla="*/ 123 w 19"/>
                <a:gd name="T7" fmla="*/ 16 h 12"/>
                <a:gd name="T8" fmla="*/ 181 w 19"/>
                <a:gd name="T9" fmla="*/ 16 h 12"/>
                <a:gd name="T10" fmla="*/ 320 w 19"/>
                <a:gd name="T11" fmla="*/ 48 h 12"/>
                <a:gd name="T12" fmla="*/ 337 w 19"/>
                <a:gd name="T13" fmla="*/ 32 h 12"/>
                <a:gd name="T14" fmla="*/ 181 w 19"/>
                <a:gd name="T15" fmla="*/ 0 h 12"/>
                <a:gd name="T16" fmla="*/ 105 w 19"/>
                <a:gd name="T17" fmla="*/ 16 h 12"/>
                <a:gd name="T18" fmla="*/ 16 w 19"/>
                <a:gd name="T19" fmla="*/ 128 h 12"/>
                <a:gd name="T20" fmla="*/ 33 w 19"/>
                <a:gd name="T21" fmla="*/ 160 h 12"/>
                <a:gd name="T22" fmla="*/ 197 w 19"/>
                <a:gd name="T23" fmla="*/ 192 h 12"/>
                <a:gd name="T24" fmla="*/ 197 w 19"/>
                <a:gd name="T25" fmla="*/ 176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2"/>
                <a:gd name="T41" fmla="*/ 19 w 1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2">
                  <a:moveTo>
                    <a:pt x="11" y="11"/>
                  </a:moveTo>
                  <a:cubicBezTo>
                    <a:pt x="3" y="9"/>
                    <a:pt x="3" y="9"/>
                    <a:pt x="3" y="9"/>
                  </a:cubicBezTo>
                  <a:cubicBezTo>
                    <a:pt x="1" y="9"/>
                    <a:pt x="1" y="8"/>
                    <a:pt x="1" y="8"/>
                  </a:cubicBezTo>
                  <a:cubicBezTo>
                    <a:pt x="7" y="1"/>
                    <a:pt x="7" y="1"/>
                    <a:pt x="7" y="1"/>
                  </a:cubicBezTo>
                  <a:cubicBezTo>
                    <a:pt x="7" y="1"/>
                    <a:pt x="9" y="1"/>
                    <a:pt x="10" y="1"/>
                  </a:cubicBezTo>
                  <a:cubicBezTo>
                    <a:pt x="18" y="3"/>
                    <a:pt x="18" y="3"/>
                    <a:pt x="18" y="3"/>
                  </a:cubicBezTo>
                  <a:cubicBezTo>
                    <a:pt x="19" y="2"/>
                    <a:pt x="19" y="2"/>
                    <a:pt x="19" y="2"/>
                  </a:cubicBezTo>
                  <a:cubicBezTo>
                    <a:pt x="10" y="0"/>
                    <a:pt x="10" y="0"/>
                    <a:pt x="10" y="0"/>
                  </a:cubicBezTo>
                  <a:cubicBezTo>
                    <a:pt x="8" y="0"/>
                    <a:pt x="7" y="0"/>
                    <a:pt x="6" y="1"/>
                  </a:cubicBezTo>
                  <a:cubicBezTo>
                    <a:pt x="1" y="8"/>
                    <a:pt x="1" y="8"/>
                    <a:pt x="1" y="8"/>
                  </a:cubicBezTo>
                  <a:cubicBezTo>
                    <a:pt x="0" y="8"/>
                    <a:pt x="1" y="9"/>
                    <a:pt x="2" y="10"/>
                  </a:cubicBezTo>
                  <a:cubicBezTo>
                    <a:pt x="11" y="12"/>
                    <a:pt x="11" y="12"/>
                    <a:pt x="11" y="12"/>
                  </a:cubicBezTo>
                  <a:lnTo>
                    <a:pt x="11" y="11"/>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964" name="Freeform 213"/>
            <p:cNvSpPr>
              <a:spLocks noChangeAspect="1"/>
            </p:cNvSpPr>
            <p:nvPr/>
          </p:nvSpPr>
          <p:spPr bwMode="auto">
            <a:xfrm>
              <a:off x="4315" y="1881"/>
              <a:ext cx="46" cy="22"/>
            </a:xfrm>
            <a:custGeom>
              <a:avLst/>
              <a:gdLst>
                <a:gd name="T0" fmla="*/ 64 w 23"/>
                <a:gd name="T1" fmla="*/ 128 h 11"/>
                <a:gd name="T2" fmla="*/ 16 w 23"/>
                <a:gd name="T3" fmla="*/ 80 h 11"/>
                <a:gd name="T4" fmla="*/ 128 w 23"/>
                <a:gd name="T5" fmla="*/ 16 h 11"/>
                <a:gd name="T6" fmla="*/ 192 w 23"/>
                <a:gd name="T7" fmla="*/ 16 h 11"/>
                <a:gd name="T8" fmla="*/ 336 w 23"/>
                <a:gd name="T9" fmla="*/ 48 h 11"/>
                <a:gd name="T10" fmla="*/ 352 w 23"/>
                <a:gd name="T11" fmla="*/ 64 h 11"/>
                <a:gd name="T12" fmla="*/ 288 w 23"/>
                <a:gd name="T13" fmla="*/ 160 h 11"/>
                <a:gd name="T14" fmla="*/ 256 w 23"/>
                <a:gd name="T15" fmla="*/ 176 h 11"/>
                <a:gd name="T16" fmla="*/ 64 w 23"/>
                <a:gd name="T17" fmla="*/ 12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1"/>
                <a:gd name="T29" fmla="*/ 23 w 2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1">
                  <a:moveTo>
                    <a:pt x="4" y="8"/>
                  </a:moveTo>
                  <a:cubicBezTo>
                    <a:pt x="2" y="7"/>
                    <a:pt x="0" y="6"/>
                    <a:pt x="1" y="5"/>
                  </a:cubicBezTo>
                  <a:cubicBezTo>
                    <a:pt x="8" y="1"/>
                    <a:pt x="8" y="1"/>
                    <a:pt x="8" y="1"/>
                  </a:cubicBezTo>
                  <a:cubicBezTo>
                    <a:pt x="9" y="1"/>
                    <a:pt x="10" y="0"/>
                    <a:pt x="12" y="1"/>
                  </a:cubicBezTo>
                  <a:cubicBezTo>
                    <a:pt x="21" y="3"/>
                    <a:pt x="21" y="3"/>
                    <a:pt x="21" y="3"/>
                  </a:cubicBezTo>
                  <a:cubicBezTo>
                    <a:pt x="23" y="3"/>
                    <a:pt x="22" y="4"/>
                    <a:pt x="22" y="4"/>
                  </a:cubicBezTo>
                  <a:cubicBezTo>
                    <a:pt x="18" y="10"/>
                    <a:pt x="18" y="10"/>
                    <a:pt x="18" y="10"/>
                  </a:cubicBezTo>
                  <a:cubicBezTo>
                    <a:pt x="17" y="11"/>
                    <a:pt x="18" y="11"/>
                    <a:pt x="16" y="11"/>
                  </a:cubicBezTo>
                  <a:lnTo>
                    <a:pt x="4" y="8"/>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65" name="Freeform 214"/>
            <p:cNvSpPr>
              <a:spLocks noChangeAspect="1"/>
            </p:cNvSpPr>
            <p:nvPr/>
          </p:nvSpPr>
          <p:spPr bwMode="auto">
            <a:xfrm>
              <a:off x="4347" y="1881"/>
              <a:ext cx="18" cy="22"/>
            </a:xfrm>
            <a:custGeom>
              <a:avLst/>
              <a:gdLst>
                <a:gd name="T0" fmla="*/ 0 w 9"/>
                <a:gd name="T1" fmla="*/ 144 h 11"/>
                <a:gd name="T2" fmla="*/ 16 w 9"/>
                <a:gd name="T3" fmla="*/ 112 h 11"/>
                <a:gd name="T4" fmla="*/ 96 w 9"/>
                <a:gd name="T5" fmla="*/ 16 h 11"/>
                <a:gd name="T6" fmla="*/ 112 w 9"/>
                <a:gd name="T7" fmla="*/ 0 h 11"/>
                <a:gd name="T8" fmla="*/ 144 w 9"/>
                <a:gd name="T9" fmla="*/ 32 h 11"/>
                <a:gd name="T10" fmla="*/ 128 w 9"/>
                <a:gd name="T11" fmla="*/ 64 h 11"/>
                <a:gd name="T12" fmla="*/ 32 w 9"/>
                <a:gd name="T13" fmla="*/ 160 h 11"/>
                <a:gd name="T14" fmla="*/ 16 w 9"/>
                <a:gd name="T15" fmla="*/ 176 h 11"/>
                <a:gd name="T16" fmla="*/ 0 w 9"/>
                <a:gd name="T17" fmla="*/ 144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0" y="9"/>
                  </a:moveTo>
                  <a:cubicBezTo>
                    <a:pt x="0" y="9"/>
                    <a:pt x="0" y="8"/>
                    <a:pt x="1" y="7"/>
                  </a:cubicBezTo>
                  <a:cubicBezTo>
                    <a:pt x="6" y="1"/>
                    <a:pt x="6" y="1"/>
                    <a:pt x="6" y="1"/>
                  </a:cubicBezTo>
                  <a:cubicBezTo>
                    <a:pt x="7" y="0"/>
                    <a:pt x="7" y="0"/>
                    <a:pt x="7" y="0"/>
                  </a:cubicBezTo>
                  <a:cubicBezTo>
                    <a:pt x="9" y="2"/>
                    <a:pt x="9" y="2"/>
                    <a:pt x="9" y="2"/>
                  </a:cubicBezTo>
                  <a:cubicBezTo>
                    <a:pt x="9" y="2"/>
                    <a:pt x="9" y="2"/>
                    <a:pt x="8" y="4"/>
                  </a:cubicBezTo>
                  <a:cubicBezTo>
                    <a:pt x="2" y="10"/>
                    <a:pt x="2" y="10"/>
                    <a:pt x="2" y="10"/>
                  </a:cubicBezTo>
                  <a:cubicBezTo>
                    <a:pt x="2" y="11"/>
                    <a:pt x="1" y="11"/>
                    <a:pt x="1" y="11"/>
                  </a:cubicBezTo>
                  <a:lnTo>
                    <a:pt x="0" y="9"/>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966" name="Freeform 215"/>
            <p:cNvSpPr>
              <a:spLocks noChangeAspect="1"/>
            </p:cNvSpPr>
            <p:nvPr/>
          </p:nvSpPr>
          <p:spPr bwMode="auto">
            <a:xfrm>
              <a:off x="4345" y="1897"/>
              <a:ext cx="6" cy="6"/>
            </a:xfrm>
            <a:custGeom>
              <a:avLst/>
              <a:gdLst>
                <a:gd name="T0" fmla="*/ 32 w 3"/>
                <a:gd name="T1" fmla="*/ 48 h 3"/>
                <a:gd name="T2" fmla="*/ 0 w 3"/>
                <a:gd name="T3" fmla="*/ 32 h 3"/>
                <a:gd name="T4" fmla="*/ 0 w 3"/>
                <a:gd name="T5" fmla="*/ 16 h 3"/>
                <a:gd name="T6" fmla="*/ 48 w 3"/>
                <a:gd name="T7" fmla="*/ 32 h 3"/>
                <a:gd name="T8" fmla="*/ 32 w 3"/>
                <a:gd name="T9" fmla="*/ 4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1" y="3"/>
                    <a:pt x="1" y="3"/>
                    <a:pt x="0" y="2"/>
                  </a:cubicBezTo>
                  <a:cubicBezTo>
                    <a:pt x="0" y="1"/>
                    <a:pt x="0" y="1"/>
                    <a:pt x="0" y="1"/>
                  </a:cubicBezTo>
                  <a:cubicBezTo>
                    <a:pt x="2" y="0"/>
                    <a:pt x="3" y="1"/>
                    <a:pt x="3" y="2"/>
                  </a:cubicBezTo>
                  <a:cubicBezTo>
                    <a:pt x="3" y="2"/>
                    <a:pt x="3" y="3"/>
                    <a:pt x="2" y="3"/>
                  </a:cubicBezTo>
                  <a:close/>
                </a:path>
              </a:pathLst>
            </a:custGeom>
            <a:solidFill>
              <a:srgbClr val="5B769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67" name="Freeform 216"/>
            <p:cNvSpPr>
              <a:spLocks noChangeAspect="1"/>
            </p:cNvSpPr>
            <p:nvPr/>
          </p:nvSpPr>
          <p:spPr bwMode="auto">
            <a:xfrm>
              <a:off x="4317" y="1875"/>
              <a:ext cx="46" cy="24"/>
            </a:xfrm>
            <a:custGeom>
              <a:avLst/>
              <a:gdLst>
                <a:gd name="T0" fmla="*/ 32 w 23"/>
                <a:gd name="T1" fmla="*/ 144 h 12"/>
                <a:gd name="T2" fmla="*/ 16 w 23"/>
                <a:gd name="T3" fmla="*/ 112 h 12"/>
                <a:gd name="T4" fmla="*/ 96 w 23"/>
                <a:gd name="T5" fmla="*/ 16 h 12"/>
                <a:gd name="T6" fmla="*/ 160 w 23"/>
                <a:gd name="T7" fmla="*/ 0 h 12"/>
                <a:gd name="T8" fmla="*/ 336 w 23"/>
                <a:gd name="T9" fmla="*/ 48 h 12"/>
                <a:gd name="T10" fmla="*/ 352 w 23"/>
                <a:gd name="T11" fmla="*/ 80 h 12"/>
                <a:gd name="T12" fmla="*/ 272 w 23"/>
                <a:gd name="T13" fmla="*/ 176 h 12"/>
                <a:gd name="T14" fmla="*/ 208 w 23"/>
                <a:gd name="T15" fmla="*/ 192 h 12"/>
                <a:gd name="T16" fmla="*/ 32 w 23"/>
                <a:gd name="T17" fmla="*/ 14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2"/>
                <a:gd name="T29" fmla="*/ 23 w 2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2">
                  <a:moveTo>
                    <a:pt x="2" y="9"/>
                  </a:moveTo>
                  <a:cubicBezTo>
                    <a:pt x="0" y="9"/>
                    <a:pt x="0" y="8"/>
                    <a:pt x="1" y="7"/>
                  </a:cubicBezTo>
                  <a:cubicBezTo>
                    <a:pt x="6" y="1"/>
                    <a:pt x="6" y="1"/>
                    <a:pt x="6" y="1"/>
                  </a:cubicBezTo>
                  <a:cubicBezTo>
                    <a:pt x="7" y="0"/>
                    <a:pt x="8" y="0"/>
                    <a:pt x="10" y="0"/>
                  </a:cubicBezTo>
                  <a:cubicBezTo>
                    <a:pt x="21" y="3"/>
                    <a:pt x="21" y="3"/>
                    <a:pt x="21" y="3"/>
                  </a:cubicBezTo>
                  <a:cubicBezTo>
                    <a:pt x="22" y="3"/>
                    <a:pt x="23" y="4"/>
                    <a:pt x="22" y="5"/>
                  </a:cubicBezTo>
                  <a:cubicBezTo>
                    <a:pt x="17" y="11"/>
                    <a:pt x="17" y="11"/>
                    <a:pt x="17" y="11"/>
                  </a:cubicBezTo>
                  <a:cubicBezTo>
                    <a:pt x="16" y="12"/>
                    <a:pt x="15" y="12"/>
                    <a:pt x="13" y="12"/>
                  </a:cubicBezTo>
                  <a:lnTo>
                    <a:pt x="2" y="9"/>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68" name="Freeform 217"/>
            <p:cNvSpPr>
              <a:spLocks noChangeAspect="1"/>
            </p:cNvSpPr>
            <p:nvPr/>
          </p:nvSpPr>
          <p:spPr bwMode="auto">
            <a:xfrm>
              <a:off x="4329" y="1877"/>
              <a:ext cx="32" cy="22"/>
            </a:xfrm>
            <a:custGeom>
              <a:avLst/>
              <a:gdLst>
                <a:gd name="T0" fmla="*/ 96 w 16"/>
                <a:gd name="T1" fmla="*/ 32 h 11"/>
                <a:gd name="T2" fmla="*/ 16 w 16"/>
                <a:gd name="T3" fmla="*/ 128 h 11"/>
                <a:gd name="T4" fmla="*/ 0 w 16"/>
                <a:gd name="T5" fmla="*/ 144 h 11"/>
                <a:gd name="T6" fmla="*/ 128 w 16"/>
                <a:gd name="T7" fmla="*/ 176 h 11"/>
                <a:gd name="T8" fmla="*/ 160 w 16"/>
                <a:gd name="T9" fmla="*/ 160 h 11"/>
                <a:gd name="T10" fmla="*/ 256 w 16"/>
                <a:gd name="T11" fmla="*/ 48 h 11"/>
                <a:gd name="T12" fmla="*/ 240 w 16"/>
                <a:gd name="T13" fmla="*/ 32 h 11"/>
                <a:gd name="T14" fmla="*/ 128 w 16"/>
                <a:gd name="T15" fmla="*/ 16 h 11"/>
                <a:gd name="T16" fmla="*/ 96 w 16"/>
                <a:gd name="T17" fmla="*/ 3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6" y="2"/>
                  </a:moveTo>
                  <a:cubicBezTo>
                    <a:pt x="6" y="4"/>
                    <a:pt x="7" y="5"/>
                    <a:pt x="1" y="8"/>
                  </a:cubicBezTo>
                  <a:cubicBezTo>
                    <a:pt x="0" y="8"/>
                    <a:pt x="0" y="9"/>
                    <a:pt x="0" y="9"/>
                  </a:cubicBezTo>
                  <a:cubicBezTo>
                    <a:pt x="8" y="11"/>
                    <a:pt x="8" y="11"/>
                    <a:pt x="8" y="11"/>
                  </a:cubicBezTo>
                  <a:cubicBezTo>
                    <a:pt x="9" y="11"/>
                    <a:pt x="10" y="11"/>
                    <a:pt x="10" y="10"/>
                  </a:cubicBezTo>
                  <a:cubicBezTo>
                    <a:pt x="16" y="3"/>
                    <a:pt x="16" y="3"/>
                    <a:pt x="16" y="3"/>
                  </a:cubicBezTo>
                  <a:cubicBezTo>
                    <a:pt x="16" y="3"/>
                    <a:pt x="16" y="2"/>
                    <a:pt x="15" y="2"/>
                  </a:cubicBezTo>
                  <a:cubicBezTo>
                    <a:pt x="8" y="1"/>
                    <a:pt x="8" y="1"/>
                    <a:pt x="8" y="1"/>
                  </a:cubicBezTo>
                  <a:cubicBezTo>
                    <a:pt x="7" y="0"/>
                    <a:pt x="6" y="1"/>
                    <a:pt x="6" y="2"/>
                  </a:cubicBezTo>
                  <a:close/>
                </a:path>
              </a:pathLst>
            </a:custGeom>
            <a:solidFill>
              <a:srgbClr val="D2DAE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69" name="Freeform 218"/>
            <p:cNvSpPr>
              <a:spLocks noChangeAspect="1"/>
            </p:cNvSpPr>
            <p:nvPr/>
          </p:nvSpPr>
          <p:spPr bwMode="auto">
            <a:xfrm>
              <a:off x="4317" y="1875"/>
              <a:ext cx="38" cy="22"/>
            </a:xfrm>
            <a:custGeom>
              <a:avLst/>
              <a:gdLst>
                <a:gd name="T0" fmla="*/ 176 w 19"/>
                <a:gd name="T1" fmla="*/ 176 h 11"/>
                <a:gd name="T2" fmla="*/ 48 w 19"/>
                <a:gd name="T3" fmla="*/ 144 h 11"/>
                <a:gd name="T4" fmla="*/ 16 w 19"/>
                <a:gd name="T5" fmla="*/ 112 h 11"/>
                <a:gd name="T6" fmla="*/ 112 w 19"/>
                <a:gd name="T7" fmla="*/ 16 h 11"/>
                <a:gd name="T8" fmla="*/ 160 w 19"/>
                <a:gd name="T9" fmla="*/ 0 h 11"/>
                <a:gd name="T10" fmla="*/ 288 w 19"/>
                <a:gd name="T11" fmla="*/ 32 h 11"/>
                <a:gd name="T12" fmla="*/ 304 w 19"/>
                <a:gd name="T13" fmla="*/ 32 h 11"/>
                <a:gd name="T14" fmla="*/ 160 w 19"/>
                <a:gd name="T15" fmla="*/ 0 h 11"/>
                <a:gd name="T16" fmla="*/ 96 w 19"/>
                <a:gd name="T17" fmla="*/ 16 h 11"/>
                <a:gd name="T18" fmla="*/ 16 w 19"/>
                <a:gd name="T19" fmla="*/ 112 h 11"/>
                <a:gd name="T20" fmla="*/ 32 w 19"/>
                <a:gd name="T21" fmla="*/ 144 h 11"/>
                <a:gd name="T22" fmla="*/ 176 w 19"/>
                <a:gd name="T23" fmla="*/ 176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1"/>
                <a:gd name="T38" fmla="*/ 19 w 1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1">
                  <a:moveTo>
                    <a:pt x="11" y="11"/>
                  </a:moveTo>
                  <a:cubicBezTo>
                    <a:pt x="3" y="9"/>
                    <a:pt x="3" y="9"/>
                    <a:pt x="3" y="9"/>
                  </a:cubicBezTo>
                  <a:cubicBezTo>
                    <a:pt x="1" y="9"/>
                    <a:pt x="1" y="8"/>
                    <a:pt x="1" y="7"/>
                  </a:cubicBezTo>
                  <a:cubicBezTo>
                    <a:pt x="7" y="1"/>
                    <a:pt x="7" y="1"/>
                    <a:pt x="7" y="1"/>
                  </a:cubicBezTo>
                  <a:cubicBezTo>
                    <a:pt x="7" y="0"/>
                    <a:pt x="9" y="0"/>
                    <a:pt x="10" y="0"/>
                  </a:cubicBezTo>
                  <a:cubicBezTo>
                    <a:pt x="18" y="2"/>
                    <a:pt x="18" y="2"/>
                    <a:pt x="18" y="2"/>
                  </a:cubicBezTo>
                  <a:cubicBezTo>
                    <a:pt x="19" y="2"/>
                    <a:pt x="19" y="2"/>
                    <a:pt x="19" y="2"/>
                  </a:cubicBezTo>
                  <a:cubicBezTo>
                    <a:pt x="10" y="0"/>
                    <a:pt x="10" y="0"/>
                    <a:pt x="10" y="0"/>
                  </a:cubicBezTo>
                  <a:cubicBezTo>
                    <a:pt x="8" y="0"/>
                    <a:pt x="7" y="0"/>
                    <a:pt x="6" y="1"/>
                  </a:cubicBezTo>
                  <a:cubicBezTo>
                    <a:pt x="1" y="7"/>
                    <a:pt x="1" y="7"/>
                    <a:pt x="1" y="7"/>
                  </a:cubicBezTo>
                  <a:cubicBezTo>
                    <a:pt x="0" y="8"/>
                    <a:pt x="1" y="9"/>
                    <a:pt x="2" y="9"/>
                  </a:cubicBezTo>
                  <a:cubicBezTo>
                    <a:pt x="11" y="11"/>
                    <a:pt x="11" y="11"/>
                    <a:pt x="11" y="11"/>
                  </a:cubicBez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970" name="Freeform 219"/>
            <p:cNvSpPr>
              <a:spLocks noChangeAspect="1"/>
            </p:cNvSpPr>
            <p:nvPr/>
          </p:nvSpPr>
          <p:spPr bwMode="auto">
            <a:xfrm>
              <a:off x="4178" y="1871"/>
              <a:ext cx="44" cy="22"/>
            </a:xfrm>
            <a:custGeom>
              <a:avLst/>
              <a:gdLst>
                <a:gd name="T0" fmla="*/ 64 w 22"/>
                <a:gd name="T1" fmla="*/ 112 h 11"/>
                <a:gd name="T2" fmla="*/ 16 w 22"/>
                <a:gd name="T3" fmla="*/ 64 h 11"/>
                <a:gd name="T4" fmla="*/ 128 w 22"/>
                <a:gd name="T5" fmla="*/ 16 h 11"/>
                <a:gd name="T6" fmla="*/ 176 w 22"/>
                <a:gd name="T7" fmla="*/ 0 h 11"/>
                <a:gd name="T8" fmla="*/ 336 w 22"/>
                <a:gd name="T9" fmla="*/ 32 h 11"/>
                <a:gd name="T10" fmla="*/ 336 w 22"/>
                <a:gd name="T11" fmla="*/ 64 h 11"/>
                <a:gd name="T12" fmla="*/ 288 w 22"/>
                <a:gd name="T13" fmla="*/ 144 h 11"/>
                <a:gd name="T14" fmla="*/ 256 w 22"/>
                <a:gd name="T15" fmla="*/ 160 h 11"/>
                <a:gd name="T16" fmla="*/ 64 w 22"/>
                <a:gd name="T17" fmla="*/ 11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1"/>
                <a:gd name="T29" fmla="*/ 22 w 2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1">
                  <a:moveTo>
                    <a:pt x="4" y="7"/>
                  </a:moveTo>
                  <a:cubicBezTo>
                    <a:pt x="2" y="7"/>
                    <a:pt x="0" y="6"/>
                    <a:pt x="1" y="4"/>
                  </a:cubicBezTo>
                  <a:cubicBezTo>
                    <a:pt x="8" y="1"/>
                    <a:pt x="8" y="1"/>
                    <a:pt x="8" y="1"/>
                  </a:cubicBezTo>
                  <a:cubicBezTo>
                    <a:pt x="9" y="0"/>
                    <a:pt x="10" y="0"/>
                    <a:pt x="11" y="0"/>
                  </a:cubicBezTo>
                  <a:cubicBezTo>
                    <a:pt x="21" y="2"/>
                    <a:pt x="21" y="2"/>
                    <a:pt x="21" y="2"/>
                  </a:cubicBezTo>
                  <a:cubicBezTo>
                    <a:pt x="22" y="3"/>
                    <a:pt x="22" y="3"/>
                    <a:pt x="21" y="4"/>
                  </a:cubicBezTo>
                  <a:cubicBezTo>
                    <a:pt x="18" y="9"/>
                    <a:pt x="18" y="9"/>
                    <a:pt x="18" y="9"/>
                  </a:cubicBezTo>
                  <a:cubicBezTo>
                    <a:pt x="17" y="10"/>
                    <a:pt x="17" y="11"/>
                    <a:pt x="16" y="10"/>
                  </a:cubicBezTo>
                  <a:lnTo>
                    <a:pt x="4" y="7"/>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71" name="Freeform 220"/>
            <p:cNvSpPr>
              <a:spLocks noChangeAspect="1"/>
            </p:cNvSpPr>
            <p:nvPr/>
          </p:nvSpPr>
          <p:spPr bwMode="auto">
            <a:xfrm>
              <a:off x="4210" y="1869"/>
              <a:ext cx="18" cy="24"/>
            </a:xfrm>
            <a:custGeom>
              <a:avLst/>
              <a:gdLst>
                <a:gd name="T0" fmla="*/ 0 w 9"/>
                <a:gd name="T1" fmla="*/ 160 h 12"/>
                <a:gd name="T2" fmla="*/ 16 w 9"/>
                <a:gd name="T3" fmla="*/ 128 h 12"/>
                <a:gd name="T4" fmla="*/ 96 w 9"/>
                <a:gd name="T5" fmla="*/ 32 h 12"/>
                <a:gd name="T6" fmla="*/ 112 w 9"/>
                <a:gd name="T7" fmla="*/ 16 h 12"/>
                <a:gd name="T8" fmla="*/ 128 w 9"/>
                <a:gd name="T9" fmla="*/ 32 h 12"/>
                <a:gd name="T10" fmla="*/ 128 w 9"/>
                <a:gd name="T11" fmla="*/ 64 h 12"/>
                <a:gd name="T12" fmla="*/ 32 w 9"/>
                <a:gd name="T13" fmla="*/ 160 h 12"/>
                <a:gd name="T14" fmla="*/ 16 w 9"/>
                <a:gd name="T15" fmla="*/ 176 h 12"/>
                <a:gd name="T16" fmla="*/ 0 w 9"/>
                <a:gd name="T17" fmla="*/ 16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2"/>
                <a:gd name="T29" fmla="*/ 9 w 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2">
                  <a:moveTo>
                    <a:pt x="0" y="10"/>
                  </a:moveTo>
                  <a:cubicBezTo>
                    <a:pt x="0" y="9"/>
                    <a:pt x="0" y="9"/>
                    <a:pt x="1" y="8"/>
                  </a:cubicBezTo>
                  <a:cubicBezTo>
                    <a:pt x="6" y="2"/>
                    <a:pt x="6" y="2"/>
                    <a:pt x="6" y="2"/>
                  </a:cubicBezTo>
                  <a:cubicBezTo>
                    <a:pt x="6" y="1"/>
                    <a:pt x="7" y="0"/>
                    <a:pt x="7" y="1"/>
                  </a:cubicBezTo>
                  <a:cubicBezTo>
                    <a:pt x="8" y="2"/>
                    <a:pt x="8" y="2"/>
                    <a:pt x="8" y="2"/>
                  </a:cubicBezTo>
                  <a:cubicBezTo>
                    <a:pt x="9" y="3"/>
                    <a:pt x="9" y="3"/>
                    <a:pt x="8" y="4"/>
                  </a:cubicBezTo>
                  <a:cubicBezTo>
                    <a:pt x="2" y="10"/>
                    <a:pt x="2" y="10"/>
                    <a:pt x="2" y="10"/>
                  </a:cubicBezTo>
                  <a:cubicBezTo>
                    <a:pt x="2" y="11"/>
                    <a:pt x="1" y="12"/>
                    <a:pt x="1" y="11"/>
                  </a:cubicBezTo>
                  <a:lnTo>
                    <a:pt x="0" y="10"/>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972" name="Freeform 221"/>
            <p:cNvSpPr>
              <a:spLocks noChangeAspect="1"/>
            </p:cNvSpPr>
            <p:nvPr/>
          </p:nvSpPr>
          <p:spPr bwMode="auto">
            <a:xfrm>
              <a:off x="4208" y="1887"/>
              <a:ext cx="6" cy="4"/>
            </a:xfrm>
            <a:custGeom>
              <a:avLst/>
              <a:gdLst>
                <a:gd name="T0" fmla="*/ 32 w 3"/>
                <a:gd name="T1" fmla="*/ 32 h 2"/>
                <a:gd name="T2" fmla="*/ 0 w 3"/>
                <a:gd name="T3" fmla="*/ 16 h 2"/>
                <a:gd name="T4" fmla="*/ 0 w 3"/>
                <a:gd name="T5" fmla="*/ 0 h 2"/>
                <a:gd name="T6" fmla="*/ 48 w 3"/>
                <a:gd name="T7" fmla="*/ 16 h 2"/>
                <a:gd name="T8" fmla="*/ 32 w 3"/>
                <a:gd name="T9" fmla="*/ 3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0" y="2"/>
                    <a:pt x="0" y="1"/>
                  </a:cubicBezTo>
                  <a:cubicBezTo>
                    <a:pt x="0" y="1"/>
                    <a:pt x="0" y="1"/>
                    <a:pt x="0" y="0"/>
                  </a:cubicBezTo>
                  <a:cubicBezTo>
                    <a:pt x="2" y="0"/>
                    <a:pt x="2" y="1"/>
                    <a:pt x="3" y="1"/>
                  </a:cubicBezTo>
                  <a:cubicBezTo>
                    <a:pt x="3" y="2"/>
                    <a:pt x="2" y="2"/>
                    <a:pt x="2" y="2"/>
                  </a:cubicBezTo>
                  <a:close/>
                </a:path>
              </a:pathLst>
            </a:custGeom>
            <a:solidFill>
              <a:srgbClr val="5B769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73" name="Freeform 222"/>
            <p:cNvSpPr>
              <a:spLocks noChangeAspect="1"/>
            </p:cNvSpPr>
            <p:nvPr/>
          </p:nvSpPr>
          <p:spPr bwMode="auto">
            <a:xfrm>
              <a:off x="4180" y="1863"/>
              <a:ext cx="46" cy="26"/>
            </a:xfrm>
            <a:custGeom>
              <a:avLst/>
              <a:gdLst>
                <a:gd name="T0" fmla="*/ 16 w 23"/>
                <a:gd name="T1" fmla="*/ 160 h 13"/>
                <a:gd name="T2" fmla="*/ 0 w 23"/>
                <a:gd name="T3" fmla="*/ 128 h 13"/>
                <a:gd name="T4" fmla="*/ 96 w 23"/>
                <a:gd name="T5" fmla="*/ 16 h 13"/>
                <a:gd name="T6" fmla="*/ 144 w 23"/>
                <a:gd name="T7" fmla="*/ 0 h 13"/>
                <a:gd name="T8" fmla="*/ 336 w 23"/>
                <a:gd name="T9" fmla="*/ 48 h 13"/>
                <a:gd name="T10" fmla="*/ 352 w 23"/>
                <a:gd name="T11" fmla="*/ 80 h 13"/>
                <a:gd name="T12" fmla="*/ 272 w 23"/>
                <a:gd name="T13" fmla="*/ 192 h 13"/>
                <a:gd name="T14" fmla="*/ 208 w 23"/>
                <a:gd name="T15" fmla="*/ 192 h 13"/>
                <a:gd name="T16" fmla="*/ 16 w 23"/>
                <a:gd name="T17" fmla="*/ 16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3"/>
                <a:gd name="T29" fmla="*/ 23 w 2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3">
                  <a:moveTo>
                    <a:pt x="1" y="10"/>
                  </a:moveTo>
                  <a:cubicBezTo>
                    <a:pt x="0" y="9"/>
                    <a:pt x="0" y="8"/>
                    <a:pt x="0" y="8"/>
                  </a:cubicBezTo>
                  <a:cubicBezTo>
                    <a:pt x="6" y="1"/>
                    <a:pt x="6" y="1"/>
                    <a:pt x="6" y="1"/>
                  </a:cubicBezTo>
                  <a:cubicBezTo>
                    <a:pt x="7" y="0"/>
                    <a:pt x="8" y="0"/>
                    <a:pt x="9" y="0"/>
                  </a:cubicBezTo>
                  <a:cubicBezTo>
                    <a:pt x="21" y="3"/>
                    <a:pt x="21" y="3"/>
                    <a:pt x="21" y="3"/>
                  </a:cubicBezTo>
                  <a:cubicBezTo>
                    <a:pt x="22" y="3"/>
                    <a:pt x="23" y="4"/>
                    <a:pt x="22" y="5"/>
                  </a:cubicBezTo>
                  <a:cubicBezTo>
                    <a:pt x="17" y="12"/>
                    <a:pt x="17" y="12"/>
                    <a:pt x="17" y="12"/>
                  </a:cubicBezTo>
                  <a:cubicBezTo>
                    <a:pt x="16" y="12"/>
                    <a:pt x="14" y="13"/>
                    <a:pt x="13" y="12"/>
                  </a:cubicBezTo>
                  <a:lnTo>
                    <a:pt x="1" y="10"/>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74" name="Freeform 223"/>
            <p:cNvSpPr>
              <a:spLocks noChangeAspect="1"/>
            </p:cNvSpPr>
            <p:nvPr/>
          </p:nvSpPr>
          <p:spPr bwMode="auto">
            <a:xfrm>
              <a:off x="4190" y="1867"/>
              <a:ext cx="34" cy="20"/>
            </a:xfrm>
            <a:custGeom>
              <a:avLst/>
              <a:gdLst>
                <a:gd name="T0" fmla="*/ 112 w 17"/>
                <a:gd name="T1" fmla="*/ 16 h 10"/>
                <a:gd name="T2" fmla="*/ 32 w 17"/>
                <a:gd name="T3" fmla="*/ 112 h 10"/>
                <a:gd name="T4" fmla="*/ 16 w 17"/>
                <a:gd name="T5" fmla="*/ 128 h 10"/>
                <a:gd name="T6" fmla="*/ 128 w 17"/>
                <a:gd name="T7" fmla="*/ 160 h 10"/>
                <a:gd name="T8" fmla="*/ 176 w 17"/>
                <a:gd name="T9" fmla="*/ 144 h 10"/>
                <a:gd name="T10" fmla="*/ 272 w 17"/>
                <a:gd name="T11" fmla="*/ 48 h 10"/>
                <a:gd name="T12" fmla="*/ 256 w 17"/>
                <a:gd name="T13" fmla="*/ 32 h 10"/>
                <a:gd name="T14" fmla="*/ 144 w 17"/>
                <a:gd name="T15" fmla="*/ 0 h 10"/>
                <a:gd name="T16" fmla="*/ 112 w 17"/>
                <a:gd name="T17" fmla="*/ 1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0"/>
                <a:gd name="T29" fmla="*/ 17 w 17"/>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0">
                  <a:moveTo>
                    <a:pt x="7" y="1"/>
                  </a:moveTo>
                  <a:cubicBezTo>
                    <a:pt x="7" y="3"/>
                    <a:pt x="8" y="5"/>
                    <a:pt x="2" y="7"/>
                  </a:cubicBezTo>
                  <a:cubicBezTo>
                    <a:pt x="1" y="8"/>
                    <a:pt x="0" y="8"/>
                    <a:pt x="1" y="8"/>
                  </a:cubicBezTo>
                  <a:cubicBezTo>
                    <a:pt x="8" y="10"/>
                    <a:pt x="8" y="10"/>
                    <a:pt x="8" y="10"/>
                  </a:cubicBezTo>
                  <a:cubicBezTo>
                    <a:pt x="10" y="10"/>
                    <a:pt x="10" y="10"/>
                    <a:pt x="11" y="9"/>
                  </a:cubicBezTo>
                  <a:cubicBezTo>
                    <a:pt x="17" y="3"/>
                    <a:pt x="17" y="3"/>
                    <a:pt x="17" y="3"/>
                  </a:cubicBezTo>
                  <a:cubicBezTo>
                    <a:pt x="17" y="2"/>
                    <a:pt x="17" y="2"/>
                    <a:pt x="16" y="2"/>
                  </a:cubicBezTo>
                  <a:cubicBezTo>
                    <a:pt x="9" y="0"/>
                    <a:pt x="9" y="0"/>
                    <a:pt x="9" y="0"/>
                  </a:cubicBezTo>
                  <a:cubicBezTo>
                    <a:pt x="8" y="0"/>
                    <a:pt x="7" y="0"/>
                    <a:pt x="7" y="1"/>
                  </a:cubicBezTo>
                  <a:close/>
                </a:path>
              </a:pathLst>
            </a:custGeom>
            <a:solidFill>
              <a:srgbClr val="D2DAE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75" name="Freeform 224"/>
            <p:cNvSpPr>
              <a:spLocks noChangeAspect="1"/>
            </p:cNvSpPr>
            <p:nvPr/>
          </p:nvSpPr>
          <p:spPr bwMode="auto">
            <a:xfrm>
              <a:off x="4180" y="1863"/>
              <a:ext cx="36" cy="24"/>
            </a:xfrm>
            <a:custGeom>
              <a:avLst/>
              <a:gdLst>
                <a:gd name="T0" fmla="*/ 176 w 18"/>
                <a:gd name="T1" fmla="*/ 176 h 12"/>
                <a:gd name="T2" fmla="*/ 32 w 18"/>
                <a:gd name="T3" fmla="*/ 144 h 12"/>
                <a:gd name="T4" fmla="*/ 16 w 18"/>
                <a:gd name="T5" fmla="*/ 128 h 12"/>
                <a:gd name="T6" fmla="*/ 96 w 18"/>
                <a:gd name="T7" fmla="*/ 16 h 12"/>
                <a:gd name="T8" fmla="*/ 160 w 18"/>
                <a:gd name="T9" fmla="*/ 16 h 12"/>
                <a:gd name="T10" fmla="*/ 288 w 18"/>
                <a:gd name="T11" fmla="*/ 48 h 12"/>
                <a:gd name="T12" fmla="*/ 288 w 18"/>
                <a:gd name="T13" fmla="*/ 32 h 12"/>
                <a:gd name="T14" fmla="*/ 144 w 18"/>
                <a:gd name="T15" fmla="*/ 0 h 12"/>
                <a:gd name="T16" fmla="*/ 96 w 18"/>
                <a:gd name="T17" fmla="*/ 16 h 12"/>
                <a:gd name="T18" fmla="*/ 0 w 18"/>
                <a:gd name="T19" fmla="*/ 128 h 12"/>
                <a:gd name="T20" fmla="*/ 32 w 18"/>
                <a:gd name="T21" fmla="*/ 160 h 12"/>
                <a:gd name="T22" fmla="*/ 160 w 18"/>
                <a:gd name="T23" fmla="*/ 192 h 12"/>
                <a:gd name="T24" fmla="*/ 176 w 18"/>
                <a:gd name="T25" fmla="*/ 176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11" y="11"/>
                  </a:moveTo>
                  <a:cubicBezTo>
                    <a:pt x="2" y="9"/>
                    <a:pt x="2" y="9"/>
                    <a:pt x="2" y="9"/>
                  </a:cubicBezTo>
                  <a:cubicBezTo>
                    <a:pt x="1" y="9"/>
                    <a:pt x="1" y="8"/>
                    <a:pt x="1" y="8"/>
                  </a:cubicBezTo>
                  <a:cubicBezTo>
                    <a:pt x="6" y="1"/>
                    <a:pt x="6" y="1"/>
                    <a:pt x="6" y="1"/>
                  </a:cubicBezTo>
                  <a:cubicBezTo>
                    <a:pt x="7" y="1"/>
                    <a:pt x="8" y="1"/>
                    <a:pt x="10" y="1"/>
                  </a:cubicBezTo>
                  <a:cubicBezTo>
                    <a:pt x="18" y="3"/>
                    <a:pt x="18" y="3"/>
                    <a:pt x="18" y="3"/>
                  </a:cubicBezTo>
                  <a:cubicBezTo>
                    <a:pt x="18" y="2"/>
                    <a:pt x="18" y="2"/>
                    <a:pt x="18" y="2"/>
                  </a:cubicBezTo>
                  <a:cubicBezTo>
                    <a:pt x="9" y="0"/>
                    <a:pt x="9" y="0"/>
                    <a:pt x="9" y="0"/>
                  </a:cubicBezTo>
                  <a:cubicBezTo>
                    <a:pt x="8" y="0"/>
                    <a:pt x="7" y="0"/>
                    <a:pt x="6" y="1"/>
                  </a:cubicBezTo>
                  <a:cubicBezTo>
                    <a:pt x="0" y="8"/>
                    <a:pt x="0" y="8"/>
                    <a:pt x="0" y="8"/>
                  </a:cubicBezTo>
                  <a:cubicBezTo>
                    <a:pt x="0" y="8"/>
                    <a:pt x="0" y="9"/>
                    <a:pt x="2" y="10"/>
                  </a:cubicBezTo>
                  <a:cubicBezTo>
                    <a:pt x="10" y="12"/>
                    <a:pt x="10" y="12"/>
                    <a:pt x="10" y="12"/>
                  </a:cubicBezTo>
                  <a:lnTo>
                    <a:pt x="11" y="11"/>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976" name="Freeform 225"/>
            <p:cNvSpPr>
              <a:spLocks noChangeAspect="1"/>
            </p:cNvSpPr>
            <p:nvPr/>
          </p:nvSpPr>
          <p:spPr bwMode="auto">
            <a:xfrm>
              <a:off x="4246" y="1877"/>
              <a:ext cx="45" cy="22"/>
            </a:xfrm>
            <a:custGeom>
              <a:avLst/>
              <a:gdLst>
                <a:gd name="T0" fmla="*/ 51 w 22"/>
                <a:gd name="T1" fmla="*/ 112 h 11"/>
                <a:gd name="T2" fmla="*/ 16 w 22"/>
                <a:gd name="T3" fmla="*/ 64 h 11"/>
                <a:gd name="T4" fmla="*/ 139 w 22"/>
                <a:gd name="T5" fmla="*/ 16 h 11"/>
                <a:gd name="T6" fmla="*/ 196 w 22"/>
                <a:gd name="T7" fmla="*/ 0 h 11"/>
                <a:gd name="T8" fmla="*/ 368 w 22"/>
                <a:gd name="T9" fmla="*/ 32 h 11"/>
                <a:gd name="T10" fmla="*/ 368 w 22"/>
                <a:gd name="T11" fmla="*/ 64 h 11"/>
                <a:gd name="T12" fmla="*/ 317 w 22"/>
                <a:gd name="T13" fmla="*/ 144 h 11"/>
                <a:gd name="T14" fmla="*/ 284 w 22"/>
                <a:gd name="T15" fmla="*/ 160 h 11"/>
                <a:gd name="T16" fmla="*/ 51 w 22"/>
                <a:gd name="T17" fmla="*/ 11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1"/>
                <a:gd name="T29" fmla="*/ 22 w 2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1">
                  <a:moveTo>
                    <a:pt x="3" y="7"/>
                  </a:moveTo>
                  <a:cubicBezTo>
                    <a:pt x="2" y="7"/>
                    <a:pt x="0" y="6"/>
                    <a:pt x="1" y="4"/>
                  </a:cubicBezTo>
                  <a:cubicBezTo>
                    <a:pt x="8" y="1"/>
                    <a:pt x="8" y="1"/>
                    <a:pt x="8" y="1"/>
                  </a:cubicBezTo>
                  <a:cubicBezTo>
                    <a:pt x="9" y="0"/>
                    <a:pt x="10" y="0"/>
                    <a:pt x="11" y="0"/>
                  </a:cubicBezTo>
                  <a:cubicBezTo>
                    <a:pt x="21" y="2"/>
                    <a:pt x="21" y="2"/>
                    <a:pt x="21" y="2"/>
                  </a:cubicBezTo>
                  <a:cubicBezTo>
                    <a:pt x="22" y="3"/>
                    <a:pt x="22" y="3"/>
                    <a:pt x="21" y="4"/>
                  </a:cubicBezTo>
                  <a:cubicBezTo>
                    <a:pt x="18" y="9"/>
                    <a:pt x="18" y="9"/>
                    <a:pt x="18" y="9"/>
                  </a:cubicBezTo>
                  <a:cubicBezTo>
                    <a:pt x="17" y="10"/>
                    <a:pt x="17" y="11"/>
                    <a:pt x="16" y="10"/>
                  </a:cubicBezTo>
                  <a:lnTo>
                    <a:pt x="3" y="7"/>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77" name="Freeform 226"/>
            <p:cNvSpPr>
              <a:spLocks noChangeAspect="1"/>
            </p:cNvSpPr>
            <p:nvPr/>
          </p:nvSpPr>
          <p:spPr bwMode="auto">
            <a:xfrm>
              <a:off x="4276" y="1877"/>
              <a:ext cx="19" cy="22"/>
            </a:xfrm>
            <a:custGeom>
              <a:avLst/>
              <a:gdLst>
                <a:gd name="T0" fmla="*/ 0 w 9"/>
                <a:gd name="T1" fmla="*/ 144 h 11"/>
                <a:gd name="T2" fmla="*/ 17 w 9"/>
                <a:gd name="T3" fmla="*/ 112 h 11"/>
                <a:gd name="T4" fmla="*/ 120 w 9"/>
                <a:gd name="T5" fmla="*/ 16 h 11"/>
                <a:gd name="T6" fmla="*/ 160 w 9"/>
                <a:gd name="T7" fmla="*/ 0 h 11"/>
                <a:gd name="T8" fmla="*/ 177 w 9"/>
                <a:gd name="T9" fmla="*/ 16 h 11"/>
                <a:gd name="T10" fmla="*/ 160 w 9"/>
                <a:gd name="T11" fmla="*/ 48 h 11"/>
                <a:gd name="T12" fmla="*/ 57 w 9"/>
                <a:gd name="T13" fmla="*/ 144 h 11"/>
                <a:gd name="T14" fmla="*/ 17 w 9"/>
                <a:gd name="T15" fmla="*/ 160 h 11"/>
                <a:gd name="T16" fmla="*/ 0 w 9"/>
                <a:gd name="T17" fmla="*/ 144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0" y="9"/>
                  </a:moveTo>
                  <a:cubicBezTo>
                    <a:pt x="0" y="9"/>
                    <a:pt x="1" y="8"/>
                    <a:pt x="1" y="7"/>
                  </a:cubicBezTo>
                  <a:cubicBezTo>
                    <a:pt x="6" y="1"/>
                    <a:pt x="6" y="1"/>
                    <a:pt x="6" y="1"/>
                  </a:cubicBezTo>
                  <a:cubicBezTo>
                    <a:pt x="7" y="0"/>
                    <a:pt x="8" y="0"/>
                    <a:pt x="8" y="0"/>
                  </a:cubicBezTo>
                  <a:cubicBezTo>
                    <a:pt x="9" y="1"/>
                    <a:pt x="9" y="1"/>
                    <a:pt x="9" y="1"/>
                  </a:cubicBezTo>
                  <a:cubicBezTo>
                    <a:pt x="9" y="2"/>
                    <a:pt x="9" y="2"/>
                    <a:pt x="8" y="3"/>
                  </a:cubicBezTo>
                  <a:cubicBezTo>
                    <a:pt x="3" y="9"/>
                    <a:pt x="3" y="9"/>
                    <a:pt x="3" y="9"/>
                  </a:cubicBezTo>
                  <a:cubicBezTo>
                    <a:pt x="2" y="10"/>
                    <a:pt x="2" y="11"/>
                    <a:pt x="1" y="10"/>
                  </a:cubicBezTo>
                  <a:lnTo>
                    <a:pt x="0" y="9"/>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978" name="Freeform 227"/>
            <p:cNvSpPr>
              <a:spLocks noChangeAspect="1"/>
            </p:cNvSpPr>
            <p:nvPr/>
          </p:nvSpPr>
          <p:spPr bwMode="auto">
            <a:xfrm>
              <a:off x="4274" y="1893"/>
              <a:ext cx="7" cy="6"/>
            </a:xfrm>
            <a:custGeom>
              <a:avLst/>
              <a:gdLst>
                <a:gd name="T0" fmla="*/ 65 w 3"/>
                <a:gd name="T1" fmla="*/ 32 h 3"/>
                <a:gd name="T2" fmla="*/ 28 w 3"/>
                <a:gd name="T3" fmla="*/ 32 h 3"/>
                <a:gd name="T4" fmla="*/ 28 w 3"/>
                <a:gd name="T5" fmla="*/ 16 h 3"/>
                <a:gd name="T6" fmla="*/ 86 w 3"/>
                <a:gd name="T7" fmla="*/ 16 h 3"/>
                <a:gd name="T8" fmla="*/ 65 w 3"/>
                <a:gd name="T9" fmla="*/ 3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1" y="2"/>
                    <a:pt x="1" y="2"/>
                  </a:cubicBezTo>
                  <a:cubicBezTo>
                    <a:pt x="0" y="1"/>
                    <a:pt x="0" y="1"/>
                    <a:pt x="1" y="1"/>
                  </a:cubicBezTo>
                  <a:cubicBezTo>
                    <a:pt x="2" y="0"/>
                    <a:pt x="3" y="1"/>
                    <a:pt x="3" y="1"/>
                  </a:cubicBezTo>
                  <a:cubicBezTo>
                    <a:pt x="3" y="2"/>
                    <a:pt x="3" y="2"/>
                    <a:pt x="2" y="2"/>
                  </a:cubicBezTo>
                  <a:close/>
                </a:path>
              </a:pathLst>
            </a:custGeom>
            <a:solidFill>
              <a:srgbClr val="5B769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79" name="Freeform 228"/>
            <p:cNvSpPr>
              <a:spLocks noChangeAspect="1"/>
            </p:cNvSpPr>
            <p:nvPr/>
          </p:nvSpPr>
          <p:spPr bwMode="auto">
            <a:xfrm>
              <a:off x="4246" y="1869"/>
              <a:ext cx="47" cy="26"/>
            </a:xfrm>
            <a:custGeom>
              <a:avLst/>
              <a:gdLst>
                <a:gd name="T0" fmla="*/ 33 w 23"/>
                <a:gd name="T1" fmla="*/ 160 h 13"/>
                <a:gd name="T2" fmla="*/ 16 w 23"/>
                <a:gd name="T3" fmla="*/ 128 h 13"/>
                <a:gd name="T4" fmla="*/ 121 w 23"/>
                <a:gd name="T5" fmla="*/ 16 h 13"/>
                <a:gd name="T6" fmla="*/ 172 w 23"/>
                <a:gd name="T7" fmla="*/ 0 h 13"/>
                <a:gd name="T8" fmla="*/ 384 w 23"/>
                <a:gd name="T9" fmla="*/ 48 h 13"/>
                <a:gd name="T10" fmla="*/ 401 w 23"/>
                <a:gd name="T11" fmla="*/ 80 h 13"/>
                <a:gd name="T12" fmla="*/ 300 w 23"/>
                <a:gd name="T13" fmla="*/ 192 h 13"/>
                <a:gd name="T14" fmla="*/ 247 w 23"/>
                <a:gd name="T15" fmla="*/ 208 h 13"/>
                <a:gd name="T16" fmla="*/ 33 w 23"/>
                <a:gd name="T17" fmla="*/ 16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3"/>
                <a:gd name="T29" fmla="*/ 23 w 2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3">
                  <a:moveTo>
                    <a:pt x="2" y="10"/>
                  </a:moveTo>
                  <a:cubicBezTo>
                    <a:pt x="1" y="9"/>
                    <a:pt x="0" y="9"/>
                    <a:pt x="1" y="8"/>
                  </a:cubicBezTo>
                  <a:cubicBezTo>
                    <a:pt x="7" y="1"/>
                    <a:pt x="7" y="1"/>
                    <a:pt x="7" y="1"/>
                  </a:cubicBezTo>
                  <a:cubicBezTo>
                    <a:pt x="7" y="0"/>
                    <a:pt x="9" y="0"/>
                    <a:pt x="10" y="0"/>
                  </a:cubicBezTo>
                  <a:cubicBezTo>
                    <a:pt x="22" y="3"/>
                    <a:pt x="22" y="3"/>
                    <a:pt x="22" y="3"/>
                  </a:cubicBezTo>
                  <a:cubicBezTo>
                    <a:pt x="23" y="4"/>
                    <a:pt x="23" y="4"/>
                    <a:pt x="23" y="5"/>
                  </a:cubicBezTo>
                  <a:cubicBezTo>
                    <a:pt x="17" y="12"/>
                    <a:pt x="17" y="12"/>
                    <a:pt x="17" y="12"/>
                  </a:cubicBezTo>
                  <a:cubicBezTo>
                    <a:pt x="16" y="13"/>
                    <a:pt x="15" y="13"/>
                    <a:pt x="14" y="13"/>
                  </a:cubicBezTo>
                  <a:lnTo>
                    <a:pt x="2" y="10"/>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80" name="Freeform 229"/>
            <p:cNvSpPr>
              <a:spLocks noChangeAspect="1"/>
            </p:cNvSpPr>
            <p:nvPr/>
          </p:nvSpPr>
          <p:spPr bwMode="auto">
            <a:xfrm>
              <a:off x="4258" y="1873"/>
              <a:ext cx="35" cy="20"/>
            </a:xfrm>
            <a:custGeom>
              <a:avLst/>
              <a:gdLst>
                <a:gd name="T0" fmla="*/ 105 w 17"/>
                <a:gd name="T1" fmla="*/ 16 h 10"/>
                <a:gd name="T2" fmla="*/ 33 w 17"/>
                <a:gd name="T3" fmla="*/ 112 h 10"/>
                <a:gd name="T4" fmla="*/ 16 w 17"/>
                <a:gd name="T5" fmla="*/ 128 h 10"/>
                <a:gd name="T6" fmla="*/ 140 w 17"/>
                <a:gd name="T7" fmla="*/ 160 h 10"/>
                <a:gd name="T8" fmla="*/ 200 w 17"/>
                <a:gd name="T9" fmla="*/ 144 h 10"/>
                <a:gd name="T10" fmla="*/ 288 w 17"/>
                <a:gd name="T11" fmla="*/ 48 h 10"/>
                <a:gd name="T12" fmla="*/ 272 w 17"/>
                <a:gd name="T13" fmla="*/ 32 h 10"/>
                <a:gd name="T14" fmla="*/ 165 w 17"/>
                <a:gd name="T15" fmla="*/ 0 h 10"/>
                <a:gd name="T16" fmla="*/ 105 w 17"/>
                <a:gd name="T17" fmla="*/ 1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0"/>
                <a:gd name="T29" fmla="*/ 17 w 17"/>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0">
                  <a:moveTo>
                    <a:pt x="6" y="1"/>
                  </a:moveTo>
                  <a:cubicBezTo>
                    <a:pt x="6" y="3"/>
                    <a:pt x="7" y="5"/>
                    <a:pt x="2" y="7"/>
                  </a:cubicBezTo>
                  <a:cubicBezTo>
                    <a:pt x="0" y="8"/>
                    <a:pt x="0" y="8"/>
                    <a:pt x="1" y="8"/>
                  </a:cubicBezTo>
                  <a:cubicBezTo>
                    <a:pt x="8" y="10"/>
                    <a:pt x="8" y="10"/>
                    <a:pt x="8" y="10"/>
                  </a:cubicBezTo>
                  <a:cubicBezTo>
                    <a:pt x="9" y="10"/>
                    <a:pt x="10" y="10"/>
                    <a:pt x="11" y="9"/>
                  </a:cubicBezTo>
                  <a:cubicBezTo>
                    <a:pt x="16" y="3"/>
                    <a:pt x="16" y="3"/>
                    <a:pt x="16" y="3"/>
                  </a:cubicBezTo>
                  <a:cubicBezTo>
                    <a:pt x="17" y="2"/>
                    <a:pt x="16" y="2"/>
                    <a:pt x="15" y="2"/>
                  </a:cubicBezTo>
                  <a:cubicBezTo>
                    <a:pt x="9" y="0"/>
                    <a:pt x="9" y="0"/>
                    <a:pt x="9" y="0"/>
                  </a:cubicBezTo>
                  <a:cubicBezTo>
                    <a:pt x="8" y="0"/>
                    <a:pt x="6" y="0"/>
                    <a:pt x="6" y="1"/>
                  </a:cubicBezTo>
                  <a:close/>
                </a:path>
              </a:pathLst>
            </a:custGeom>
            <a:solidFill>
              <a:srgbClr val="D2DAE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81" name="Freeform 230"/>
            <p:cNvSpPr>
              <a:spLocks noChangeAspect="1"/>
            </p:cNvSpPr>
            <p:nvPr/>
          </p:nvSpPr>
          <p:spPr bwMode="auto">
            <a:xfrm>
              <a:off x="4246" y="1869"/>
              <a:ext cx="39" cy="24"/>
            </a:xfrm>
            <a:custGeom>
              <a:avLst/>
              <a:gdLst>
                <a:gd name="T0" fmla="*/ 197 w 19"/>
                <a:gd name="T1" fmla="*/ 176 h 12"/>
                <a:gd name="T2" fmla="*/ 51 w 19"/>
                <a:gd name="T3" fmla="*/ 144 h 12"/>
                <a:gd name="T4" fmla="*/ 33 w 19"/>
                <a:gd name="T5" fmla="*/ 128 h 12"/>
                <a:gd name="T6" fmla="*/ 123 w 19"/>
                <a:gd name="T7" fmla="*/ 32 h 12"/>
                <a:gd name="T8" fmla="*/ 181 w 19"/>
                <a:gd name="T9" fmla="*/ 16 h 12"/>
                <a:gd name="T10" fmla="*/ 337 w 19"/>
                <a:gd name="T11" fmla="*/ 48 h 12"/>
                <a:gd name="T12" fmla="*/ 337 w 19"/>
                <a:gd name="T13" fmla="*/ 48 h 12"/>
                <a:gd name="T14" fmla="*/ 181 w 19"/>
                <a:gd name="T15" fmla="*/ 0 h 12"/>
                <a:gd name="T16" fmla="*/ 123 w 19"/>
                <a:gd name="T17" fmla="*/ 16 h 12"/>
                <a:gd name="T18" fmla="*/ 16 w 19"/>
                <a:gd name="T19" fmla="*/ 128 h 12"/>
                <a:gd name="T20" fmla="*/ 33 w 19"/>
                <a:gd name="T21" fmla="*/ 160 h 12"/>
                <a:gd name="T22" fmla="*/ 197 w 19"/>
                <a:gd name="T23" fmla="*/ 192 h 12"/>
                <a:gd name="T24" fmla="*/ 197 w 19"/>
                <a:gd name="T25" fmla="*/ 176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2"/>
                <a:gd name="T41" fmla="*/ 19 w 1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2">
                  <a:moveTo>
                    <a:pt x="11" y="11"/>
                  </a:moveTo>
                  <a:cubicBezTo>
                    <a:pt x="3" y="9"/>
                    <a:pt x="3" y="9"/>
                    <a:pt x="3" y="9"/>
                  </a:cubicBezTo>
                  <a:cubicBezTo>
                    <a:pt x="2" y="9"/>
                    <a:pt x="1" y="8"/>
                    <a:pt x="2" y="8"/>
                  </a:cubicBezTo>
                  <a:cubicBezTo>
                    <a:pt x="7" y="2"/>
                    <a:pt x="7" y="2"/>
                    <a:pt x="7" y="2"/>
                  </a:cubicBezTo>
                  <a:cubicBezTo>
                    <a:pt x="8" y="1"/>
                    <a:pt x="9" y="1"/>
                    <a:pt x="10" y="1"/>
                  </a:cubicBezTo>
                  <a:cubicBezTo>
                    <a:pt x="19" y="3"/>
                    <a:pt x="19" y="3"/>
                    <a:pt x="19" y="3"/>
                  </a:cubicBezTo>
                  <a:cubicBezTo>
                    <a:pt x="19" y="3"/>
                    <a:pt x="19" y="3"/>
                    <a:pt x="19" y="3"/>
                  </a:cubicBezTo>
                  <a:cubicBezTo>
                    <a:pt x="10" y="0"/>
                    <a:pt x="10" y="0"/>
                    <a:pt x="10" y="0"/>
                  </a:cubicBezTo>
                  <a:cubicBezTo>
                    <a:pt x="9" y="0"/>
                    <a:pt x="7" y="0"/>
                    <a:pt x="7" y="1"/>
                  </a:cubicBezTo>
                  <a:cubicBezTo>
                    <a:pt x="1" y="8"/>
                    <a:pt x="1" y="8"/>
                    <a:pt x="1" y="8"/>
                  </a:cubicBezTo>
                  <a:cubicBezTo>
                    <a:pt x="0" y="9"/>
                    <a:pt x="1" y="9"/>
                    <a:pt x="2" y="10"/>
                  </a:cubicBezTo>
                  <a:cubicBezTo>
                    <a:pt x="11" y="12"/>
                    <a:pt x="11" y="12"/>
                    <a:pt x="11" y="12"/>
                  </a:cubicBezTo>
                  <a:lnTo>
                    <a:pt x="11" y="11"/>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982" name="Freeform 231"/>
            <p:cNvSpPr>
              <a:spLocks noChangeAspect="1"/>
            </p:cNvSpPr>
            <p:nvPr/>
          </p:nvSpPr>
          <p:spPr bwMode="auto">
            <a:xfrm>
              <a:off x="4293" y="1907"/>
              <a:ext cx="44" cy="22"/>
            </a:xfrm>
            <a:custGeom>
              <a:avLst/>
              <a:gdLst>
                <a:gd name="T0" fmla="*/ 48 w 22"/>
                <a:gd name="T1" fmla="*/ 128 h 11"/>
                <a:gd name="T2" fmla="*/ 16 w 22"/>
                <a:gd name="T3" fmla="*/ 80 h 11"/>
                <a:gd name="T4" fmla="*/ 128 w 22"/>
                <a:gd name="T5" fmla="*/ 16 h 11"/>
                <a:gd name="T6" fmla="*/ 176 w 22"/>
                <a:gd name="T7" fmla="*/ 16 h 11"/>
                <a:gd name="T8" fmla="*/ 336 w 22"/>
                <a:gd name="T9" fmla="*/ 48 h 11"/>
                <a:gd name="T10" fmla="*/ 336 w 22"/>
                <a:gd name="T11" fmla="*/ 64 h 11"/>
                <a:gd name="T12" fmla="*/ 288 w 22"/>
                <a:gd name="T13" fmla="*/ 160 h 11"/>
                <a:gd name="T14" fmla="*/ 256 w 22"/>
                <a:gd name="T15" fmla="*/ 176 h 11"/>
                <a:gd name="T16" fmla="*/ 48 w 22"/>
                <a:gd name="T17" fmla="*/ 12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1"/>
                <a:gd name="T29" fmla="*/ 22 w 2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1">
                  <a:moveTo>
                    <a:pt x="3" y="8"/>
                  </a:moveTo>
                  <a:cubicBezTo>
                    <a:pt x="2" y="8"/>
                    <a:pt x="0" y="6"/>
                    <a:pt x="1" y="5"/>
                  </a:cubicBezTo>
                  <a:cubicBezTo>
                    <a:pt x="8" y="1"/>
                    <a:pt x="8" y="1"/>
                    <a:pt x="8" y="1"/>
                  </a:cubicBezTo>
                  <a:cubicBezTo>
                    <a:pt x="8" y="1"/>
                    <a:pt x="10" y="0"/>
                    <a:pt x="11" y="1"/>
                  </a:cubicBezTo>
                  <a:cubicBezTo>
                    <a:pt x="21" y="3"/>
                    <a:pt x="21" y="3"/>
                    <a:pt x="21" y="3"/>
                  </a:cubicBezTo>
                  <a:cubicBezTo>
                    <a:pt x="22" y="3"/>
                    <a:pt x="22" y="4"/>
                    <a:pt x="21" y="4"/>
                  </a:cubicBezTo>
                  <a:cubicBezTo>
                    <a:pt x="18" y="10"/>
                    <a:pt x="18" y="10"/>
                    <a:pt x="18" y="10"/>
                  </a:cubicBezTo>
                  <a:cubicBezTo>
                    <a:pt x="17" y="11"/>
                    <a:pt x="17" y="11"/>
                    <a:pt x="16" y="11"/>
                  </a:cubicBezTo>
                  <a:lnTo>
                    <a:pt x="3" y="8"/>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83" name="Freeform 232"/>
            <p:cNvSpPr>
              <a:spLocks noChangeAspect="1"/>
            </p:cNvSpPr>
            <p:nvPr/>
          </p:nvSpPr>
          <p:spPr bwMode="auto">
            <a:xfrm>
              <a:off x="4323" y="1907"/>
              <a:ext cx="18" cy="22"/>
            </a:xfrm>
            <a:custGeom>
              <a:avLst/>
              <a:gdLst>
                <a:gd name="T0" fmla="*/ 0 w 9"/>
                <a:gd name="T1" fmla="*/ 144 h 11"/>
                <a:gd name="T2" fmla="*/ 16 w 9"/>
                <a:gd name="T3" fmla="*/ 112 h 11"/>
                <a:gd name="T4" fmla="*/ 96 w 9"/>
                <a:gd name="T5" fmla="*/ 16 h 11"/>
                <a:gd name="T6" fmla="*/ 128 w 9"/>
                <a:gd name="T7" fmla="*/ 0 h 11"/>
                <a:gd name="T8" fmla="*/ 144 w 9"/>
                <a:gd name="T9" fmla="*/ 32 h 11"/>
                <a:gd name="T10" fmla="*/ 128 w 9"/>
                <a:gd name="T11" fmla="*/ 64 h 11"/>
                <a:gd name="T12" fmla="*/ 48 w 9"/>
                <a:gd name="T13" fmla="*/ 160 h 11"/>
                <a:gd name="T14" fmla="*/ 16 w 9"/>
                <a:gd name="T15" fmla="*/ 176 h 11"/>
                <a:gd name="T16" fmla="*/ 0 w 9"/>
                <a:gd name="T17" fmla="*/ 144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0" y="9"/>
                  </a:moveTo>
                  <a:cubicBezTo>
                    <a:pt x="0" y="9"/>
                    <a:pt x="1" y="8"/>
                    <a:pt x="1" y="7"/>
                  </a:cubicBezTo>
                  <a:cubicBezTo>
                    <a:pt x="6" y="1"/>
                    <a:pt x="6" y="1"/>
                    <a:pt x="6" y="1"/>
                  </a:cubicBezTo>
                  <a:cubicBezTo>
                    <a:pt x="7" y="1"/>
                    <a:pt x="7" y="0"/>
                    <a:pt x="8" y="0"/>
                  </a:cubicBezTo>
                  <a:cubicBezTo>
                    <a:pt x="9" y="2"/>
                    <a:pt x="9" y="2"/>
                    <a:pt x="9" y="2"/>
                  </a:cubicBezTo>
                  <a:cubicBezTo>
                    <a:pt x="9" y="2"/>
                    <a:pt x="9" y="2"/>
                    <a:pt x="8" y="4"/>
                  </a:cubicBezTo>
                  <a:cubicBezTo>
                    <a:pt x="3" y="10"/>
                    <a:pt x="3" y="10"/>
                    <a:pt x="3" y="10"/>
                  </a:cubicBezTo>
                  <a:cubicBezTo>
                    <a:pt x="2" y="11"/>
                    <a:pt x="1" y="11"/>
                    <a:pt x="1" y="11"/>
                  </a:cubicBezTo>
                  <a:lnTo>
                    <a:pt x="0" y="9"/>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984" name="Freeform 233"/>
            <p:cNvSpPr>
              <a:spLocks noChangeAspect="1"/>
            </p:cNvSpPr>
            <p:nvPr/>
          </p:nvSpPr>
          <p:spPr bwMode="auto">
            <a:xfrm>
              <a:off x="4321" y="1923"/>
              <a:ext cx="6" cy="6"/>
            </a:xfrm>
            <a:custGeom>
              <a:avLst/>
              <a:gdLst>
                <a:gd name="T0" fmla="*/ 32 w 3"/>
                <a:gd name="T1" fmla="*/ 48 h 3"/>
                <a:gd name="T2" fmla="*/ 16 w 3"/>
                <a:gd name="T3" fmla="*/ 32 h 3"/>
                <a:gd name="T4" fmla="*/ 16 w 3"/>
                <a:gd name="T5" fmla="*/ 16 h 3"/>
                <a:gd name="T6" fmla="*/ 48 w 3"/>
                <a:gd name="T7" fmla="*/ 32 h 3"/>
                <a:gd name="T8" fmla="*/ 32 w 3"/>
                <a:gd name="T9" fmla="*/ 4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2" y="3"/>
                    <a:pt x="1" y="3"/>
                    <a:pt x="1" y="2"/>
                  </a:cubicBezTo>
                  <a:cubicBezTo>
                    <a:pt x="0" y="2"/>
                    <a:pt x="0" y="1"/>
                    <a:pt x="1" y="1"/>
                  </a:cubicBezTo>
                  <a:cubicBezTo>
                    <a:pt x="2" y="0"/>
                    <a:pt x="3" y="1"/>
                    <a:pt x="3" y="2"/>
                  </a:cubicBezTo>
                  <a:cubicBezTo>
                    <a:pt x="3" y="2"/>
                    <a:pt x="3" y="3"/>
                    <a:pt x="2" y="3"/>
                  </a:cubicBezTo>
                  <a:close/>
                </a:path>
              </a:pathLst>
            </a:custGeom>
            <a:solidFill>
              <a:srgbClr val="5B769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85" name="Freeform 234"/>
            <p:cNvSpPr>
              <a:spLocks noChangeAspect="1"/>
            </p:cNvSpPr>
            <p:nvPr/>
          </p:nvSpPr>
          <p:spPr bwMode="auto">
            <a:xfrm>
              <a:off x="4293" y="1901"/>
              <a:ext cx="46" cy="24"/>
            </a:xfrm>
            <a:custGeom>
              <a:avLst/>
              <a:gdLst>
                <a:gd name="T0" fmla="*/ 32 w 23"/>
                <a:gd name="T1" fmla="*/ 144 h 12"/>
                <a:gd name="T2" fmla="*/ 16 w 23"/>
                <a:gd name="T3" fmla="*/ 112 h 12"/>
                <a:gd name="T4" fmla="*/ 96 w 23"/>
                <a:gd name="T5" fmla="*/ 16 h 12"/>
                <a:gd name="T6" fmla="*/ 160 w 23"/>
                <a:gd name="T7" fmla="*/ 0 h 12"/>
                <a:gd name="T8" fmla="*/ 336 w 23"/>
                <a:gd name="T9" fmla="*/ 48 h 12"/>
                <a:gd name="T10" fmla="*/ 368 w 23"/>
                <a:gd name="T11" fmla="*/ 80 h 12"/>
                <a:gd name="T12" fmla="*/ 272 w 23"/>
                <a:gd name="T13" fmla="*/ 176 h 12"/>
                <a:gd name="T14" fmla="*/ 224 w 23"/>
                <a:gd name="T15" fmla="*/ 192 h 12"/>
                <a:gd name="T16" fmla="*/ 32 w 23"/>
                <a:gd name="T17" fmla="*/ 14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2"/>
                <a:gd name="T29" fmla="*/ 23 w 2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2">
                  <a:moveTo>
                    <a:pt x="2" y="9"/>
                  </a:moveTo>
                  <a:cubicBezTo>
                    <a:pt x="1" y="9"/>
                    <a:pt x="0" y="8"/>
                    <a:pt x="1" y="7"/>
                  </a:cubicBezTo>
                  <a:cubicBezTo>
                    <a:pt x="6" y="1"/>
                    <a:pt x="6" y="1"/>
                    <a:pt x="6" y="1"/>
                  </a:cubicBezTo>
                  <a:cubicBezTo>
                    <a:pt x="7" y="0"/>
                    <a:pt x="9" y="0"/>
                    <a:pt x="10" y="0"/>
                  </a:cubicBezTo>
                  <a:cubicBezTo>
                    <a:pt x="21" y="3"/>
                    <a:pt x="21" y="3"/>
                    <a:pt x="21" y="3"/>
                  </a:cubicBezTo>
                  <a:cubicBezTo>
                    <a:pt x="23" y="3"/>
                    <a:pt x="23" y="4"/>
                    <a:pt x="23" y="5"/>
                  </a:cubicBezTo>
                  <a:cubicBezTo>
                    <a:pt x="17" y="11"/>
                    <a:pt x="17" y="11"/>
                    <a:pt x="17" y="11"/>
                  </a:cubicBezTo>
                  <a:cubicBezTo>
                    <a:pt x="16" y="12"/>
                    <a:pt x="15" y="12"/>
                    <a:pt x="14" y="12"/>
                  </a:cubicBezTo>
                  <a:lnTo>
                    <a:pt x="2" y="9"/>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86" name="Freeform 235"/>
            <p:cNvSpPr>
              <a:spLocks noChangeAspect="1"/>
            </p:cNvSpPr>
            <p:nvPr/>
          </p:nvSpPr>
          <p:spPr bwMode="auto">
            <a:xfrm>
              <a:off x="4305" y="1905"/>
              <a:ext cx="34" cy="20"/>
            </a:xfrm>
            <a:custGeom>
              <a:avLst/>
              <a:gdLst>
                <a:gd name="T0" fmla="*/ 96 w 17"/>
                <a:gd name="T1" fmla="*/ 16 h 10"/>
                <a:gd name="T2" fmla="*/ 32 w 17"/>
                <a:gd name="T3" fmla="*/ 112 h 10"/>
                <a:gd name="T4" fmla="*/ 16 w 17"/>
                <a:gd name="T5" fmla="*/ 128 h 10"/>
                <a:gd name="T6" fmla="*/ 128 w 17"/>
                <a:gd name="T7" fmla="*/ 160 h 10"/>
                <a:gd name="T8" fmla="*/ 176 w 17"/>
                <a:gd name="T9" fmla="*/ 144 h 10"/>
                <a:gd name="T10" fmla="*/ 256 w 17"/>
                <a:gd name="T11" fmla="*/ 48 h 10"/>
                <a:gd name="T12" fmla="*/ 240 w 17"/>
                <a:gd name="T13" fmla="*/ 16 h 10"/>
                <a:gd name="T14" fmla="*/ 144 w 17"/>
                <a:gd name="T15" fmla="*/ 0 h 10"/>
                <a:gd name="T16" fmla="*/ 96 w 17"/>
                <a:gd name="T17" fmla="*/ 1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0"/>
                <a:gd name="T29" fmla="*/ 17 w 17"/>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0">
                  <a:moveTo>
                    <a:pt x="6" y="1"/>
                  </a:moveTo>
                  <a:cubicBezTo>
                    <a:pt x="6" y="3"/>
                    <a:pt x="7" y="4"/>
                    <a:pt x="2" y="7"/>
                  </a:cubicBezTo>
                  <a:cubicBezTo>
                    <a:pt x="0" y="7"/>
                    <a:pt x="0" y="8"/>
                    <a:pt x="1" y="8"/>
                  </a:cubicBezTo>
                  <a:cubicBezTo>
                    <a:pt x="8" y="10"/>
                    <a:pt x="8" y="10"/>
                    <a:pt x="8" y="10"/>
                  </a:cubicBezTo>
                  <a:cubicBezTo>
                    <a:pt x="9" y="10"/>
                    <a:pt x="10" y="10"/>
                    <a:pt x="11" y="9"/>
                  </a:cubicBezTo>
                  <a:cubicBezTo>
                    <a:pt x="16" y="3"/>
                    <a:pt x="16" y="3"/>
                    <a:pt x="16" y="3"/>
                  </a:cubicBezTo>
                  <a:cubicBezTo>
                    <a:pt x="17" y="2"/>
                    <a:pt x="16" y="1"/>
                    <a:pt x="15" y="1"/>
                  </a:cubicBezTo>
                  <a:cubicBezTo>
                    <a:pt x="9" y="0"/>
                    <a:pt x="9" y="0"/>
                    <a:pt x="9" y="0"/>
                  </a:cubicBezTo>
                  <a:cubicBezTo>
                    <a:pt x="8" y="0"/>
                    <a:pt x="6" y="0"/>
                    <a:pt x="6" y="1"/>
                  </a:cubicBezTo>
                  <a:close/>
                </a:path>
              </a:pathLst>
            </a:custGeom>
            <a:solidFill>
              <a:srgbClr val="D2DAE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87" name="Freeform 236"/>
            <p:cNvSpPr>
              <a:spLocks noChangeAspect="1"/>
            </p:cNvSpPr>
            <p:nvPr/>
          </p:nvSpPr>
          <p:spPr bwMode="auto">
            <a:xfrm>
              <a:off x="4293" y="1901"/>
              <a:ext cx="38" cy="22"/>
            </a:xfrm>
            <a:custGeom>
              <a:avLst/>
              <a:gdLst>
                <a:gd name="T0" fmla="*/ 176 w 19"/>
                <a:gd name="T1" fmla="*/ 176 h 11"/>
                <a:gd name="T2" fmla="*/ 48 w 19"/>
                <a:gd name="T3" fmla="*/ 144 h 11"/>
                <a:gd name="T4" fmla="*/ 32 w 19"/>
                <a:gd name="T5" fmla="*/ 112 h 11"/>
                <a:gd name="T6" fmla="*/ 112 w 19"/>
                <a:gd name="T7" fmla="*/ 16 h 11"/>
                <a:gd name="T8" fmla="*/ 160 w 19"/>
                <a:gd name="T9" fmla="*/ 0 h 11"/>
                <a:gd name="T10" fmla="*/ 304 w 19"/>
                <a:gd name="T11" fmla="*/ 48 h 11"/>
                <a:gd name="T12" fmla="*/ 304 w 19"/>
                <a:gd name="T13" fmla="*/ 32 h 11"/>
                <a:gd name="T14" fmla="*/ 160 w 19"/>
                <a:gd name="T15" fmla="*/ 0 h 11"/>
                <a:gd name="T16" fmla="*/ 112 w 19"/>
                <a:gd name="T17" fmla="*/ 16 h 11"/>
                <a:gd name="T18" fmla="*/ 16 w 19"/>
                <a:gd name="T19" fmla="*/ 112 h 11"/>
                <a:gd name="T20" fmla="*/ 32 w 19"/>
                <a:gd name="T21" fmla="*/ 144 h 11"/>
                <a:gd name="T22" fmla="*/ 176 w 19"/>
                <a:gd name="T23" fmla="*/ 176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1"/>
                <a:gd name="T38" fmla="*/ 19 w 1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1">
                  <a:moveTo>
                    <a:pt x="11" y="11"/>
                  </a:moveTo>
                  <a:cubicBezTo>
                    <a:pt x="3" y="9"/>
                    <a:pt x="3" y="9"/>
                    <a:pt x="3" y="9"/>
                  </a:cubicBezTo>
                  <a:cubicBezTo>
                    <a:pt x="2" y="9"/>
                    <a:pt x="1" y="8"/>
                    <a:pt x="2" y="7"/>
                  </a:cubicBezTo>
                  <a:cubicBezTo>
                    <a:pt x="7" y="1"/>
                    <a:pt x="7" y="1"/>
                    <a:pt x="7" y="1"/>
                  </a:cubicBezTo>
                  <a:cubicBezTo>
                    <a:pt x="7" y="0"/>
                    <a:pt x="9" y="0"/>
                    <a:pt x="10" y="0"/>
                  </a:cubicBezTo>
                  <a:cubicBezTo>
                    <a:pt x="19" y="3"/>
                    <a:pt x="19" y="3"/>
                    <a:pt x="19" y="3"/>
                  </a:cubicBezTo>
                  <a:cubicBezTo>
                    <a:pt x="19" y="2"/>
                    <a:pt x="19" y="2"/>
                    <a:pt x="19" y="2"/>
                  </a:cubicBezTo>
                  <a:cubicBezTo>
                    <a:pt x="10" y="0"/>
                    <a:pt x="10" y="0"/>
                    <a:pt x="10" y="0"/>
                  </a:cubicBezTo>
                  <a:cubicBezTo>
                    <a:pt x="9" y="0"/>
                    <a:pt x="7" y="0"/>
                    <a:pt x="7" y="1"/>
                  </a:cubicBezTo>
                  <a:cubicBezTo>
                    <a:pt x="1" y="7"/>
                    <a:pt x="1" y="7"/>
                    <a:pt x="1" y="7"/>
                  </a:cubicBezTo>
                  <a:cubicBezTo>
                    <a:pt x="0" y="8"/>
                    <a:pt x="1" y="9"/>
                    <a:pt x="2" y="9"/>
                  </a:cubicBezTo>
                  <a:cubicBezTo>
                    <a:pt x="11" y="11"/>
                    <a:pt x="11" y="11"/>
                    <a:pt x="11" y="11"/>
                  </a:cubicBez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988" name="Freeform 237"/>
            <p:cNvSpPr>
              <a:spLocks noChangeAspect="1"/>
            </p:cNvSpPr>
            <p:nvPr/>
          </p:nvSpPr>
          <p:spPr bwMode="auto">
            <a:xfrm>
              <a:off x="4152" y="1895"/>
              <a:ext cx="46" cy="22"/>
            </a:xfrm>
            <a:custGeom>
              <a:avLst/>
              <a:gdLst>
                <a:gd name="T0" fmla="*/ 64 w 23"/>
                <a:gd name="T1" fmla="*/ 112 h 11"/>
                <a:gd name="T2" fmla="*/ 32 w 23"/>
                <a:gd name="T3" fmla="*/ 64 h 11"/>
                <a:gd name="T4" fmla="*/ 144 w 23"/>
                <a:gd name="T5" fmla="*/ 16 h 11"/>
                <a:gd name="T6" fmla="*/ 192 w 23"/>
                <a:gd name="T7" fmla="*/ 0 h 11"/>
                <a:gd name="T8" fmla="*/ 336 w 23"/>
                <a:gd name="T9" fmla="*/ 32 h 11"/>
                <a:gd name="T10" fmla="*/ 352 w 23"/>
                <a:gd name="T11" fmla="*/ 64 h 11"/>
                <a:gd name="T12" fmla="*/ 288 w 23"/>
                <a:gd name="T13" fmla="*/ 144 h 11"/>
                <a:gd name="T14" fmla="*/ 256 w 23"/>
                <a:gd name="T15" fmla="*/ 160 h 11"/>
                <a:gd name="T16" fmla="*/ 64 w 23"/>
                <a:gd name="T17" fmla="*/ 11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1"/>
                <a:gd name="T29" fmla="*/ 23 w 2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1">
                  <a:moveTo>
                    <a:pt x="4" y="7"/>
                  </a:moveTo>
                  <a:cubicBezTo>
                    <a:pt x="3" y="7"/>
                    <a:pt x="0" y="6"/>
                    <a:pt x="2" y="4"/>
                  </a:cubicBezTo>
                  <a:cubicBezTo>
                    <a:pt x="9" y="1"/>
                    <a:pt x="9" y="1"/>
                    <a:pt x="9" y="1"/>
                  </a:cubicBezTo>
                  <a:cubicBezTo>
                    <a:pt x="9" y="0"/>
                    <a:pt x="10" y="0"/>
                    <a:pt x="12" y="0"/>
                  </a:cubicBezTo>
                  <a:cubicBezTo>
                    <a:pt x="21" y="2"/>
                    <a:pt x="21" y="2"/>
                    <a:pt x="21" y="2"/>
                  </a:cubicBezTo>
                  <a:cubicBezTo>
                    <a:pt x="23" y="3"/>
                    <a:pt x="22" y="3"/>
                    <a:pt x="22" y="4"/>
                  </a:cubicBezTo>
                  <a:cubicBezTo>
                    <a:pt x="18" y="9"/>
                    <a:pt x="18" y="9"/>
                    <a:pt x="18" y="9"/>
                  </a:cubicBezTo>
                  <a:cubicBezTo>
                    <a:pt x="18" y="10"/>
                    <a:pt x="18" y="11"/>
                    <a:pt x="16" y="10"/>
                  </a:cubicBezTo>
                  <a:lnTo>
                    <a:pt x="4" y="7"/>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89" name="Freeform 238"/>
            <p:cNvSpPr>
              <a:spLocks noChangeAspect="1"/>
            </p:cNvSpPr>
            <p:nvPr/>
          </p:nvSpPr>
          <p:spPr bwMode="auto">
            <a:xfrm>
              <a:off x="4184" y="1893"/>
              <a:ext cx="18" cy="22"/>
            </a:xfrm>
            <a:custGeom>
              <a:avLst/>
              <a:gdLst>
                <a:gd name="T0" fmla="*/ 0 w 9"/>
                <a:gd name="T1" fmla="*/ 160 h 11"/>
                <a:gd name="T2" fmla="*/ 16 w 9"/>
                <a:gd name="T3" fmla="*/ 128 h 11"/>
                <a:gd name="T4" fmla="*/ 96 w 9"/>
                <a:gd name="T5" fmla="*/ 32 h 11"/>
                <a:gd name="T6" fmla="*/ 112 w 9"/>
                <a:gd name="T7" fmla="*/ 16 h 11"/>
                <a:gd name="T8" fmla="*/ 144 w 9"/>
                <a:gd name="T9" fmla="*/ 32 h 11"/>
                <a:gd name="T10" fmla="*/ 128 w 9"/>
                <a:gd name="T11" fmla="*/ 64 h 11"/>
                <a:gd name="T12" fmla="*/ 48 w 9"/>
                <a:gd name="T13" fmla="*/ 160 h 11"/>
                <a:gd name="T14" fmla="*/ 16 w 9"/>
                <a:gd name="T15" fmla="*/ 176 h 11"/>
                <a:gd name="T16" fmla="*/ 0 w 9"/>
                <a:gd name="T17" fmla="*/ 16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0" y="10"/>
                  </a:moveTo>
                  <a:cubicBezTo>
                    <a:pt x="0" y="9"/>
                    <a:pt x="0" y="8"/>
                    <a:pt x="1" y="8"/>
                  </a:cubicBezTo>
                  <a:cubicBezTo>
                    <a:pt x="6" y="2"/>
                    <a:pt x="6" y="2"/>
                    <a:pt x="6" y="2"/>
                  </a:cubicBezTo>
                  <a:cubicBezTo>
                    <a:pt x="7" y="1"/>
                    <a:pt x="7" y="0"/>
                    <a:pt x="7" y="1"/>
                  </a:cubicBezTo>
                  <a:cubicBezTo>
                    <a:pt x="9" y="2"/>
                    <a:pt x="9" y="2"/>
                    <a:pt x="9" y="2"/>
                  </a:cubicBezTo>
                  <a:cubicBezTo>
                    <a:pt x="9" y="2"/>
                    <a:pt x="9" y="3"/>
                    <a:pt x="8" y="4"/>
                  </a:cubicBezTo>
                  <a:cubicBezTo>
                    <a:pt x="3" y="10"/>
                    <a:pt x="3" y="10"/>
                    <a:pt x="3" y="10"/>
                  </a:cubicBezTo>
                  <a:cubicBezTo>
                    <a:pt x="2" y="11"/>
                    <a:pt x="1" y="11"/>
                    <a:pt x="1" y="11"/>
                  </a:cubicBezTo>
                  <a:lnTo>
                    <a:pt x="0" y="10"/>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990" name="Freeform 239"/>
            <p:cNvSpPr>
              <a:spLocks noChangeAspect="1"/>
            </p:cNvSpPr>
            <p:nvPr/>
          </p:nvSpPr>
          <p:spPr bwMode="auto">
            <a:xfrm>
              <a:off x="4182" y="1911"/>
              <a:ext cx="6" cy="4"/>
            </a:xfrm>
            <a:custGeom>
              <a:avLst/>
              <a:gdLst>
                <a:gd name="T0" fmla="*/ 32 w 3"/>
                <a:gd name="T1" fmla="*/ 32 h 2"/>
                <a:gd name="T2" fmla="*/ 0 w 3"/>
                <a:gd name="T3" fmla="*/ 16 h 2"/>
                <a:gd name="T4" fmla="*/ 0 w 3"/>
                <a:gd name="T5" fmla="*/ 0 h 2"/>
                <a:gd name="T6" fmla="*/ 48 w 3"/>
                <a:gd name="T7" fmla="*/ 16 h 2"/>
                <a:gd name="T8" fmla="*/ 32 w 3"/>
                <a:gd name="T9" fmla="*/ 3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2" y="2"/>
                    <a:pt x="1" y="2"/>
                    <a:pt x="0" y="1"/>
                  </a:cubicBezTo>
                  <a:cubicBezTo>
                    <a:pt x="0" y="1"/>
                    <a:pt x="0" y="1"/>
                    <a:pt x="0" y="0"/>
                  </a:cubicBezTo>
                  <a:cubicBezTo>
                    <a:pt x="2" y="0"/>
                    <a:pt x="3" y="0"/>
                    <a:pt x="3" y="1"/>
                  </a:cubicBezTo>
                  <a:cubicBezTo>
                    <a:pt x="3" y="2"/>
                    <a:pt x="3" y="2"/>
                    <a:pt x="2" y="2"/>
                  </a:cubicBezTo>
                  <a:close/>
                </a:path>
              </a:pathLst>
            </a:custGeom>
            <a:solidFill>
              <a:srgbClr val="5B769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91" name="Freeform 240"/>
            <p:cNvSpPr>
              <a:spLocks noChangeAspect="1"/>
            </p:cNvSpPr>
            <p:nvPr/>
          </p:nvSpPr>
          <p:spPr bwMode="auto">
            <a:xfrm>
              <a:off x="4154" y="1887"/>
              <a:ext cx="46" cy="26"/>
            </a:xfrm>
            <a:custGeom>
              <a:avLst/>
              <a:gdLst>
                <a:gd name="T0" fmla="*/ 32 w 23"/>
                <a:gd name="T1" fmla="*/ 160 h 13"/>
                <a:gd name="T2" fmla="*/ 16 w 23"/>
                <a:gd name="T3" fmla="*/ 128 h 13"/>
                <a:gd name="T4" fmla="*/ 96 w 23"/>
                <a:gd name="T5" fmla="*/ 16 h 13"/>
                <a:gd name="T6" fmla="*/ 160 w 23"/>
                <a:gd name="T7" fmla="*/ 0 h 13"/>
                <a:gd name="T8" fmla="*/ 336 w 23"/>
                <a:gd name="T9" fmla="*/ 48 h 13"/>
                <a:gd name="T10" fmla="*/ 352 w 23"/>
                <a:gd name="T11" fmla="*/ 80 h 13"/>
                <a:gd name="T12" fmla="*/ 272 w 23"/>
                <a:gd name="T13" fmla="*/ 192 h 13"/>
                <a:gd name="T14" fmla="*/ 208 w 23"/>
                <a:gd name="T15" fmla="*/ 192 h 13"/>
                <a:gd name="T16" fmla="*/ 32 w 23"/>
                <a:gd name="T17" fmla="*/ 16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3"/>
                <a:gd name="T29" fmla="*/ 23 w 2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3">
                  <a:moveTo>
                    <a:pt x="2" y="10"/>
                  </a:moveTo>
                  <a:cubicBezTo>
                    <a:pt x="1" y="9"/>
                    <a:pt x="0" y="8"/>
                    <a:pt x="1" y="8"/>
                  </a:cubicBezTo>
                  <a:cubicBezTo>
                    <a:pt x="6" y="1"/>
                    <a:pt x="6" y="1"/>
                    <a:pt x="6" y="1"/>
                  </a:cubicBezTo>
                  <a:cubicBezTo>
                    <a:pt x="7" y="0"/>
                    <a:pt x="8" y="0"/>
                    <a:pt x="10" y="0"/>
                  </a:cubicBezTo>
                  <a:cubicBezTo>
                    <a:pt x="21" y="3"/>
                    <a:pt x="21" y="3"/>
                    <a:pt x="21" y="3"/>
                  </a:cubicBezTo>
                  <a:cubicBezTo>
                    <a:pt x="23" y="3"/>
                    <a:pt x="23" y="4"/>
                    <a:pt x="22" y="5"/>
                  </a:cubicBezTo>
                  <a:cubicBezTo>
                    <a:pt x="17" y="12"/>
                    <a:pt x="17" y="12"/>
                    <a:pt x="17" y="12"/>
                  </a:cubicBezTo>
                  <a:cubicBezTo>
                    <a:pt x="16" y="12"/>
                    <a:pt x="15" y="13"/>
                    <a:pt x="13" y="12"/>
                  </a:cubicBezTo>
                  <a:lnTo>
                    <a:pt x="2" y="10"/>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92" name="Freeform 241"/>
            <p:cNvSpPr>
              <a:spLocks noChangeAspect="1"/>
            </p:cNvSpPr>
            <p:nvPr/>
          </p:nvSpPr>
          <p:spPr bwMode="auto">
            <a:xfrm>
              <a:off x="4166" y="1891"/>
              <a:ext cx="32" cy="20"/>
            </a:xfrm>
            <a:custGeom>
              <a:avLst/>
              <a:gdLst>
                <a:gd name="T0" fmla="*/ 96 w 16"/>
                <a:gd name="T1" fmla="*/ 16 h 10"/>
                <a:gd name="T2" fmla="*/ 16 w 16"/>
                <a:gd name="T3" fmla="*/ 112 h 10"/>
                <a:gd name="T4" fmla="*/ 16 w 16"/>
                <a:gd name="T5" fmla="*/ 128 h 10"/>
                <a:gd name="T6" fmla="*/ 128 w 16"/>
                <a:gd name="T7" fmla="*/ 160 h 10"/>
                <a:gd name="T8" fmla="*/ 160 w 16"/>
                <a:gd name="T9" fmla="*/ 144 h 10"/>
                <a:gd name="T10" fmla="*/ 256 w 16"/>
                <a:gd name="T11" fmla="*/ 48 h 10"/>
                <a:gd name="T12" fmla="*/ 240 w 16"/>
                <a:gd name="T13" fmla="*/ 16 h 10"/>
                <a:gd name="T14" fmla="*/ 144 w 16"/>
                <a:gd name="T15" fmla="*/ 0 h 10"/>
                <a:gd name="T16" fmla="*/ 96 w 16"/>
                <a:gd name="T17" fmla="*/ 1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6" y="1"/>
                  </a:moveTo>
                  <a:cubicBezTo>
                    <a:pt x="6" y="3"/>
                    <a:pt x="7" y="5"/>
                    <a:pt x="1" y="7"/>
                  </a:cubicBezTo>
                  <a:cubicBezTo>
                    <a:pt x="0" y="8"/>
                    <a:pt x="0" y="8"/>
                    <a:pt x="1" y="8"/>
                  </a:cubicBezTo>
                  <a:cubicBezTo>
                    <a:pt x="8" y="10"/>
                    <a:pt x="8" y="10"/>
                    <a:pt x="8" y="10"/>
                  </a:cubicBezTo>
                  <a:cubicBezTo>
                    <a:pt x="9" y="10"/>
                    <a:pt x="10" y="10"/>
                    <a:pt x="10" y="9"/>
                  </a:cubicBezTo>
                  <a:cubicBezTo>
                    <a:pt x="16" y="3"/>
                    <a:pt x="16" y="3"/>
                    <a:pt x="16" y="3"/>
                  </a:cubicBezTo>
                  <a:cubicBezTo>
                    <a:pt x="16" y="2"/>
                    <a:pt x="16" y="2"/>
                    <a:pt x="15" y="1"/>
                  </a:cubicBezTo>
                  <a:cubicBezTo>
                    <a:pt x="9" y="0"/>
                    <a:pt x="9" y="0"/>
                    <a:pt x="9" y="0"/>
                  </a:cubicBezTo>
                  <a:cubicBezTo>
                    <a:pt x="8" y="0"/>
                    <a:pt x="6" y="0"/>
                    <a:pt x="6" y="1"/>
                  </a:cubicBezTo>
                  <a:close/>
                </a:path>
              </a:pathLst>
            </a:custGeom>
            <a:solidFill>
              <a:srgbClr val="D2DAE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93" name="Freeform 242"/>
            <p:cNvSpPr>
              <a:spLocks noChangeAspect="1"/>
            </p:cNvSpPr>
            <p:nvPr/>
          </p:nvSpPr>
          <p:spPr bwMode="auto">
            <a:xfrm>
              <a:off x="4154" y="1887"/>
              <a:ext cx="38" cy="24"/>
            </a:xfrm>
            <a:custGeom>
              <a:avLst/>
              <a:gdLst>
                <a:gd name="T0" fmla="*/ 176 w 19"/>
                <a:gd name="T1" fmla="*/ 176 h 12"/>
                <a:gd name="T2" fmla="*/ 48 w 19"/>
                <a:gd name="T3" fmla="*/ 144 h 12"/>
                <a:gd name="T4" fmla="*/ 32 w 19"/>
                <a:gd name="T5" fmla="*/ 112 h 12"/>
                <a:gd name="T6" fmla="*/ 112 w 19"/>
                <a:gd name="T7" fmla="*/ 16 h 12"/>
                <a:gd name="T8" fmla="*/ 160 w 19"/>
                <a:gd name="T9" fmla="*/ 16 h 12"/>
                <a:gd name="T10" fmla="*/ 288 w 19"/>
                <a:gd name="T11" fmla="*/ 48 h 12"/>
                <a:gd name="T12" fmla="*/ 304 w 19"/>
                <a:gd name="T13" fmla="*/ 32 h 12"/>
                <a:gd name="T14" fmla="*/ 160 w 19"/>
                <a:gd name="T15" fmla="*/ 0 h 12"/>
                <a:gd name="T16" fmla="*/ 96 w 19"/>
                <a:gd name="T17" fmla="*/ 16 h 12"/>
                <a:gd name="T18" fmla="*/ 16 w 19"/>
                <a:gd name="T19" fmla="*/ 128 h 12"/>
                <a:gd name="T20" fmla="*/ 32 w 19"/>
                <a:gd name="T21" fmla="*/ 160 h 12"/>
                <a:gd name="T22" fmla="*/ 176 w 19"/>
                <a:gd name="T23" fmla="*/ 192 h 12"/>
                <a:gd name="T24" fmla="*/ 176 w 19"/>
                <a:gd name="T25" fmla="*/ 176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2"/>
                <a:gd name="T41" fmla="*/ 19 w 1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2">
                  <a:moveTo>
                    <a:pt x="11" y="11"/>
                  </a:moveTo>
                  <a:cubicBezTo>
                    <a:pt x="3" y="9"/>
                    <a:pt x="3" y="9"/>
                    <a:pt x="3" y="9"/>
                  </a:cubicBezTo>
                  <a:cubicBezTo>
                    <a:pt x="2" y="9"/>
                    <a:pt x="1" y="8"/>
                    <a:pt x="2" y="7"/>
                  </a:cubicBezTo>
                  <a:cubicBezTo>
                    <a:pt x="7" y="1"/>
                    <a:pt x="7" y="1"/>
                    <a:pt x="7" y="1"/>
                  </a:cubicBezTo>
                  <a:cubicBezTo>
                    <a:pt x="7" y="1"/>
                    <a:pt x="9" y="0"/>
                    <a:pt x="10" y="1"/>
                  </a:cubicBezTo>
                  <a:cubicBezTo>
                    <a:pt x="18" y="3"/>
                    <a:pt x="18" y="3"/>
                    <a:pt x="18" y="3"/>
                  </a:cubicBezTo>
                  <a:cubicBezTo>
                    <a:pt x="19" y="2"/>
                    <a:pt x="19" y="2"/>
                    <a:pt x="19" y="2"/>
                  </a:cubicBezTo>
                  <a:cubicBezTo>
                    <a:pt x="10" y="0"/>
                    <a:pt x="10" y="0"/>
                    <a:pt x="10" y="0"/>
                  </a:cubicBezTo>
                  <a:cubicBezTo>
                    <a:pt x="8" y="0"/>
                    <a:pt x="7" y="0"/>
                    <a:pt x="6" y="1"/>
                  </a:cubicBezTo>
                  <a:cubicBezTo>
                    <a:pt x="1" y="8"/>
                    <a:pt x="1" y="8"/>
                    <a:pt x="1" y="8"/>
                  </a:cubicBezTo>
                  <a:cubicBezTo>
                    <a:pt x="0" y="8"/>
                    <a:pt x="1" y="9"/>
                    <a:pt x="2" y="10"/>
                  </a:cubicBezTo>
                  <a:cubicBezTo>
                    <a:pt x="11" y="12"/>
                    <a:pt x="11" y="12"/>
                    <a:pt x="11" y="12"/>
                  </a:cubicBezTo>
                  <a:lnTo>
                    <a:pt x="11" y="11"/>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994" name="Freeform 243"/>
            <p:cNvSpPr>
              <a:spLocks noChangeAspect="1"/>
            </p:cNvSpPr>
            <p:nvPr/>
          </p:nvSpPr>
          <p:spPr bwMode="auto">
            <a:xfrm>
              <a:off x="4220" y="1901"/>
              <a:ext cx="44" cy="22"/>
            </a:xfrm>
            <a:custGeom>
              <a:avLst/>
              <a:gdLst>
                <a:gd name="T0" fmla="*/ 64 w 22"/>
                <a:gd name="T1" fmla="*/ 112 h 11"/>
                <a:gd name="T2" fmla="*/ 16 w 22"/>
                <a:gd name="T3" fmla="*/ 64 h 11"/>
                <a:gd name="T4" fmla="*/ 128 w 22"/>
                <a:gd name="T5" fmla="*/ 16 h 11"/>
                <a:gd name="T6" fmla="*/ 176 w 22"/>
                <a:gd name="T7" fmla="*/ 0 h 11"/>
                <a:gd name="T8" fmla="*/ 336 w 22"/>
                <a:gd name="T9" fmla="*/ 32 h 11"/>
                <a:gd name="T10" fmla="*/ 336 w 22"/>
                <a:gd name="T11" fmla="*/ 64 h 11"/>
                <a:gd name="T12" fmla="*/ 288 w 22"/>
                <a:gd name="T13" fmla="*/ 144 h 11"/>
                <a:gd name="T14" fmla="*/ 256 w 22"/>
                <a:gd name="T15" fmla="*/ 160 h 11"/>
                <a:gd name="T16" fmla="*/ 64 w 22"/>
                <a:gd name="T17" fmla="*/ 11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1"/>
                <a:gd name="T29" fmla="*/ 22 w 2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1">
                  <a:moveTo>
                    <a:pt x="4" y="7"/>
                  </a:moveTo>
                  <a:cubicBezTo>
                    <a:pt x="2" y="7"/>
                    <a:pt x="0" y="6"/>
                    <a:pt x="1" y="4"/>
                  </a:cubicBezTo>
                  <a:cubicBezTo>
                    <a:pt x="8" y="1"/>
                    <a:pt x="8" y="1"/>
                    <a:pt x="8" y="1"/>
                  </a:cubicBezTo>
                  <a:cubicBezTo>
                    <a:pt x="9" y="0"/>
                    <a:pt x="10" y="0"/>
                    <a:pt x="11" y="0"/>
                  </a:cubicBezTo>
                  <a:cubicBezTo>
                    <a:pt x="21" y="2"/>
                    <a:pt x="21" y="2"/>
                    <a:pt x="21" y="2"/>
                  </a:cubicBezTo>
                  <a:cubicBezTo>
                    <a:pt x="22" y="3"/>
                    <a:pt x="22" y="3"/>
                    <a:pt x="21" y="4"/>
                  </a:cubicBezTo>
                  <a:cubicBezTo>
                    <a:pt x="18" y="9"/>
                    <a:pt x="18" y="9"/>
                    <a:pt x="18" y="9"/>
                  </a:cubicBezTo>
                  <a:cubicBezTo>
                    <a:pt x="17" y="10"/>
                    <a:pt x="17" y="11"/>
                    <a:pt x="16" y="10"/>
                  </a:cubicBezTo>
                  <a:lnTo>
                    <a:pt x="4" y="7"/>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95" name="Freeform 244"/>
            <p:cNvSpPr>
              <a:spLocks noChangeAspect="1"/>
            </p:cNvSpPr>
            <p:nvPr/>
          </p:nvSpPr>
          <p:spPr bwMode="auto">
            <a:xfrm>
              <a:off x="4252" y="1899"/>
              <a:ext cx="18" cy="24"/>
            </a:xfrm>
            <a:custGeom>
              <a:avLst/>
              <a:gdLst>
                <a:gd name="T0" fmla="*/ 0 w 9"/>
                <a:gd name="T1" fmla="*/ 160 h 12"/>
                <a:gd name="T2" fmla="*/ 16 w 9"/>
                <a:gd name="T3" fmla="*/ 128 h 12"/>
                <a:gd name="T4" fmla="*/ 96 w 9"/>
                <a:gd name="T5" fmla="*/ 32 h 12"/>
                <a:gd name="T6" fmla="*/ 112 w 9"/>
                <a:gd name="T7" fmla="*/ 16 h 12"/>
                <a:gd name="T8" fmla="*/ 128 w 9"/>
                <a:gd name="T9" fmla="*/ 32 h 12"/>
                <a:gd name="T10" fmla="*/ 128 w 9"/>
                <a:gd name="T11" fmla="*/ 64 h 12"/>
                <a:gd name="T12" fmla="*/ 32 w 9"/>
                <a:gd name="T13" fmla="*/ 160 h 12"/>
                <a:gd name="T14" fmla="*/ 16 w 9"/>
                <a:gd name="T15" fmla="*/ 176 h 12"/>
                <a:gd name="T16" fmla="*/ 0 w 9"/>
                <a:gd name="T17" fmla="*/ 16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2"/>
                <a:gd name="T29" fmla="*/ 9 w 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2">
                  <a:moveTo>
                    <a:pt x="0" y="10"/>
                  </a:moveTo>
                  <a:cubicBezTo>
                    <a:pt x="0" y="9"/>
                    <a:pt x="0" y="9"/>
                    <a:pt x="1" y="8"/>
                  </a:cubicBezTo>
                  <a:cubicBezTo>
                    <a:pt x="6" y="2"/>
                    <a:pt x="6" y="2"/>
                    <a:pt x="6" y="2"/>
                  </a:cubicBezTo>
                  <a:cubicBezTo>
                    <a:pt x="6" y="1"/>
                    <a:pt x="7" y="0"/>
                    <a:pt x="7" y="1"/>
                  </a:cubicBezTo>
                  <a:cubicBezTo>
                    <a:pt x="8" y="2"/>
                    <a:pt x="8" y="2"/>
                    <a:pt x="8" y="2"/>
                  </a:cubicBezTo>
                  <a:cubicBezTo>
                    <a:pt x="9" y="2"/>
                    <a:pt x="9" y="3"/>
                    <a:pt x="8" y="4"/>
                  </a:cubicBezTo>
                  <a:cubicBezTo>
                    <a:pt x="2" y="10"/>
                    <a:pt x="2" y="10"/>
                    <a:pt x="2" y="10"/>
                  </a:cubicBezTo>
                  <a:cubicBezTo>
                    <a:pt x="2" y="11"/>
                    <a:pt x="1" y="12"/>
                    <a:pt x="1" y="11"/>
                  </a:cubicBezTo>
                  <a:lnTo>
                    <a:pt x="0" y="10"/>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996" name="Freeform 245"/>
            <p:cNvSpPr>
              <a:spLocks noChangeAspect="1"/>
            </p:cNvSpPr>
            <p:nvPr/>
          </p:nvSpPr>
          <p:spPr bwMode="auto">
            <a:xfrm>
              <a:off x="4250" y="1917"/>
              <a:ext cx="6" cy="4"/>
            </a:xfrm>
            <a:custGeom>
              <a:avLst/>
              <a:gdLst>
                <a:gd name="T0" fmla="*/ 32 w 3"/>
                <a:gd name="T1" fmla="*/ 32 h 2"/>
                <a:gd name="T2" fmla="*/ 0 w 3"/>
                <a:gd name="T3" fmla="*/ 16 h 2"/>
                <a:gd name="T4" fmla="*/ 0 w 3"/>
                <a:gd name="T5" fmla="*/ 0 h 2"/>
                <a:gd name="T6" fmla="*/ 48 w 3"/>
                <a:gd name="T7" fmla="*/ 16 h 2"/>
                <a:gd name="T8" fmla="*/ 32 w 3"/>
                <a:gd name="T9" fmla="*/ 3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0" y="2"/>
                    <a:pt x="0" y="1"/>
                  </a:cubicBezTo>
                  <a:cubicBezTo>
                    <a:pt x="0" y="1"/>
                    <a:pt x="0" y="1"/>
                    <a:pt x="0" y="0"/>
                  </a:cubicBezTo>
                  <a:cubicBezTo>
                    <a:pt x="2" y="0"/>
                    <a:pt x="2" y="1"/>
                    <a:pt x="3" y="1"/>
                  </a:cubicBezTo>
                  <a:cubicBezTo>
                    <a:pt x="3" y="2"/>
                    <a:pt x="2" y="2"/>
                    <a:pt x="2" y="2"/>
                  </a:cubicBezTo>
                  <a:close/>
                </a:path>
              </a:pathLst>
            </a:custGeom>
            <a:solidFill>
              <a:srgbClr val="5B769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97" name="Freeform 246"/>
            <p:cNvSpPr>
              <a:spLocks noChangeAspect="1"/>
            </p:cNvSpPr>
            <p:nvPr/>
          </p:nvSpPr>
          <p:spPr bwMode="auto">
            <a:xfrm>
              <a:off x="4222" y="1893"/>
              <a:ext cx="46" cy="26"/>
            </a:xfrm>
            <a:custGeom>
              <a:avLst/>
              <a:gdLst>
                <a:gd name="T0" fmla="*/ 16 w 23"/>
                <a:gd name="T1" fmla="*/ 160 h 13"/>
                <a:gd name="T2" fmla="*/ 0 w 23"/>
                <a:gd name="T3" fmla="*/ 128 h 13"/>
                <a:gd name="T4" fmla="*/ 96 w 23"/>
                <a:gd name="T5" fmla="*/ 16 h 13"/>
                <a:gd name="T6" fmla="*/ 144 w 23"/>
                <a:gd name="T7" fmla="*/ 0 h 13"/>
                <a:gd name="T8" fmla="*/ 336 w 23"/>
                <a:gd name="T9" fmla="*/ 48 h 13"/>
                <a:gd name="T10" fmla="*/ 352 w 23"/>
                <a:gd name="T11" fmla="*/ 80 h 13"/>
                <a:gd name="T12" fmla="*/ 256 w 23"/>
                <a:gd name="T13" fmla="*/ 192 h 13"/>
                <a:gd name="T14" fmla="*/ 208 w 23"/>
                <a:gd name="T15" fmla="*/ 192 h 13"/>
                <a:gd name="T16" fmla="*/ 16 w 23"/>
                <a:gd name="T17" fmla="*/ 16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3"/>
                <a:gd name="T29" fmla="*/ 23 w 2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3">
                  <a:moveTo>
                    <a:pt x="1" y="10"/>
                  </a:moveTo>
                  <a:cubicBezTo>
                    <a:pt x="0" y="9"/>
                    <a:pt x="0" y="8"/>
                    <a:pt x="0" y="8"/>
                  </a:cubicBezTo>
                  <a:cubicBezTo>
                    <a:pt x="6" y="1"/>
                    <a:pt x="6" y="1"/>
                    <a:pt x="6" y="1"/>
                  </a:cubicBezTo>
                  <a:cubicBezTo>
                    <a:pt x="6" y="0"/>
                    <a:pt x="8" y="0"/>
                    <a:pt x="9" y="0"/>
                  </a:cubicBezTo>
                  <a:cubicBezTo>
                    <a:pt x="21" y="3"/>
                    <a:pt x="21" y="3"/>
                    <a:pt x="21" y="3"/>
                  </a:cubicBezTo>
                  <a:cubicBezTo>
                    <a:pt x="22" y="3"/>
                    <a:pt x="23" y="4"/>
                    <a:pt x="22" y="5"/>
                  </a:cubicBezTo>
                  <a:cubicBezTo>
                    <a:pt x="16" y="12"/>
                    <a:pt x="16" y="12"/>
                    <a:pt x="16" y="12"/>
                  </a:cubicBezTo>
                  <a:cubicBezTo>
                    <a:pt x="16" y="12"/>
                    <a:pt x="14" y="13"/>
                    <a:pt x="13" y="12"/>
                  </a:cubicBezTo>
                  <a:lnTo>
                    <a:pt x="1" y="10"/>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998" name="Freeform 247"/>
            <p:cNvSpPr>
              <a:spLocks noChangeAspect="1"/>
            </p:cNvSpPr>
            <p:nvPr/>
          </p:nvSpPr>
          <p:spPr bwMode="auto">
            <a:xfrm>
              <a:off x="4232" y="1897"/>
              <a:ext cx="34" cy="20"/>
            </a:xfrm>
            <a:custGeom>
              <a:avLst/>
              <a:gdLst>
                <a:gd name="T0" fmla="*/ 112 w 17"/>
                <a:gd name="T1" fmla="*/ 16 h 10"/>
                <a:gd name="T2" fmla="*/ 32 w 17"/>
                <a:gd name="T3" fmla="*/ 112 h 10"/>
                <a:gd name="T4" fmla="*/ 16 w 17"/>
                <a:gd name="T5" fmla="*/ 128 h 10"/>
                <a:gd name="T6" fmla="*/ 128 w 17"/>
                <a:gd name="T7" fmla="*/ 160 h 10"/>
                <a:gd name="T8" fmla="*/ 176 w 17"/>
                <a:gd name="T9" fmla="*/ 144 h 10"/>
                <a:gd name="T10" fmla="*/ 256 w 17"/>
                <a:gd name="T11" fmla="*/ 48 h 10"/>
                <a:gd name="T12" fmla="*/ 240 w 17"/>
                <a:gd name="T13" fmla="*/ 16 h 10"/>
                <a:gd name="T14" fmla="*/ 144 w 17"/>
                <a:gd name="T15" fmla="*/ 0 h 10"/>
                <a:gd name="T16" fmla="*/ 112 w 17"/>
                <a:gd name="T17" fmla="*/ 1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0"/>
                <a:gd name="T29" fmla="*/ 17 w 17"/>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0">
                  <a:moveTo>
                    <a:pt x="7" y="1"/>
                  </a:moveTo>
                  <a:cubicBezTo>
                    <a:pt x="7" y="3"/>
                    <a:pt x="7" y="5"/>
                    <a:pt x="2" y="7"/>
                  </a:cubicBezTo>
                  <a:cubicBezTo>
                    <a:pt x="1" y="8"/>
                    <a:pt x="0" y="8"/>
                    <a:pt x="1" y="8"/>
                  </a:cubicBezTo>
                  <a:cubicBezTo>
                    <a:pt x="8" y="10"/>
                    <a:pt x="8" y="10"/>
                    <a:pt x="8" y="10"/>
                  </a:cubicBezTo>
                  <a:cubicBezTo>
                    <a:pt x="9" y="10"/>
                    <a:pt x="10" y="10"/>
                    <a:pt x="11" y="9"/>
                  </a:cubicBezTo>
                  <a:cubicBezTo>
                    <a:pt x="16" y="3"/>
                    <a:pt x="16" y="3"/>
                    <a:pt x="16" y="3"/>
                  </a:cubicBezTo>
                  <a:cubicBezTo>
                    <a:pt x="17" y="2"/>
                    <a:pt x="17" y="2"/>
                    <a:pt x="15" y="1"/>
                  </a:cubicBezTo>
                  <a:cubicBezTo>
                    <a:pt x="9" y="0"/>
                    <a:pt x="9" y="0"/>
                    <a:pt x="9" y="0"/>
                  </a:cubicBezTo>
                  <a:cubicBezTo>
                    <a:pt x="8" y="0"/>
                    <a:pt x="7" y="0"/>
                    <a:pt x="7" y="1"/>
                  </a:cubicBezTo>
                  <a:close/>
                </a:path>
              </a:pathLst>
            </a:custGeom>
            <a:solidFill>
              <a:srgbClr val="D2DAE4"/>
            </a:solidFill>
            <a:ln w="9525">
              <a:noFill/>
              <a:round/>
              <a:headEnd/>
              <a:tailEnd/>
            </a:ln>
          </p:spPr>
          <p:txBody>
            <a:bodyPr/>
            <a:lstStyle/>
            <a:p>
              <a:endParaRPr lang="zh-CN" altLang="en-US">
                <a:latin typeface="微软雅黑" pitchFamily="34" charset="-122"/>
                <a:ea typeface="微软雅黑" pitchFamily="34" charset="-122"/>
              </a:endParaRPr>
            </a:p>
          </p:txBody>
        </p:sp>
        <p:sp>
          <p:nvSpPr>
            <p:cNvPr id="999" name="Freeform 248"/>
            <p:cNvSpPr>
              <a:spLocks noChangeAspect="1"/>
            </p:cNvSpPr>
            <p:nvPr/>
          </p:nvSpPr>
          <p:spPr bwMode="auto">
            <a:xfrm>
              <a:off x="4222" y="1893"/>
              <a:ext cx="36" cy="24"/>
            </a:xfrm>
            <a:custGeom>
              <a:avLst/>
              <a:gdLst>
                <a:gd name="T0" fmla="*/ 176 w 18"/>
                <a:gd name="T1" fmla="*/ 176 h 12"/>
                <a:gd name="T2" fmla="*/ 32 w 18"/>
                <a:gd name="T3" fmla="*/ 144 h 12"/>
                <a:gd name="T4" fmla="*/ 16 w 18"/>
                <a:gd name="T5" fmla="*/ 128 h 12"/>
                <a:gd name="T6" fmla="*/ 96 w 18"/>
                <a:gd name="T7" fmla="*/ 16 h 12"/>
                <a:gd name="T8" fmla="*/ 160 w 18"/>
                <a:gd name="T9" fmla="*/ 16 h 12"/>
                <a:gd name="T10" fmla="*/ 288 w 18"/>
                <a:gd name="T11" fmla="*/ 48 h 12"/>
                <a:gd name="T12" fmla="*/ 288 w 18"/>
                <a:gd name="T13" fmla="*/ 32 h 12"/>
                <a:gd name="T14" fmla="*/ 144 w 18"/>
                <a:gd name="T15" fmla="*/ 0 h 12"/>
                <a:gd name="T16" fmla="*/ 96 w 18"/>
                <a:gd name="T17" fmla="*/ 16 h 12"/>
                <a:gd name="T18" fmla="*/ 0 w 18"/>
                <a:gd name="T19" fmla="*/ 128 h 12"/>
                <a:gd name="T20" fmla="*/ 32 w 18"/>
                <a:gd name="T21" fmla="*/ 160 h 12"/>
                <a:gd name="T22" fmla="*/ 160 w 18"/>
                <a:gd name="T23" fmla="*/ 192 h 12"/>
                <a:gd name="T24" fmla="*/ 176 w 18"/>
                <a:gd name="T25" fmla="*/ 176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11" y="11"/>
                  </a:moveTo>
                  <a:cubicBezTo>
                    <a:pt x="2" y="9"/>
                    <a:pt x="2" y="9"/>
                    <a:pt x="2" y="9"/>
                  </a:cubicBezTo>
                  <a:cubicBezTo>
                    <a:pt x="1" y="9"/>
                    <a:pt x="1" y="8"/>
                    <a:pt x="1" y="8"/>
                  </a:cubicBezTo>
                  <a:cubicBezTo>
                    <a:pt x="6" y="1"/>
                    <a:pt x="6" y="1"/>
                    <a:pt x="6" y="1"/>
                  </a:cubicBezTo>
                  <a:cubicBezTo>
                    <a:pt x="7" y="1"/>
                    <a:pt x="8" y="0"/>
                    <a:pt x="10" y="1"/>
                  </a:cubicBezTo>
                  <a:cubicBezTo>
                    <a:pt x="18" y="3"/>
                    <a:pt x="18" y="3"/>
                    <a:pt x="18" y="3"/>
                  </a:cubicBezTo>
                  <a:cubicBezTo>
                    <a:pt x="18" y="2"/>
                    <a:pt x="18" y="2"/>
                    <a:pt x="18" y="2"/>
                  </a:cubicBezTo>
                  <a:cubicBezTo>
                    <a:pt x="9" y="0"/>
                    <a:pt x="9" y="0"/>
                    <a:pt x="9" y="0"/>
                  </a:cubicBezTo>
                  <a:cubicBezTo>
                    <a:pt x="8" y="0"/>
                    <a:pt x="7" y="0"/>
                    <a:pt x="6" y="1"/>
                  </a:cubicBezTo>
                  <a:cubicBezTo>
                    <a:pt x="0" y="8"/>
                    <a:pt x="0" y="8"/>
                    <a:pt x="0" y="8"/>
                  </a:cubicBezTo>
                  <a:cubicBezTo>
                    <a:pt x="0" y="8"/>
                    <a:pt x="0" y="9"/>
                    <a:pt x="2" y="10"/>
                  </a:cubicBezTo>
                  <a:cubicBezTo>
                    <a:pt x="10" y="12"/>
                    <a:pt x="10" y="12"/>
                    <a:pt x="10" y="12"/>
                  </a:cubicBezTo>
                  <a:lnTo>
                    <a:pt x="11" y="11"/>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00" name="Freeform 249"/>
            <p:cNvSpPr>
              <a:spLocks noChangeAspect="1"/>
            </p:cNvSpPr>
            <p:nvPr/>
          </p:nvSpPr>
          <p:spPr bwMode="auto">
            <a:xfrm>
              <a:off x="4266" y="1931"/>
              <a:ext cx="45" cy="23"/>
            </a:xfrm>
            <a:custGeom>
              <a:avLst/>
              <a:gdLst>
                <a:gd name="T0" fmla="*/ 68 w 22"/>
                <a:gd name="T1" fmla="*/ 157 h 11"/>
                <a:gd name="T2" fmla="*/ 16 w 22"/>
                <a:gd name="T3" fmla="*/ 92 h 11"/>
                <a:gd name="T4" fmla="*/ 139 w 22"/>
                <a:gd name="T5" fmla="*/ 17 h 11"/>
                <a:gd name="T6" fmla="*/ 196 w 22"/>
                <a:gd name="T7" fmla="*/ 17 h 11"/>
                <a:gd name="T8" fmla="*/ 368 w 22"/>
                <a:gd name="T9" fmla="*/ 56 h 11"/>
                <a:gd name="T10" fmla="*/ 368 w 22"/>
                <a:gd name="T11" fmla="*/ 75 h 11"/>
                <a:gd name="T12" fmla="*/ 317 w 22"/>
                <a:gd name="T13" fmla="*/ 192 h 11"/>
                <a:gd name="T14" fmla="*/ 284 w 22"/>
                <a:gd name="T15" fmla="*/ 209 h 11"/>
                <a:gd name="T16" fmla="*/ 68 w 22"/>
                <a:gd name="T17" fmla="*/ 15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1"/>
                <a:gd name="T29" fmla="*/ 22 w 2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1">
                  <a:moveTo>
                    <a:pt x="4" y="8"/>
                  </a:moveTo>
                  <a:cubicBezTo>
                    <a:pt x="2" y="7"/>
                    <a:pt x="0" y="6"/>
                    <a:pt x="1" y="5"/>
                  </a:cubicBezTo>
                  <a:cubicBezTo>
                    <a:pt x="8" y="1"/>
                    <a:pt x="8" y="1"/>
                    <a:pt x="8" y="1"/>
                  </a:cubicBezTo>
                  <a:cubicBezTo>
                    <a:pt x="9" y="1"/>
                    <a:pt x="10" y="0"/>
                    <a:pt x="11" y="1"/>
                  </a:cubicBezTo>
                  <a:cubicBezTo>
                    <a:pt x="21" y="3"/>
                    <a:pt x="21" y="3"/>
                    <a:pt x="21" y="3"/>
                  </a:cubicBezTo>
                  <a:cubicBezTo>
                    <a:pt x="22" y="3"/>
                    <a:pt x="22" y="4"/>
                    <a:pt x="21" y="4"/>
                  </a:cubicBezTo>
                  <a:cubicBezTo>
                    <a:pt x="18" y="10"/>
                    <a:pt x="18" y="10"/>
                    <a:pt x="18" y="10"/>
                  </a:cubicBezTo>
                  <a:cubicBezTo>
                    <a:pt x="17" y="11"/>
                    <a:pt x="17" y="11"/>
                    <a:pt x="16" y="11"/>
                  </a:cubicBezTo>
                  <a:lnTo>
                    <a:pt x="4" y="8"/>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01" name="Freeform 250"/>
            <p:cNvSpPr>
              <a:spLocks noChangeAspect="1"/>
            </p:cNvSpPr>
            <p:nvPr/>
          </p:nvSpPr>
          <p:spPr bwMode="auto">
            <a:xfrm>
              <a:off x="4297" y="1931"/>
              <a:ext cx="20" cy="23"/>
            </a:xfrm>
            <a:custGeom>
              <a:avLst/>
              <a:gdLst>
                <a:gd name="T0" fmla="*/ 16 w 10"/>
                <a:gd name="T1" fmla="*/ 176 h 11"/>
                <a:gd name="T2" fmla="*/ 32 w 10"/>
                <a:gd name="T3" fmla="*/ 136 h 11"/>
                <a:gd name="T4" fmla="*/ 112 w 10"/>
                <a:gd name="T5" fmla="*/ 17 h 11"/>
                <a:gd name="T6" fmla="*/ 128 w 10"/>
                <a:gd name="T7" fmla="*/ 0 h 11"/>
                <a:gd name="T8" fmla="*/ 144 w 10"/>
                <a:gd name="T9" fmla="*/ 36 h 11"/>
                <a:gd name="T10" fmla="*/ 144 w 10"/>
                <a:gd name="T11" fmla="*/ 56 h 11"/>
                <a:gd name="T12" fmla="*/ 48 w 10"/>
                <a:gd name="T13" fmla="*/ 192 h 11"/>
                <a:gd name="T14" fmla="*/ 32 w 10"/>
                <a:gd name="T15" fmla="*/ 209 h 11"/>
                <a:gd name="T16" fmla="*/ 16 w 10"/>
                <a:gd name="T17" fmla="*/ 17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1"/>
                <a:gd name="T29" fmla="*/ 10 w 1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1">
                  <a:moveTo>
                    <a:pt x="1" y="9"/>
                  </a:moveTo>
                  <a:cubicBezTo>
                    <a:pt x="0" y="9"/>
                    <a:pt x="1" y="8"/>
                    <a:pt x="2" y="7"/>
                  </a:cubicBezTo>
                  <a:cubicBezTo>
                    <a:pt x="7" y="1"/>
                    <a:pt x="7" y="1"/>
                    <a:pt x="7" y="1"/>
                  </a:cubicBezTo>
                  <a:cubicBezTo>
                    <a:pt x="7" y="0"/>
                    <a:pt x="8" y="0"/>
                    <a:pt x="8" y="0"/>
                  </a:cubicBezTo>
                  <a:cubicBezTo>
                    <a:pt x="9" y="2"/>
                    <a:pt x="9" y="2"/>
                    <a:pt x="9" y="2"/>
                  </a:cubicBezTo>
                  <a:cubicBezTo>
                    <a:pt x="10" y="2"/>
                    <a:pt x="10" y="2"/>
                    <a:pt x="9" y="3"/>
                  </a:cubicBezTo>
                  <a:cubicBezTo>
                    <a:pt x="3" y="10"/>
                    <a:pt x="3" y="10"/>
                    <a:pt x="3" y="10"/>
                  </a:cubicBezTo>
                  <a:cubicBezTo>
                    <a:pt x="3" y="11"/>
                    <a:pt x="2" y="11"/>
                    <a:pt x="2" y="11"/>
                  </a:cubicBezTo>
                  <a:lnTo>
                    <a:pt x="1" y="9"/>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02" name="Freeform 251"/>
            <p:cNvSpPr>
              <a:spLocks noChangeAspect="1"/>
            </p:cNvSpPr>
            <p:nvPr/>
          </p:nvSpPr>
          <p:spPr bwMode="auto">
            <a:xfrm>
              <a:off x="4295" y="1948"/>
              <a:ext cx="8" cy="6"/>
            </a:xfrm>
            <a:custGeom>
              <a:avLst/>
              <a:gdLst>
                <a:gd name="T0" fmla="*/ 48 w 4"/>
                <a:gd name="T1" fmla="*/ 48 h 3"/>
                <a:gd name="T2" fmla="*/ 16 w 4"/>
                <a:gd name="T3" fmla="*/ 32 h 3"/>
                <a:gd name="T4" fmla="*/ 16 w 4"/>
                <a:gd name="T5" fmla="*/ 16 h 3"/>
                <a:gd name="T6" fmla="*/ 48 w 4"/>
                <a:gd name="T7" fmla="*/ 32 h 3"/>
                <a:gd name="T8" fmla="*/ 48 w 4"/>
                <a:gd name="T9" fmla="*/ 48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3"/>
                  </a:moveTo>
                  <a:cubicBezTo>
                    <a:pt x="2" y="3"/>
                    <a:pt x="1" y="3"/>
                    <a:pt x="1" y="2"/>
                  </a:cubicBezTo>
                  <a:cubicBezTo>
                    <a:pt x="1" y="1"/>
                    <a:pt x="0" y="1"/>
                    <a:pt x="1" y="1"/>
                  </a:cubicBezTo>
                  <a:cubicBezTo>
                    <a:pt x="3" y="0"/>
                    <a:pt x="3" y="1"/>
                    <a:pt x="3" y="2"/>
                  </a:cubicBezTo>
                  <a:cubicBezTo>
                    <a:pt x="4" y="2"/>
                    <a:pt x="3" y="3"/>
                    <a:pt x="3" y="3"/>
                  </a:cubicBezTo>
                  <a:close/>
                </a:path>
              </a:pathLst>
            </a:custGeom>
            <a:solidFill>
              <a:srgbClr val="5B7694"/>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03" name="Freeform 252"/>
            <p:cNvSpPr>
              <a:spLocks noChangeAspect="1"/>
            </p:cNvSpPr>
            <p:nvPr/>
          </p:nvSpPr>
          <p:spPr bwMode="auto">
            <a:xfrm>
              <a:off x="4268" y="1925"/>
              <a:ext cx="47" cy="25"/>
            </a:xfrm>
            <a:custGeom>
              <a:avLst/>
              <a:gdLst>
                <a:gd name="T0" fmla="*/ 16 w 23"/>
                <a:gd name="T1" fmla="*/ 173 h 12"/>
                <a:gd name="T2" fmla="*/ 0 w 23"/>
                <a:gd name="T3" fmla="*/ 135 h 12"/>
                <a:gd name="T4" fmla="*/ 104 w 23"/>
                <a:gd name="T5" fmla="*/ 17 h 12"/>
                <a:gd name="T6" fmla="*/ 155 w 23"/>
                <a:gd name="T7" fmla="*/ 0 h 12"/>
                <a:gd name="T8" fmla="*/ 368 w 23"/>
                <a:gd name="T9" fmla="*/ 56 h 12"/>
                <a:gd name="T10" fmla="*/ 384 w 23"/>
                <a:gd name="T11" fmla="*/ 92 h 12"/>
                <a:gd name="T12" fmla="*/ 280 w 23"/>
                <a:gd name="T13" fmla="*/ 208 h 12"/>
                <a:gd name="T14" fmla="*/ 229 w 23"/>
                <a:gd name="T15" fmla="*/ 225 h 12"/>
                <a:gd name="T16" fmla="*/ 16 w 23"/>
                <a:gd name="T17" fmla="*/ 173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2"/>
                <a:gd name="T29" fmla="*/ 23 w 2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2">
                  <a:moveTo>
                    <a:pt x="1" y="9"/>
                  </a:moveTo>
                  <a:cubicBezTo>
                    <a:pt x="0" y="9"/>
                    <a:pt x="0" y="8"/>
                    <a:pt x="0" y="7"/>
                  </a:cubicBezTo>
                  <a:cubicBezTo>
                    <a:pt x="6" y="1"/>
                    <a:pt x="6" y="1"/>
                    <a:pt x="6" y="1"/>
                  </a:cubicBezTo>
                  <a:cubicBezTo>
                    <a:pt x="6" y="0"/>
                    <a:pt x="8" y="0"/>
                    <a:pt x="9" y="0"/>
                  </a:cubicBezTo>
                  <a:cubicBezTo>
                    <a:pt x="21" y="3"/>
                    <a:pt x="21" y="3"/>
                    <a:pt x="21" y="3"/>
                  </a:cubicBezTo>
                  <a:cubicBezTo>
                    <a:pt x="22" y="3"/>
                    <a:pt x="23" y="4"/>
                    <a:pt x="22" y="5"/>
                  </a:cubicBezTo>
                  <a:cubicBezTo>
                    <a:pt x="16" y="11"/>
                    <a:pt x="16" y="11"/>
                    <a:pt x="16" y="11"/>
                  </a:cubicBezTo>
                  <a:cubicBezTo>
                    <a:pt x="16" y="12"/>
                    <a:pt x="14" y="12"/>
                    <a:pt x="13" y="12"/>
                  </a:cubicBezTo>
                  <a:lnTo>
                    <a:pt x="1" y="9"/>
                  </a:ln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04" name="Freeform 253"/>
            <p:cNvSpPr>
              <a:spLocks noChangeAspect="1"/>
            </p:cNvSpPr>
            <p:nvPr/>
          </p:nvSpPr>
          <p:spPr bwMode="auto">
            <a:xfrm>
              <a:off x="4279" y="1927"/>
              <a:ext cx="34" cy="23"/>
            </a:xfrm>
            <a:custGeom>
              <a:avLst/>
              <a:gdLst>
                <a:gd name="T0" fmla="*/ 112 w 17"/>
                <a:gd name="T1" fmla="*/ 36 h 11"/>
                <a:gd name="T2" fmla="*/ 32 w 17"/>
                <a:gd name="T3" fmla="*/ 157 h 11"/>
                <a:gd name="T4" fmla="*/ 16 w 17"/>
                <a:gd name="T5" fmla="*/ 176 h 11"/>
                <a:gd name="T6" fmla="*/ 128 w 17"/>
                <a:gd name="T7" fmla="*/ 209 h 11"/>
                <a:gd name="T8" fmla="*/ 176 w 17"/>
                <a:gd name="T9" fmla="*/ 192 h 11"/>
                <a:gd name="T10" fmla="*/ 256 w 17"/>
                <a:gd name="T11" fmla="*/ 56 h 11"/>
                <a:gd name="T12" fmla="*/ 240 w 17"/>
                <a:gd name="T13" fmla="*/ 36 h 11"/>
                <a:gd name="T14" fmla="*/ 144 w 17"/>
                <a:gd name="T15" fmla="*/ 0 h 11"/>
                <a:gd name="T16" fmla="*/ 112 w 17"/>
                <a:gd name="T17" fmla="*/ 3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1"/>
                <a:gd name="T29" fmla="*/ 17 w 17"/>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1">
                  <a:moveTo>
                    <a:pt x="7" y="2"/>
                  </a:moveTo>
                  <a:cubicBezTo>
                    <a:pt x="7" y="4"/>
                    <a:pt x="7" y="5"/>
                    <a:pt x="2" y="8"/>
                  </a:cubicBezTo>
                  <a:cubicBezTo>
                    <a:pt x="1" y="8"/>
                    <a:pt x="0" y="9"/>
                    <a:pt x="1" y="9"/>
                  </a:cubicBezTo>
                  <a:cubicBezTo>
                    <a:pt x="8" y="11"/>
                    <a:pt x="8" y="11"/>
                    <a:pt x="8" y="11"/>
                  </a:cubicBezTo>
                  <a:cubicBezTo>
                    <a:pt x="9" y="11"/>
                    <a:pt x="10" y="10"/>
                    <a:pt x="11" y="10"/>
                  </a:cubicBezTo>
                  <a:cubicBezTo>
                    <a:pt x="16" y="3"/>
                    <a:pt x="16" y="3"/>
                    <a:pt x="16" y="3"/>
                  </a:cubicBezTo>
                  <a:cubicBezTo>
                    <a:pt x="17" y="3"/>
                    <a:pt x="17" y="2"/>
                    <a:pt x="15" y="2"/>
                  </a:cubicBezTo>
                  <a:cubicBezTo>
                    <a:pt x="9" y="0"/>
                    <a:pt x="9" y="0"/>
                    <a:pt x="9" y="0"/>
                  </a:cubicBezTo>
                  <a:cubicBezTo>
                    <a:pt x="8" y="0"/>
                    <a:pt x="7" y="1"/>
                    <a:pt x="7" y="2"/>
                  </a:cubicBezTo>
                  <a:close/>
                </a:path>
              </a:pathLst>
            </a:custGeom>
            <a:solidFill>
              <a:srgbClr val="D2DAE4"/>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05" name="Freeform 254"/>
            <p:cNvSpPr>
              <a:spLocks noChangeAspect="1"/>
            </p:cNvSpPr>
            <p:nvPr/>
          </p:nvSpPr>
          <p:spPr bwMode="auto">
            <a:xfrm>
              <a:off x="4268" y="1925"/>
              <a:ext cx="37" cy="23"/>
            </a:xfrm>
            <a:custGeom>
              <a:avLst/>
              <a:gdLst>
                <a:gd name="T0" fmla="*/ 199 w 18"/>
                <a:gd name="T1" fmla="*/ 209 h 11"/>
                <a:gd name="T2" fmla="*/ 33 w 18"/>
                <a:gd name="T3" fmla="*/ 176 h 11"/>
                <a:gd name="T4" fmla="*/ 16 w 18"/>
                <a:gd name="T5" fmla="*/ 136 h 11"/>
                <a:gd name="T6" fmla="*/ 105 w 18"/>
                <a:gd name="T7" fmla="*/ 17 h 11"/>
                <a:gd name="T8" fmla="*/ 181 w 18"/>
                <a:gd name="T9" fmla="*/ 0 h 11"/>
                <a:gd name="T10" fmla="*/ 321 w 18"/>
                <a:gd name="T11" fmla="*/ 36 h 11"/>
                <a:gd name="T12" fmla="*/ 321 w 18"/>
                <a:gd name="T13" fmla="*/ 36 h 11"/>
                <a:gd name="T14" fmla="*/ 164 w 18"/>
                <a:gd name="T15" fmla="*/ 0 h 11"/>
                <a:gd name="T16" fmla="*/ 105 w 18"/>
                <a:gd name="T17" fmla="*/ 17 h 11"/>
                <a:gd name="T18" fmla="*/ 0 w 18"/>
                <a:gd name="T19" fmla="*/ 136 h 11"/>
                <a:gd name="T20" fmla="*/ 16 w 18"/>
                <a:gd name="T21" fmla="*/ 176 h 11"/>
                <a:gd name="T22" fmla="*/ 181 w 18"/>
                <a:gd name="T23" fmla="*/ 209 h 11"/>
                <a:gd name="T24" fmla="*/ 199 w 18"/>
                <a:gd name="T25" fmla="*/ 209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1"/>
                <a:gd name="T41" fmla="*/ 18 w 1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1">
                  <a:moveTo>
                    <a:pt x="11" y="11"/>
                  </a:moveTo>
                  <a:cubicBezTo>
                    <a:pt x="2" y="9"/>
                    <a:pt x="2" y="9"/>
                    <a:pt x="2" y="9"/>
                  </a:cubicBezTo>
                  <a:cubicBezTo>
                    <a:pt x="1" y="9"/>
                    <a:pt x="0" y="8"/>
                    <a:pt x="1" y="7"/>
                  </a:cubicBezTo>
                  <a:cubicBezTo>
                    <a:pt x="6" y="1"/>
                    <a:pt x="6" y="1"/>
                    <a:pt x="6" y="1"/>
                  </a:cubicBezTo>
                  <a:cubicBezTo>
                    <a:pt x="7" y="0"/>
                    <a:pt x="8" y="0"/>
                    <a:pt x="10" y="0"/>
                  </a:cubicBezTo>
                  <a:cubicBezTo>
                    <a:pt x="18" y="2"/>
                    <a:pt x="18" y="2"/>
                    <a:pt x="18" y="2"/>
                  </a:cubicBezTo>
                  <a:cubicBezTo>
                    <a:pt x="18" y="2"/>
                    <a:pt x="18" y="2"/>
                    <a:pt x="18" y="2"/>
                  </a:cubicBezTo>
                  <a:cubicBezTo>
                    <a:pt x="9" y="0"/>
                    <a:pt x="9" y="0"/>
                    <a:pt x="9" y="0"/>
                  </a:cubicBezTo>
                  <a:cubicBezTo>
                    <a:pt x="8" y="0"/>
                    <a:pt x="6" y="0"/>
                    <a:pt x="6" y="1"/>
                  </a:cubicBezTo>
                  <a:cubicBezTo>
                    <a:pt x="0" y="7"/>
                    <a:pt x="0" y="7"/>
                    <a:pt x="0" y="7"/>
                  </a:cubicBezTo>
                  <a:cubicBezTo>
                    <a:pt x="0" y="8"/>
                    <a:pt x="0" y="9"/>
                    <a:pt x="1" y="9"/>
                  </a:cubicBezTo>
                  <a:cubicBezTo>
                    <a:pt x="10" y="11"/>
                    <a:pt x="10" y="11"/>
                    <a:pt x="10" y="11"/>
                  </a:cubicBezTo>
                  <a:lnTo>
                    <a:pt x="11" y="11"/>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06" name="Freeform 255"/>
            <p:cNvSpPr>
              <a:spLocks noChangeAspect="1"/>
            </p:cNvSpPr>
            <p:nvPr/>
          </p:nvSpPr>
          <p:spPr bwMode="auto">
            <a:xfrm>
              <a:off x="4101" y="1661"/>
              <a:ext cx="89" cy="63"/>
            </a:xfrm>
            <a:custGeom>
              <a:avLst/>
              <a:gdLst>
                <a:gd name="T0" fmla="*/ 720 w 44"/>
                <a:gd name="T1" fmla="*/ 0 h 31"/>
                <a:gd name="T2" fmla="*/ 736 w 44"/>
                <a:gd name="T3" fmla="*/ 252 h 31"/>
                <a:gd name="T4" fmla="*/ 200 w 44"/>
                <a:gd name="T5" fmla="*/ 480 h 31"/>
                <a:gd name="T6" fmla="*/ 0 w 44"/>
                <a:gd name="T7" fmla="*/ 219 h 31"/>
                <a:gd name="T8" fmla="*/ 720 w 44"/>
                <a:gd name="T9" fmla="*/ 0 h 31"/>
                <a:gd name="T10" fmla="*/ 0 60000 65536"/>
                <a:gd name="T11" fmla="*/ 0 60000 65536"/>
                <a:gd name="T12" fmla="*/ 0 60000 65536"/>
                <a:gd name="T13" fmla="*/ 0 60000 65536"/>
                <a:gd name="T14" fmla="*/ 0 60000 65536"/>
                <a:gd name="T15" fmla="*/ 0 w 44"/>
                <a:gd name="T16" fmla="*/ 0 h 31"/>
                <a:gd name="T17" fmla="*/ 44 w 44"/>
                <a:gd name="T18" fmla="*/ 31 h 31"/>
              </a:gdLst>
              <a:ahLst/>
              <a:cxnLst>
                <a:cxn ang="T10">
                  <a:pos x="T0" y="T1"/>
                </a:cxn>
                <a:cxn ang="T11">
                  <a:pos x="T2" y="T3"/>
                </a:cxn>
                <a:cxn ang="T12">
                  <a:pos x="T4" y="T5"/>
                </a:cxn>
                <a:cxn ang="T13">
                  <a:pos x="T6" y="T7"/>
                </a:cxn>
                <a:cxn ang="T14">
                  <a:pos x="T8" y="T9"/>
                </a:cxn>
              </a:cxnLst>
              <a:rect l="T15" t="T16" r="T17" b="T18"/>
              <a:pathLst>
                <a:path w="44" h="31">
                  <a:moveTo>
                    <a:pt x="43" y="0"/>
                  </a:moveTo>
                  <a:cubicBezTo>
                    <a:pt x="44" y="15"/>
                    <a:pt x="44" y="15"/>
                    <a:pt x="44" y="15"/>
                  </a:cubicBezTo>
                  <a:cubicBezTo>
                    <a:pt x="44" y="15"/>
                    <a:pt x="30" y="31"/>
                    <a:pt x="12" y="28"/>
                  </a:cubicBezTo>
                  <a:cubicBezTo>
                    <a:pt x="7" y="25"/>
                    <a:pt x="1" y="19"/>
                    <a:pt x="0" y="13"/>
                  </a:cubicBezTo>
                  <a:lnTo>
                    <a:pt x="43" y="0"/>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07" name="Freeform 256"/>
            <p:cNvSpPr>
              <a:spLocks noChangeAspect="1"/>
            </p:cNvSpPr>
            <p:nvPr/>
          </p:nvSpPr>
          <p:spPr bwMode="auto">
            <a:xfrm>
              <a:off x="3894" y="1639"/>
              <a:ext cx="294" cy="254"/>
            </a:xfrm>
            <a:custGeom>
              <a:avLst/>
              <a:gdLst>
                <a:gd name="T0" fmla="*/ 2384 w 146"/>
                <a:gd name="T1" fmla="*/ 0 h 126"/>
                <a:gd name="T2" fmla="*/ 2400 w 146"/>
                <a:gd name="T3" fmla="*/ 179 h 126"/>
                <a:gd name="T4" fmla="*/ 1812 w 146"/>
                <a:gd name="T5" fmla="*/ 508 h 126"/>
                <a:gd name="T6" fmla="*/ 957 w 146"/>
                <a:gd name="T7" fmla="*/ 1451 h 126"/>
                <a:gd name="T8" fmla="*/ 540 w 146"/>
                <a:gd name="T9" fmla="*/ 2080 h 126"/>
                <a:gd name="T10" fmla="*/ 32 w 146"/>
                <a:gd name="T11" fmla="*/ 1901 h 126"/>
                <a:gd name="T12" fmla="*/ 0 w 146"/>
                <a:gd name="T13" fmla="*/ 1820 h 126"/>
                <a:gd name="T14" fmla="*/ 759 w 146"/>
                <a:gd name="T15" fmla="*/ 1236 h 126"/>
                <a:gd name="T16" fmla="*/ 1845 w 146"/>
                <a:gd name="T17" fmla="*/ 131 h 126"/>
                <a:gd name="T18" fmla="*/ 2384 w 146"/>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126"/>
                <a:gd name="T32" fmla="*/ 146 w 146"/>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126">
                  <a:moveTo>
                    <a:pt x="145" y="0"/>
                  </a:moveTo>
                  <a:cubicBezTo>
                    <a:pt x="146" y="11"/>
                    <a:pt x="146" y="11"/>
                    <a:pt x="146" y="11"/>
                  </a:cubicBezTo>
                  <a:cubicBezTo>
                    <a:pt x="146" y="11"/>
                    <a:pt x="145" y="23"/>
                    <a:pt x="110" y="31"/>
                  </a:cubicBezTo>
                  <a:cubicBezTo>
                    <a:pt x="98" y="38"/>
                    <a:pt x="71" y="73"/>
                    <a:pt x="58" y="88"/>
                  </a:cubicBezTo>
                  <a:cubicBezTo>
                    <a:pt x="49" y="102"/>
                    <a:pt x="33" y="126"/>
                    <a:pt x="33" y="126"/>
                  </a:cubicBezTo>
                  <a:cubicBezTo>
                    <a:pt x="2" y="115"/>
                    <a:pt x="2" y="115"/>
                    <a:pt x="2" y="115"/>
                  </a:cubicBezTo>
                  <a:cubicBezTo>
                    <a:pt x="0" y="110"/>
                    <a:pt x="0" y="110"/>
                    <a:pt x="0" y="110"/>
                  </a:cubicBezTo>
                  <a:cubicBezTo>
                    <a:pt x="46" y="75"/>
                    <a:pt x="46" y="75"/>
                    <a:pt x="46" y="75"/>
                  </a:cubicBezTo>
                  <a:cubicBezTo>
                    <a:pt x="112" y="8"/>
                    <a:pt x="112" y="8"/>
                    <a:pt x="112" y="8"/>
                  </a:cubicBezTo>
                  <a:lnTo>
                    <a:pt x="145" y="0"/>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08" name="Freeform 257"/>
            <p:cNvSpPr>
              <a:spLocks noChangeAspect="1"/>
            </p:cNvSpPr>
            <p:nvPr/>
          </p:nvSpPr>
          <p:spPr bwMode="auto">
            <a:xfrm>
              <a:off x="3892" y="1609"/>
              <a:ext cx="294" cy="276"/>
            </a:xfrm>
            <a:custGeom>
              <a:avLst/>
              <a:gdLst>
                <a:gd name="T0" fmla="*/ 2400 w 146"/>
                <a:gd name="T1" fmla="*/ 244 h 137"/>
                <a:gd name="T2" fmla="*/ 1675 w 146"/>
                <a:gd name="T3" fmla="*/ 0 h 137"/>
                <a:gd name="T4" fmla="*/ 0 w 146"/>
                <a:gd name="T5" fmla="*/ 2077 h 137"/>
                <a:gd name="T6" fmla="*/ 507 w 146"/>
                <a:gd name="T7" fmla="*/ 2256 h 137"/>
                <a:gd name="T8" fmla="*/ 1788 w 146"/>
                <a:gd name="T9" fmla="*/ 645 h 137"/>
                <a:gd name="T10" fmla="*/ 2400 w 146"/>
                <a:gd name="T11" fmla="*/ 244 h 137"/>
                <a:gd name="T12" fmla="*/ 0 60000 65536"/>
                <a:gd name="T13" fmla="*/ 0 60000 65536"/>
                <a:gd name="T14" fmla="*/ 0 60000 65536"/>
                <a:gd name="T15" fmla="*/ 0 60000 65536"/>
                <a:gd name="T16" fmla="*/ 0 60000 65536"/>
                <a:gd name="T17" fmla="*/ 0 60000 65536"/>
                <a:gd name="T18" fmla="*/ 0 w 146"/>
                <a:gd name="T19" fmla="*/ 0 h 137"/>
                <a:gd name="T20" fmla="*/ 146 w 146"/>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46" h="137">
                  <a:moveTo>
                    <a:pt x="146" y="15"/>
                  </a:moveTo>
                  <a:cubicBezTo>
                    <a:pt x="146" y="15"/>
                    <a:pt x="113" y="3"/>
                    <a:pt x="102" y="0"/>
                  </a:cubicBezTo>
                  <a:cubicBezTo>
                    <a:pt x="80" y="2"/>
                    <a:pt x="26" y="60"/>
                    <a:pt x="0" y="126"/>
                  </a:cubicBezTo>
                  <a:cubicBezTo>
                    <a:pt x="22" y="135"/>
                    <a:pt x="31" y="137"/>
                    <a:pt x="31" y="137"/>
                  </a:cubicBezTo>
                  <a:cubicBezTo>
                    <a:pt x="31" y="137"/>
                    <a:pt x="63" y="76"/>
                    <a:pt x="109" y="39"/>
                  </a:cubicBezTo>
                  <a:cubicBezTo>
                    <a:pt x="122" y="34"/>
                    <a:pt x="132" y="33"/>
                    <a:pt x="146" y="15"/>
                  </a:cubicBezTo>
                  <a:close/>
                </a:path>
              </a:pathLst>
            </a:custGeom>
            <a:solidFill>
              <a:srgbClr val="5B7694"/>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09" name="Freeform 258"/>
            <p:cNvSpPr>
              <a:spLocks noChangeAspect="1"/>
            </p:cNvSpPr>
            <p:nvPr/>
          </p:nvSpPr>
          <p:spPr bwMode="auto">
            <a:xfrm>
              <a:off x="3948" y="1637"/>
              <a:ext cx="238" cy="248"/>
            </a:xfrm>
            <a:custGeom>
              <a:avLst/>
              <a:gdLst>
                <a:gd name="T0" fmla="*/ 1920 w 118"/>
                <a:gd name="T1" fmla="*/ 0 h 123"/>
                <a:gd name="T2" fmla="*/ 1305 w 118"/>
                <a:gd name="T3" fmla="*/ 395 h 123"/>
                <a:gd name="T4" fmla="*/ 16 w 118"/>
                <a:gd name="T5" fmla="*/ 2016 h 123"/>
                <a:gd name="T6" fmla="*/ 0 w 118"/>
                <a:gd name="T7" fmla="*/ 2016 h 123"/>
                <a:gd name="T8" fmla="*/ 48 w 118"/>
                <a:gd name="T9" fmla="*/ 2032 h 123"/>
                <a:gd name="T10" fmla="*/ 1339 w 118"/>
                <a:gd name="T11" fmla="*/ 411 h 123"/>
                <a:gd name="T12" fmla="*/ 1952 w 118"/>
                <a:gd name="T13" fmla="*/ 16 h 123"/>
                <a:gd name="T14" fmla="*/ 1920 w 118"/>
                <a:gd name="T15" fmla="*/ 0 h 123"/>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123"/>
                <a:gd name="T26" fmla="*/ 118 w 118"/>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123">
                  <a:moveTo>
                    <a:pt x="116" y="0"/>
                  </a:moveTo>
                  <a:cubicBezTo>
                    <a:pt x="103" y="18"/>
                    <a:pt x="92" y="19"/>
                    <a:pt x="79" y="24"/>
                  </a:cubicBezTo>
                  <a:cubicBezTo>
                    <a:pt x="33" y="61"/>
                    <a:pt x="1" y="122"/>
                    <a:pt x="1" y="122"/>
                  </a:cubicBezTo>
                  <a:cubicBezTo>
                    <a:pt x="0" y="122"/>
                    <a:pt x="0" y="122"/>
                    <a:pt x="0" y="122"/>
                  </a:cubicBezTo>
                  <a:cubicBezTo>
                    <a:pt x="2" y="123"/>
                    <a:pt x="3" y="123"/>
                    <a:pt x="3" y="123"/>
                  </a:cubicBezTo>
                  <a:cubicBezTo>
                    <a:pt x="3" y="123"/>
                    <a:pt x="35" y="62"/>
                    <a:pt x="81" y="25"/>
                  </a:cubicBezTo>
                  <a:cubicBezTo>
                    <a:pt x="94" y="20"/>
                    <a:pt x="104" y="19"/>
                    <a:pt x="118" y="1"/>
                  </a:cubicBezTo>
                  <a:cubicBezTo>
                    <a:pt x="118" y="1"/>
                    <a:pt x="118" y="1"/>
                    <a:pt x="116" y="0"/>
                  </a:cubicBez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10" name="Freeform 259"/>
            <p:cNvSpPr>
              <a:spLocks noChangeAspect="1"/>
            </p:cNvSpPr>
            <p:nvPr/>
          </p:nvSpPr>
          <p:spPr bwMode="auto">
            <a:xfrm>
              <a:off x="4113" y="1758"/>
              <a:ext cx="87" cy="32"/>
            </a:xfrm>
            <a:custGeom>
              <a:avLst/>
              <a:gdLst>
                <a:gd name="T0" fmla="*/ 85 w 87"/>
                <a:gd name="T1" fmla="*/ 32 h 32"/>
                <a:gd name="T2" fmla="*/ 0 w 87"/>
                <a:gd name="T3" fmla="*/ 2 h 32"/>
                <a:gd name="T4" fmla="*/ 0 w 87"/>
                <a:gd name="T5" fmla="*/ 0 h 32"/>
                <a:gd name="T6" fmla="*/ 87 w 87"/>
                <a:gd name="T7" fmla="*/ 30 h 32"/>
                <a:gd name="T8" fmla="*/ 85 w 87"/>
                <a:gd name="T9" fmla="*/ 32 h 32"/>
                <a:gd name="T10" fmla="*/ 0 60000 65536"/>
                <a:gd name="T11" fmla="*/ 0 60000 65536"/>
                <a:gd name="T12" fmla="*/ 0 60000 65536"/>
                <a:gd name="T13" fmla="*/ 0 60000 65536"/>
                <a:gd name="T14" fmla="*/ 0 60000 65536"/>
                <a:gd name="T15" fmla="*/ 0 w 87"/>
                <a:gd name="T16" fmla="*/ 0 h 32"/>
                <a:gd name="T17" fmla="*/ 87 w 87"/>
                <a:gd name="T18" fmla="*/ 32 h 32"/>
              </a:gdLst>
              <a:ahLst/>
              <a:cxnLst>
                <a:cxn ang="T10">
                  <a:pos x="T0" y="T1"/>
                </a:cxn>
                <a:cxn ang="T11">
                  <a:pos x="T2" y="T3"/>
                </a:cxn>
                <a:cxn ang="T12">
                  <a:pos x="T4" y="T5"/>
                </a:cxn>
                <a:cxn ang="T13">
                  <a:pos x="T6" y="T7"/>
                </a:cxn>
                <a:cxn ang="T14">
                  <a:pos x="T8" y="T9"/>
                </a:cxn>
              </a:cxnLst>
              <a:rect l="T15" t="T16" r="T17" b="T18"/>
              <a:pathLst>
                <a:path w="87" h="32">
                  <a:moveTo>
                    <a:pt x="85" y="32"/>
                  </a:moveTo>
                  <a:lnTo>
                    <a:pt x="0" y="2"/>
                  </a:lnTo>
                  <a:lnTo>
                    <a:pt x="0" y="0"/>
                  </a:lnTo>
                  <a:lnTo>
                    <a:pt x="87" y="30"/>
                  </a:lnTo>
                  <a:lnTo>
                    <a:pt x="85" y="32"/>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11" name="Freeform 260"/>
            <p:cNvSpPr>
              <a:spLocks noChangeAspect="1"/>
            </p:cNvSpPr>
            <p:nvPr/>
          </p:nvSpPr>
          <p:spPr bwMode="auto">
            <a:xfrm>
              <a:off x="4111" y="1760"/>
              <a:ext cx="87" cy="32"/>
            </a:xfrm>
            <a:custGeom>
              <a:avLst/>
              <a:gdLst>
                <a:gd name="T0" fmla="*/ 87 w 87"/>
                <a:gd name="T1" fmla="*/ 32 h 32"/>
                <a:gd name="T2" fmla="*/ 0 w 87"/>
                <a:gd name="T3" fmla="*/ 2 h 32"/>
                <a:gd name="T4" fmla="*/ 2 w 87"/>
                <a:gd name="T5" fmla="*/ 0 h 32"/>
                <a:gd name="T6" fmla="*/ 87 w 87"/>
                <a:gd name="T7" fmla="*/ 30 h 32"/>
                <a:gd name="T8" fmla="*/ 87 w 87"/>
                <a:gd name="T9" fmla="*/ 32 h 32"/>
                <a:gd name="T10" fmla="*/ 0 60000 65536"/>
                <a:gd name="T11" fmla="*/ 0 60000 65536"/>
                <a:gd name="T12" fmla="*/ 0 60000 65536"/>
                <a:gd name="T13" fmla="*/ 0 60000 65536"/>
                <a:gd name="T14" fmla="*/ 0 60000 65536"/>
                <a:gd name="T15" fmla="*/ 0 w 87"/>
                <a:gd name="T16" fmla="*/ 0 h 32"/>
                <a:gd name="T17" fmla="*/ 87 w 87"/>
                <a:gd name="T18" fmla="*/ 32 h 32"/>
              </a:gdLst>
              <a:ahLst/>
              <a:cxnLst>
                <a:cxn ang="T10">
                  <a:pos x="T0" y="T1"/>
                </a:cxn>
                <a:cxn ang="T11">
                  <a:pos x="T2" y="T3"/>
                </a:cxn>
                <a:cxn ang="T12">
                  <a:pos x="T4" y="T5"/>
                </a:cxn>
                <a:cxn ang="T13">
                  <a:pos x="T6" y="T7"/>
                </a:cxn>
                <a:cxn ang="T14">
                  <a:pos x="T8" y="T9"/>
                </a:cxn>
              </a:cxnLst>
              <a:rect l="T15" t="T16" r="T17" b="T18"/>
              <a:pathLst>
                <a:path w="87" h="32">
                  <a:moveTo>
                    <a:pt x="87" y="32"/>
                  </a:moveTo>
                  <a:lnTo>
                    <a:pt x="0" y="2"/>
                  </a:lnTo>
                  <a:lnTo>
                    <a:pt x="2" y="0"/>
                  </a:lnTo>
                  <a:lnTo>
                    <a:pt x="87" y="30"/>
                  </a:lnTo>
                  <a:lnTo>
                    <a:pt x="87" y="32"/>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12" name="Freeform 261"/>
            <p:cNvSpPr>
              <a:spLocks noChangeAspect="1"/>
            </p:cNvSpPr>
            <p:nvPr/>
          </p:nvSpPr>
          <p:spPr bwMode="auto">
            <a:xfrm>
              <a:off x="4103" y="1768"/>
              <a:ext cx="87" cy="32"/>
            </a:xfrm>
            <a:custGeom>
              <a:avLst/>
              <a:gdLst>
                <a:gd name="T0" fmla="*/ 85 w 87"/>
                <a:gd name="T1" fmla="*/ 32 h 32"/>
                <a:gd name="T2" fmla="*/ 0 w 87"/>
                <a:gd name="T3" fmla="*/ 2 h 32"/>
                <a:gd name="T4" fmla="*/ 2 w 87"/>
                <a:gd name="T5" fmla="*/ 0 h 32"/>
                <a:gd name="T6" fmla="*/ 87 w 87"/>
                <a:gd name="T7" fmla="*/ 30 h 32"/>
                <a:gd name="T8" fmla="*/ 85 w 87"/>
                <a:gd name="T9" fmla="*/ 32 h 32"/>
                <a:gd name="T10" fmla="*/ 0 60000 65536"/>
                <a:gd name="T11" fmla="*/ 0 60000 65536"/>
                <a:gd name="T12" fmla="*/ 0 60000 65536"/>
                <a:gd name="T13" fmla="*/ 0 60000 65536"/>
                <a:gd name="T14" fmla="*/ 0 60000 65536"/>
                <a:gd name="T15" fmla="*/ 0 w 87"/>
                <a:gd name="T16" fmla="*/ 0 h 32"/>
                <a:gd name="T17" fmla="*/ 87 w 87"/>
                <a:gd name="T18" fmla="*/ 32 h 32"/>
              </a:gdLst>
              <a:ahLst/>
              <a:cxnLst>
                <a:cxn ang="T10">
                  <a:pos x="T0" y="T1"/>
                </a:cxn>
                <a:cxn ang="T11">
                  <a:pos x="T2" y="T3"/>
                </a:cxn>
                <a:cxn ang="T12">
                  <a:pos x="T4" y="T5"/>
                </a:cxn>
                <a:cxn ang="T13">
                  <a:pos x="T6" y="T7"/>
                </a:cxn>
                <a:cxn ang="T14">
                  <a:pos x="T8" y="T9"/>
                </a:cxn>
              </a:cxnLst>
              <a:rect l="T15" t="T16" r="T17" b="T18"/>
              <a:pathLst>
                <a:path w="87" h="32">
                  <a:moveTo>
                    <a:pt x="85" y="32"/>
                  </a:moveTo>
                  <a:lnTo>
                    <a:pt x="0" y="2"/>
                  </a:lnTo>
                  <a:lnTo>
                    <a:pt x="2" y="0"/>
                  </a:lnTo>
                  <a:lnTo>
                    <a:pt x="87" y="30"/>
                  </a:lnTo>
                  <a:lnTo>
                    <a:pt x="85" y="32"/>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13" name="Freeform 262"/>
            <p:cNvSpPr>
              <a:spLocks noChangeAspect="1"/>
            </p:cNvSpPr>
            <p:nvPr/>
          </p:nvSpPr>
          <p:spPr bwMode="auto">
            <a:xfrm>
              <a:off x="4103" y="1770"/>
              <a:ext cx="85" cy="34"/>
            </a:xfrm>
            <a:custGeom>
              <a:avLst/>
              <a:gdLst>
                <a:gd name="T0" fmla="*/ 85 w 85"/>
                <a:gd name="T1" fmla="*/ 34 h 34"/>
                <a:gd name="T2" fmla="*/ 0 w 85"/>
                <a:gd name="T3" fmla="*/ 4 h 34"/>
                <a:gd name="T4" fmla="*/ 0 w 85"/>
                <a:gd name="T5" fmla="*/ 0 h 34"/>
                <a:gd name="T6" fmla="*/ 85 w 85"/>
                <a:gd name="T7" fmla="*/ 30 h 34"/>
                <a:gd name="T8" fmla="*/ 85 w 85"/>
                <a:gd name="T9" fmla="*/ 34 h 34"/>
                <a:gd name="T10" fmla="*/ 0 60000 65536"/>
                <a:gd name="T11" fmla="*/ 0 60000 65536"/>
                <a:gd name="T12" fmla="*/ 0 60000 65536"/>
                <a:gd name="T13" fmla="*/ 0 60000 65536"/>
                <a:gd name="T14" fmla="*/ 0 60000 65536"/>
                <a:gd name="T15" fmla="*/ 0 w 85"/>
                <a:gd name="T16" fmla="*/ 0 h 34"/>
                <a:gd name="T17" fmla="*/ 85 w 85"/>
                <a:gd name="T18" fmla="*/ 34 h 34"/>
              </a:gdLst>
              <a:ahLst/>
              <a:cxnLst>
                <a:cxn ang="T10">
                  <a:pos x="T0" y="T1"/>
                </a:cxn>
                <a:cxn ang="T11">
                  <a:pos x="T2" y="T3"/>
                </a:cxn>
                <a:cxn ang="T12">
                  <a:pos x="T4" y="T5"/>
                </a:cxn>
                <a:cxn ang="T13">
                  <a:pos x="T6" y="T7"/>
                </a:cxn>
                <a:cxn ang="T14">
                  <a:pos x="T8" y="T9"/>
                </a:cxn>
              </a:cxnLst>
              <a:rect l="T15" t="T16" r="T17" b="T18"/>
              <a:pathLst>
                <a:path w="85" h="34">
                  <a:moveTo>
                    <a:pt x="85" y="34"/>
                  </a:moveTo>
                  <a:lnTo>
                    <a:pt x="0" y="4"/>
                  </a:lnTo>
                  <a:lnTo>
                    <a:pt x="0" y="0"/>
                  </a:lnTo>
                  <a:lnTo>
                    <a:pt x="85" y="30"/>
                  </a:lnTo>
                  <a:lnTo>
                    <a:pt x="85" y="34"/>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14" name="Freeform 263"/>
            <p:cNvSpPr>
              <a:spLocks noChangeAspect="1"/>
            </p:cNvSpPr>
            <p:nvPr/>
          </p:nvSpPr>
          <p:spPr bwMode="auto">
            <a:xfrm>
              <a:off x="4095" y="1778"/>
              <a:ext cx="87" cy="33"/>
            </a:xfrm>
            <a:custGeom>
              <a:avLst/>
              <a:gdLst>
                <a:gd name="T0" fmla="*/ 85 w 87"/>
                <a:gd name="T1" fmla="*/ 33 h 33"/>
                <a:gd name="T2" fmla="*/ 0 w 87"/>
                <a:gd name="T3" fmla="*/ 4 h 33"/>
                <a:gd name="T4" fmla="*/ 0 w 87"/>
                <a:gd name="T5" fmla="*/ 0 h 33"/>
                <a:gd name="T6" fmla="*/ 87 w 87"/>
                <a:gd name="T7" fmla="*/ 30 h 33"/>
                <a:gd name="T8" fmla="*/ 85 w 87"/>
                <a:gd name="T9" fmla="*/ 33 h 33"/>
                <a:gd name="T10" fmla="*/ 0 60000 65536"/>
                <a:gd name="T11" fmla="*/ 0 60000 65536"/>
                <a:gd name="T12" fmla="*/ 0 60000 65536"/>
                <a:gd name="T13" fmla="*/ 0 60000 65536"/>
                <a:gd name="T14" fmla="*/ 0 60000 65536"/>
                <a:gd name="T15" fmla="*/ 0 w 87"/>
                <a:gd name="T16" fmla="*/ 0 h 33"/>
                <a:gd name="T17" fmla="*/ 87 w 87"/>
                <a:gd name="T18" fmla="*/ 33 h 33"/>
              </a:gdLst>
              <a:ahLst/>
              <a:cxnLst>
                <a:cxn ang="T10">
                  <a:pos x="T0" y="T1"/>
                </a:cxn>
                <a:cxn ang="T11">
                  <a:pos x="T2" y="T3"/>
                </a:cxn>
                <a:cxn ang="T12">
                  <a:pos x="T4" y="T5"/>
                </a:cxn>
                <a:cxn ang="T13">
                  <a:pos x="T6" y="T7"/>
                </a:cxn>
                <a:cxn ang="T14">
                  <a:pos x="T8" y="T9"/>
                </a:cxn>
              </a:cxnLst>
              <a:rect l="T15" t="T16" r="T17" b="T18"/>
              <a:pathLst>
                <a:path w="87" h="33">
                  <a:moveTo>
                    <a:pt x="85" y="33"/>
                  </a:moveTo>
                  <a:lnTo>
                    <a:pt x="0" y="4"/>
                  </a:lnTo>
                  <a:lnTo>
                    <a:pt x="0" y="0"/>
                  </a:lnTo>
                  <a:lnTo>
                    <a:pt x="87" y="30"/>
                  </a:lnTo>
                  <a:lnTo>
                    <a:pt x="85" y="33"/>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15" name="Freeform 264"/>
            <p:cNvSpPr>
              <a:spLocks noChangeAspect="1"/>
            </p:cNvSpPr>
            <p:nvPr/>
          </p:nvSpPr>
          <p:spPr bwMode="auto">
            <a:xfrm>
              <a:off x="4093" y="1782"/>
              <a:ext cx="87" cy="33"/>
            </a:xfrm>
            <a:custGeom>
              <a:avLst/>
              <a:gdLst>
                <a:gd name="T0" fmla="*/ 87 w 87"/>
                <a:gd name="T1" fmla="*/ 33 h 33"/>
                <a:gd name="T2" fmla="*/ 0 w 87"/>
                <a:gd name="T3" fmla="*/ 2 h 33"/>
                <a:gd name="T4" fmla="*/ 2 w 87"/>
                <a:gd name="T5" fmla="*/ 0 h 33"/>
                <a:gd name="T6" fmla="*/ 87 w 87"/>
                <a:gd name="T7" fmla="*/ 29 h 33"/>
                <a:gd name="T8" fmla="*/ 87 w 87"/>
                <a:gd name="T9" fmla="*/ 33 h 33"/>
                <a:gd name="T10" fmla="*/ 0 60000 65536"/>
                <a:gd name="T11" fmla="*/ 0 60000 65536"/>
                <a:gd name="T12" fmla="*/ 0 60000 65536"/>
                <a:gd name="T13" fmla="*/ 0 60000 65536"/>
                <a:gd name="T14" fmla="*/ 0 60000 65536"/>
                <a:gd name="T15" fmla="*/ 0 w 87"/>
                <a:gd name="T16" fmla="*/ 0 h 33"/>
                <a:gd name="T17" fmla="*/ 87 w 87"/>
                <a:gd name="T18" fmla="*/ 33 h 33"/>
              </a:gdLst>
              <a:ahLst/>
              <a:cxnLst>
                <a:cxn ang="T10">
                  <a:pos x="T0" y="T1"/>
                </a:cxn>
                <a:cxn ang="T11">
                  <a:pos x="T2" y="T3"/>
                </a:cxn>
                <a:cxn ang="T12">
                  <a:pos x="T4" y="T5"/>
                </a:cxn>
                <a:cxn ang="T13">
                  <a:pos x="T6" y="T7"/>
                </a:cxn>
                <a:cxn ang="T14">
                  <a:pos x="T8" y="T9"/>
                </a:cxn>
              </a:cxnLst>
              <a:rect l="T15" t="T16" r="T17" b="T18"/>
              <a:pathLst>
                <a:path w="87" h="33">
                  <a:moveTo>
                    <a:pt x="87" y="33"/>
                  </a:moveTo>
                  <a:lnTo>
                    <a:pt x="0" y="2"/>
                  </a:lnTo>
                  <a:lnTo>
                    <a:pt x="2" y="0"/>
                  </a:lnTo>
                  <a:lnTo>
                    <a:pt x="87" y="29"/>
                  </a:lnTo>
                  <a:lnTo>
                    <a:pt x="87" y="33"/>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16" name="Freeform 265"/>
            <p:cNvSpPr>
              <a:spLocks noChangeAspect="1"/>
            </p:cNvSpPr>
            <p:nvPr/>
          </p:nvSpPr>
          <p:spPr bwMode="auto">
            <a:xfrm>
              <a:off x="4085" y="1788"/>
              <a:ext cx="87" cy="35"/>
            </a:xfrm>
            <a:custGeom>
              <a:avLst/>
              <a:gdLst>
                <a:gd name="T0" fmla="*/ 87 w 87"/>
                <a:gd name="T1" fmla="*/ 35 h 35"/>
                <a:gd name="T2" fmla="*/ 0 w 87"/>
                <a:gd name="T3" fmla="*/ 4 h 35"/>
                <a:gd name="T4" fmla="*/ 2 w 87"/>
                <a:gd name="T5" fmla="*/ 0 h 35"/>
                <a:gd name="T6" fmla="*/ 87 w 87"/>
                <a:gd name="T7" fmla="*/ 31 h 35"/>
                <a:gd name="T8" fmla="*/ 87 w 87"/>
                <a:gd name="T9" fmla="*/ 35 h 35"/>
                <a:gd name="T10" fmla="*/ 0 60000 65536"/>
                <a:gd name="T11" fmla="*/ 0 60000 65536"/>
                <a:gd name="T12" fmla="*/ 0 60000 65536"/>
                <a:gd name="T13" fmla="*/ 0 60000 65536"/>
                <a:gd name="T14" fmla="*/ 0 60000 65536"/>
                <a:gd name="T15" fmla="*/ 0 w 87"/>
                <a:gd name="T16" fmla="*/ 0 h 35"/>
                <a:gd name="T17" fmla="*/ 87 w 87"/>
                <a:gd name="T18" fmla="*/ 35 h 35"/>
              </a:gdLst>
              <a:ahLst/>
              <a:cxnLst>
                <a:cxn ang="T10">
                  <a:pos x="T0" y="T1"/>
                </a:cxn>
                <a:cxn ang="T11">
                  <a:pos x="T2" y="T3"/>
                </a:cxn>
                <a:cxn ang="T12">
                  <a:pos x="T4" y="T5"/>
                </a:cxn>
                <a:cxn ang="T13">
                  <a:pos x="T6" y="T7"/>
                </a:cxn>
                <a:cxn ang="T14">
                  <a:pos x="T8" y="T9"/>
                </a:cxn>
              </a:cxnLst>
              <a:rect l="T15" t="T16" r="T17" b="T18"/>
              <a:pathLst>
                <a:path w="87" h="35">
                  <a:moveTo>
                    <a:pt x="87" y="35"/>
                  </a:moveTo>
                  <a:lnTo>
                    <a:pt x="0" y="4"/>
                  </a:lnTo>
                  <a:lnTo>
                    <a:pt x="2" y="0"/>
                  </a:lnTo>
                  <a:lnTo>
                    <a:pt x="87" y="31"/>
                  </a:lnTo>
                  <a:lnTo>
                    <a:pt x="87" y="35"/>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17" name="Freeform 266"/>
            <p:cNvSpPr>
              <a:spLocks noChangeAspect="1"/>
            </p:cNvSpPr>
            <p:nvPr/>
          </p:nvSpPr>
          <p:spPr bwMode="auto">
            <a:xfrm>
              <a:off x="4085" y="1792"/>
              <a:ext cx="87" cy="33"/>
            </a:xfrm>
            <a:custGeom>
              <a:avLst/>
              <a:gdLst>
                <a:gd name="T0" fmla="*/ 85 w 87"/>
                <a:gd name="T1" fmla="*/ 33 h 33"/>
                <a:gd name="T2" fmla="*/ 0 w 87"/>
                <a:gd name="T3" fmla="*/ 2 h 33"/>
                <a:gd name="T4" fmla="*/ 0 w 87"/>
                <a:gd name="T5" fmla="*/ 0 h 33"/>
                <a:gd name="T6" fmla="*/ 87 w 87"/>
                <a:gd name="T7" fmla="*/ 31 h 33"/>
                <a:gd name="T8" fmla="*/ 85 w 87"/>
                <a:gd name="T9" fmla="*/ 33 h 33"/>
                <a:gd name="T10" fmla="*/ 0 60000 65536"/>
                <a:gd name="T11" fmla="*/ 0 60000 65536"/>
                <a:gd name="T12" fmla="*/ 0 60000 65536"/>
                <a:gd name="T13" fmla="*/ 0 60000 65536"/>
                <a:gd name="T14" fmla="*/ 0 60000 65536"/>
                <a:gd name="T15" fmla="*/ 0 w 87"/>
                <a:gd name="T16" fmla="*/ 0 h 33"/>
                <a:gd name="T17" fmla="*/ 87 w 87"/>
                <a:gd name="T18" fmla="*/ 33 h 33"/>
              </a:gdLst>
              <a:ahLst/>
              <a:cxnLst>
                <a:cxn ang="T10">
                  <a:pos x="T0" y="T1"/>
                </a:cxn>
                <a:cxn ang="T11">
                  <a:pos x="T2" y="T3"/>
                </a:cxn>
                <a:cxn ang="T12">
                  <a:pos x="T4" y="T5"/>
                </a:cxn>
                <a:cxn ang="T13">
                  <a:pos x="T6" y="T7"/>
                </a:cxn>
                <a:cxn ang="T14">
                  <a:pos x="T8" y="T9"/>
                </a:cxn>
              </a:cxnLst>
              <a:rect l="T15" t="T16" r="T17" b="T18"/>
              <a:pathLst>
                <a:path w="87" h="33">
                  <a:moveTo>
                    <a:pt x="85" y="33"/>
                  </a:moveTo>
                  <a:lnTo>
                    <a:pt x="0" y="2"/>
                  </a:lnTo>
                  <a:lnTo>
                    <a:pt x="0" y="0"/>
                  </a:lnTo>
                  <a:lnTo>
                    <a:pt x="87" y="31"/>
                  </a:lnTo>
                  <a:lnTo>
                    <a:pt x="85" y="33"/>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18" name="Freeform 267"/>
            <p:cNvSpPr>
              <a:spLocks noChangeAspect="1"/>
            </p:cNvSpPr>
            <p:nvPr/>
          </p:nvSpPr>
          <p:spPr bwMode="auto">
            <a:xfrm>
              <a:off x="4077" y="1798"/>
              <a:ext cx="87" cy="35"/>
            </a:xfrm>
            <a:custGeom>
              <a:avLst/>
              <a:gdLst>
                <a:gd name="T0" fmla="*/ 85 w 87"/>
                <a:gd name="T1" fmla="*/ 35 h 35"/>
                <a:gd name="T2" fmla="*/ 0 w 87"/>
                <a:gd name="T3" fmla="*/ 4 h 35"/>
                <a:gd name="T4" fmla="*/ 0 w 87"/>
                <a:gd name="T5" fmla="*/ 0 h 35"/>
                <a:gd name="T6" fmla="*/ 87 w 87"/>
                <a:gd name="T7" fmla="*/ 31 h 35"/>
                <a:gd name="T8" fmla="*/ 85 w 87"/>
                <a:gd name="T9" fmla="*/ 35 h 35"/>
                <a:gd name="T10" fmla="*/ 0 60000 65536"/>
                <a:gd name="T11" fmla="*/ 0 60000 65536"/>
                <a:gd name="T12" fmla="*/ 0 60000 65536"/>
                <a:gd name="T13" fmla="*/ 0 60000 65536"/>
                <a:gd name="T14" fmla="*/ 0 60000 65536"/>
                <a:gd name="T15" fmla="*/ 0 w 87"/>
                <a:gd name="T16" fmla="*/ 0 h 35"/>
                <a:gd name="T17" fmla="*/ 87 w 87"/>
                <a:gd name="T18" fmla="*/ 35 h 35"/>
              </a:gdLst>
              <a:ahLst/>
              <a:cxnLst>
                <a:cxn ang="T10">
                  <a:pos x="T0" y="T1"/>
                </a:cxn>
                <a:cxn ang="T11">
                  <a:pos x="T2" y="T3"/>
                </a:cxn>
                <a:cxn ang="T12">
                  <a:pos x="T4" y="T5"/>
                </a:cxn>
                <a:cxn ang="T13">
                  <a:pos x="T6" y="T7"/>
                </a:cxn>
                <a:cxn ang="T14">
                  <a:pos x="T8" y="T9"/>
                </a:cxn>
              </a:cxnLst>
              <a:rect l="T15" t="T16" r="T17" b="T18"/>
              <a:pathLst>
                <a:path w="87" h="35">
                  <a:moveTo>
                    <a:pt x="85" y="35"/>
                  </a:moveTo>
                  <a:lnTo>
                    <a:pt x="0" y="4"/>
                  </a:lnTo>
                  <a:lnTo>
                    <a:pt x="0" y="0"/>
                  </a:lnTo>
                  <a:lnTo>
                    <a:pt x="87" y="31"/>
                  </a:lnTo>
                  <a:lnTo>
                    <a:pt x="85" y="35"/>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19" name="Freeform 268"/>
            <p:cNvSpPr>
              <a:spLocks noChangeAspect="1"/>
            </p:cNvSpPr>
            <p:nvPr/>
          </p:nvSpPr>
          <p:spPr bwMode="auto">
            <a:xfrm>
              <a:off x="4075" y="1802"/>
              <a:ext cx="87" cy="33"/>
            </a:xfrm>
            <a:custGeom>
              <a:avLst/>
              <a:gdLst>
                <a:gd name="T0" fmla="*/ 87 w 87"/>
                <a:gd name="T1" fmla="*/ 33 h 33"/>
                <a:gd name="T2" fmla="*/ 0 w 87"/>
                <a:gd name="T3" fmla="*/ 2 h 33"/>
                <a:gd name="T4" fmla="*/ 2 w 87"/>
                <a:gd name="T5" fmla="*/ 0 h 33"/>
                <a:gd name="T6" fmla="*/ 87 w 87"/>
                <a:gd name="T7" fmla="*/ 31 h 33"/>
                <a:gd name="T8" fmla="*/ 87 w 87"/>
                <a:gd name="T9" fmla="*/ 33 h 33"/>
                <a:gd name="T10" fmla="*/ 0 60000 65536"/>
                <a:gd name="T11" fmla="*/ 0 60000 65536"/>
                <a:gd name="T12" fmla="*/ 0 60000 65536"/>
                <a:gd name="T13" fmla="*/ 0 60000 65536"/>
                <a:gd name="T14" fmla="*/ 0 60000 65536"/>
                <a:gd name="T15" fmla="*/ 0 w 87"/>
                <a:gd name="T16" fmla="*/ 0 h 33"/>
                <a:gd name="T17" fmla="*/ 87 w 87"/>
                <a:gd name="T18" fmla="*/ 33 h 33"/>
              </a:gdLst>
              <a:ahLst/>
              <a:cxnLst>
                <a:cxn ang="T10">
                  <a:pos x="T0" y="T1"/>
                </a:cxn>
                <a:cxn ang="T11">
                  <a:pos x="T2" y="T3"/>
                </a:cxn>
                <a:cxn ang="T12">
                  <a:pos x="T4" y="T5"/>
                </a:cxn>
                <a:cxn ang="T13">
                  <a:pos x="T6" y="T7"/>
                </a:cxn>
                <a:cxn ang="T14">
                  <a:pos x="T8" y="T9"/>
                </a:cxn>
              </a:cxnLst>
              <a:rect l="T15" t="T16" r="T17" b="T18"/>
              <a:pathLst>
                <a:path w="87" h="33">
                  <a:moveTo>
                    <a:pt x="87" y="33"/>
                  </a:moveTo>
                  <a:lnTo>
                    <a:pt x="0" y="2"/>
                  </a:lnTo>
                  <a:lnTo>
                    <a:pt x="2" y="0"/>
                  </a:lnTo>
                  <a:lnTo>
                    <a:pt x="87" y="31"/>
                  </a:lnTo>
                  <a:lnTo>
                    <a:pt x="87" y="33"/>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20" name="Freeform 269"/>
            <p:cNvSpPr>
              <a:spLocks noChangeAspect="1"/>
            </p:cNvSpPr>
            <p:nvPr/>
          </p:nvSpPr>
          <p:spPr bwMode="auto">
            <a:xfrm>
              <a:off x="4069" y="1811"/>
              <a:ext cx="85" cy="32"/>
            </a:xfrm>
            <a:custGeom>
              <a:avLst/>
              <a:gdLst>
                <a:gd name="T0" fmla="*/ 85 w 85"/>
                <a:gd name="T1" fmla="*/ 32 h 32"/>
                <a:gd name="T2" fmla="*/ 0 w 85"/>
                <a:gd name="T3" fmla="*/ 2 h 32"/>
                <a:gd name="T4" fmla="*/ 0 w 85"/>
                <a:gd name="T5" fmla="*/ 0 h 32"/>
                <a:gd name="T6" fmla="*/ 85 w 85"/>
                <a:gd name="T7" fmla="*/ 30 h 32"/>
                <a:gd name="T8" fmla="*/ 85 w 85"/>
                <a:gd name="T9" fmla="*/ 32 h 32"/>
                <a:gd name="T10" fmla="*/ 0 60000 65536"/>
                <a:gd name="T11" fmla="*/ 0 60000 65536"/>
                <a:gd name="T12" fmla="*/ 0 60000 65536"/>
                <a:gd name="T13" fmla="*/ 0 60000 65536"/>
                <a:gd name="T14" fmla="*/ 0 60000 65536"/>
                <a:gd name="T15" fmla="*/ 0 w 85"/>
                <a:gd name="T16" fmla="*/ 0 h 32"/>
                <a:gd name="T17" fmla="*/ 85 w 85"/>
                <a:gd name="T18" fmla="*/ 32 h 32"/>
              </a:gdLst>
              <a:ahLst/>
              <a:cxnLst>
                <a:cxn ang="T10">
                  <a:pos x="T0" y="T1"/>
                </a:cxn>
                <a:cxn ang="T11">
                  <a:pos x="T2" y="T3"/>
                </a:cxn>
                <a:cxn ang="T12">
                  <a:pos x="T4" y="T5"/>
                </a:cxn>
                <a:cxn ang="T13">
                  <a:pos x="T6" y="T7"/>
                </a:cxn>
                <a:cxn ang="T14">
                  <a:pos x="T8" y="T9"/>
                </a:cxn>
              </a:cxnLst>
              <a:rect l="T15" t="T16" r="T17" b="T18"/>
              <a:pathLst>
                <a:path w="85" h="32">
                  <a:moveTo>
                    <a:pt x="85" y="32"/>
                  </a:moveTo>
                  <a:lnTo>
                    <a:pt x="0" y="2"/>
                  </a:lnTo>
                  <a:lnTo>
                    <a:pt x="0" y="0"/>
                  </a:lnTo>
                  <a:lnTo>
                    <a:pt x="85" y="30"/>
                  </a:lnTo>
                  <a:lnTo>
                    <a:pt x="85" y="32"/>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21" name="Freeform 270"/>
            <p:cNvSpPr>
              <a:spLocks noChangeAspect="1"/>
            </p:cNvSpPr>
            <p:nvPr/>
          </p:nvSpPr>
          <p:spPr bwMode="auto">
            <a:xfrm>
              <a:off x="4067" y="1813"/>
              <a:ext cx="87" cy="32"/>
            </a:xfrm>
            <a:custGeom>
              <a:avLst/>
              <a:gdLst>
                <a:gd name="T0" fmla="*/ 85 w 87"/>
                <a:gd name="T1" fmla="*/ 32 h 32"/>
                <a:gd name="T2" fmla="*/ 0 w 87"/>
                <a:gd name="T3" fmla="*/ 4 h 32"/>
                <a:gd name="T4" fmla="*/ 2 w 87"/>
                <a:gd name="T5" fmla="*/ 0 h 32"/>
                <a:gd name="T6" fmla="*/ 87 w 87"/>
                <a:gd name="T7" fmla="*/ 30 h 32"/>
                <a:gd name="T8" fmla="*/ 85 w 87"/>
                <a:gd name="T9" fmla="*/ 32 h 32"/>
                <a:gd name="T10" fmla="*/ 0 60000 65536"/>
                <a:gd name="T11" fmla="*/ 0 60000 65536"/>
                <a:gd name="T12" fmla="*/ 0 60000 65536"/>
                <a:gd name="T13" fmla="*/ 0 60000 65536"/>
                <a:gd name="T14" fmla="*/ 0 60000 65536"/>
                <a:gd name="T15" fmla="*/ 0 w 87"/>
                <a:gd name="T16" fmla="*/ 0 h 32"/>
                <a:gd name="T17" fmla="*/ 87 w 87"/>
                <a:gd name="T18" fmla="*/ 32 h 32"/>
              </a:gdLst>
              <a:ahLst/>
              <a:cxnLst>
                <a:cxn ang="T10">
                  <a:pos x="T0" y="T1"/>
                </a:cxn>
                <a:cxn ang="T11">
                  <a:pos x="T2" y="T3"/>
                </a:cxn>
                <a:cxn ang="T12">
                  <a:pos x="T4" y="T5"/>
                </a:cxn>
                <a:cxn ang="T13">
                  <a:pos x="T6" y="T7"/>
                </a:cxn>
                <a:cxn ang="T14">
                  <a:pos x="T8" y="T9"/>
                </a:cxn>
              </a:cxnLst>
              <a:rect l="T15" t="T16" r="T17" b="T18"/>
              <a:pathLst>
                <a:path w="87" h="32">
                  <a:moveTo>
                    <a:pt x="85" y="32"/>
                  </a:moveTo>
                  <a:lnTo>
                    <a:pt x="0" y="4"/>
                  </a:lnTo>
                  <a:lnTo>
                    <a:pt x="2" y="0"/>
                  </a:lnTo>
                  <a:lnTo>
                    <a:pt x="87" y="30"/>
                  </a:lnTo>
                  <a:lnTo>
                    <a:pt x="85" y="32"/>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22" name="Freeform 271"/>
            <p:cNvSpPr>
              <a:spLocks noChangeAspect="1"/>
            </p:cNvSpPr>
            <p:nvPr/>
          </p:nvSpPr>
          <p:spPr bwMode="auto">
            <a:xfrm>
              <a:off x="4059" y="1821"/>
              <a:ext cx="86" cy="32"/>
            </a:xfrm>
            <a:custGeom>
              <a:avLst/>
              <a:gdLst>
                <a:gd name="T0" fmla="*/ 84 w 86"/>
                <a:gd name="T1" fmla="*/ 32 h 32"/>
                <a:gd name="T2" fmla="*/ 0 w 86"/>
                <a:gd name="T3" fmla="*/ 2 h 32"/>
                <a:gd name="T4" fmla="*/ 0 w 86"/>
                <a:gd name="T5" fmla="*/ 0 h 32"/>
                <a:gd name="T6" fmla="*/ 86 w 86"/>
                <a:gd name="T7" fmla="*/ 30 h 32"/>
                <a:gd name="T8" fmla="*/ 84 w 86"/>
                <a:gd name="T9" fmla="*/ 32 h 32"/>
                <a:gd name="T10" fmla="*/ 0 60000 65536"/>
                <a:gd name="T11" fmla="*/ 0 60000 65536"/>
                <a:gd name="T12" fmla="*/ 0 60000 65536"/>
                <a:gd name="T13" fmla="*/ 0 60000 65536"/>
                <a:gd name="T14" fmla="*/ 0 60000 65536"/>
                <a:gd name="T15" fmla="*/ 0 w 86"/>
                <a:gd name="T16" fmla="*/ 0 h 32"/>
                <a:gd name="T17" fmla="*/ 86 w 86"/>
                <a:gd name="T18" fmla="*/ 32 h 32"/>
              </a:gdLst>
              <a:ahLst/>
              <a:cxnLst>
                <a:cxn ang="T10">
                  <a:pos x="T0" y="T1"/>
                </a:cxn>
                <a:cxn ang="T11">
                  <a:pos x="T2" y="T3"/>
                </a:cxn>
                <a:cxn ang="T12">
                  <a:pos x="T4" y="T5"/>
                </a:cxn>
                <a:cxn ang="T13">
                  <a:pos x="T6" y="T7"/>
                </a:cxn>
                <a:cxn ang="T14">
                  <a:pos x="T8" y="T9"/>
                </a:cxn>
              </a:cxnLst>
              <a:rect l="T15" t="T16" r="T17" b="T18"/>
              <a:pathLst>
                <a:path w="86" h="32">
                  <a:moveTo>
                    <a:pt x="84" y="32"/>
                  </a:moveTo>
                  <a:lnTo>
                    <a:pt x="0" y="2"/>
                  </a:lnTo>
                  <a:lnTo>
                    <a:pt x="0" y="0"/>
                  </a:lnTo>
                  <a:lnTo>
                    <a:pt x="86" y="30"/>
                  </a:lnTo>
                  <a:lnTo>
                    <a:pt x="84" y="32"/>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23" name="Freeform 272"/>
            <p:cNvSpPr>
              <a:spLocks noChangeAspect="1"/>
            </p:cNvSpPr>
            <p:nvPr/>
          </p:nvSpPr>
          <p:spPr bwMode="auto">
            <a:xfrm>
              <a:off x="4057" y="1823"/>
              <a:ext cx="86" cy="34"/>
            </a:xfrm>
            <a:custGeom>
              <a:avLst/>
              <a:gdLst>
                <a:gd name="T0" fmla="*/ 86 w 86"/>
                <a:gd name="T1" fmla="*/ 34 h 34"/>
                <a:gd name="T2" fmla="*/ 0 w 86"/>
                <a:gd name="T3" fmla="*/ 4 h 34"/>
                <a:gd name="T4" fmla="*/ 2 w 86"/>
                <a:gd name="T5" fmla="*/ 0 h 34"/>
                <a:gd name="T6" fmla="*/ 86 w 86"/>
                <a:gd name="T7" fmla="*/ 30 h 34"/>
                <a:gd name="T8" fmla="*/ 86 w 86"/>
                <a:gd name="T9" fmla="*/ 34 h 34"/>
                <a:gd name="T10" fmla="*/ 0 60000 65536"/>
                <a:gd name="T11" fmla="*/ 0 60000 65536"/>
                <a:gd name="T12" fmla="*/ 0 60000 65536"/>
                <a:gd name="T13" fmla="*/ 0 60000 65536"/>
                <a:gd name="T14" fmla="*/ 0 60000 65536"/>
                <a:gd name="T15" fmla="*/ 0 w 86"/>
                <a:gd name="T16" fmla="*/ 0 h 34"/>
                <a:gd name="T17" fmla="*/ 86 w 86"/>
                <a:gd name="T18" fmla="*/ 34 h 34"/>
              </a:gdLst>
              <a:ahLst/>
              <a:cxnLst>
                <a:cxn ang="T10">
                  <a:pos x="T0" y="T1"/>
                </a:cxn>
                <a:cxn ang="T11">
                  <a:pos x="T2" y="T3"/>
                </a:cxn>
                <a:cxn ang="T12">
                  <a:pos x="T4" y="T5"/>
                </a:cxn>
                <a:cxn ang="T13">
                  <a:pos x="T6" y="T7"/>
                </a:cxn>
                <a:cxn ang="T14">
                  <a:pos x="T8" y="T9"/>
                </a:cxn>
              </a:cxnLst>
              <a:rect l="T15" t="T16" r="T17" b="T18"/>
              <a:pathLst>
                <a:path w="86" h="34">
                  <a:moveTo>
                    <a:pt x="86" y="34"/>
                  </a:moveTo>
                  <a:lnTo>
                    <a:pt x="0" y="4"/>
                  </a:lnTo>
                  <a:lnTo>
                    <a:pt x="2" y="0"/>
                  </a:lnTo>
                  <a:lnTo>
                    <a:pt x="86" y="30"/>
                  </a:lnTo>
                  <a:lnTo>
                    <a:pt x="86" y="34"/>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24" name="Freeform 273"/>
            <p:cNvSpPr>
              <a:spLocks noChangeAspect="1"/>
            </p:cNvSpPr>
            <p:nvPr/>
          </p:nvSpPr>
          <p:spPr bwMode="auto">
            <a:xfrm>
              <a:off x="4051" y="1831"/>
              <a:ext cx="86" cy="32"/>
            </a:xfrm>
            <a:custGeom>
              <a:avLst/>
              <a:gdLst>
                <a:gd name="T0" fmla="*/ 84 w 86"/>
                <a:gd name="T1" fmla="*/ 32 h 32"/>
                <a:gd name="T2" fmla="*/ 0 w 86"/>
                <a:gd name="T3" fmla="*/ 4 h 32"/>
                <a:gd name="T4" fmla="*/ 0 w 86"/>
                <a:gd name="T5" fmla="*/ 0 h 32"/>
                <a:gd name="T6" fmla="*/ 86 w 86"/>
                <a:gd name="T7" fmla="*/ 30 h 32"/>
                <a:gd name="T8" fmla="*/ 84 w 86"/>
                <a:gd name="T9" fmla="*/ 32 h 32"/>
                <a:gd name="T10" fmla="*/ 0 60000 65536"/>
                <a:gd name="T11" fmla="*/ 0 60000 65536"/>
                <a:gd name="T12" fmla="*/ 0 60000 65536"/>
                <a:gd name="T13" fmla="*/ 0 60000 65536"/>
                <a:gd name="T14" fmla="*/ 0 60000 65536"/>
                <a:gd name="T15" fmla="*/ 0 w 86"/>
                <a:gd name="T16" fmla="*/ 0 h 32"/>
                <a:gd name="T17" fmla="*/ 86 w 86"/>
                <a:gd name="T18" fmla="*/ 32 h 32"/>
              </a:gdLst>
              <a:ahLst/>
              <a:cxnLst>
                <a:cxn ang="T10">
                  <a:pos x="T0" y="T1"/>
                </a:cxn>
                <a:cxn ang="T11">
                  <a:pos x="T2" y="T3"/>
                </a:cxn>
                <a:cxn ang="T12">
                  <a:pos x="T4" y="T5"/>
                </a:cxn>
                <a:cxn ang="T13">
                  <a:pos x="T6" y="T7"/>
                </a:cxn>
                <a:cxn ang="T14">
                  <a:pos x="T8" y="T9"/>
                </a:cxn>
              </a:cxnLst>
              <a:rect l="T15" t="T16" r="T17" b="T18"/>
              <a:pathLst>
                <a:path w="86" h="32">
                  <a:moveTo>
                    <a:pt x="84" y="32"/>
                  </a:moveTo>
                  <a:lnTo>
                    <a:pt x="0" y="4"/>
                  </a:lnTo>
                  <a:lnTo>
                    <a:pt x="0" y="0"/>
                  </a:lnTo>
                  <a:lnTo>
                    <a:pt x="86" y="30"/>
                  </a:lnTo>
                  <a:lnTo>
                    <a:pt x="84" y="32"/>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25" name="Freeform 274"/>
            <p:cNvSpPr>
              <a:spLocks noChangeAspect="1"/>
            </p:cNvSpPr>
            <p:nvPr/>
          </p:nvSpPr>
          <p:spPr bwMode="auto">
            <a:xfrm>
              <a:off x="4049" y="1835"/>
              <a:ext cx="86" cy="32"/>
            </a:xfrm>
            <a:custGeom>
              <a:avLst/>
              <a:gdLst>
                <a:gd name="T0" fmla="*/ 86 w 86"/>
                <a:gd name="T1" fmla="*/ 32 h 32"/>
                <a:gd name="T2" fmla="*/ 0 w 86"/>
                <a:gd name="T3" fmla="*/ 2 h 32"/>
                <a:gd name="T4" fmla="*/ 2 w 86"/>
                <a:gd name="T5" fmla="*/ 0 h 32"/>
                <a:gd name="T6" fmla="*/ 86 w 86"/>
                <a:gd name="T7" fmla="*/ 28 h 32"/>
                <a:gd name="T8" fmla="*/ 86 w 86"/>
                <a:gd name="T9" fmla="*/ 32 h 32"/>
                <a:gd name="T10" fmla="*/ 0 60000 65536"/>
                <a:gd name="T11" fmla="*/ 0 60000 65536"/>
                <a:gd name="T12" fmla="*/ 0 60000 65536"/>
                <a:gd name="T13" fmla="*/ 0 60000 65536"/>
                <a:gd name="T14" fmla="*/ 0 60000 65536"/>
                <a:gd name="T15" fmla="*/ 0 w 86"/>
                <a:gd name="T16" fmla="*/ 0 h 32"/>
                <a:gd name="T17" fmla="*/ 86 w 86"/>
                <a:gd name="T18" fmla="*/ 32 h 32"/>
              </a:gdLst>
              <a:ahLst/>
              <a:cxnLst>
                <a:cxn ang="T10">
                  <a:pos x="T0" y="T1"/>
                </a:cxn>
                <a:cxn ang="T11">
                  <a:pos x="T2" y="T3"/>
                </a:cxn>
                <a:cxn ang="T12">
                  <a:pos x="T4" y="T5"/>
                </a:cxn>
                <a:cxn ang="T13">
                  <a:pos x="T6" y="T7"/>
                </a:cxn>
                <a:cxn ang="T14">
                  <a:pos x="T8" y="T9"/>
                </a:cxn>
              </a:cxnLst>
              <a:rect l="T15" t="T16" r="T17" b="T18"/>
              <a:pathLst>
                <a:path w="86" h="32">
                  <a:moveTo>
                    <a:pt x="86" y="32"/>
                  </a:moveTo>
                  <a:lnTo>
                    <a:pt x="0" y="2"/>
                  </a:lnTo>
                  <a:lnTo>
                    <a:pt x="2" y="0"/>
                  </a:lnTo>
                  <a:lnTo>
                    <a:pt x="86" y="28"/>
                  </a:lnTo>
                  <a:lnTo>
                    <a:pt x="86" y="32"/>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26" name="Freeform 275"/>
            <p:cNvSpPr>
              <a:spLocks noChangeAspect="1"/>
            </p:cNvSpPr>
            <p:nvPr/>
          </p:nvSpPr>
          <p:spPr bwMode="auto">
            <a:xfrm>
              <a:off x="4041" y="1841"/>
              <a:ext cx="86" cy="34"/>
            </a:xfrm>
            <a:custGeom>
              <a:avLst/>
              <a:gdLst>
                <a:gd name="T0" fmla="*/ 84 w 86"/>
                <a:gd name="T1" fmla="*/ 34 h 34"/>
                <a:gd name="T2" fmla="*/ 0 w 86"/>
                <a:gd name="T3" fmla="*/ 4 h 34"/>
                <a:gd name="T4" fmla="*/ 2 w 86"/>
                <a:gd name="T5" fmla="*/ 0 h 34"/>
                <a:gd name="T6" fmla="*/ 86 w 86"/>
                <a:gd name="T7" fmla="*/ 30 h 34"/>
                <a:gd name="T8" fmla="*/ 84 w 86"/>
                <a:gd name="T9" fmla="*/ 34 h 34"/>
                <a:gd name="T10" fmla="*/ 0 60000 65536"/>
                <a:gd name="T11" fmla="*/ 0 60000 65536"/>
                <a:gd name="T12" fmla="*/ 0 60000 65536"/>
                <a:gd name="T13" fmla="*/ 0 60000 65536"/>
                <a:gd name="T14" fmla="*/ 0 60000 65536"/>
                <a:gd name="T15" fmla="*/ 0 w 86"/>
                <a:gd name="T16" fmla="*/ 0 h 34"/>
                <a:gd name="T17" fmla="*/ 86 w 86"/>
                <a:gd name="T18" fmla="*/ 34 h 34"/>
              </a:gdLst>
              <a:ahLst/>
              <a:cxnLst>
                <a:cxn ang="T10">
                  <a:pos x="T0" y="T1"/>
                </a:cxn>
                <a:cxn ang="T11">
                  <a:pos x="T2" y="T3"/>
                </a:cxn>
                <a:cxn ang="T12">
                  <a:pos x="T4" y="T5"/>
                </a:cxn>
                <a:cxn ang="T13">
                  <a:pos x="T6" y="T7"/>
                </a:cxn>
                <a:cxn ang="T14">
                  <a:pos x="T8" y="T9"/>
                </a:cxn>
              </a:cxnLst>
              <a:rect l="T15" t="T16" r="T17" b="T18"/>
              <a:pathLst>
                <a:path w="86" h="34">
                  <a:moveTo>
                    <a:pt x="84" y="34"/>
                  </a:moveTo>
                  <a:lnTo>
                    <a:pt x="0" y="4"/>
                  </a:lnTo>
                  <a:lnTo>
                    <a:pt x="2" y="0"/>
                  </a:lnTo>
                  <a:lnTo>
                    <a:pt x="86" y="30"/>
                  </a:lnTo>
                  <a:lnTo>
                    <a:pt x="84" y="34"/>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27" name="Freeform 276"/>
            <p:cNvSpPr>
              <a:spLocks noChangeAspect="1"/>
            </p:cNvSpPr>
            <p:nvPr/>
          </p:nvSpPr>
          <p:spPr bwMode="auto">
            <a:xfrm>
              <a:off x="4041" y="1845"/>
              <a:ext cx="84" cy="32"/>
            </a:xfrm>
            <a:custGeom>
              <a:avLst/>
              <a:gdLst>
                <a:gd name="T0" fmla="*/ 84 w 84"/>
                <a:gd name="T1" fmla="*/ 32 h 32"/>
                <a:gd name="T2" fmla="*/ 0 w 84"/>
                <a:gd name="T3" fmla="*/ 2 h 32"/>
                <a:gd name="T4" fmla="*/ 0 w 84"/>
                <a:gd name="T5" fmla="*/ 0 h 32"/>
                <a:gd name="T6" fmla="*/ 84 w 84"/>
                <a:gd name="T7" fmla="*/ 30 h 32"/>
                <a:gd name="T8" fmla="*/ 84 w 84"/>
                <a:gd name="T9" fmla="*/ 32 h 32"/>
                <a:gd name="T10" fmla="*/ 0 60000 65536"/>
                <a:gd name="T11" fmla="*/ 0 60000 65536"/>
                <a:gd name="T12" fmla="*/ 0 60000 65536"/>
                <a:gd name="T13" fmla="*/ 0 60000 65536"/>
                <a:gd name="T14" fmla="*/ 0 60000 65536"/>
                <a:gd name="T15" fmla="*/ 0 w 84"/>
                <a:gd name="T16" fmla="*/ 0 h 32"/>
                <a:gd name="T17" fmla="*/ 84 w 84"/>
                <a:gd name="T18" fmla="*/ 32 h 32"/>
              </a:gdLst>
              <a:ahLst/>
              <a:cxnLst>
                <a:cxn ang="T10">
                  <a:pos x="T0" y="T1"/>
                </a:cxn>
                <a:cxn ang="T11">
                  <a:pos x="T2" y="T3"/>
                </a:cxn>
                <a:cxn ang="T12">
                  <a:pos x="T4" y="T5"/>
                </a:cxn>
                <a:cxn ang="T13">
                  <a:pos x="T6" y="T7"/>
                </a:cxn>
                <a:cxn ang="T14">
                  <a:pos x="T8" y="T9"/>
                </a:cxn>
              </a:cxnLst>
              <a:rect l="T15" t="T16" r="T17" b="T18"/>
              <a:pathLst>
                <a:path w="84" h="32">
                  <a:moveTo>
                    <a:pt x="84" y="32"/>
                  </a:moveTo>
                  <a:lnTo>
                    <a:pt x="0" y="2"/>
                  </a:lnTo>
                  <a:lnTo>
                    <a:pt x="0" y="0"/>
                  </a:lnTo>
                  <a:lnTo>
                    <a:pt x="84" y="30"/>
                  </a:lnTo>
                  <a:lnTo>
                    <a:pt x="84" y="32"/>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28" name="Freeform 277"/>
            <p:cNvSpPr>
              <a:spLocks noChangeAspect="1"/>
            </p:cNvSpPr>
            <p:nvPr/>
          </p:nvSpPr>
          <p:spPr bwMode="auto">
            <a:xfrm>
              <a:off x="4033" y="1853"/>
              <a:ext cx="86" cy="32"/>
            </a:xfrm>
            <a:custGeom>
              <a:avLst/>
              <a:gdLst>
                <a:gd name="T0" fmla="*/ 84 w 86"/>
                <a:gd name="T1" fmla="*/ 32 h 32"/>
                <a:gd name="T2" fmla="*/ 0 w 86"/>
                <a:gd name="T3" fmla="*/ 2 h 32"/>
                <a:gd name="T4" fmla="*/ 0 w 86"/>
                <a:gd name="T5" fmla="*/ 0 h 32"/>
                <a:gd name="T6" fmla="*/ 86 w 86"/>
                <a:gd name="T7" fmla="*/ 30 h 32"/>
                <a:gd name="T8" fmla="*/ 84 w 86"/>
                <a:gd name="T9" fmla="*/ 32 h 32"/>
                <a:gd name="T10" fmla="*/ 0 60000 65536"/>
                <a:gd name="T11" fmla="*/ 0 60000 65536"/>
                <a:gd name="T12" fmla="*/ 0 60000 65536"/>
                <a:gd name="T13" fmla="*/ 0 60000 65536"/>
                <a:gd name="T14" fmla="*/ 0 60000 65536"/>
                <a:gd name="T15" fmla="*/ 0 w 86"/>
                <a:gd name="T16" fmla="*/ 0 h 32"/>
                <a:gd name="T17" fmla="*/ 86 w 86"/>
                <a:gd name="T18" fmla="*/ 32 h 32"/>
              </a:gdLst>
              <a:ahLst/>
              <a:cxnLst>
                <a:cxn ang="T10">
                  <a:pos x="T0" y="T1"/>
                </a:cxn>
                <a:cxn ang="T11">
                  <a:pos x="T2" y="T3"/>
                </a:cxn>
                <a:cxn ang="T12">
                  <a:pos x="T4" y="T5"/>
                </a:cxn>
                <a:cxn ang="T13">
                  <a:pos x="T6" y="T7"/>
                </a:cxn>
                <a:cxn ang="T14">
                  <a:pos x="T8" y="T9"/>
                </a:cxn>
              </a:cxnLst>
              <a:rect l="T15" t="T16" r="T17" b="T18"/>
              <a:pathLst>
                <a:path w="86" h="32">
                  <a:moveTo>
                    <a:pt x="84" y="32"/>
                  </a:moveTo>
                  <a:lnTo>
                    <a:pt x="0" y="2"/>
                  </a:lnTo>
                  <a:lnTo>
                    <a:pt x="0" y="0"/>
                  </a:lnTo>
                  <a:lnTo>
                    <a:pt x="86" y="30"/>
                  </a:lnTo>
                  <a:lnTo>
                    <a:pt x="84" y="32"/>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29" name="Freeform 278"/>
            <p:cNvSpPr>
              <a:spLocks noChangeAspect="1"/>
            </p:cNvSpPr>
            <p:nvPr/>
          </p:nvSpPr>
          <p:spPr bwMode="auto">
            <a:xfrm>
              <a:off x="4031" y="1855"/>
              <a:ext cx="86" cy="32"/>
            </a:xfrm>
            <a:custGeom>
              <a:avLst/>
              <a:gdLst>
                <a:gd name="T0" fmla="*/ 86 w 86"/>
                <a:gd name="T1" fmla="*/ 32 h 32"/>
                <a:gd name="T2" fmla="*/ 0 w 86"/>
                <a:gd name="T3" fmla="*/ 2 h 32"/>
                <a:gd name="T4" fmla="*/ 2 w 86"/>
                <a:gd name="T5" fmla="*/ 0 h 32"/>
                <a:gd name="T6" fmla="*/ 86 w 86"/>
                <a:gd name="T7" fmla="*/ 30 h 32"/>
                <a:gd name="T8" fmla="*/ 86 w 86"/>
                <a:gd name="T9" fmla="*/ 32 h 32"/>
                <a:gd name="T10" fmla="*/ 0 60000 65536"/>
                <a:gd name="T11" fmla="*/ 0 60000 65536"/>
                <a:gd name="T12" fmla="*/ 0 60000 65536"/>
                <a:gd name="T13" fmla="*/ 0 60000 65536"/>
                <a:gd name="T14" fmla="*/ 0 60000 65536"/>
                <a:gd name="T15" fmla="*/ 0 w 86"/>
                <a:gd name="T16" fmla="*/ 0 h 32"/>
                <a:gd name="T17" fmla="*/ 86 w 86"/>
                <a:gd name="T18" fmla="*/ 32 h 32"/>
              </a:gdLst>
              <a:ahLst/>
              <a:cxnLst>
                <a:cxn ang="T10">
                  <a:pos x="T0" y="T1"/>
                </a:cxn>
                <a:cxn ang="T11">
                  <a:pos x="T2" y="T3"/>
                </a:cxn>
                <a:cxn ang="T12">
                  <a:pos x="T4" y="T5"/>
                </a:cxn>
                <a:cxn ang="T13">
                  <a:pos x="T6" y="T7"/>
                </a:cxn>
                <a:cxn ang="T14">
                  <a:pos x="T8" y="T9"/>
                </a:cxn>
              </a:cxnLst>
              <a:rect l="T15" t="T16" r="T17" b="T18"/>
              <a:pathLst>
                <a:path w="86" h="32">
                  <a:moveTo>
                    <a:pt x="86" y="32"/>
                  </a:moveTo>
                  <a:lnTo>
                    <a:pt x="0" y="2"/>
                  </a:lnTo>
                  <a:lnTo>
                    <a:pt x="2" y="0"/>
                  </a:lnTo>
                  <a:lnTo>
                    <a:pt x="86" y="30"/>
                  </a:lnTo>
                  <a:lnTo>
                    <a:pt x="86" y="32"/>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30" name="Freeform 279"/>
            <p:cNvSpPr>
              <a:spLocks noChangeAspect="1"/>
            </p:cNvSpPr>
            <p:nvPr/>
          </p:nvSpPr>
          <p:spPr bwMode="auto">
            <a:xfrm>
              <a:off x="4023" y="1863"/>
              <a:ext cx="86" cy="32"/>
            </a:xfrm>
            <a:custGeom>
              <a:avLst/>
              <a:gdLst>
                <a:gd name="T0" fmla="*/ 84 w 86"/>
                <a:gd name="T1" fmla="*/ 32 h 32"/>
                <a:gd name="T2" fmla="*/ 0 w 86"/>
                <a:gd name="T3" fmla="*/ 2 h 32"/>
                <a:gd name="T4" fmla="*/ 2 w 86"/>
                <a:gd name="T5" fmla="*/ 0 h 32"/>
                <a:gd name="T6" fmla="*/ 86 w 86"/>
                <a:gd name="T7" fmla="*/ 30 h 32"/>
                <a:gd name="T8" fmla="*/ 84 w 86"/>
                <a:gd name="T9" fmla="*/ 32 h 32"/>
                <a:gd name="T10" fmla="*/ 0 60000 65536"/>
                <a:gd name="T11" fmla="*/ 0 60000 65536"/>
                <a:gd name="T12" fmla="*/ 0 60000 65536"/>
                <a:gd name="T13" fmla="*/ 0 60000 65536"/>
                <a:gd name="T14" fmla="*/ 0 60000 65536"/>
                <a:gd name="T15" fmla="*/ 0 w 86"/>
                <a:gd name="T16" fmla="*/ 0 h 32"/>
                <a:gd name="T17" fmla="*/ 86 w 86"/>
                <a:gd name="T18" fmla="*/ 32 h 32"/>
              </a:gdLst>
              <a:ahLst/>
              <a:cxnLst>
                <a:cxn ang="T10">
                  <a:pos x="T0" y="T1"/>
                </a:cxn>
                <a:cxn ang="T11">
                  <a:pos x="T2" y="T3"/>
                </a:cxn>
                <a:cxn ang="T12">
                  <a:pos x="T4" y="T5"/>
                </a:cxn>
                <a:cxn ang="T13">
                  <a:pos x="T6" y="T7"/>
                </a:cxn>
                <a:cxn ang="T14">
                  <a:pos x="T8" y="T9"/>
                </a:cxn>
              </a:cxnLst>
              <a:rect l="T15" t="T16" r="T17" b="T18"/>
              <a:pathLst>
                <a:path w="86" h="32">
                  <a:moveTo>
                    <a:pt x="84" y="32"/>
                  </a:moveTo>
                  <a:lnTo>
                    <a:pt x="0" y="2"/>
                  </a:lnTo>
                  <a:lnTo>
                    <a:pt x="2" y="0"/>
                  </a:lnTo>
                  <a:lnTo>
                    <a:pt x="86" y="30"/>
                  </a:lnTo>
                  <a:lnTo>
                    <a:pt x="84" y="32"/>
                  </a:ln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31" name="Freeform 280"/>
            <p:cNvSpPr>
              <a:spLocks noChangeAspect="1"/>
            </p:cNvSpPr>
            <p:nvPr/>
          </p:nvSpPr>
          <p:spPr bwMode="auto">
            <a:xfrm>
              <a:off x="4023" y="1865"/>
              <a:ext cx="84" cy="34"/>
            </a:xfrm>
            <a:custGeom>
              <a:avLst/>
              <a:gdLst>
                <a:gd name="T0" fmla="*/ 84 w 84"/>
                <a:gd name="T1" fmla="*/ 34 h 34"/>
                <a:gd name="T2" fmla="*/ 0 w 84"/>
                <a:gd name="T3" fmla="*/ 4 h 34"/>
                <a:gd name="T4" fmla="*/ 0 w 84"/>
                <a:gd name="T5" fmla="*/ 0 h 34"/>
                <a:gd name="T6" fmla="*/ 84 w 84"/>
                <a:gd name="T7" fmla="*/ 30 h 34"/>
                <a:gd name="T8" fmla="*/ 84 w 84"/>
                <a:gd name="T9" fmla="*/ 34 h 34"/>
                <a:gd name="T10" fmla="*/ 0 60000 65536"/>
                <a:gd name="T11" fmla="*/ 0 60000 65536"/>
                <a:gd name="T12" fmla="*/ 0 60000 65536"/>
                <a:gd name="T13" fmla="*/ 0 60000 65536"/>
                <a:gd name="T14" fmla="*/ 0 60000 65536"/>
                <a:gd name="T15" fmla="*/ 0 w 84"/>
                <a:gd name="T16" fmla="*/ 0 h 34"/>
                <a:gd name="T17" fmla="*/ 84 w 84"/>
                <a:gd name="T18" fmla="*/ 34 h 34"/>
              </a:gdLst>
              <a:ahLst/>
              <a:cxnLst>
                <a:cxn ang="T10">
                  <a:pos x="T0" y="T1"/>
                </a:cxn>
                <a:cxn ang="T11">
                  <a:pos x="T2" y="T3"/>
                </a:cxn>
                <a:cxn ang="T12">
                  <a:pos x="T4" y="T5"/>
                </a:cxn>
                <a:cxn ang="T13">
                  <a:pos x="T6" y="T7"/>
                </a:cxn>
                <a:cxn ang="T14">
                  <a:pos x="T8" y="T9"/>
                </a:cxn>
              </a:cxnLst>
              <a:rect l="T15" t="T16" r="T17" b="T18"/>
              <a:pathLst>
                <a:path w="84" h="34">
                  <a:moveTo>
                    <a:pt x="84" y="34"/>
                  </a:moveTo>
                  <a:lnTo>
                    <a:pt x="0" y="4"/>
                  </a:lnTo>
                  <a:lnTo>
                    <a:pt x="0" y="0"/>
                  </a:lnTo>
                  <a:lnTo>
                    <a:pt x="84" y="30"/>
                  </a:lnTo>
                  <a:lnTo>
                    <a:pt x="84" y="34"/>
                  </a:lnTo>
                  <a:close/>
                </a:path>
              </a:pathLst>
            </a:custGeom>
            <a:solidFill>
              <a:srgbClr val="FFFFFF"/>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32" name="Freeform 281"/>
            <p:cNvSpPr>
              <a:spLocks noChangeAspect="1" noEditPoints="1"/>
            </p:cNvSpPr>
            <p:nvPr/>
          </p:nvSpPr>
          <p:spPr bwMode="auto">
            <a:xfrm>
              <a:off x="4218" y="1712"/>
              <a:ext cx="252" cy="101"/>
            </a:xfrm>
            <a:custGeom>
              <a:avLst/>
              <a:gdLst>
                <a:gd name="T0" fmla="*/ 1968 w 125"/>
                <a:gd name="T1" fmla="*/ 452 h 50"/>
                <a:gd name="T2" fmla="*/ 312 w 125"/>
                <a:gd name="T3" fmla="*/ 16 h 50"/>
                <a:gd name="T4" fmla="*/ 228 w 125"/>
                <a:gd name="T5" fmla="*/ 16 h 50"/>
                <a:gd name="T6" fmla="*/ 32 w 125"/>
                <a:gd name="T7" fmla="*/ 265 h 50"/>
                <a:gd name="T8" fmla="*/ 131 w 125"/>
                <a:gd name="T9" fmla="*/ 347 h 50"/>
                <a:gd name="T10" fmla="*/ 1704 w 125"/>
                <a:gd name="T11" fmla="*/ 816 h 50"/>
                <a:gd name="T12" fmla="*/ 1804 w 125"/>
                <a:gd name="T13" fmla="*/ 800 h 50"/>
                <a:gd name="T14" fmla="*/ 1984 w 125"/>
                <a:gd name="T15" fmla="*/ 551 h 50"/>
                <a:gd name="T16" fmla="*/ 1968 w 125"/>
                <a:gd name="T17" fmla="*/ 452 h 50"/>
                <a:gd name="T18" fmla="*/ 1919 w 125"/>
                <a:gd name="T19" fmla="*/ 519 h 50"/>
                <a:gd name="T20" fmla="*/ 1736 w 125"/>
                <a:gd name="T21" fmla="*/ 768 h 50"/>
                <a:gd name="T22" fmla="*/ 97 w 125"/>
                <a:gd name="T23" fmla="*/ 281 h 50"/>
                <a:gd name="T24" fmla="*/ 345 w 125"/>
                <a:gd name="T25" fmla="*/ 48 h 50"/>
                <a:gd name="T26" fmla="*/ 1885 w 125"/>
                <a:gd name="T27" fmla="*/ 452 h 50"/>
                <a:gd name="T28" fmla="*/ 1919 w 125"/>
                <a:gd name="T29" fmla="*/ 519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
                <a:gd name="T46" fmla="*/ 0 h 50"/>
                <a:gd name="T47" fmla="*/ 125 w 125"/>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 h="50">
                  <a:moveTo>
                    <a:pt x="119" y="27"/>
                  </a:moveTo>
                  <a:cubicBezTo>
                    <a:pt x="119" y="27"/>
                    <a:pt x="23" y="2"/>
                    <a:pt x="19" y="1"/>
                  </a:cubicBezTo>
                  <a:cubicBezTo>
                    <a:pt x="15" y="0"/>
                    <a:pt x="14" y="1"/>
                    <a:pt x="14" y="1"/>
                  </a:cubicBezTo>
                  <a:cubicBezTo>
                    <a:pt x="14" y="1"/>
                    <a:pt x="4" y="14"/>
                    <a:pt x="2" y="16"/>
                  </a:cubicBezTo>
                  <a:cubicBezTo>
                    <a:pt x="0" y="19"/>
                    <a:pt x="8" y="21"/>
                    <a:pt x="8" y="21"/>
                  </a:cubicBezTo>
                  <a:cubicBezTo>
                    <a:pt x="8" y="21"/>
                    <a:pt x="99" y="47"/>
                    <a:pt x="103" y="49"/>
                  </a:cubicBezTo>
                  <a:cubicBezTo>
                    <a:pt x="107" y="50"/>
                    <a:pt x="109" y="48"/>
                    <a:pt x="109" y="48"/>
                  </a:cubicBezTo>
                  <a:cubicBezTo>
                    <a:pt x="109" y="48"/>
                    <a:pt x="119" y="36"/>
                    <a:pt x="120" y="33"/>
                  </a:cubicBezTo>
                  <a:cubicBezTo>
                    <a:pt x="125" y="28"/>
                    <a:pt x="119" y="27"/>
                    <a:pt x="119" y="27"/>
                  </a:cubicBezTo>
                  <a:close/>
                  <a:moveTo>
                    <a:pt x="116" y="31"/>
                  </a:moveTo>
                  <a:cubicBezTo>
                    <a:pt x="115" y="33"/>
                    <a:pt x="107" y="43"/>
                    <a:pt x="105" y="46"/>
                  </a:cubicBezTo>
                  <a:cubicBezTo>
                    <a:pt x="6" y="17"/>
                    <a:pt x="6" y="17"/>
                    <a:pt x="6" y="17"/>
                  </a:cubicBezTo>
                  <a:cubicBezTo>
                    <a:pt x="21" y="3"/>
                    <a:pt x="21" y="3"/>
                    <a:pt x="21" y="3"/>
                  </a:cubicBezTo>
                  <a:cubicBezTo>
                    <a:pt x="114" y="27"/>
                    <a:pt x="114" y="27"/>
                    <a:pt x="114" y="27"/>
                  </a:cubicBezTo>
                  <a:cubicBezTo>
                    <a:pt x="114" y="27"/>
                    <a:pt x="119" y="28"/>
                    <a:pt x="116" y="31"/>
                  </a:cubicBezTo>
                  <a:close/>
                </a:path>
              </a:pathLst>
            </a:custGeom>
            <a:solidFill>
              <a:srgbClr val="8AA5BC"/>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33" name="Freeform 282"/>
            <p:cNvSpPr>
              <a:spLocks noChangeAspect="1"/>
            </p:cNvSpPr>
            <p:nvPr/>
          </p:nvSpPr>
          <p:spPr bwMode="auto">
            <a:xfrm>
              <a:off x="4220" y="1714"/>
              <a:ext cx="244" cy="94"/>
            </a:xfrm>
            <a:custGeom>
              <a:avLst/>
              <a:gdLst>
                <a:gd name="T0" fmla="*/ 1855 w 121"/>
                <a:gd name="T1" fmla="*/ 592 h 47"/>
                <a:gd name="T2" fmla="*/ 1557 w 121"/>
                <a:gd name="T3" fmla="*/ 688 h 47"/>
                <a:gd name="T4" fmla="*/ 163 w 121"/>
                <a:gd name="T5" fmla="*/ 304 h 47"/>
                <a:gd name="T6" fmla="*/ 131 w 121"/>
                <a:gd name="T7" fmla="*/ 144 h 47"/>
                <a:gd name="T8" fmla="*/ 179 w 121"/>
                <a:gd name="T9" fmla="*/ 96 h 47"/>
                <a:gd name="T10" fmla="*/ 411 w 121"/>
                <a:gd name="T11" fmla="*/ 48 h 47"/>
                <a:gd name="T12" fmla="*/ 1871 w 121"/>
                <a:gd name="T13" fmla="*/ 416 h 47"/>
                <a:gd name="T14" fmla="*/ 1887 w 121"/>
                <a:gd name="T15" fmla="*/ 560 h 47"/>
                <a:gd name="T16" fmla="*/ 1855 w 121"/>
                <a:gd name="T17" fmla="*/ 592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47"/>
                <a:gd name="T29" fmla="*/ 121 w 12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47">
                  <a:moveTo>
                    <a:pt x="112" y="37"/>
                  </a:moveTo>
                  <a:cubicBezTo>
                    <a:pt x="106" y="45"/>
                    <a:pt x="106" y="47"/>
                    <a:pt x="94" y="43"/>
                  </a:cubicBezTo>
                  <a:cubicBezTo>
                    <a:pt x="10" y="19"/>
                    <a:pt x="10" y="19"/>
                    <a:pt x="10" y="19"/>
                  </a:cubicBezTo>
                  <a:cubicBezTo>
                    <a:pt x="0" y="16"/>
                    <a:pt x="3" y="15"/>
                    <a:pt x="8" y="9"/>
                  </a:cubicBezTo>
                  <a:cubicBezTo>
                    <a:pt x="11" y="6"/>
                    <a:pt x="11" y="6"/>
                    <a:pt x="11" y="6"/>
                  </a:cubicBezTo>
                  <a:cubicBezTo>
                    <a:pt x="16" y="1"/>
                    <a:pt x="17" y="0"/>
                    <a:pt x="25" y="3"/>
                  </a:cubicBezTo>
                  <a:cubicBezTo>
                    <a:pt x="113" y="26"/>
                    <a:pt x="113" y="26"/>
                    <a:pt x="113" y="26"/>
                  </a:cubicBezTo>
                  <a:cubicBezTo>
                    <a:pt x="121" y="28"/>
                    <a:pt x="117" y="30"/>
                    <a:pt x="114" y="35"/>
                  </a:cubicBezTo>
                  <a:lnTo>
                    <a:pt x="112" y="37"/>
                  </a:lnTo>
                  <a:close/>
                </a:path>
              </a:pathLst>
            </a:custGeom>
            <a:solidFill>
              <a:srgbClr val="D2DAE4"/>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34" name="Freeform 283"/>
            <p:cNvSpPr>
              <a:spLocks noChangeAspect="1" noEditPoints="1"/>
            </p:cNvSpPr>
            <p:nvPr/>
          </p:nvSpPr>
          <p:spPr bwMode="auto">
            <a:xfrm>
              <a:off x="3883" y="1901"/>
              <a:ext cx="125" cy="166"/>
            </a:xfrm>
            <a:custGeom>
              <a:avLst/>
              <a:gdLst>
                <a:gd name="T0" fmla="*/ 764 w 62"/>
                <a:gd name="T1" fmla="*/ 0 h 82"/>
                <a:gd name="T2" fmla="*/ 244 w 62"/>
                <a:gd name="T3" fmla="*/ 439 h 82"/>
                <a:gd name="T4" fmla="*/ 532 w 62"/>
                <a:gd name="T5" fmla="*/ 1279 h 82"/>
                <a:gd name="T6" fmla="*/ 647 w 62"/>
                <a:gd name="T7" fmla="*/ 249 h 82"/>
                <a:gd name="T8" fmla="*/ 764 w 62"/>
                <a:gd name="T9" fmla="*/ 607 h 82"/>
                <a:gd name="T10" fmla="*/ 764 w 62"/>
                <a:gd name="T11" fmla="*/ 607 h 82"/>
                <a:gd name="T12" fmla="*/ 877 w 62"/>
                <a:gd name="T13" fmla="*/ 607 h 82"/>
                <a:gd name="T14" fmla="*/ 696 w 62"/>
                <a:gd name="T15" fmla="*/ 672 h 82"/>
                <a:gd name="T16" fmla="*/ 861 w 62"/>
                <a:gd name="T17" fmla="*/ 472 h 82"/>
                <a:gd name="T18" fmla="*/ 647 w 62"/>
                <a:gd name="T19" fmla="*/ 541 h 82"/>
                <a:gd name="T20" fmla="*/ 813 w 62"/>
                <a:gd name="T21" fmla="*/ 439 h 82"/>
                <a:gd name="T22" fmla="*/ 764 w 62"/>
                <a:gd name="T23" fmla="*/ 332 h 82"/>
                <a:gd name="T24" fmla="*/ 764 w 62"/>
                <a:gd name="T25" fmla="*/ 332 h 82"/>
                <a:gd name="T26" fmla="*/ 647 w 62"/>
                <a:gd name="T27" fmla="*/ 640 h 82"/>
                <a:gd name="T28" fmla="*/ 131 w 62"/>
                <a:gd name="T29" fmla="*/ 1077 h 82"/>
                <a:gd name="T30" fmla="*/ 244 w 62"/>
                <a:gd name="T31" fmla="*/ 921 h 82"/>
                <a:gd name="T32" fmla="*/ 280 w 62"/>
                <a:gd name="T33" fmla="*/ 1144 h 82"/>
                <a:gd name="T34" fmla="*/ 280 w 62"/>
                <a:gd name="T35" fmla="*/ 1144 h 82"/>
                <a:gd name="T36" fmla="*/ 280 w 62"/>
                <a:gd name="T37" fmla="*/ 1144 h 82"/>
                <a:gd name="T38" fmla="*/ 264 w 62"/>
                <a:gd name="T39" fmla="*/ 956 h 82"/>
                <a:gd name="T40" fmla="*/ 244 w 62"/>
                <a:gd name="T41" fmla="*/ 1128 h 82"/>
                <a:gd name="T42" fmla="*/ 313 w 62"/>
                <a:gd name="T43" fmla="*/ 1004 h 82"/>
                <a:gd name="T44" fmla="*/ 361 w 62"/>
                <a:gd name="T45" fmla="*/ 1176 h 82"/>
                <a:gd name="T46" fmla="*/ 361 w 62"/>
                <a:gd name="T47" fmla="*/ 1176 h 82"/>
                <a:gd name="T48" fmla="*/ 411 w 62"/>
                <a:gd name="T49" fmla="*/ 1045 h 82"/>
                <a:gd name="T50" fmla="*/ 476 w 62"/>
                <a:gd name="T51" fmla="*/ 1229 h 82"/>
                <a:gd name="T52" fmla="*/ 460 w 62"/>
                <a:gd name="T53" fmla="*/ 1045 h 82"/>
                <a:gd name="T54" fmla="*/ 565 w 62"/>
                <a:gd name="T55" fmla="*/ 1176 h 82"/>
                <a:gd name="T56" fmla="*/ 548 w 62"/>
                <a:gd name="T57" fmla="*/ 972 h 82"/>
                <a:gd name="T58" fmla="*/ 647 w 62"/>
                <a:gd name="T59" fmla="*/ 1111 h 82"/>
                <a:gd name="T60" fmla="*/ 631 w 62"/>
                <a:gd name="T61" fmla="*/ 972 h 82"/>
                <a:gd name="T62" fmla="*/ 744 w 62"/>
                <a:gd name="T63" fmla="*/ 1061 h 82"/>
                <a:gd name="T64" fmla="*/ 679 w 62"/>
                <a:gd name="T65" fmla="*/ 921 h 82"/>
                <a:gd name="T66" fmla="*/ 780 w 62"/>
                <a:gd name="T67" fmla="*/ 1004 h 82"/>
                <a:gd name="T68" fmla="*/ 712 w 62"/>
                <a:gd name="T69" fmla="*/ 771 h 82"/>
                <a:gd name="T70" fmla="*/ 712 w 62"/>
                <a:gd name="T71" fmla="*/ 771 h 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82"/>
                <a:gd name="T110" fmla="*/ 62 w 62"/>
                <a:gd name="T111" fmla="*/ 82 h 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82">
                  <a:moveTo>
                    <a:pt x="39" y="15"/>
                  </a:moveTo>
                  <a:cubicBezTo>
                    <a:pt x="62" y="10"/>
                    <a:pt x="46" y="0"/>
                    <a:pt x="46" y="0"/>
                  </a:cubicBezTo>
                  <a:cubicBezTo>
                    <a:pt x="46" y="0"/>
                    <a:pt x="22" y="6"/>
                    <a:pt x="27" y="5"/>
                  </a:cubicBezTo>
                  <a:cubicBezTo>
                    <a:pt x="16" y="6"/>
                    <a:pt x="14" y="18"/>
                    <a:pt x="15" y="26"/>
                  </a:cubicBezTo>
                  <a:cubicBezTo>
                    <a:pt x="7" y="30"/>
                    <a:pt x="4" y="50"/>
                    <a:pt x="4" y="50"/>
                  </a:cubicBezTo>
                  <a:cubicBezTo>
                    <a:pt x="1" y="82"/>
                    <a:pt x="32" y="76"/>
                    <a:pt x="32" y="76"/>
                  </a:cubicBezTo>
                  <a:cubicBezTo>
                    <a:pt x="40" y="75"/>
                    <a:pt x="58" y="59"/>
                    <a:pt x="59" y="41"/>
                  </a:cubicBezTo>
                  <a:cubicBezTo>
                    <a:pt x="60" y="22"/>
                    <a:pt x="39" y="15"/>
                    <a:pt x="39" y="15"/>
                  </a:cubicBezTo>
                  <a:close/>
                  <a:moveTo>
                    <a:pt x="53" y="36"/>
                  </a:moveTo>
                  <a:cubicBezTo>
                    <a:pt x="53" y="36"/>
                    <a:pt x="49" y="36"/>
                    <a:pt x="46" y="36"/>
                  </a:cubicBezTo>
                  <a:cubicBezTo>
                    <a:pt x="44" y="37"/>
                    <a:pt x="42" y="38"/>
                    <a:pt x="42" y="38"/>
                  </a:cubicBezTo>
                  <a:cubicBezTo>
                    <a:pt x="42" y="37"/>
                    <a:pt x="44" y="36"/>
                    <a:pt x="46" y="36"/>
                  </a:cubicBezTo>
                  <a:cubicBezTo>
                    <a:pt x="48" y="35"/>
                    <a:pt x="51" y="34"/>
                    <a:pt x="53" y="34"/>
                  </a:cubicBezTo>
                  <a:lnTo>
                    <a:pt x="53" y="36"/>
                  </a:lnTo>
                  <a:close/>
                  <a:moveTo>
                    <a:pt x="54" y="45"/>
                  </a:moveTo>
                  <a:cubicBezTo>
                    <a:pt x="54" y="45"/>
                    <a:pt x="48" y="40"/>
                    <a:pt x="42" y="40"/>
                  </a:cubicBezTo>
                  <a:cubicBezTo>
                    <a:pt x="42" y="40"/>
                    <a:pt x="47" y="37"/>
                    <a:pt x="54" y="45"/>
                  </a:cubicBezTo>
                  <a:close/>
                  <a:moveTo>
                    <a:pt x="52" y="28"/>
                  </a:moveTo>
                  <a:cubicBezTo>
                    <a:pt x="46" y="27"/>
                    <a:pt x="42" y="28"/>
                    <a:pt x="41" y="29"/>
                  </a:cubicBezTo>
                  <a:cubicBezTo>
                    <a:pt x="40" y="30"/>
                    <a:pt x="39" y="31"/>
                    <a:pt x="39" y="32"/>
                  </a:cubicBezTo>
                  <a:cubicBezTo>
                    <a:pt x="39" y="32"/>
                    <a:pt x="38" y="31"/>
                    <a:pt x="41" y="29"/>
                  </a:cubicBezTo>
                  <a:cubicBezTo>
                    <a:pt x="44" y="26"/>
                    <a:pt x="49" y="26"/>
                    <a:pt x="49" y="26"/>
                  </a:cubicBezTo>
                  <a:lnTo>
                    <a:pt x="52" y="28"/>
                  </a:lnTo>
                  <a:close/>
                  <a:moveTo>
                    <a:pt x="46" y="20"/>
                  </a:moveTo>
                  <a:cubicBezTo>
                    <a:pt x="37" y="18"/>
                    <a:pt x="35" y="24"/>
                    <a:pt x="35" y="24"/>
                  </a:cubicBezTo>
                  <a:cubicBezTo>
                    <a:pt x="37" y="16"/>
                    <a:pt x="46" y="20"/>
                    <a:pt x="46" y="20"/>
                  </a:cubicBezTo>
                  <a:close/>
                  <a:moveTo>
                    <a:pt x="25" y="34"/>
                  </a:moveTo>
                  <a:cubicBezTo>
                    <a:pt x="27" y="31"/>
                    <a:pt x="35" y="27"/>
                    <a:pt x="39" y="38"/>
                  </a:cubicBezTo>
                  <a:cubicBezTo>
                    <a:pt x="48" y="65"/>
                    <a:pt x="0" y="65"/>
                    <a:pt x="25" y="34"/>
                  </a:cubicBezTo>
                  <a:close/>
                  <a:moveTo>
                    <a:pt x="8" y="64"/>
                  </a:moveTo>
                  <a:cubicBezTo>
                    <a:pt x="8" y="64"/>
                    <a:pt x="7" y="56"/>
                    <a:pt x="15" y="52"/>
                  </a:cubicBezTo>
                  <a:cubicBezTo>
                    <a:pt x="15" y="55"/>
                    <a:pt x="15" y="55"/>
                    <a:pt x="15" y="55"/>
                  </a:cubicBezTo>
                  <a:cubicBezTo>
                    <a:pt x="15" y="55"/>
                    <a:pt x="7" y="58"/>
                    <a:pt x="8" y="64"/>
                  </a:cubicBezTo>
                  <a:close/>
                  <a:moveTo>
                    <a:pt x="17" y="68"/>
                  </a:moveTo>
                  <a:cubicBezTo>
                    <a:pt x="16" y="68"/>
                    <a:pt x="16" y="67"/>
                    <a:pt x="15" y="67"/>
                  </a:cubicBezTo>
                  <a:cubicBezTo>
                    <a:pt x="16" y="67"/>
                    <a:pt x="16" y="68"/>
                    <a:pt x="17" y="68"/>
                  </a:cubicBezTo>
                  <a:cubicBezTo>
                    <a:pt x="17" y="69"/>
                    <a:pt x="17" y="69"/>
                    <a:pt x="17" y="69"/>
                  </a:cubicBezTo>
                  <a:lnTo>
                    <a:pt x="17" y="68"/>
                  </a:lnTo>
                  <a:close/>
                  <a:moveTo>
                    <a:pt x="15" y="67"/>
                  </a:moveTo>
                  <a:cubicBezTo>
                    <a:pt x="14" y="65"/>
                    <a:pt x="13" y="61"/>
                    <a:pt x="16" y="57"/>
                  </a:cubicBezTo>
                  <a:cubicBezTo>
                    <a:pt x="19" y="57"/>
                    <a:pt x="19" y="57"/>
                    <a:pt x="19" y="57"/>
                  </a:cubicBezTo>
                  <a:cubicBezTo>
                    <a:pt x="19" y="57"/>
                    <a:pt x="13" y="62"/>
                    <a:pt x="15" y="67"/>
                  </a:cubicBezTo>
                  <a:close/>
                  <a:moveTo>
                    <a:pt x="22" y="70"/>
                  </a:moveTo>
                  <a:cubicBezTo>
                    <a:pt x="20" y="69"/>
                    <a:pt x="17" y="66"/>
                    <a:pt x="19" y="60"/>
                  </a:cubicBezTo>
                  <a:cubicBezTo>
                    <a:pt x="22" y="60"/>
                    <a:pt x="22" y="60"/>
                    <a:pt x="22" y="60"/>
                  </a:cubicBezTo>
                  <a:cubicBezTo>
                    <a:pt x="22" y="60"/>
                    <a:pt x="21" y="68"/>
                    <a:pt x="22" y="70"/>
                  </a:cubicBezTo>
                  <a:cubicBezTo>
                    <a:pt x="23" y="71"/>
                    <a:pt x="23" y="71"/>
                    <a:pt x="23" y="71"/>
                  </a:cubicBezTo>
                  <a:cubicBezTo>
                    <a:pt x="23" y="71"/>
                    <a:pt x="22" y="71"/>
                    <a:pt x="22" y="70"/>
                  </a:cubicBezTo>
                  <a:close/>
                  <a:moveTo>
                    <a:pt x="23" y="68"/>
                  </a:moveTo>
                  <a:cubicBezTo>
                    <a:pt x="23" y="68"/>
                    <a:pt x="22" y="62"/>
                    <a:pt x="25" y="62"/>
                  </a:cubicBezTo>
                  <a:cubicBezTo>
                    <a:pt x="24" y="59"/>
                    <a:pt x="24" y="59"/>
                    <a:pt x="24" y="59"/>
                  </a:cubicBezTo>
                  <a:cubicBezTo>
                    <a:pt x="24" y="59"/>
                    <a:pt x="26" y="71"/>
                    <a:pt x="29" y="73"/>
                  </a:cubicBezTo>
                  <a:cubicBezTo>
                    <a:pt x="29" y="73"/>
                    <a:pt x="23" y="71"/>
                    <a:pt x="23" y="68"/>
                  </a:cubicBezTo>
                  <a:close/>
                  <a:moveTo>
                    <a:pt x="28" y="62"/>
                  </a:moveTo>
                  <a:cubicBezTo>
                    <a:pt x="30" y="62"/>
                    <a:pt x="30" y="62"/>
                    <a:pt x="30" y="62"/>
                  </a:cubicBezTo>
                  <a:cubicBezTo>
                    <a:pt x="30" y="62"/>
                    <a:pt x="28" y="67"/>
                    <a:pt x="34" y="70"/>
                  </a:cubicBezTo>
                  <a:cubicBezTo>
                    <a:pt x="34" y="70"/>
                    <a:pt x="25" y="68"/>
                    <a:pt x="28" y="62"/>
                  </a:cubicBezTo>
                  <a:close/>
                  <a:moveTo>
                    <a:pt x="33" y="58"/>
                  </a:moveTo>
                  <a:cubicBezTo>
                    <a:pt x="36" y="58"/>
                    <a:pt x="36" y="58"/>
                    <a:pt x="36" y="58"/>
                  </a:cubicBezTo>
                  <a:cubicBezTo>
                    <a:pt x="36" y="58"/>
                    <a:pt x="33" y="64"/>
                    <a:pt x="39" y="66"/>
                  </a:cubicBezTo>
                  <a:cubicBezTo>
                    <a:pt x="39" y="66"/>
                    <a:pt x="33" y="64"/>
                    <a:pt x="33" y="58"/>
                  </a:cubicBezTo>
                  <a:close/>
                  <a:moveTo>
                    <a:pt x="38" y="58"/>
                  </a:moveTo>
                  <a:cubicBezTo>
                    <a:pt x="38" y="55"/>
                    <a:pt x="38" y="55"/>
                    <a:pt x="38" y="55"/>
                  </a:cubicBezTo>
                  <a:cubicBezTo>
                    <a:pt x="38" y="55"/>
                    <a:pt x="39" y="61"/>
                    <a:pt x="45" y="63"/>
                  </a:cubicBezTo>
                  <a:cubicBezTo>
                    <a:pt x="45" y="63"/>
                    <a:pt x="39" y="61"/>
                    <a:pt x="38" y="58"/>
                  </a:cubicBezTo>
                  <a:close/>
                  <a:moveTo>
                    <a:pt x="41" y="55"/>
                  </a:moveTo>
                  <a:cubicBezTo>
                    <a:pt x="40" y="49"/>
                    <a:pt x="40" y="49"/>
                    <a:pt x="40" y="49"/>
                  </a:cubicBezTo>
                  <a:cubicBezTo>
                    <a:pt x="40" y="49"/>
                    <a:pt x="47" y="54"/>
                    <a:pt x="47" y="60"/>
                  </a:cubicBezTo>
                  <a:cubicBezTo>
                    <a:pt x="47" y="60"/>
                    <a:pt x="44" y="54"/>
                    <a:pt x="41" y="55"/>
                  </a:cubicBezTo>
                  <a:close/>
                  <a:moveTo>
                    <a:pt x="43" y="46"/>
                  </a:moveTo>
                  <a:cubicBezTo>
                    <a:pt x="43" y="46"/>
                    <a:pt x="51" y="45"/>
                    <a:pt x="52" y="56"/>
                  </a:cubicBezTo>
                  <a:cubicBezTo>
                    <a:pt x="52" y="54"/>
                    <a:pt x="50" y="48"/>
                    <a:pt x="43" y="46"/>
                  </a:cubicBezTo>
                  <a:close/>
                </a:path>
              </a:pathLst>
            </a:custGeom>
            <a:solidFill>
              <a:srgbClr val="0C3C68"/>
            </a:solidFill>
            <a:ln w="9525">
              <a:noFill/>
              <a:round/>
              <a:headEnd/>
              <a:tailEnd/>
            </a:ln>
          </p:spPr>
          <p:txBody>
            <a:bodyPr/>
            <a:lstStyle/>
            <a:p>
              <a:endParaRPr lang="zh-CN" altLang="en-US">
                <a:latin typeface="微软雅黑" pitchFamily="34" charset="-122"/>
                <a:ea typeface="微软雅黑" pitchFamily="34" charset="-122"/>
              </a:endParaRPr>
            </a:p>
          </p:txBody>
        </p:sp>
      </p:grpSp>
      <p:grpSp>
        <p:nvGrpSpPr>
          <p:cNvPr id="875" name="Group 303"/>
          <p:cNvGrpSpPr>
            <a:grpSpLocks/>
          </p:cNvGrpSpPr>
          <p:nvPr/>
        </p:nvGrpSpPr>
        <p:grpSpPr bwMode="auto">
          <a:xfrm rot="9994078" flipV="1">
            <a:off x="4163830" y="3778323"/>
            <a:ext cx="207516" cy="126858"/>
            <a:chOff x="2821" y="2651"/>
            <a:chExt cx="253" cy="168"/>
          </a:xfrm>
        </p:grpSpPr>
        <p:sp>
          <p:nvSpPr>
            <p:cNvPr id="926" name="Arc 304"/>
            <p:cNvSpPr>
              <a:spLocks/>
            </p:cNvSpPr>
            <p:nvPr/>
          </p:nvSpPr>
          <p:spPr bwMode="auto">
            <a:xfrm rot="1472878">
              <a:off x="2839" y="2701"/>
              <a:ext cx="155" cy="10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00"/>
              </a:solidFill>
              <a:round/>
              <a:headEnd/>
              <a:tailEnd/>
            </a:ln>
          </p:spPr>
          <p:txBody>
            <a:bodyPr anchor="ct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latin typeface="微软雅黑" pitchFamily="34" charset="-122"/>
                <a:ea typeface="微软雅黑" pitchFamily="34" charset="-122"/>
              </a:endParaRPr>
            </a:p>
          </p:txBody>
        </p:sp>
        <p:sp>
          <p:nvSpPr>
            <p:cNvPr id="927" name="Arc 305"/>
            <p:cNvSpPr>
              <a:spLocks/>
            </p:cNvSpPr>
            <p:nvPr/>
          </p:nvSpPr>
          <p:spPr bwMode="auto">
            <a:xfrm rot="1472878">
              <a:off x="2857" y="2651"/>
              <a:ext cx="217" cy="13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00"/>
              </a:solidFill>
              <a:round/>
              <a:headEnd/>
              <a:tailEnd/>
            </a:ln>
          </p:spPr>
          <p:txBody>
            <a:bodyPr anchor="ct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latin typeface="微软雅黑" pitchFamily="34" charset="-122"/>
                <a:ea typeface="微软雅黑" pitchFamily="34" charset="-122"/>
              </a:endParaRPr>
            </a:p>
          </p:txBody>
        </p:sp>
        <p:sp>
          <p:nvSpPr>
            <p:cNvPr id="928" name="Arc 306"/>
            <p:cNvSpPr>
              <a:spLocks/>
            </p:cNvSpPr>
            <p:nvPr/>
          </p:nvSpPr>
          <p:spPr bwMode="auto">
            <a:xfrm rot="1472878">
              <a:off x="2821" y="2752"/>
              <a:ext cx="93" cy="6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00"/>
              </a:solidFill>
              <a:round/>
              <a:headEnd/>
              <a:tailEnd/>
            </a:ln>
          </p:spPr>
          <p:txBody>
            <a:bodyPr anchor="ct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latin typeface="微软雅黑" pitchFamily="34" charset="-122"/>
                <a:ea typeface="微软雅黑" pitchFamily="34" charset="-122"/>
              </a:endParaRPr>
            </a:p>
          </p:txBody>
        </p:sp>
      </p:grpSp>
      <p:pic>
        <p:nvPicPr>
          <p:cNvPr id="876" name="Picture 2790" descr="图片130"/>
          <p:cNvPicPr>
            <a:picLocks noChangeAspect="1" noChangeArrowheads="1"/>
          </p:cNvPicPr>
          <p:nvPr/>
        </p:nvPicPr>
        <p:blipFill>
          <a:blip r:embed="rId11" cstate="print"/>
          <a:srcRect/>
          <a:stretch>
            <a:fillRect/>
          </a:stretch>
        </p:blipFill>
        <p:spPr bwMode="auto">
          <a:xfrm>
            <a:off x="4969650" y="4081199"/>
            <a:ext cx="229381" cy="254689"/>
          </a:xfrm>
          <a:prstGeom prst="rect">
            <a:avLst/>
          </a:prstGeom>
          <a:noFill/>
        </p:spPr>
      </p:pic>
      <p:pic>
        <p:nvPicPr>
          <p:cNvPr id="877" name="Picture 573"/>
          <p:cNvPicPr>
            <a:picLocks noChangeAspect="1" noChangeArrowheads="1"/>
          </p:cNvPicPr>
          <p:nvPr/>
        </p:nvPicPr>
        <p:blipFill>
          <a:blip r:embed="rId12" cstate="print"/>
          <a:srcRect/>
          <a:stretch>
            <a:fillRect/>
          </a:stretch>
        </p:blipFill>
        <p:spPr bwMode="auto">
          <a:xfrm>
            <a:off x="4366807" y="4105511"/>
            <a:ext cx="384331" cy="215259"/>
          </a:xfrm>
          <a:prstGeom prst="rect">
            <a:avLst/>
          </a:prstGeom>
          <a:noFill/>
          <a:ln w="9525">
            <a:noFill/>
            <a:miter lim="800000"/>
            <a:headEnd/>
            <a:tailEnd/>
          </a:ln>
        </p:spPr>
      </p:pic>
      <p:cxnSp>
        <p:nvCxnSpPr>
          <p:cNvPr id="878" name="直接连接符 877"/>
          <p:cNvCxnSpPr/>
          <p:nvPr/>
        </p:nvCxnSpPr>
        <p:spPr bwMode="auto">
          <a:xfrm>
            <a:off x="4680847" y="3390274"/>
            <a:ext cx="0" cy="324000"/>
          </a:xfrm>
          <a:prstGeom prst="line">
            <a:avLst/>
          </a:prstGeom>
          <a:noFill/>
          <a:ln w="9525">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4" name="直接连接符 883"/>
          <p:cNvCxnSpPr>
            <a:endCxn id="900" idx="3"/>
          </p:cNvCxnSpPr>
          <p:nvPr/>
        </p:nvCxnSpPr>
        <p:spPr bwMode="auto">
          <a:xfrm flipH="1" flipV="1">
            <a:off x="4759036" y="3852182"/>
            <a:ext cx="283886" cy="279123"/>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5" name="矩形 884"/>
          <p:cNvSpPr/>
          <p:nvPr/>
        </p:nvSpPr>
        <p:spPr>
          <a:xfrm>
            <a:off x="3501960" y="4023052"/>
            <a:ext cx="530303" cy="400110"/>
          </a:xfrm>
          <a:prstGeom prst="rect">
            <a:avLst/>
          </a:prstGeom>
        </p:spPr>
        <p:txBody>
          <a:bodyPr wrap="square">
            <a:spAutoFit/>
          </a:bodyPr>
          <a:lstStyle/>
          <a:p>
            <a:r>
              <a:rPr lang="zh-CN" altLang="en-US" sz="1000" dirty="0" smtClean="0">
                <a:latin typeface="微软雅黑" pitchFamily="34" charset="-122"/>
                <a:ea typeface="微软雅黑" pitchFamily="34" charset="-122"/>
              </a:rPr>
              <a:t>高速上网</a:t>
            </a:r>
            <a:endParaRPr lang="zh-CN" altLang="en-US" sz="1000" dirty="0">
              <a:latin typeface="微软雅黑" pitchFamily="34" charset="-122"/>
              <a:ea typeface="微软雅黑" pitchFamily="34" charset="-122"/>
            </a:endParaRPr>
          </a:p>
        </p:txBody>
      </p:sp>
      <p:sp>
        <p:nvSpPr>
          <p:cNvPr id="886" name="矩形 885"/>
          <p:cNvSpPr/>
          <p:nvPr/>
        </p:nvSpPr>
        <p:spPr>
          <a:xfrm>
            <a:off x="4182687" y="4308458"/>
            <a:ext cx="723275" cy="253916"/>
          </a:xfrm>
          <a:prstGeom prst="rect">
            <a:avLst/>
          </a:prstGeom>
        </p:spPr>
        <p:txBody>
          <a:bodyPr wrap="none">
            <a:spAutoFit/>
          </a:bodyPr>
          <a:lstStyle/>
          <a:p>
            <a:r>
              <a:rPr lang="zh-CN" altLang="en-US" sz="1000" dirty="0" smtClean="0">
                <a:latin typeface="微软雅黑" pitchFamily="34" charset="-122"/>
                <a:ea typeface="微软雅黑" pitchFamily="34" charset="-122"/>
              </a:rPr>
              <a:t>移动终端</a:t>
            </a:r>
            <a:endParaRPr lang="zh-CN" altLang="en-US" sz="1000" dirty="0">
              <a:latin typeface="微软雅黑" pitchFamily="34" charset="-122"/>
              <a:ea typeface="微软雅黑" pitchFamily="34" charset="-122"/>
            </a:endParaRPr>
          </a:p>
        </p:txBody>
      </p:sp>
      <p:sp>
        <p:nvSpPr>
          <p:cNvPr id="887" name="矩形 886"/>
          <p:cNvSpPr/>
          <p:nvPr/>
        </p:nvSpPr>
        <p:spPr>
          <a:xfrm>
            <a:off x="4850213" y="4302962"/>
            <a:ext cx="453970" cy="253916"/>
          </a:xfrm>
          <a:prstGeom prst="rect">
            <a:avLst/>
          </a:prstGeom>
        </p:spPr>
        <p:txBody>
          <a:bodyPr wrap="none">
            <a:spAutoFit/>
          </a:bodyPr>
          <a:lstStyle/>
          <a:p>
            <a:r>
              <a:rPr lang="zh-CN" altLang="en-US" sz="1000" dirty="0" smtClean="0">
                <a:latin typeface="微软雅黑" pitchFamily="34" charset="-122"/>
                <a:ea typeface="微软雅黑" pitchFamily="34" charset="-122"/>
              </a:rPr>
              <a:t>电视</a:t>
            </a:r>
            <a:endParaRPr lang="zh-CN" altLang="en-US" sz="1000" dirty="0">
              <a:latin typeface="微软雅黑" pitchFamily="34" charset="-122"/>
              <a:ea typeface="微软雅黑" pitchFamily="34" charset="-122"/>
            </a:endParaRPr>
          </a:p>
        </p:txBody>
      </p:sp>
      <p:sp>
        <p:nvSpPr>
          <p:cNvPr id="888" name="矩形 887"/>
          <p:cNvSpPr/>
          <p:nvPr/>
        </p:nvSpPr>
        <p:spPr>
          <a:xfrm>
            <a:off x="5270369" y="4304231"/>
            <a:ext cx="453970" cy="253916"/>
          </a:xfrm>
          <a:prstGeom prst="rect">
            <a:avLst/>
          </a:prstGeom>
        </p:spPr>
        <p:txBody>
          <a:bodyPr wrap="none">
            <a:spAutoFit/>
          </a:bodyPr>
          <a:lstStyle/>
          <a:p>
            <a:r>
              <a:rPr lang="zh-CN" altLang="en-US" sz="1000" dirty="0" smtClean="0">
                <a:latin typeface="微软雅黑" pitchFamily="34" charset="-122"/>
                <a:ea typeface="微软雅黑" pitchFamily="34" charset="-122"/>
              </a:rPr>
              <a:t>电话</a:t>
            </a:r>
            <a:endParaRPr lang="zh-CN" altLang="en-US" sz="1000" dirty="0">
              <a:latin typeface="微软雅黑" pitchFamily="34" charset="-122"/>
              <a:ea typeface="微软雅黑" pitchFamily="34" charset="-122"/>
            </a:endParaRPr>
          </a:p>
        </p:txBody>
      </p:sp>
      <p:grpSp>
        <p:nvGrpSpPr>
          <p:cNvPr id="890" name="Group 118"/>
          <p:cNvGrpSpPr>
            <a:grpSpLocks noChangeAspect="1"/>
          </p:cNvGrpSpPr>
          <p:nvPr/>
        </p:nvGrpSpPr>
        <p:grpSpPr bwMode="auto">
          <a:xfrm>
            <a:off x="4505216" y="3704075"/>
            <a:ext cx="360000" cy="195527"/>
            <a:chOff x="4667" y="1683"/>
            <a:chExt cx="712" cy="301"/>
          </a:xfrm>
        </p:grpSpPr>
        <p:sp>
          <p:nvSpPr>
            <p:cNvPr id="891" name="Freeform 119"/>
            <p:cNvSpPr>
              <a:spLocks noChangeAspect="1"/>
            </p:cNvSpPr>
            <p:nvPr/>
          </p:nvSpPr>
          <p:spPr bwMode="auto">
            <a:xfrm>
              <a:off x="5179" y="1762"/>
              <a:ext cx="200" cy="222"/>
            </a:xfrm>
            <a:custGeom>
              <a:avLst/>
              <a:gdLst>
                <a:gd name="T0" fmla="*/ 3297 w 99"/>
                <a:gd name="T1" fmla="*/ 32 h 110"/>
                <a:gd name="T2" fmla="*/ 3297 w 99"/>
                <a:gd name="T3" fmla="*/ 945 h 110"/>
                <a:gd name="T4" fmla="*/ 3200 w 99"/>
                <a:gd name="T5" fmla="*/ 1177 h 110"/>
                <a:gd name="T6" fmla="*/ 265 w 99"/>
                <a:gd name="T7" fmla="*/ 3487 h 110"/>
                <a:gd name="T8" fmla="*/ 65 w 99"/>
                <a:gd name="T9" fmla="*/ 3453 h 110"/>
                <a:gd name="T10" fmla="*/ 32 w 99"/>
                <a:gd name="T11" fmla="*/ 2172 h 110"/>
                <a:gd name="T12" fmla="*/ 3265 w 99"/>
                <a:gd name="T13" fmla="*/ 0 h 110"/>
                <a:gd name="T14" fmla="*/ 3297 w 99"/>
                <a:gd name="T15" fmla="*/ 32 h 110"/>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110"/>
                <a:gd name="T26" fmla="*/ 99 w 99"/>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110">
                  <a:moveTo>
                    <a:pt x="98" y="1"/>
                  </a:moveTo>
                  <a:cubicBezTo>
                    <a:pt x="98" y="28"/>
                    <a:pt x="98" y="28"/>
                    <a:pt x="98" y="28"/>
                  </a:cubicBezTo>
                  <a:cubicBezTo>
                    <a:pt x="98" y="30"/>
                    <a:pt x="99" y="31"/>
                    <a:pt x="95" y="35"/>
                  </a:cubicBezTo>
                  <a:cubicBezTo>
                    <a:pt x="92" y="38"/>
                    <a:pt x="32" y="84"/>
                    <a:pt x="8" y="104"/>
                  </a:cubicBezTo>
                  <a:cubicBezTo>
                    <a:pt x="0" y="110"/>
                    <a:pt x="2" y="103"/>
                    <a:pt x="2" y="103"/>
                  </a:cubicBezTo>
                  <a:cubicBezTo>
                    <a:pt x="1" y="65"/>
                    <a:pt x="1" y="65"/>
                    <a:pt x="1" y="65"/>
                  </a:cubicBezTo>
                  <a:cubicBezTo>
                    <a:pt x="97" y="0"/>
                    <a:pt x="97" y="0"/>
                    <a:pt x="97" y="0"/>
                  </a:cubicBezTo>
                  <a:cubicBezTo>
                    <a:pt x="98" y="1"/>
                    <a:pt x="98" y="1"/>
                    <a:pt x="98" y="1"/>
                  </a:cubicBezTo>
                </a:path>
              </a:pathLst>
            </a:custGeom>
            <a:solidFill>
              <a:srgbClr val="0C3C68"/>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92" name="Freeform 120"/>
            <p:cNvSpPr>
              <a:spLocks noChangeAspect="1"/>
            </p:cNvSpPr>
            <p:nvPr/>
          </p:nvSpPr>
          <p:spPr bwMode="auto">
            <a:xfrm>
              <a:off x="4667" y="1683"/>
              <a:ext cx="710" cy="210"/>
            </a:xfrm>
            <a:custGeom>
              <a:avLst/>
              <a:gdLst>
                <a:gd name="T0" fmla="*/ 11749 w 352"/>
                <a:gd name="T1" fmla="*/ 1349 h 104"/>
                <a:gd name="T2" fmla="*/ 8609 w 352"/>
                <a:gd name="T3" fmla="*/ 3489 h 104"/>
                <a:gd name="T4" fmla="*/ 264 w 352"/>
                <a:gd name="T5" fmla="*/ 1945 h 104"/>
                <a:gd name="T6" fmla="*/ 32 w 352"/>
                <a:gd name="T7" fmla="*/ 2076 h 104"/>
                <a:gd name="T8" fmla="*/ 131 w 352"/>
                <a:gd name="T9" fmla="*/ 1844 h 104"/>
                <a:gd name="T10" fmla="*/ 3873 w 352"/>
                <a:gd name="T11" fmla="*/ 32 h 104"/>
                <a:gd name="T12" fmla="*/ 4036 w 352"/>
                <a:gd name="T13" fmla="*/ 0 h 104"/>
                <a:gd name="T14" fmla="*/ 11554 w 352"/>
                <a:gd name="T15" fmla="*/ 1212 h 104"/>
                <a:gd name="T16" fmla="*/ 11749 w 352"/>
                <a:gd name="T17" fmla="*/ 1349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2"/>
                <a:gd name="T28" fmla="*/ 0 h 104"/>
                <a:gd name="T29" fmla="*/ 352 w 352"/>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2" h="104">
                  <a:moveTo>
                    <a:pt x="352" y="40"/>
                  </a:moveTo>
                  <a:cubicBezTo>
                    <a:pt x="258" y="104"/>
                    <a:pt x="258" y="104"/>
                    <a:pt x="258" y="104"/>
                  </a:cubicBezTo>
                  <a:cubicBezTo>
                    <a:pt x="152" y="88"/>
                    <a:pt x="17" y="59"/>
                    <a:pt x="8" y="58"/>
                  </a:cubicBezTo>
                  <a:cubicBezTo>
                    <a:pt x="3" y="57"/>
                    <a:pt x="1" y="62"/>
                    <a:pt x="1" y="62"/>
                  </a:cubicBezTo>
                  <a:cubicBezTo>
                    <a:pt x="1" y="62"/>
                    <a:pt x="0" y="57"/>
                    <a:pt x="4" y="55"/>
                  </a:cubicBezTo>
                  <a:cubicBezTo>
                    <a:pt x="7" y="53"/>
                    <a:pt x="111" y="5"/>
                    <a:pt x="116" y="1"/>
                  </a:cubicBezTo>
                  <a:cubicBezTo>
                    <a:pt x="118" y="0"/>
                    <a:pt x="121" y="0"/>
                    <a:pt x="121" y="0"/>
                  </a:cubicBezTo>
                  <a:cubicBezTo>
                    <a:pt x="121" y="0"/>
                    <a:pt x="343" y="36"/>
                    <a:pt x="346" y="36"/>
                  </a:cubicBezTo>
                  <a:cubicBezTo>
                    <a:pt x="351" y="37"/>
                    <a:pt x="352" y="40"/>
                    <a:pt x="352" y="40"/>
                  </a:cubicBezTo>
                </a:path>
              </a:pathLst>
            </a:custGeom>
            <a:solidFill>
              <a:srgbClr val="446487"/>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93" name="Freeform 121"/>
            <p:cNvSpPr>
              <a:spLocks noChangeAspect="1"/>
            </p:cNvSpPr>
            <p:nvPr/>
          </p:nvSpPr>
          <p:spPr bwMode="auto">
            <a:xfrm>
              <a:off x="5179" y="1762"/>
              <a:ext cx="200" cy="133"/>
            </a:xfrm>
            <a:custGeom>
              <a:avLst/>
              <a:gdLst>
                <a:gd name="T0" fmla="*/ 3265 w 99"/>
                <a:gd name="T1" fmla="*/ 32 h 66"/>
                <a:gd name="T2" fmla="*/ 3297 w 99"/>
                <a:gd name="T3" fmla="*/ 32 h 66"/>
                <a:gd name="T4" fmla="*/ 3265 w 99"/>
                <a:gd name="T5" fmla="*/ 0 h 66"/>
                <a:gd name="T6" fmla="*/ 0 w 99"/>
                <a:gd name="T7" fmla="*/ 2128 h 66"/>
                <a:gd name="T8" fmla="*/ 97 w 99"/>
                <a:gd name="T9" fmla="*/ 2192 h 66"/>
                <a:gd name="T10" fmla="*/ 3265 w 99"/>
                <a:gd name="T11" fmla="*/ 32 h 66"/>
                <a:gd name="T12" fmla="*/ 0 60000 65536"/>
                <a:gd name="T13" fmla="*/ 0 60000 65536"/>
                <a:gd name="T14" fmla="*/ 0 60000 65536"/>
                <a:gd name="T15" fmla="*/ 0 60000 65536"/>
                <a:gd name="T16" fmla="*/ 0 60000 65536"/>
                <a:gd name="T17" fmla="*/ 0 60000 65536"/>
                <a:gd name="T18" fmla="*/ 0 w 99"/>
                <a:gd name="T19" fmla="*/ 0 h 66"/>
                <a:gd name="T20" fmla="*/ 99 w 9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99" h="66">
                  <a:moveTo>
                    <a:pt x="97" y="1"/>
                  </a:moveTo>
                  <a:cubicBezTo>
                    <a:pt x="97" y="1"/>
                    <a:pt x="97" y="1"/>
                    <a:pt x="98" y="1"/>
                  </a:cubicBezTo>
                  <a:cubicBezTo>
                    <a:pt x="98" y="1"/>
                    <a:pt x="99" y="1"/>
                    <a:pt x="97" y="0"/>
                  </a:cubicBezTo>
                  <a:cubicBezTo>
                    <a:pt x="93" y="0"/>
                    <a:pt x="0" y="64"/>
                    <a:pt x="0" y="64"/>
                  </a:cubicBezTo>
                  <a:cubicBezTo>
                    <a:pt x="3" y="66"/>
                    <a:pt x="3" y="66"/>
                    <a:pt x="3" y="66"/>
                  </a:cubicBezTo>
                  <a:cubicBezTo>
                    <a:pt x="97" y="1"/>
                    <a:pt x="97" y="1"/>
                    <a:pt x="97" y="1"/>
                  </a:cubicBezTo>
                </a:path>
              </a:pathLst>
            </a:custGeom>
            <a:solidFill>
              <a:srgbClr val="5B769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94" name="Freeform 122"/>
            <p:cNvSpPr>
              <a:spLocks noChangeAspect="1"/>
            </p:cNvSpPr>
            <p:nvPr/>
          </p:nvSpPr>
          <p:spPr bwMode="auto">
            <a:xfrm>
              <a:off x="4669" y="1798"/>
              <a:ext cx="524" cy="184"/>
            </a:xfrm>
            <a:custGeom>
              <a:avLst/>
              <a:gdLst>
                <a:gd name="T0" fmla="*/ 8481 w 260"/>
                <a:gd name="T1" fmla="*/ 1488 h 91"/>
                <a:gd name="T2" fmla="*/ 228 w 260"/>
                <a:gd name="T3" fmla="*/ 32 h 91"/>
                <a:gd name="T4" fmla="*/ 0 w 260"/>
                <a:gd name="T5" fmla="*/ 131 h 91"/>
                <a:gd name="T6" fmla="*/ 0 w 260"/>
                <a:gd name="T7" fmla="*/ 1116 h 91"/>
                <a:gd name="T8" fmla="*/ 228 w 260"/>
                <a:gd name="T9" fmla="*/ 1423 h 91"/>
                <a:gd name="T10" fmla="*/ 8320 w 260"/>
                <a:gd name="T11" fmla="*/ 3009 h 91"/>
                <a:gd name="T12" fmla="*/ 8644 w 260"/>
                <a:gd name="T13" fmla="*/ 2809 h 91"/>
                <a:gd name="T14" fmla="*/ 8644 w 260"/>
                <a:gd name="T15" fmla="*/ 1721 h 91"/>
                <a:gd name="T16" fmla="*/ 8481 w 260"/>
                <a:gd name="T17" fmla="*/ 1488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
                <a:gd name="T28" fmla="*/ 0 h 91"/>
                <a:gd name="T29" fmla="*/ 260 w 260"/>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 h="91">
                  <a:moveTo>
                    <a:pt x="255" y="44"/>
                  </a:moveTo>
                  <a:cubicBezTo>
                    <a:pt x="153" y="28"/>
                    <a:pt x="15" y="2"/>
                    <a:pt x="7" y="1"/>
                  </a:cubicBezTo>
                  <a:cubicBezTo>
                    <a:pt x="0" y="0"/>
                    <a:pt x="0" y="4"/>
                    <a:pt x="0" y="4"/>
                  </a:cubicBezTo>
                  <a:cubicBezTo>
                    <a:pt x="0" y="4"/>
                    <a:pt x="0" y="24"/>
                    <a:pt x="0" y="33"/>
                  </a:cubicBezTo>
                  <a:cubicBezTo>
                    <a:pt x="0" y="41"/>
                    <a:pt x="2" y="40"/>
                    <a:pt x="7" y="42"/>
                  </a:cubicBezTo>
                  <a:cubicBezTo>
                    <a:pt x="9" y="42"/>
                    <a:pt x="219" y="83"/>
                    <a:pt x="250" y="89"/>
                  </a:cubicBezTo>
                  <a:cubicBezTo>
                    <a:pt x="258" y="91"/>
                    <a:pt x="260" y="83"/>
                    <a:pt x="260" y="83"/>
                  </a:cubicBezTo>
                  <a:cubicBezTo>
                    <a:pt x="260" y="83"/>
                    <a:pt x="260" y="56"/>
                    <a:pt x="260" y="51"/>
                  </a:cubicBezTo>
                  <a:cubicBezTo>
                    <a:pt x="260" y="47"/>
                    <a:pt x="256" y="44"/>
                    <a:pt x="255" y="44"/>
                  </a:cubicBezTo>
                  <a:close/>
                </a:path>
              </a:pathLst>
            </a:custGeom>
            <a:solidFill>
              <a:srgbClr val="8AA5BC"/>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95" name="Freeform 123"/>
            <p:cNvSpPr>
              <a:spLocks noChangeAspect="1"/>
            </p:cNvSpPr>
            <p:nvPr/>
          </p:nvSpPr>
          <p:spPr bwMode="auto">
            <a:xfrm>
              <a:off x="4680" y="1808"/>
              <a:ext cx="503" cy="164"/>
            </a:xfrm>
            <a:custGeom>
              <a:avLst/>
              <a:gdLst>
                <a:gd name="T0" fmla="*/ 8080 w 250"/>
                <a:gd name="T1" fmla="*/ 1460 h 81"/>
                <a:gd name="T2" fmla="*/ 227 w 250"/>
                <a:gd name="T3" fmla="*/ 32 h 81"/>
                <a:gd name="T4" fmla="*/ 0 w 250"/>
                <a:gd name="T5" fmla="*/ 99 h 81"/>
                <a:gd name="T6" fmla="*/ 0 w 250"/>
                <a:gd name="T7" fmla="*/ 755 h 81"/>
                <a:gd name="T8" fmla="*/ 260 w 250"/>
                <a:gd name="T9" fmla="*/ 1128 h 81"/>
                <a:gd name="T10" fmla="*/ 7917 w 250"/>
                <a:gd name="T11" fmla="*/ 2689 h 81"/>
                <a:gd name="T12" fmla="*/ 8209 w 250"/>
                <a:gd name="T13" fmla="*/ 2424 h 81"/>
                <a:gd name="T14" fmla="*/ 8209 w 250"/>
                <a:gd name="T15" fmla="*/ 1660 h 81"/>
                <a:gd name="T16" fmla="*/ 8080 w 250"/>
                <a:gd name="T17" fmla="*/ 146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81"/>
                <a:gd name="T29" fmla="*/ 250 w 250"/>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81">
                  <a:moveTo>
                    <a:pt x="245" y="43"/>
                  </a:moveTo>
                  <a:cubicBezTo>
                    <a:pt x="150" y="28"/>
                    <a:pt x="15" y="2"/>
                    <a:pt x="7" y="1"/>
                  </a:cubicBezTo>
                  <a:cubicBezTo>
                    <a:pt x="1" y="0"/>
                    <a:pt x="0" y="3"/>
                    <a:pt x="0" y="3"/>
                  </a:cubicBezTo>
                  <a:cubicBezTo>
                    <a:pt x="0" y="3"/>
                    <a:pt x="0" y="13"/>
                    <a:pt x="0" y="22"/>
                  </a:cubicBezTo>
                  <a:cubicBezTo>
                    <a:pt x="0" y="32"/>
                    <a:pt x="0" y="31"/>
                    <a:pt x="8" y="33"/>
                  </a:cubicBezTo>
                  <a:cubicBezTo>
                    <a:pt x="10" y="34"/>
                    <a:pt x="211" y="73"/>
                    <a:pt x="240" y="79"/>
                  </a:cubicBezTo>
                  <a:cubicBezTo>
                    <a:pt x="250" y="81"/>
                    <a:pt x="249" y="71"/>
                    <a:pt x="249" y="71"/>
                  </a:cubicBezTo>
                  <a:cubicBezTo>
                    <a:pt x="249" y="71"/>
                    <a:pt x="249" y="54"/>
                    <a:pt x="249" y="49"/>
                  </a:cubicBezTo>
                  <a:cubicBezTo>
                    <a:pt x="249" y="46"/>
                    <a:pt x="249" y="43"/>
                    <a:pt x="245" y="43"/>
                  </a:cubicBezTo>
                  <a:close/>
                </a:path>
              </a:pathLst>
            </a:custGeom>
            <a:solidFill>
              <a:srgbClr val="5B769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96" name="Freeform 124"/>
            <p:cNvSpPr>
              <a:spLocks noChangeAspect="1"/>
            </p:cNvSpPr>
            <p:nvPr/>
          </p:nvSpPr>
          <p:spPr bwMode="auto">
            <a:xfrm>
              <a:off x="4688" y="1821"/>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97" name="Freeform 125"/>
            <p:cNvSpPr>
              <a:spLocks noChangeAspect="1"/>
            </p:cNvSpPr>
            <p:nvPr/>
          </p:nvSpPr>
          <p:spPr bwMode="auto">
            <a:xfrm>
              <a:off x="4688" y="1821"/>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98" name="Freeform 126"/>
            <p:cNvSpPr>
              <a:spLocks noChangeAspect="1"/>
            </p:cNvSpPr>
            <p:nvPr/>
          </p:nvSpPr>
          <p:spPr bwMode="auto">
            <a:xfrm>
              <a:off x="4688" y="1833"/>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899" name="Freeform 127"/>
            <p:cNvSpPr>
              <a:spLocks noChangeAspect="1"/>
            </p:cNvSpPr>
            <p:nvPr/>
          </p:nvSpPr>
          <p:spPr bwMode="auto">
            <a:xfrm>
              <a:off x="4688" y="1833"/>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00" name="Freeform 128"/>
            <p:cNvSpPr>
              <a:spLocks noChangeAspect="1"/>
            </p:cNvSpPr>
            <p:nvPr/>
          </p:nvSpPr>
          <p:spPr bwMode="auto">
            <a:xfrm>
              <a:off x="4849" y="1853"/>
              <a:ext cx="320" cy="97"/>
            </a:xfrm>
            <a:custGeom>
              <a:avLst/>
              <a:gdLst>
                <a:gd name="T0" fmla="*/ 0 w 320"/>
                <a:gd name="T1" fmla="*/ 0 h 97"/>
                <a:gd name="T2" fmla="*/ 0 w 320"/>
                <a:gd name="T3" fmla="*/ 38 h 97"/>
                <a:gd name="T4" fmla="*/ 320 w 320"/>
                <a:gd name="T5" fmla="*/ 97 h 97"/>
                <a:gd name="T6" fmla="*/ 320 w 320"/>
                <a:gd name="T7" fmla="*/ 58 h 97"/>
                <a:gd name="T8" fmla="*/ 0 w 320"/>
                <a:gd name="T9" fmla="*/ 0 h 97"/>
                <a:gd name="T10" fmla="*/ 0 60000 65536"/>
                <a:gd name="T11" fmla="*/ 0 60000 65536"/>
                <a:gd name="T12" fmla="*/ 0 60000 65536"/>
                <a:gd name="T13" fmla="*/ 0 60000 65536"/>
                <a:gd name="T14" fmla="*/ 0 60000 65536"/>
                <a:gd name="T15" fmla="*/ 0 w 320"/>
                <a:gd name="T16" fmla="*/ 0 h 97"/>
                <a:gd name="T17" fmla="*/ 320 w 320"/>
                <a:gd name="T18" fmla="*/ 97 h 97"/>
              </a:gdLst>
              <a:ahLst/>
              <a:cxnLst>
                <a:cxn ang="T10">
                  <a:pos x="T0" y="T1"/>
                </a:cxn>
                <a:cxn ang="T11">
                  <a:pos x="T2" y="T3"/>
                </a:cxn>
                <a:cxn ang="T12">
                  <a:pos x="T4" y="T5"/>
                </a:cxn>
                <a:cxn ang="T13">
                  <a:pos x="T6" y="T7"/>
                </a:cxn>
                <a:cxn ang="T14">
                  <a:pos x="T8" y="T9"/>
                </a:cxn>
              </a:cxnLst>
              <a:rect l="T15" t="T16" r="T17" b="T18"/>
              <a:pathLst>
                <a:path w="320" h="97">
                  <a:moveTo>
                    <a:pt x="0" y="0"/>
                  </a:moveTo>
                  <a:lnTo>
                    <a:pt x="0" y="38"/>
                  </a:lnTo>
                  <a:lnTo>
                    <a:pt x="320" y="97"/>
                  </a:lnTo>
                  <a:lnTo>
                    <a:pt x="320" y="58"/>
                  </a:lnTo>
                  <a:lnTo>
                    <a:pt x="0" y="0"/>
                  </a:lnTo>
                  <a:close/>
                </a:path>
              </a:pathLst>
            </a:custGeom>
            <a:solidFill>
              <a:srgbClr val="D2DAE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01" name="Freeform 129"/>
            <p:cNvSpPr>
              <a:spLocks noChangeAspect="1"/>
            </p:cNvSpPr>
            <p:nvPr/>
          </p:nvSpPr>
          <p:spPr bwMode="auto">
            <a:xfrm>
              <a:off x="4849" y="1853"/>
              <a:ext cx="320" cy="97"/>
            </a:xfrm>
            <a:custGeom>
              <a:avLst/>
              <a:gdLst>
                <a:gd name="T0" fmla="*/ 0 w 320"/>
                <a:gd name="T1" fmla="*/ 0 h 97"/>
                <a:gd name="T2" fmla="*/ 0 w 320"/>
                <a:gd name="T3" fmla="*/ 38 h 97"/>
                <a:gd name="T4" fmla="*/ 320 w 320"/>
                <a:gd name="T5" fmla="*/ 97 h 97"/>
                <a:gd name="T6" fmla="*/ 320 w 320"/>
                <a:gd name="T7" fmla="*/ 58 h 97"/>
                <a:gd name="T8" fmla="*/ 0 w 320"/>
                <a:gd name="T9" fmla="*/ 0 h 97"/>
                <a:gd name="T10" fmla="*/ 0 60000 65536"/>
                <a:gd name="T11" fmla="*/ 0 60000 65536"/>
                <a:gd name="T12" fmla="*/ 0 60000 65536"/>
                <a:gd name="T13" fmla="*/ 0 60000 65536"/>
                <a:gd name="T14" fmla="*/ 0 60000 65536"/>
                <a:gd name="T15" fmla="*/ 0 w 320"/>
                <a:gd name="T16" fmla="*/ 0 h 97"/>
                <a:gd name="T17" fmla="*/ 320 w 320"/>
                <a:gd name="T18" fmla="*/ 97 h 97"/>
              </a:gdLst>
              <a:ahLst/>
              <a:cxnLst>
                <a:cxn ang="T10">
                  <a:pos x="T0" y="T1"/>
                </a:cxn>
                <a:cxn ang="T11">
                  <a:pos x="T2" y="T3"/>
                </a:cxn>
                <a:cxn ang="T12">
                  <a:pos x="T4" y="T5"/>
                </a:cxn>
                <a:cxn ang="T13">
                  <a:pos x="T6" y="T7"/>
                </a:cxn>
                <a:cxn ang="T14">
                  <a:pos x="T8" y="T9"/>
                </a:cxn>
              </a:cxnLst>
              <a:rect l="T15" t="T16" r="T17" b="T18"/>
              <a:pathLst>
                <a:path w="320" h="97">
                  <a:moveTo>
                    <a:pt x="0" y="0"/>
                  </a:moveTo>
                  <a:lnTo>
                    <a:pt x="0" y="38"/>
                  </a:lnTo>
                  <a:lnTo>
                    <a:pt x="320" y="97"/>
                  </a:lnTo>
                  <a:lnTo>
                    <a:pt x="320" y="58"/>
                  </a:lnTo>
                  <a:lnTo>
                    <a:pt x="0" y="0"/>
                  </a:lnTo>
                </a:path>
              </a:pathLst>
            </a:custGeom>
            <a:no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02" name="Freeform 130"/>
            <p:cNvSpPr>
              <a:spLocks noChangeAspect="1"/>
            </p:cNvSpPr>
            <p:nvPr/>
          </p:nvSpPr>
          <p:spPr bwMode="auto">
            <a:xfrm>
              <a:off x="4688" y="1845"/>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03" name="Freeform 131"/>
            <p:cNvSpPr>
              <a:spLocks noChangeAspect="1"/>
            </p:cNvSpPr>
            <p:nvPr/>
          </p:nvSpPr>
          <p:spPr bwMode="auto">
            <a:xfrm>
              <a:off x="4688" y="1845"/>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04" name="Freeform 132"/>
            <p:cNvSpPr>
              <a:spLocks noChangeAspect="1"/>
            </p:cNvSpPr>
            <p:nvPr/>
          </p:nvSpPr>
          <p:spPr bwMode="auto">
            <a:xfrm>
              <a:off x="4688" y="1857"/>
              <a:ext cx="137" cy="32"/>
            </a:xfrm>
            <a:custGeom>
              <a:avLst/>
              <a:gdLst>
                <a:gd name="T0" fmla="*/ 0 w 137"/>
                <a:gd name="T1" fmla="*/ 0 h 32"/>
                <a:gd name="T2" fmla="*/ 0 w 137"/>
                <a:gd name="T3" fmla="*/ 6 h 32"/>
                <a:gd name="T4" fmla="*/ 137 w 137"/>
                <a:gd name="T5" fmla="*/ 32 h 32"/>
                <a:gd name="T6" fmla="*/ 137 w 137"/>
                <a:gd name="T7" fmla="*/ 26 h 32"/>
                <a:gd name="T8" fmla="*/ 0 w 137"/>
                <a:gd name="T9" fmla="*/ 0 h 32"/>
                <a:gd name="T10" fmla="*/ 0 60000 65536"/>
                <a:gd name="T11" fmla="*/ 0 60000 65536"/>
                <a:gd name="T12" fmla="*/ 0 60000 65536"/>
                <a:gd name="T13" fmla="*/ 0 60000 65536"/>
                <a:gd name="T14" fmla="*/ 0 60000 65536"/>
                <a:gd name="T15" fmla="*/ 0 w 137"/>
                <a:gd name="T16" fmla="*/ 0 h 32"/>
                <a:gd name="T17" fmla="*/ 137 w 137"/>
                <a:gd name="T18" fmla="*/ 32 h 32"/>
              </a:gdLst>
              <a:ahLst/>
              <a:cxnLst>
                <a:cxn ang="T10">
                  <a:pos x="T0" y="T1"/>
                </a:cxn>
                <a:cxn ang="T11">
                  <a:pos x="T2" y="T3"/>
                </a:cxn>
                <a:cxn ang="T12">
                  <a:pos x="T4" y="T5"/>
                </a:cxn>
                <a:cxn ang="T13">
                  <a:pos x="T6" y="T7"/>
                </a:cxn>
                <a:cxn ang="T14">
                  <a:pos x="T8" y="T9"/>
                </a:cxn>
              </a:cxnLst>
              <a:rect l="T15" t="T16" r="T17" b="T18"/>
              <a:pathLst>
                <a:path w="137" h="32">
                  <a:moveTo>
                    <a:pt x="0" y="0"/>
                  </a:moveTo>
                  <a:lnTo>
                    <a:pt x="0" y="6"/>
                  </a:lnTo>
                  <a:lnTo>
                    <a:pt x="137" y="32"/>
                  </a:lnTo>
                  <a:lnTo>
                    <a:pt x="137" y="26"/>
                  </a:lnTo>
                  <a:lnTo>
                    <a:pt x="0" y="0"/>
                  </a:lnTo>
                  <a:close/>
                </a:path>
              </a:pathLst>
            </a:custGeom>
            <a:solidFill>
              <a:srgbClr val="D2DAE4"/>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05" name="Freeform 133"/>
            <p:cNvSpPr>
              <a:spLocks noChangeAspect="1"/>
            </p:cNvSpPr>
            <p:nvPr/>
          </p:nvSpPr>
          <p:spPr bwMode="auto">
            <a:xfrm>
              <a:off x="4688" y="1857"/>
              <a:ext cx="137" cy="32"/>
            </a:xfrm>
            <a:custGeom>
              <a:avLst/>
              <a:gdLst>
                <a:gd name="T0" fmla="*/ 0 w 137"/>
                <a:gd name="T1" fmla="*/ 0 h 32"/>
                <a:gd name="T2" fmla="*/ 0 w 137"/>
                <a:gd name="T3" fmla="*/ 6 h 32"/>
                <a:gd name="T4" fmla="*/ 137 w 137"/>
                <a:gd name="T5" fmla="*/ 32 h 32"/>
                <a:gd name="T6" fmla="*/ 137 w 137"/>
                <a:gd name="T7" fmla="*/ 26 h 32"/>
                <a:gd name="T8" fmla="*/ 0 w 137"/>
                <a:gd name="T9" fmla="*/ 0 h 32"/>
                <a:gd name="T10" fmla="*/ 0 60000 65536"/>
                <a:gd name="T11" fmla="*/ 0 60000 65536"/>
                <a:gd name="T12" fmla="*/ 0 60000 65536"/>
                <a:gd name="T13" fmla="*/ 0 60000 65536"/>
                <a:gd name="T14" fmla="*/ 0 60000 65536"/>
                <a:gd name="T15" fmla="*/ 0 w 137"/>
                <a:gd name="T16" fmla="*/ 0 h 32"/>
                <a:gd name="T17" fmla="*/ 137 w 137"/>
                <a:gd name="T18" fmla="*/ 32 h 32"/>
              </a:gdLst>
              <a:ahLst/>
              <a:cxnLst>
                <a:cxn ang="T10">
                  <a:pos x="T0" y="T1"/>
                </a:cxn>
                <a:cxn ang="T11">
                  <a:pos x="T2" y="T3"/>
                </a:cxn>
                <a:cxn ang="T12">
                  <a:pos x="T4" y="T5"/>
                </a:cxn>
                <a:cxn ang="T13">
                  <a:pos x="T6" y="T7"/>
                </a:cxn>
                <a:cxn ang="T14">
                  <a:pos x="T8" y="T9"/>
                </a:cxn>
              </a:cxnLst>
              <a:rect l="T15" t="T16" r="T17" b="T18"/>
              <a:pathLst>
                <a:path w="137" h="32">
                  <a:moveTo>
                    <a:pt x="0" y="0"/>
                  </a:moveTo>
                  <a:lnTo>
                    <a:pt x="0" y="6"/>
                  </a:lnTo>
                  <a:lnTo>
                    <a:pt x="137" y="32"/>
                  </a:lnTo>
                  <a:lnTo>
                    <a:pt x="137" y="26"/>
                  </a:lnTo>
                  <a:lnTo>
                    <a:pt x="0" y="0"/>
                  </a:lnTo>
                </a:path>
              </a:pathLst>
            </a:custGeom>
            <a:no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06" name="Freeform 134"/>
            <p:cNvSpPr>
              <a:spLocks noChangeAspect="1"/>
            </p:cNvSpPr>
            <p:nvPr/>
          </p:nvSpPr>
          <p:spPr bwMode="auto">
            <a:xfrm>
              <a:off x="4855" y="1861"/>
              <a:ext cx="32" cy="26"/>
            </a:xfrm>
            <a:custGeom>
              <a:avLst/>
              <a:gdLst>
                <a:gd name="T0" fmla="*/ 0 w 32"/>
                <a:gd name="T1" fmla="*/ 0 h 26"/>
                <a:gd name="T2" fmla="*/ 32 w 32"/>
                <a:gd name="T3" fmla="*/ 6 h 26"/>
                <a:gd name="T4" fmla="*/ 32 w 32"/>
                <a:gd name="T5" fmla="*/ 16 h 26"/>
                <a:gd name="T6" fmla="*/ 24 w 32"/>
                <a:gd name="T7" fmla="*/ 16 h 26"/>
                <a:gd name="T8" fmla="*/ 24 w 32"/>
                <a:gd name="T9" fmla="*/ 26 h 26"/>
                <a:gd name="T10" fmla="*/ 8 w 32"/>
                <a:gd name="T11" fmla="*/ 24 h 26"/>
                <a:gd name="T12" fmla="*/ 8 w 32"/>
                <a:gd name="T13" fmla="*/ 12 h 26"/>
                <a:gd name="T14" fmla="*/ 0 w 32"/>
                <a:gd name="T15" fmla="*/ 12 h 26"/>
                <a:gd name="T16" fmla="*/ 0 w 32"/>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6"/>
                <a:gd name="T29" fmla="*/ 32 w 32"/>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6">
                  <a:moveTo>
                    <a:pt x="0" y="0"/>
                  </a:moveTo>
                  <a:lnTo>
                    <a:pt x="32" y="6"/>
                  </a:lnTo>
                  <a:lnTo>
                    <a:pt x="32" y="16"/>
                  </a:lnTo>
                  <a:lnTo>
                    <a:pt x="24" y="16"/>
                  </a:lnTo>
                  <a:lnTo>
                    <a:pt x="24" y="26"/>
                  </a:lnTo>
                  <a:lnTo>
                    <a:pt x="8" y="24"/>
                  </a:lnTo>
                  <a:lnTo>
                    <a:pt x="8" y="12"/>
                  </a:lnTo>
                  <a:lnTo>
                    <a:pt x="0" y="12"/>
                  </a:lnTo>
                  <a:lnTo>
                    <a:pt x="0" y="0"/>
                  </a:lnTo>
                  <a:close/>
                </a:path>
              </a:pathLst>
            </a:custGeom>
            <a:solidFill>
              <a:srgbClr val="446487"/>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07" name="Freeform 135"/>
            <p:cNvSpPr>
              <a:spLocks noChangeAspect="1"/>
            </p:cNvSpPr>
            <p:nvPr/>
          </p:nvSpPr>
          <p:spPr bwMode="auto">
            <a:xfrm>
              <a:off x="4895" y="1869"/>
              <a:ext cx="30" cy="26"/>
            </a:xfrm>
            <a:custGeom>
              <a:avLst/>
              <a:gdLst>
                <a:gd name="T0" fmla="*/ 0 w 30"/>
                <a:gd name="T1" fmla="*/ 0 h 26"/>
                <a:gd name="T2" fmla="*/ 30 w 30"/>
                <a:gd name="T3" fmla="*/ 6 h 26"/>
                <a:gd name="T4" fmla="*/ 30 w 30"/>
                <a:gd name="T5" fmla="*/ 16 h 26"/>
                <a:gd name="T6" fmla="*/ 24 w 30"/>
                <a:gd name="T7" fmla="*/ 16 h 26"/>
                <a:gd name="T8" fmla="*/ 24 w 30"/>
                <a:gd name="T9" fmla="*/ 26 h 26"/>
                <a:gd name="T10" fmla="*/ 6 w 30"/>
                <a:gd name="T11" fmla="*/ 22 h 26"/>
                <a:gd name="T12" fmla="*/ 6 w 30"/>
                <a:gd name="T13" fmla="*/ 12 h 26"/>
                <a:gd name="T14" fmla="*/ 0 w 30"/>
                <a:gd name="T15" fmla="*/ 12 h 26"/>
                <a:gd name="T16" fmla="*/ 0 w 3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6"/>
                <a:gd name="T29" fmla="*/ 30 w 3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6">
                  <a:moveTo>
                    <a:pt x="0" y="0"/>
                  </a:moveTo>
                  <a:lnTo>
                    <a:pt x="30" y="6"/>
                  </a:lnTo>
                  <a:lnTo>
                    <a:pt x="30" y="16"/>
                  </a:lnTo>
                  <a:lnTo>
                    <a:pt x="24" y="16"/>
                  </a:lnTo>
                  <a:lnTo>
                    <a:pt x="24" y="26"/>
                  </a:lnTo>
                  <a:lnTo>
                    <a:pt x="6" y="22"/>
                  </a:lnTo>
                  <a:lnTo>
                    <a:pt x="6" y="12"/>
                  </a:lnTo>
                  <a:lnTo>
                    <a:pt x="0" y="12"/>
                  </a:lnTo>
                  <a:lnTo>
                    <a:pt x="0" y="0"/>
                  </a:lnTo>
                  <a:close/>
                </a:path>
              </a:pathLst>
            </a:custGeom>
            <a:solidFill>
              <a:srgbClr val="446487"/>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08" name="Freeform 136"/>
            <p:cNvSpPr>
              <a:spLocks noChangeAspect="1"/>
            </p:cNvSpPr>
            <p:nvPr/>
          </p:nvSpPr>
          <p:spPr bwMode="auto">
            <a:xfrm>
              <a:off x="4934" y="1877"/>
              <a:ext cx="32" cy="26"/>
            </a:xfrm>
            <a:custGeom>
              <a:avLst/>
              <a:gdLst>
                <a:gd name="T0" fmla="*/ 0 w 32"/>
                <a:gd name="T1" fmla="*/ 0 h 26"/>
                <a:gd name="T2" fmla="*/ 32 w 32"/>
                <a:gd name="T3" fmla="*/ 6 h 26"/>
                <a:gd name="T4" fmla="*/ 32 w 32"/>
                <a:gd name="T5" fmla="*/ 16 h 26"/>
                <a:gd name="T6" fmla="*/ 24 w 32"/>
                <a:gd name="T7" fmla="*/ 14 h 26"/>
                <a:gd name="T8" fmla="*/ 24 w 32"/>
                <a:gd name="T9" fmla="*/ 26 h 26"/>
                <a:gd name="T10" fmla="*/ 8 w 32"/>
                <a:gd name="T11" fmla="*/ 22 h 26"/>
                <a:gd name="T12" fmla="*/ 8 w 32"/>
                <a:gd name="T13" fmla="*/ 12 h 26"/>
                <a:gd name="T14" fmla="*/ 0 w 32"/>
                <a:gd name="T15" fmla="*/ 10 h 26"/>
                <a:gd name="T16" fmla="*/ 0 w 32"/>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6"/>
                <a:gd name="T29" fmla="*/ 32 w 32"/>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6">
                  <a:moveTo>
                    <a:pt x="0" y="0"/>
                  </a:moveTo>
                  <a:lnTo>
                    <a:pt x="32" y="6"/>
                  </a:lnTo>
                  <a:lnTo>
                    <a:pt x="32" y="16"/>
                  </a:lnTo>
                  <a:lnTo>
                    <a:pt x="24" y="14"/>
                  </a:lnTo>
                  <a:lnTo>
                    <a:pt x="24" y="26"/>
                  </a:lnTo>
                  <a:lnTo>
                    <a:pt x="8" y="22"/>
                  </a:lnTo>
                  <a:lnTo>
                    <a:pt x="8" y="12"/>
                  </a:lnTo>
                  <a:lnTo>
                    <a:pt x="0" y="10"/>
                  </a:lnTo>
                  <a:lnTo>
                    <a:pt x="0" y="0"/>
                  </a:lnTo>
                  <a:close/>
                </a:path>
              </a:pathLst>
            </a:custGeom>
            <a:solidFill>
              <a:srgbClr val="446487"/>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09" name="Freeform 137"/>
            <p:cNvSpPr>
              <a:spLocks noChangeAspect="1"/>
            </p:cNvSpPr>
            <p:nvPr/>
          </p:nvSpPr>
          <p:spPr bwMode="auto">
            <a:xfrm>
              <a:off x="4972" y="1885"/>
              <a:ext cx="32" cy="24"/>
            </a:xfrm>
            <a:custGeom>
              <a:avLst/>
              <a:gdLst>
                <a:gd name="T0" fmla="*/ 0 w 32"/>
                <a:gd name="T1" fmla="*/ 0 h 24"/>
                <a:gd name="T2" fmla="*/ 32 w 32"/>
                <a:gd name="T3" fmla="*/ 4 h 24"/>
                <a:gd name="T4" fmla="*/ 32 w 32"/>
                <a:gd name="T5" fmla="*/ 16 h 24"/>
                <a:gd name="T6" fmla="*/ 24 w 32"/>
                <a:gd name="T7" fmla="*/ 14 h 24"/>
                <a:gd name="T8" fmla="*/ 24 w 32"/>
                <a:gd name="T9" fmla="*/ 24 h 24"/>
                <a:gd name="T10" fmla="*/ 8 w 32"/>
                <a:gd name="T11" fmla="*/ 22 h 24"/>
                <a:gd name="T12" fmla="*/ 8 w 32"/>
                <a:gd name="T13" fmla="*/ 12 h 24"/>
                <a:gd name="T14" fmla="*/ 0 w 32"/>
                <a:gd name="T15" fmla="*/ 10 h 24"/>
                <a:gd name="T16" fmla="*/ 0 w 3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0" y="0"/>
                  </a:moveTo>
                  <a:lnTo>
                    <a:pt x="32" y="4"/>
                  </a:lnTo>
                  <a:lnTo>
                    <a:pt x="32" y="16"/>
                  </a:lnTo>
                  <a:lnTo>
                    <a:pt x="24" y="14"/>
                  </a:lnTo>
                  <a:lnTo>
                    <a:pt x="24" y="24"/>
                  </a:lnTo>
                  <a:lnTo>
                    <a:pt x="8" y="22"/>
                  </a:lnTo>
                  <a:lnTo>
                    <a:pt x="8" y="12"/>
                  </a:lnTo>
                  <a:lnTo>
                    <a:pt x="0" y="10"/>
                  </a:lnTo>
                  <a:lnTo>
                    <a:pt x="0" y="0"/>
                  </a:lnTo>
                  <a:close/>
                </a:path>
              </a:pathLst>
            </a:custGeom>
            <a:solidFill>
              <a:srgbClr val="446487"/>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10" name="Freeform 138"/>
            <p:cNvSpPr>
              <a:spLocks noChangeAspect="1"/>
            </p:cNvSpPr>
            <p:nvPr/>
          </p:nvSpPr>
          <p:spPr bwMode="auto">
            <a:xfrm>
              <a:off x="5012" y="1893"/>
              <a:ext cx="30" cy="24"/>
            </a:xfrm>
            <a:custGeom>
              <a:avLst/>
              <a:gdLst>
                <a:gd name="T0" fmla="*/ 0 w 30"/>
                <a:gd name="T1" fmla="*/ 0 h 24"/>
                <a:gd name="T2" fmla="*/ 30 w 30"/>
                <a:gd name="T3" fmla="*/ 4 h 24"/>
                <a:gd name="T4" fmla="*/ 30 w 30"/>
                <a:gd name="T5" fmla="*/ 16 h 24"/>
                <a:gd name="T6" fmla="*/ 24 w 30"/>
                <a:gd name="T7" fmla="*/ 14 h 24"/>
                <a:gd name="T8" fmla="*/ 24 w 30"/>
                <a:gd name="T9" fmla="*/ 24 h 24"/>
                <a:gd name="T10" fmla="*/ 6 w 30"/>
                <a:gd name="T11" fmla="*/ 22 h 24"/>
                <a:gd name="T12" fmla="*/ 6 w 30"/>
                <a:gd name="T13" fmla="*/ 12 h 24"/>
                <a:gd name="T14" fmla="*/ 0 w 30"/>
                <a:gd name="T15" fmla="*/ 10 h 24"/>
                <a:gd name="T16" fmla="*/ 0 w 3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4"/>
                <a:gd name="T29" fmla="*/ 30 w 3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4">
                  <a:moveTo>
                    <a:pt x="0" y="0"/>
                  </a:moveTo>
                  <a:lnTo>
                    <a:pt x="30" y="4"/>
                  </a:lnTo>
                  <a:lnTo>
                    <a:pt x="30" y="16"/>
                  </a:lnTo>
                  <a:lnTo>
                    <a:pt x="24" y="14"/>
                  </a:lnTo>
                  <a:lnTo>
                    <a:pt x="24" y="24"/>
                  </a:lnTo>
                  <a:lnTo>
                    <a:pt x="6" y="22"/>
                  </a:lnTo>
                  <a:lnTo>
                    <a:pt x="6" y="12"/>
                  </a:lnTo>
                  <a:lnTo>
                    <a:pt x="0" y="10"/>
                  </a:lnTo>
                  <a:lnTo>
                    <a:pt x="0" y="0"/>
                  </a:lnTo>
                  <a:close/>
                </a:path>
              </a:pathLst>
            </a:custGeom>
            <a:solidFill>
              <a:srgbClr val="446487"/>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11" name="Freeform 139"/>
            <p:cNvSpPr>
              <a:spLocks noChangeAspect="1"/>
            </p:cNvSpPr>
            <p:nvPr/>
          </p:nvSpPr>
          <p:spPr bwMode="auto">
            <a:xfrm>
              <a:off x="5052" y="1901"/>
              <a:ext cx="33" cy="24"/>
            </a:xfrm>
            <a:custGeom>
              <a:avLst/>
              <a:gdLst>
                <a:gd name="T0" fmla="*/ 0 w 33"/>
                <a:gd name="T1" fmla="*/ 0 h 24"/>
                <a:gd name="T2" fmla="*/ 33 w 33"/>
                <a:gd name="T3" fmla="*/ 4 h 24"/>
                <a:gd name="T4" fmla="*/ 33 w 33"/>
                <a:gd name="T5" fmla="*/ 16 h 24"/>
                <a:gd name="T6" fmla="*/ 25 w 33"/>
                <a:gd name="T7" fmla="*/ 14 h 24"/>
                <a:gd name="T8" fmla="*/ 25 w 33"/>
                <a:gd name="T9" fmla="*/ 24 h 24"/>
                <a:gd name="T10" fmla="*/ 8 w 33"/>
                <a:gd name="T11" fmla="*/ 22 h 24"/>
                <a:gd name="T12" fmla="*/ 8 w 33"/>
                <a:gd name="T13" fmla="*/ 12 h 24"/>
                <a:gd name="T14" fmla="*/ 0 w 33"/>
                <a:gd name="T15" fmla="*/ 10 h 24"/>
                <a:gd name="T16" fmla="*/ 0 w 3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4"/>
                <a:gd name="T29" fmla="*/ 33 w 33"/>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4">
                  <a:moveTo>
                    <a:pt x="0" y="0"/>
                  </a:moveTo>
                  <a:lnTo>
                    <a:pt x="33" y="4"/>
                  </a:lnTo>
                  <a:lnTo>
                    <a:pt x="33" y="16"/>
                  </a:lnTo>
                  <a:lnTo>
                    <a:pt x="25" y="14"/>
                  </a:lnTo>
                  <a:lnTo>
                    <a:pt x="25" y="24"/>
                  </a:lnTo>
                  <a:lnTo>
                    <a:pt x="8" y="22"/>
                  </a:lnTo>
                  <a:lnTo>
                    <a:pt x="8" y="12"/>
                  </a:lnTo>
                  <a:lnTo>
                    <a:pt x="0" y="10"/>
                  </a:lnTo>
                  <a:lnTo>
                    <a:pt x="0" y="0"/>
                  </a:lnTo>
                  <a:close/>
                </a:path>
              </a:pathLst>
            </a:custGeom>
            <a:solidFill>
              <a:srgbClr val="446487"/>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12" name="Freeform 140"/>
            <p:cNvSpPr>
              <a:spLocks noChangeAspect="1"/>
            </p:cNvSpPr>
            <p:nvPr/>
          </p:nvSpPr>
          <p:spPr bwMode="auto">
            <a:xfrm>
              <a:off x="5093" y="1907"/>
              <a:ext cx="30" cy="26"/>
            </a:xfrm>
            <a:custGeom>
              <a:avLst/>
              <a:gdLst>
                <a:gd name="T0" fmla="*/ 0 w 30"/>
                <a:gd name="T1" fmla="*/ 0 h 26"/>
                <a:gd name="T2" fmla="*/ 30 w 30"/>
                <a:gd name="T3" fmla="*/ 6 h 26"/>
                <a:gd name="T4" fmla="*/ 30 w 30"/>
                <a:gd name="T5" fmla="*/ 16 h 26"/>
                <a:gd name="T6" fmla="*/ 22 w 30"/>
                <a:gd name="T7" fmla="*/ 16 h 26"/>
                <a:gd name="T8" fmla="*/ 22 w 30"/>
                <a:gd name="T9" fmla="*/ 26 h 26"/>
                <a:gd name="T10" fmla="*/ 6 w 30"/>
                <a:gd name="T11" fmla="*/ 22 h 26"/>
                <a:gd name="T12" fmla="*/ 6 w 30"/>
                <a:gd name="T13" fmla="*/ 12 h 26"/>
                <a:gd name="T14" fmla="*/ 0 w 30"/>
                <a:gd name="T15" fmla="*/ 12 h 26"/>
                <a:gd name="T16" fmla="*/ 0 w 3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6"/>
                <a:gd name="T29" fmla="*/ 30 w 3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6">
                  <a:moveTo>
                    <a:pt x="0" y="0"/>
                  </a:moveTo>
                  <a:lnTo>
                    <a:pt x="30" y="6"/>
                  </a:lnTo>
                  <a:lnTo>
                    <a:pt x="30" y="16"/>
                  </a:lnTo>
                  <a:lnTo>
                    <a:pt x="22" y="16"/>
                  </a:lnTo>
                  <a:lnTo>
                    <a:pt x="22" y="26"/>
                  </a:lnTo>
                  <a:lnTo>
                    <a:pt x="6" y="22"/>
                  </a:lnTo>
                  <a:lnTo>
                    <a:pt x="6" y="12"/>
                  </a:lnTo>
                  <a:lnTo>
                    <a:pt x="0" y="12"/>
                  </a:lnTo>
                  <a:lnTo>
                    <a:pt x="0" y="0"/>
                  </a:lnTo>
                  <a:close/>
                </a:path>
              </a:pathLst>
            </a:custGeom>
            <a:solidFill>
              <a:srgbClr val="446487"/>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13" name="Freeform 141"/>
            <p:cNvSpPr>
              <a:spLocks noChangeAspect="1"/>
            </p:cNvSpPr>
            <p:nvPr/>
          </p:nvSpPr>
          <p:spPr bwMode="auto">
            <a:xfrm>
              <a:off x="5131" y="1913"/>
              <a:ext cx="30" cy="27"/>
            </a:xfrm>
            <a:custGeom>
              <a:avLst/>
              <a:gdLst>
                <a:gd name="T0" fmla="*/ 0 w 30"/>
                <a:gd name="T1" fmla="*/ 0 h 27"/>
                <a:gd name="T2" fmla="*/ 30 w 30"/>
                <a:gd name="T3" fmla="*/ 6 h 27"/>
                <a:gd name="T4" fmla="*/ 30 w 30"/>
                <a:gd name="T5" fmla="*/ 16 h 27"/>
                <a:gd name="T6" fmla="*/ 24 w 30"/>
                <a:gd name="T7" fmla="*/ 16 h 27"/>
                <a:gd name="T8" fmla="*/ 24 w 30"/>
                <a:gd name="T9" fmla="*/ 27 h 27"/>
                <a:gd name="T10" fmla="*/ 8 w 30"/>
                <a:gd name="T11" fmla="*/ 25 h 27"/>
                <a:gd name="T12" fmla="*/ 8 w 30"/>
                <a:gd name="T13" fmla="*/ 12 h 27"/>
                <a:gd name="T14" fmla="*/ 0 w 30"/>
                <a:gd name="T15" fmla="*/ 12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7"/>
                <a:gd name="T29" fmla="*/ 30 w 30"/>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7">
                  <a:moveTo>
                    <a:pt x="0" y="0"/>
                  </a:moveTo>
                  <a:lnTo>
                    <a:pt x="30" y="6"/>
                  </a:lnTo>
                  <a:lnTo>
                    <a:pt x="30" y="16"/>
                  </a:lnTo>
                  <a:lnTo>
                    <a:pt x="24" y="16"/>
                  </a:lnTo>
                  <a:lnTo>
                    <a:pt x="24" y="27"/>
                  </a:lnTo>
                  <a:lnTo>
                    <a:pt x="8" y="25"/>
                  </a:lnTo>
                  <a:lnTo>
                    <a:pt x="8" y="12"/>
                  </a:lnTo>
                  <a:lnTo>
                    <a:pt x="0" y="12"/>
                  </a:lnTo>
                  <a:lnTo>
                    <a:pt x="0" y="0"/>
                  </a:lnTo>
                  <a:close/>
                </a:path>
              </a:pathLst>
            </a:custGeom>
            <a:solidFill>
              <a:srgbClr val="446487"/>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14" name="Freeform 142"/>
            <p:cNvSpPr>
              <a:spLocks noChangeAspect="1"/>
            </p:cNvSpPr>
            <p:nvPr/>
          </p:nvSpPr>
          <p:spPr bwMode="auto">
            <a:xfrm>
              <a:off x="5204" y="1841"/>
              <a:ext cx="74" cy="66"/>
            </a:xfrm>
            <a:custGeom>
              <a:avLst/>
              <a:gdLst>
                <a:gd name="T0" fmla="*/ 74 w 74"/>
                <a:gd name="T1" fmla="*/ 0 h 66"/>
                <a:gd name="T2" fmla="*/ 0 w 74"/>
                <a:gd name="T3" fmla="*/ 54 h 66"/>
                <a:gd name="T4" fmla="*/ 0 w 74"/>
                <a:gd name="T5" fmla="*/ 66 h 66"/>
                <a:gd name="T6" fmla="*/ 74 w 74"/>
                <a:gd name="T7" fmla="*/ 14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4"/>
                  </a:lnTo>
                  <a:lnTo>
                    <a:pt x="74" y="0"/>
                  </a:lnTo>
                  <a:close/>
                </a:path>
              </a:pathLst>
            </a:custGeom>
            <a:solidFill>
              <a:srgbClr val="A8B9CA"/>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15" name="Freeform 143"/>
            <p:cNvSpPr>
              <a:spLocks noChangeAspect="1"/>
            </p:cNvSpPr>
            <p:nvPr/>
          </p:nvSpPr>
          <p:spPr bwMode="auto">
            <a:xfrm>
              <a:off x="5204" y="1841"/>
              <a:ext cx="74" cy="66"/>
            </a:xfrm>
            <a:custGeom>
              <a:avLst/>
              <a:gdLst>
                <a:gd name="T0" fmla="*/ 74 w 74"/>
                <a:gd name="T1" fmla="*/ 0 h 66"/>
                <a:gd name="T2" fmla="*/ 0 w 74"/>
                <a:gd name="T3" fmla="*/ 54 h 66"/>
                <a:gd name="T4" fmla="*/ 0 w 74"/>
                <a:gd name="T5" fmla="*/ 66 h 66"/>
                <a:gd name="T6" fmla="*/ 74 w 74"/>
                <a:gd name="T7" fmla="*/ 14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4"/>
                  </a:lnTo>
                  <a:lnTo>
                    <a:pt x="74" y="0"/>
                  </a:lnTo>
                </a:path>
              </a:pathLst>
            </a:custGeom>
            <a:no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16" name="Freeform 144"/>
            <p:cNvSpPr>
              <a:spLocks noChangeAspect="1"/>
            </p:cNvSpPr>
            <p:nvPr/>
          </p:nvSpPr>
          <p:spPr bwMode="auto">
            <a:xfrm>
              <a:off x="5204" y="1859"/>
              <a:ext cx="74" cy="66"/>
            </a:xfrm>
            <a:custGeom>
              <a:avLst/>
              <a:gdLst>
                <a:gd name="T0" fmla="*/ 74 w 74"/>
                <a:gd name="T1" fmla="*/ 0 h 66"/>
                <a:gd name="T2" fmla="*/ 0 w 74"/>
                <a:gd name="T3" fmla="*/ 54 h 66"/>
                <a:gd name="T4" fmla="*/ 0 w 74"/>
                <a:gd name="T5" fmla="*/ 66 h 66"/>
                <a:gd name="T6" fmla="*/ 74 w 74"/>
                <a:gd name="T7" fmla="*/ 12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2"/>
                  </a:lnTo>
                  <a:lnTo>
                    <a:pt x="74" y="0"/>
                  </a:lnTo>
                  <a:close/>
                </a:path>
              </a:pathLst>
            </a:custGeom>
            <a:solidFill>
              <a:srgbClr val="A8B9CA"/>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17" name="Freeform 145"/>
            <p:cNvSpPr>
              <a:spLocks noChangeAspect="1"/>
            </p:cNvSpPr>
            <p:nvPr/>
          </p:nvSpPr>
          <p:spPr bwMode="auto">
            <a:xfrm>
              <a:off x="5204" y="1859"/>
              <a:ext cx="74" cy="66"/>
            </a:xfrm>
            <a:custGeom>
              <a:avLst/>
              <a:gdLst>
                <a:gd name="T0" fmla="*/ 74 w 74"/>
                <a:gd name="T1" fmla="*/ 0 h 66"/>
                <a:gd name="T2" fmla="*/ 0 w 74"/>
                <a:gd name="T3" fmla="*/ 54 h 66"/>
                <a:gd name="T4" fmla="*/ 0 w 74"/>
                <a:gd name="T5" fmla="*/ 66 h 66"/>
                <a:gd name="T6" fmla="*/ 74 w 74"/>
                <a:gd name="T7" fmla="*/ 12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2"/>
                  </a:lnTo>
                  <a:lnTo>
                    <a:pt x="74" y="0"/>
                  </a:lnTo>
                </a:path>
              </a:pathLst>
            </a:custGeom>
            <a:no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18" name="Freeform 146"/>
            <p:cNvSpPr>
              <a:spLocks noChangeAspect="1"/>
            </p:cNvSpPr>
            <p:nvPr/>
          </p:nvSpPr>
          <p:spPr bwMode="auto">
            <a:xfrm>
              <a:off x="5204" y="1877"/>
              <a:ext cx="74" cy="67"/>
            </a:xfrm>
            <a:custGeom>
              <a:avLst/>
              <a:gdLst>
                <a:gd name="T0" fmla="*/ 74 w 74"/>
                <a:gd name="T1" fmla="*/ 0 h 67"/>
                <a:gd name="T2" fmla="*/ 0 w 74"/>
                <a:gd name="T3" fmla="*/ 54 h 67"/>
                <a:gd name="T4" fmla="*/ 0 w 74"/>
                <a:gd name="T5" fmla="*/ 67 h 67"/>
                <a:gd name="T6" fmla="*/ 74 w 74"/>
                <a:gd name="T7" fmla="*/ 12 h 67"/>
                <a:gd name="T8" fmla="*/ 74 w 74"/>
                <a:gd name="T9" fmla="*/ 0 h 67"/>
                <a:gd name="T10" fmla="*/ 0 60000 65536"/>
                <a:gd name="T11" fmla="*/ 0 60000 65536"/>
                <a:gd name="T12" fmla="*/ 0 60000 65536"/>
                <a:gd name="T13" fmla="*/ 0 60000 65536"/>
                <a:gd name="T14" fmla="*/ 0 60000 65536"/>
                <a:gd name="T15" fmla="*/ 0 w 74"/>
                <a:gd name="T16" fmla="*/ 0 h 67"/>
                <a:gd name="T17" fmla="*/ 74 w 74"/>
                <a:gd name="T18" fmla="*/ 67 h 67"/>
              </a:gdLst>
              <a:ahLst/>
              <a:cxnLst>
                <a:cxn ang="T10">
                  <a:pos x="T0" y="T1"/>
                </a:cxn>
                <a:cxn ang="T11">
                  <a:pos x="T2" y="T3"/>
                </a:cxn>
                <a:cxn ang="T12">
                  <a:pos x="T4" y="T5"/>
                </a:cxn>
                <a:cxn ang="T13">
                  <a:pos x="T6" y="T7"/>
                </a:cxn>
                <a:cxn ang="T14">
                  <a:pos x="T8" y="T9"/>
                </a:cxn>
              </a:cxnLst>
              <a:rect l="T15" t="T16" r="T17" b="T18"/>
              <a:pathLst>
                <a:path w="74" h="67">
                  <a:moveTo>
                    <a:pt x="74" y="0"/>
                  </a:moveTo>
                  <a:lnTo>
                    <a:pt x="0" y="54"/>
                  </a:lnTo>
                  <a:lnTo>
                    <a:pt x="0" y="67"/>
                  </a:lnTo>
                  <a:lnTo>
                    <a:pt x="74" y="12"/>
                  </a:lnTo>
                  <a:lnTo>
                    <a:pt x="74" y="0"/>
                  </a:lnTo>
                  <a:close/>
                </a:path>
              </a:pathLst>
            </a:custGeom>
            <a:solidFill>
              <a:srgbClr val="A8B9CA"/>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19" name="Freeform 147"/>
            <p:cNvSpPr>
              <a:spLocks noChangeAspect="1"/>
            </p:cNvSpPr>
            <p:nvPr/>
          </p:nvSpPr>
          <p:spPr bwMode="auto">
            <a:xfrm>
              <a:off x="5204" y="1877"/>
              <a:ext cx="74" cy="67"/>
            </a:xfrm>
            <a:custGeom>
              <a:avLst/>
              <a:gdLst>
                <a:gd name="T0" fmla="*/ 74 w 74"/>
                <a:gd name="T1" fmla="*/ 0 h 67"/>
                <a:gd name="T2" fmla="*/ 0 w 74"/>
                <a:gd name="T3" fmla="*/ 54 h 67"/>
                <a:gd name="T4" fmla="*/ 0 w 74"/>
                <a:gd name="T5" fmla="*/ 67 h 67"/>
                <a:gd name="T6" fmla="*/ 74 w 74"/>
                <a:gd name="T7" fmla="*/ 12 h 67"/>
                <a:gd name="T8" fmla="*/ 74 w 74"/>
                <a:gd name="T9" fmla="*/ 0 h 67"/>
                <a:gd name="T10" fmla="*/ 0 60000 65536"/>
                <a:gd name="T11" fmla="*/ 0 60000 65536"/>
                <a:gd name="T12" fmla="*/ 0 60000 65536"/>
                <a:gd name="T13" fmla="*/ 0 60000 65536"/>
                <a:gd name="T14" fmla="*/ 0 60000 65536"/>
                <a:gd name="T15" fmla="*/ 0 w 74"/>
                <a:gd name="T16" fmla="*/ 0 h 67"/>
                <a:gd name="T17" fmla="*/ 74 w 74"/>
                <a:gd name="T18" fmla="*/ 67 h 67"/>
              </a:gdLst>
              <a:ahLst/>
              <a:cxnLst>
                <a:cxn ang="T10">
                  <a:pos x="T0" y="T1"/>
                </a:cxn>
                <a:cxn ang="T11">
                  <a:pos x="T2" y="T3"/>
                </a:cxn>
                <a:cxn ang="T12">
                  <a:pos x="T4" y="T5"/>
                </a:cxn>
                <a:cxn ang="T13">
                  <a:pos x="T6" y="T7"/>
                </a:cxn>
                <a:cxn ang="T14">
                  <a:pos x="T8" y="T9"/>
                </a:cxn>
              </a:cxnLst>
              <a:rect l="T15" t="T16" r="T17" b="T18"/>
              <a:pathLst>
                <a:path w="74" h="67">
                  <a:moveTo>
                    <a:pt x="74" y="0"/>
                  </a:moveTo>
                  <a:lnTo>
                    <a:pt x="0" y="54"/>
                  </a:lnTo>
                  <a:lnTo>
                    <a:pt x="0" y="67"/>
                  </a:lnTo>
                  <a:lnTo>
                    <a:pt x="74" y="12"/>
                  </a:lnTo>
                  <a:lnTo>
                    <a:pt x="74" y="0"/>
                  </a:lnTo>
                </a:path>
              </a:pathLst>
            </a:custGeom>
            <a:no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20" name="Freeform 148"/>
            <p:cNvSpPr>
              <a:spLocks noChangeAspect="1"/>
            </p:cNvSpPr>
            <p:nvPr/>
          </p:nvSpPr>
          <p:spPr bwMode="auto">
            <a:xfrm>
              <a:off x="5296" y="1786"/>
              <a:ext cx="61" cy="57"/>
            </a:xfrm>
            <a:custGeom>
              <a:avLst/>
              <a:gdLst>
                <a:gd name="T0" fmla="*/ 61 w 61"/>
                <a:gd name="T1" fmla="*/ 0 h 57"/>
                <a:gd name="T2" fmla="*/ 0 w 61"/>
                <a:gd name="T3" fmla="*/ 43 h 57"/>
                <a:gd name="T4" fmla="*/ 0 w 61"/>
                <a:gd name="T5" fmla="*/ 57 h 57"/>
                <a:gd name="T6" fmla="*/ 61 w 61"/>
                <a:gd name="T7" fmla="*/ 12 h 57"/>
                <a:gd name="T8" fmla="*/ 61 w 61"/>
                <a:gd name="T9" fmla="*/ 0 h 57"/>
                <a:gd name="T10" fmla="*/ 0 60000 65536"/>
                <a:gd name="T11" fmla="*/ 0 60000 65536"/>
                <a:gd name="T12" fmla="*/ 0 60000 65536"/>
                <a:gd name="T13" fmla="*/ 0 60000 65536"/>
                <a:gd name="T14" fmla="*/ 0 60000 65536"/>
                <a:gd name="T15" fmla="*/ 0 w 61"/>
                <a:gd name="T16" fmla="*/ 0 h 57"/>
                <a:gd name="T17" fmla="*/ 61 w 61"/>
                <a:gd name="T18" fmla="*/ 57 h 57"/>
              </a:gdLst>
              <a:ahLst/>
              <a:cxnLst>
                <a:cxn ang="T10">
                  <a:pos x="T0" y="T1"/>
                </a:cxn>
                <a:cxn ang="T11">
                  <a:pos x="T2" y="T3"/>
                </a:cxn>
                <a:cxn ang="T12">
                  <a:pos x="T4" y="T5"/>
                </a:cxn>
                <a:cxn ang="T13">
                  <a:pos x="T6" y="T7"/>
                </a:cxn>
                <a:cxn ang="T14">
                  <a:pos x="T8" y="T9"/>
                </a:cxn>
              </a:cxnLst>
              <a:rect l="T15" t="T16" r="T17" b="T18"/>
              <a:pathLst>
                <a:path w="61" h="57">
                  <a:moveTo>
                    <a:pt x="61" y="0"/>
                  </a:moveTo>
                  <a:lnTo>
                    <a:pt x="0" y="43"/>
                  </a:lnTo>
                  <a:lnTo>
                    <a:pt x="0" y="57"/>
                  </a:lnTo>
                  <a:lnTo>
                    <a:pt x="61" y="12"/>
                  </a:lnTo>
                  <a:lnTo>
                    <a:pt x="61" y="0"/>
                  </a:lnTo>
                  <a:close/>
                </a:path>
              </a:pathLst>
            </a:custGeom>
            <a:solidFill>
              <a:srgbClr val="A8B9CA"/>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21" name="Freeform 149"/>
            <p:cNvSpPr>
              <a:spLocks noChangeAspect="1"/>
            </p:cNvSpPr>
            <p:nvPr/>
          </p:nvSpPr>
          <p:spPr bwMode="auto">
            <a:xfrm>
              <a:off x="5296" y="1786"/>
              <a:ext cx="61" cy="57"/>
            </a:xfrm>
            <a:custGeom>
              <a:avLst/>
              <a:gdLst>
                <a:gd name="T0" fmla="*/ 61 w 61"/>
                <a:gd name="T1" fmla="*/ 0 h 57"/>
                <a:gd name="T2" fmla="*/ 0 w 61"/>
                <a:gd name="T3" fmla="*/ 43 h 57"/>
                <a:gd name="T4" fmla="*/ 0 w 61"/>
                <a:gd name="T5" fmla="*/ 57 h 57"/>
                <a:gd name="T6" fmla="*/ 61 w 61"/>
                <a:gd name="T7" fmla="*/ 12 h 57"/>
                <a:gd name="T8" fmla="*/ 61 w 61"/>
                <a:gd name="T9" fmla="*/ 0 h 57"/>
                <a:gd name="T10" fmla="*/ 0 60000 65536"/>
                <a:gd name="T11" fmla="*/ 0 60000 65536"/>
                <a:gd name="T12" fmla="*/ 0 60000 65536"/>
                <a:gd name="T13" fmla="*/ 0 60000 65536"/>
                <a:gd name="T14" fmla="*/ 0 60000 65536"/>
                <a:gd name="T15" fmla="*/ 0 w 61"/>
                <a:gd name="T16" fmla="*/ 0 h 57"/>
                <a:gd name="T17" fmla="*/ 61 w 61"/>
                <a:gd name="T18" fmla="*/ 57 h 57"/>
              </a:gdLst>
              <a:ahLst/>
              <a:cxnLst>
                <a:cxn ang="T10">
                  <a:pos x="T0" y="T1"/>
                </a:cxn>
                <a:cxn ang="T11">
                  <a:pos x="T2" y="T3"/>
                </a:cxn>
                <a:cxn ang="T12">
                  <a:pos x="T4" y="T5"/>
                </a:cxn>
                <a:cxn ang="T13">
                  <a:pos x="T6" y="T7"/>
                </a:cxn>
                <a:cxn ang="T14">
                  <a:pos x="T8" y="T9"/>
                </a:cxn>
              </a:cxnLst>
              <a:rect l="T15" t="T16" r="T17" b="T18"/>
              <a:pathLst>
                <a:path w="61" h="57">
                  <a:moveTo>
                    <a:pt x="61" y="0"/>
                  </a:moveTo>
                  <a:lnTo>
                    <a:pt x="0" y="43"/>
                  </a:lnTo>
                  <a:lnTo>
                    <a:pt x="0" y="57"/>
                  </a:lnTo>
                  <a:lnTo>
                    <a:pt x="61" y="12"/>
                  </a:lnTo>
                  <a:lnTo>
                    <a:pt x="61" y="0"/>
                  </a:lnTo>
                </a:path>
              </a:pathLst>
            </a:custGeom>
            <a:no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22" name="Freeform 150"/>
            <p:cNvSpPr>
              <a:spLocks noChangeAspect="1"/>
            </p:cNvSpPr>
            <p:nvPr/>
          </p:nvSpPr>
          <p:spPr bwMode="auto">
            <a:xfrm>
              <a:off x="5296" y="1804"/>
              <a:ext cx="61" cy="55"/>
            </a:xfrm>
            <a:custGeom>
              <a:avLst/>
              <a:gdLst>
                <a:gd name="T0" fmla="*/ 61 w 61"/>
                <a:gd name="T1" fmla="*/ 0 h 55"/>
                <a:gd name="T2" fmla="*/ 0 w 61"/>
                <a:gd name="T3" fmla="*/ 43 h 55"/>
                <a:gd name="T4" fmla="*/ 0 w 61"/>
                <a:gd name="T5" fmla="*/ 55 h 55"/>
                <a:gd name="T6" fmla="*/ 61 w 61"/>
                <a:gd name="T7" fmla="*/ 13 h 55"/>
                <a:gd name="T8" fmla="*/ 61 w 61"/>
                <a:gd name="T9" fmla="*/ 0 h 55"/>
                <a:gd name="T10" fmla="*/ 0 60000 65536"/>
                <a:gd name="T11" fmla="*/ 0 60000 65536"/>
                <a:gd name="T12" fmla="*/ 0 60000 65536"/>
                <a:gd name="T13" fmla="*/ 0 60000 65536"/>
                <a:gd name="T14" fmla="*/ 0 60000 65536"/>
                <a:gd name="T15" fmla="*/ 0 w 61"/>
                <a:gd name="T16" fmla="*/ 0 h 55"/>
                <a:gd name="T17" fmla="*/ 61 w 61"/>
                <a:gd name="T18" fmla="*/ 55 h 55"/>
              </a:gdLst>
              <a:ahLst/>
              <a:cxnLst>
                <a:cxn ang="T10">
                  <a:pos x="T0" y="T1"/>
                </a:cxn>
                <a:cxn ang="T11">
                  <a:pos x="T2" y="T3"/>
                </a:cxn>
                <a:cxn ang="T12">
                  <a:pos x="T4" y="T5"/>
                </a:cxn>
                <a:cxn ang="T13">
                  <a:pos x="T6" y="T7"/>
                </a:cxn>
                <a:cxn ang="T14">
                  <a:pos x="T8" y="T9"/>
                </a:cxn>
              </a:cxnLst>
              <a:rect l="T15" t="T16" r="T17" b="T18"/>
              <a:pathLst>
                <a:path w="61" h="55">
                  <a:moveTo>
                    <a:pt x="61" y="0"/>
                  </a:moveTo>
                  <a:lnTo>
                    <a:pt x="0" y="43"/>
                  </a:lnTo>
                  <a:lnTo>
                    <a:pt x="0" y="55"/>
                  </a:lnTo>
                  <a:lnTo>
                    <a:pt x="61" y="13"/>
                  </a:lnTo>
                  <a:lnTo>
                    <a:pt x="61" y="0"/>
                  </a:lnTo>
                  <a:close/>
                </a:path>
              </a:pathLst>
            </a:custGeom>
            <a:solidFill>
              <a:srgbClr val="A8B9CA"/>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23" name="Freeform 151"/>
            <p:cNvSpPr>
              <a:spLocks noChangeAspect="1"/>
            </p:cNvSpPr>
            <p:nvPr/>
          </p:nvSpPr>
          <p:spPr bwMode="auto">
            <a:xfrm>
              <a:off x="5296" y="1804"/>
              <a:ext cx="61" cy="55"/>
            </a:xfrm>
            <a:custGeom>
              <a:avLst/>
              <a:gdLst>
                <a:gd name="T0" fmla="*/ 61 w 61"/>
                <a:gd name="T1" fmla="*/ 0 h 55"/>
                <a:gd name="T2" fmla="*/ 0 w 61"/>
                <a:gd name="T3" fmla="*/ 43 h 55"/>
                <a:gd name="T4" fmla="*/ 0 w 61"/>
                <a:gd name="T5" fmla="*/ 55 h 55"/>
                <a:gd name="T6" fmla="*/ 61 w 61"/>
                <a:gd name="T7" fmla="*/ 13 h 55"/>
                <a:gd name="T8" fmla="*/ 61 w 61"/>
                <a:gd name="T9" fmla="*/ 0 h 55"/>
                <a:gd name="T10" fmla="*/ 0 60000 65536"/>
                <a:gd name="T11" fmla="*/ 0 60000 65536"/>
                <a:gd name="T12" fmla="*/ 0 60000 65536"/>
                <a:gd name="T13" fmla="*/ 0 60000 65536"/>
                <a:gd name="T14" fmla="*/ 0 60000 65536"/>
                <a:gd name="T15" fmla="*/ 0 w 61"/>
                <a:gd name="T16" fmla="*/ 0 h 55"/>
                <a:gd name="T17" fmla="*/ 61 w 61"/>
                <a:gd name="T18" fmla="*/ 55 h 55"/>
              </a:gdLst>
              <a:ahLst/>
              <a:cxnLst>
                <a:cxn ang="T10">
                  <a:pos x="T0" y="T1"/>
                </a:cxn>
                <a:cxn ang="T11">
                  <a:pos x="T2" y="T3"/>
                </a:cxn>
                <a:cxn ang="T12">
                  <a:pos x="T4" y="T5"/>
                </a:cxn>
                <a:cxn ang="T13">
                  <a:pos x="T6" y="T7"/>
                </a:cxn>
                <a:cxn ang="T14">
                  <a:pos x="T8" y="T9"/>
                </a:cxn>
              </a:cxnLst>
              <a:rect l="T15" t="T16" r="T17" b="T18"/>
              <a:pathLst>
                <a:path w="61" h="55">
                  <a:moveTo>
                    <a:pt x="61" y="0"/>
                  </a:moveTo>
                  <a:lnTo>
                    <a:pt x="0" y="43"/>
                  </a:lnTo>
                  <a:lnTo>
                    <a:pt x="0" y="55"/>
                  </a:lnTo>
                  <a:lnTo>
                    <a:pt x="61" y="13"/>
                  </a:lnTo>
                  <a:lnTo>
                    <a:pt x="61" y="0"/>
                  </a:lnTo>
                </a:path>
              </a:pathLst>
            </a:custGeom>
            <a:no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24" name="Freeform 152"/>
            <p:cNvSpPr>
              <a:spLocks noChangeAspect="1"/>
            </p:cNvSpPr>
            <p:nvPr/>
          </p:nvSpPr>
          <p:spPr bwMode="auto">
            <a:xfrm>
              <a:off x="5296" y="1821"/>
              <a:ext cx="61" cy="56"/>
            </a:xfrm>
            <a:custGeom>
              <a:avLst/>
              <a:gdLst>
                <a:gd name="T0" fmla="*/ 61 w 61"/>
                <a:gd name="T1" fmla="*/ 0 h 56"/>
                <a:gd name="T2" fmla="*/ 0 w 61"/>
                <a:gd name="T3" fmla="*/ 44 h 56"/>
                <a:gd name="T4" fmla="*/ 0 w 61"/>
                <a:gd name="T5" fmla="*/ 56 h 56"/>
                <a:gd name="T6" fmla="*/ 61 w 61"/>
                <a:gd name="T7" fmla="*/ 14 h 56"/>
                <a:gd name="T8" fmla="*/ 61 w 61"/>
                <a:gd name="T9" fmla="*/ 0 h 56"/>
                <a:gd name="T10" fmla="*/ 0 60000 65536"/>
                <a:gd name="T11" fmla="*/ 0 60000 65536"/>
                <a:gd name="T12" fmla="*/ 0 60000 65536"/>
                <a:gd name="T13" fmla="*/ 0 60000 65536"/>
                <a:gd name="T14" fmla="*/ 0 60000 65536"/>
                <a:gd name="T15" fmla="*/ 0 w 61"/>
                <a:gd name="T16" fmla="*/ 0 h 56"/>
                <a:gd name="T17" fmla="*/ 61 w 61"/>
                <a:gd name="T18" fmla="*/ 56 h 56"/>
              </a:gdLst>
              <a:ahLst/>
              <a:cxnLst>
                <a:cxn ang="T10">
                  <a:pos x="T0" y="T1"/>
                </a:cxn>
                <a:cxn ang="T11">
                  <a:pos x="T2" y="T3"/>
                </a:cxn>
                <a:cxn ang="T12">
                  <a:pos x="T4" y="T5"/>
                </a:cxn>
                <a:cxn ang="T13">
                  <a:pos x="T6" y="T7"/>
                </a:cxn>
                <a:cxn ang="T14">
                  <a:pos x="T8" y="T9"/>
                </a:cxn>
              </a:cxnLst>
              <a:rect l="T15" t="T16" r="T17" b="T18"/>
              <a:pathLst>
                <a:path w="61" h="56">
                  <a:moveTo>
                    <a:pt x="61" y="0"/>
                  </a:moveTo>
                  <a:lnTo>
                    <a:pt x="0" y="44"/>
                  </a:lnTo>
                  <a:lnTo>
                    <a:pt x="0" y="56"/>
                  </a:lnTo>
                  <a:lnTo>
                    <a:pt x="61" y="14"/>
                  </a:lnTo>
                  <a:lnTo>
                    <a:pt x="61" y="0"/>
                  </a:lnTo>
                  <a:close/>
                </a:path>
              </a:pathLst>
            </a:custGeom>
            <a:solidFill>
              <a:srgbClr val="A8B9CA"/>
            </a:solid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sp>
          <p:nvSpPr>
            <p:cNvPr id="925" name="Freeform 153"/>
            <p:cNvSpPr>
              <a:spLocks noChangeAspect="1"/>
            </p:cNvSpPr>
            <p:nvPr/>
          </p:nvSpPr>
          <p:spPr bwMode="auto">
            <a:xfrm>
              <a:off x="5296" y="1821"/>
              <a:ext cx="61" cy="56"/>
            </a:xfrm>
            <a:custGeom>
              <a:avLst/>
              <a:gdLst>
                <a:gd name="T0" fmla="*/ 61 w 61"/>
                <a:gd name="T1" fmla="*/ 0 h 56"/>
                <a:gd name="T2" fmla="*/ 0 w 61"/>
                <a:gd name="T3" fmla="*/ 44 h 56"/>
                <a:gd name="T4" fmla="*/ 0 w 61"/>
                <a:gd name="T5" fmla="*/ 56 h 56"/>
                <a:gd name="T6" fmla="*/ 61 w 61"/>
                <a:gd name="T7" fmla="*/ 14 h 56"/>
                <a:gd name="T8" fmla="*/ 61 w 61"/>
                <a:gd name="T9" fmla="*/ 0 h 56"/>
                <a:gd name="T10" fmla="*/ 0 60000 65536"/>
                <a:gd name="T11" fmla="*/ 0 60000 65536"/>
                <a:gd name="T12" fmla="*/ 0 60000 65536"/>
                <a:gd name="T13" fmla="*/ 0 60000 65536"/>
                <a:gd name="T14" fmla="*/ 0 60000 65536"/>
                <a:gd name="T15" fmla="*/ 0 w 61"/>
                <a:gd name="T16" fmla="*/ 0 h 56"/>
                <a:gd name="T17" fmla="*/ 61 w 61"/>
                <a:gd name="T18" fmla="*/ 56 h 56"/>
              </a:gdLst>
              <a:ahLst/>
              <a:cxnLst>
                <a:cxn ang="T10">
                  <a:pos x="T0" y="T1"/>
                </a:cxn>
                <a:cxn ang="T11">
                  <a:pos x="T2" y="T3"/>
                </a:cxn>
                <a:cxn ang="T12">
                  <a:pos x="T4" y="T5"/>
                </a:cxn>
                <a:cxn ang="T13">
                  <a:pos x="T6" y="T7"/>
                </a:cxn>
                <a:cxn ang="T14">
                  <a:pos x="T8" y="T9"/>
                </a:cxn>
              </a:cxnLst>
              <a:rect l="T15" t="T16" r="T17" b="T18"/>
              <a:pathLst>
                <a:path w="61" h="56">
                  <a:moveTo>
                    <a:pt x="61" y="0"/>
                  </a:moveTo>
                  <a:lnTo>
                    <a:pt x="0" y="44"/>
                  </a:lnTo>
                  <a:lnTo>
                    <a:pt x="0" y="56"/>
                  </a:lnTo>
                  <a:lnTo>
                    <a:pt x="61" y="14"/>
                  </a:lnTo>
                  <a:lnTo>
                    <a:pt x="61" y="0"/>
                  </a:lnTo>
                </a:path>
              </a:pathLst>
            </a:custGeom>
            <a:noFill/>
            <a:ln w="9525">
              <a:noFill/>
              <a:round/>
              <a:headEnd/>
              <a:tailEnd/>
            </a:ln>
          </p:spPr>
          <p:txBody>
            <a:bodyPr/>
            <a:lstStyle/>
            <a:p>
              <a:pPr algn="l">
                <a:spcBef>
                  <a:spcPct val="0"/>
                </a:spcBef>
              </a:pPr>
              <a:endParaRPr lang="zh-CN" altLang="en-US" sz="1900" b="0">
                <a:solidFill>
                  <a:srgbClr val="FFFFFF"/>
                </a:solidFill>
                <a:latin typeface="FrutigerNext LT Regular" pitchFamily="34" charset="0"/>
                <a:ea typeface="MS PGothic" pitchFamily="34" charset="-128"/>
                <a:sym typeface="Lucida Grande" charset="0"/>
              </a:endParaRPr>
            </a:p>
          </p:txBody>
        </p:sp>
      </p:grpSp>
      <p:cxnSp>
        <p:nvCxnSpPr>
          <p:cNvPr id="1038" name="直接连接符 1037"/>
          <p:cNvCxnSpPr>
            <a:endCxn id="916" idx="1"/>
          </p:cNvCxnSpPr>
          <p:nvPr/>
        </p:nvCxnSpPr>
        <p:spPr bwMode="auto">
          <a:xfrm flipH="1" flipV="1">
            <a:off x="4776733" y="3853481"/>
            <a:ext cx="643503" cy="230830"/>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0" name="直接连接符 1039"/>
          <p:cNvCxnSpPr>
            <a:endCxn id="910" idx="7"/>
          </p:cNvCxnSpPr>
          <p:nvPr/>
        </p:nvCxnSpPr>
        <p:spPr bwMode="auto">
          <a:xfrm flipV="1">
            <a:off x="4109404" y="3846985"/>
            <a:ext cx="570250" cy="323545"/>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89" name="Picture 10" descr="F:\PIC\16：10_PPT_pic\ICOS\Computer-icon.png"/>
          <p:cNvPicPr>
            <a:picLocks noChangeAspect="1" noChangeArrowheads="1"/>
          </p:cNvPicPr>
          <p:nvPr/>
        </p:nvPicPr>
        <p:blipFill>
          <a:blip r:embed="rId2"/>
          <a:srcRect/>
          <a:stretch>
            <a:fillRect/>
          </a:stretch>
        </p:blipFill>
        <p:spPr bwMode="auto">
          <a:xfrm>
            <a:off x="3948004" y="4044250"/>
            <a:ext cx="291324" cy="290041"/>
          </a:xfrm>
          <a:prstGeom prst="rect">
            <a:avLst/>
          </a:prstGeom>
          <a:noFill/>
          <a:effectLst>
            <a:outerShdw blurRad="50800" dist="38100" dir="2700000" algn="tl" rotWithShape="0">
              <a:prstClr val="black">
                <a:alpha val="40000"/>
              </a:prstClr>
            </a:outerShdw>
          </a:effectLst>
        </p:spPr>
      </p:pic>
      <p:cxnSp>
        <p:nvCxnSpPr>
          <p:cNvPr id="1044" name="肘形连接符 1043"/>
          <p:cNvCxnSpPr/>
          <p:nvPr/>
        </p:nvCxnSpPr>
        <p:spPr bwMode="auto">
          <a:xfrm rot="5400000">
            <a:off x="4220559" y="3170453"/>
            <a:ext cx="180000" cy="619248"/>
          </a:xfrm>
          <a:prstGeom prst="bentConnector3">
            <a:avLst>
              <a:gd name="adj1" fmla="val 5515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8" name="肘形连接符 1047"/>
          <p:cNvCxnSpPr/>
          <p:nvPr/>
        </p:nvCxnSpPr>
        <p:spPr bwMode="auto">
          <a:xfrm rot="16200000" flipH="1">
            <a:off x="4947817" y="3164151"/>
            <a:ext cx="180000" cy="619248"/>
          </a:xfrm>
          <a:prstGeom prst="bentConnector3">
            <a:avLst>
              <a:gd name="adj1" fmla="val 55156"/>
            </a:avLst>
          </a:prstGeom>
          <a:noFill/>
          <a:ln w="127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0" name="肘形连接符 1049"/>
          <p:cNvCxnSpPr>
            <a:stCxn id="41" idx="2"/>
            <a:endCxn id="869" idx="3"/>
          </p:cNvCxnSpPr>
          <p:nvPr/>
        </p:nvCxnSpPr>
        <p:spPr bwMode="auto">
          <a:xfrm rot="5400000">
            <a:off x="4529083" y="2302342"/>
            <a:ext cx="846380" cy="328498"/>
          </a:xfrm>
          <a:prstGeom prst="bentConnector2">
            <a:avLst/>
          </a:prstGeom>
          <a:noFill/>
          <a:ln w="12700"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1" name="肘形连接符 1050"/>
          <p:cNvCxnSpPr>
            <a:stCxn id="39" idx="3"/>
            <a:endCxn id="38" idx="1"/>
          </p:cNvCxnSpPr>
          <p:nvPr/>
        </p:nvCxnSpPr>
        <p:spPr bwMode="auto">
          <a:xfrm>
            <a:off x="4062784" y="1831620"/>
            <a:ext cx="500313" cy="586354"/>
          </a:xfrm>
          <a:prstGeom prst="bentConnector3">
            <a:avLst>
              <a:gd name="adj1" fmla="val 50000"/>
            </a:avLst>
          </a:prstGeom>
          <a:noFill/>
          <a:ln w="12700"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5" name="TextBox 431"/>
          <p:cNvSpPr txBox="1">
            <a:spLocks noChangeArrowheads="1"/>
          </p:cNvSpPr>
          <p:nvPr/>
        </p:nvSpPr>
        <p:spPr bwMode="auto">
          <a:xfrm>
            <a:off x="4697175" y="3017226"/>
            <a:ext cx="23130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1200" b="1">
                <a:solidFill>
                  <a:srgbClr val="C00000"/>
                </a:solidFill>
                <a:latin typeface="微软雅黑" pitchFamily="34" charset="-122"/>
                <a:ea typeface="微软雅黑"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认证</a:t>
            </a:r>
            <a:r>
              <a:rPr lang="zh-CN" altLang="en-US" dirty="0" smtClean="0"/>
              <a:t>方式：</a:t>
            </a:r>
            <a:r>
              <a:rPr lang="en-US" altLang="zh-CN" sz="1000" b="0" dirty="0" err="1" smtClean="0">
                <a:solidFill>
                  <a:schemeClr val="tx1"/>
                </a:solidFill>
              </a:rPr>
              <a:t>PPPoE</a:t>
            </a:r>
            <a:endParaRPr lang="en-US" altLang="zh-CN" sz="1000" b="0" dirty="0">
              <a:solidFill>
                <a:schemeClr val="tx1"/>
              </a:solidFill>
            </a:endParaRPr>
          </a:p>
          <a:p>
            <a:r>
              <a:rPr lang="zh-CN" altLang="en-US" dirty="0" smtClean="0"/>
              <a:t>安全性：</a:t>
            </a:r>
            <a:r>
              <a:rPr lang="zh-CN" altLang="en-US" sz="1000" b="0" dirty="0">
                <a:solidFill>
                  <a:schemeClr val="tx1"/>
                </a:solidFill>
              </a:rPr>
              <a:t>时分复用</a:t>
            </a:r>
          </a:p>
        </p:txBody>
      </p:sp>
      <p:sp>
        <p:nvSpPr>
          <p:cNvPr id="1056" name="TextBox 97"/>
          <p:cNvSpPr txBox="1">
            <a:spLocks noChangeArrowheads="1"/>
          </p:cNvSpPr>
          <p:nvPr/>
        </p:nvSpPr>
        <p:spPr bwMode="auto">
          <a:xfrm>
            <a:off x="6246378" y="1020298"/>
            <a:ext cx="23939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200" b="1" dirty="0">
                <a:latin typeface="微软雅黑" pitchFamily="34" charset="-122"/>
                <a:ea typeface="微软雅黑" pitchFamily="34" charset="-122"/>
              </a:rPr>
              <a:t>业务特点：</a:t>
            </a:r>
            <a:endParaRPr lang="en-US" altLang="zh-CN" sz="1200" b="1" dirty="0">
              <a:latin typeface="微软雅黑" pitchFamily="34" charset="-122"/>
              <a:ea typeface="微软雅黑" pitchFamily="34" charset="-122"/>
            </a:endParaRPr>
          </a:p>
          <a:p>
            <a:pPr marL="171450" indent="-171450" eaLnBrk="1" hangingPunct="1">
              <a:buFont typeface="Arial" panose="020B0604020202020204" pitchFamily="34" charset="0"/>
              <a:buChar char="•"/>
            </a:pPr>
            <a:r>
              <a:rPr lang="en-US" altLang="zh-CN" sz="1000" dirty="0">
                <a:solidFill>
                  <a:srgbClr val="000000"/>
                </a:solidFill>
                <a:latin typeface="微软雅黑" pitchFamily="34" charset="-122"/>
                <a:ea typeface="微软雅黑" pitchFamily="34" charset="-122"/>
              </a:rPr>
              <a:t>PC</a:t>
            </a:r>
            <a:r>
              <a:rPr lang="zh-CN" altLang="en-US" sz="1000" dirty="0">
                <a:solidFill>
                  <a:srgbClr val="000000"/>
                </a:solidFill>
                <a:latin typeface="微软雅黑" pitchFamily="34" charset="-122"/>
                <a:ea typeface="微软雅黑" pitchFamily="34" charset="-122"/>
              </a:rPr>
              <a:t>、打印机、</a:t>
            </a:r>
            <a:r>
              <a:rPr lang="en-US" altLang="zh-CN" sz="1000" dirty="0">
                <a:solidFill>
                  <a:srgbClr val="000000"/>
                </a:solidFill>
                <a:latin typeface="微软雅黑" pitchFamily="34" charset="-122"/>
                <a:ea typeface="微软雅黑" pitchFamily="34" charset="-122"/>
              </a:rPr>
              <a:t>IP</a:t>
            </a:r>
            <a:r>
              <a:rPr lang="zh-CN" altLang="en-US" sz="1000" dirty="0">
                <a:solidFill>
                  <a:srgbClr val="000000"/>
                </a:solidFill>
                <a:latin typeface="微软雅黑" pitchFamily="34" charset="-122"/>
                <a:ea typeface="微软雅黑" pitchFamily="34" charset="-122"/>
              </a:rPr>
              <a:t>电话、会议室视频终多种终端接入</a:t>
            </a:r>
            <a:endParaRPr lang="en-US" altLang="zh-CN" sz="1000" dirty="0">
              <a:solidFill>
                <a:srgbClr val="000000"/>
              </a:solidFill>
              <a:latin typeface="微软雅黑" pitchFamily="34" charset="-122"/>
              <a:ea typeface="微软雅黑" pitchFamily="34" charset="-122"/>
            </a:endParaRPr>
          </a:p>
          <a:p>
            <a:pPr marL="171450" indent="-171450" eaLnBrk="1" hangingPunct="1">
              <a:buFont typeface="Arial" panose="020B0604020202020204" pitchFamily="34" charset="0"/>
              <a:buChar char="•"/>
            </a:pPr>
            <a:r>
              <a:rPr lang="zh-CN" altLang="en-US" sz="1000" dirty="0">
                <a:solidFill>
                  <a:srgbClr val="000000"/>
                </a:solidFill>
                <a:latin typeface="微软雅黑" pitchFamily="34" charset="-122"/>
                <a:ea typeface="微软雅黑" pitchFamily="34" charset="-122"/>
              </a:rPr>
              <a:t>主要用户老师和领导的教务办公</a:t>
            </a:r>
            <a:r>
              <a:rPr lang="zh-CN" altLang="en-US" sz="1000" dirty="0" smtClean="0">
                <a:solidFill>
                  <a:srgbClr val="000000"/>
                </a:solidFill>
                <a:latin typeface="微软雅黑" pitchFamily="34" charset="-122"/>
                <a:ea typeface="微软雅黑" pitchFamily="34" charset="-122"/>
              </a:rPr>
              <a:t>；</a:t>
            </a:r>
            <a:endParaRPr lang="en-US" altLang="zh-CN" sz="1000" dirty="0" smtClean="0">
              <a:solidFill>
                <a:srgbClr val="000000"/>
              </a:solidFill>
              <a:latin typeface="微软雅黑" pitchFamily="34" charset="-122"/>
              <a:ea typeface="微软雅黑" pitchFamily="34" charset="-122"/>
            </a:endParaRPr>
          </a:p>
        </p:txBody>
      </p:sp>
      <p:cxnSp>
        <p:nvCxnSpPr>
          <p:cNvPr id="1057" name="直接连接符 1056"/>
          <p:cNvCxnSpPr/>
          <p:nvPr/>
        </p:nvCxnSpPr>
        <p:spPr bwMode="auto">
          <a:xfrm>
            <a:off x="6874058" y="2925337"/>
            <a:ext cx="0" cy="648000"/>
          </a:xfrm>
          <a:prstGeom prst="line">
            <a:avLst/>
          </a:prstGeom>
          <a:noFill/>
          <a:ln w="19050">
            <a:solidFill>
              <a:schemeClr val="bg1">
                <a:lumMod val="75000"/>
              </a:schemeClr>
            </a:solidFill>
            <a:round/>
            <a:headEnd/>
            <a:tailEnd/>
          </a:ln>
          <a:extLst>
            <a:ext uri="{909E8E84-426E-40DD-AFC4-6F175D3DCCD1}">
              <a14:hiddenFill xmlns:a14="http://schemas.microsoft.com/office/drawing/2010/main">
                <a:noFill/>
              </a14:hiddenFill>
            </a:ext>
          </a:extLst>
        </p:spPr>
      </p:cxnSp>
      <p:sp>
        <p:nvSpPr>
          <p:cNvPr id="1058" name="TextBox 5"/>
          <p:cNvSpPr txBox="1">
            <a:spLocks noChangeArrowheads="1"/>
          </p:cNvSpPr>
          <p:nvPr/>
        </p:nvSpPr>
        <p:spPr bwMode="auto">
          <a:xfrm>
            <a:off x="8031407" y="2441366"/>
            <a:ext cx="6598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dirty="0" smtClean="0">
                <a:cs typeface="Arial" panose="020B0604020202020204" pitchFamily="34" charset="0"/>
              </a:rPr>
              <a:t>QINQ</a:t>
            </a:r>
            <a:endParaRPr lang="zh-CN" altLang="en-US" sz="1100" dirty="0">
              <a:cs typeface="Arial" panose="020B0604020202020204" pitchFamily="34" charset="0"/>
            </a:endParaRPr>
          </a:p>
        </p:txBody>
      </p:sp>
      <p:pic>
        <p:nvPicPr>
          <p:cNvPr id="1059" name="Picture 459" descr="图片238"/>
          <p:cNvPicPr>
            <a:picLocks noChangeAspect="1" noChangeArrowheads="1"/>
          </p:cNvPicPr>
          <p:nvPr/>
        </p:nvPicPr>
        <p:blipFill>
          <a:blip r:embed="rId3"/>
          <a:srcRect/>
          <a:stretch>
            <a:fillRect/>
          </a:stretch>
        </p:blipFill>
        <p:spPr bwMode="auto">
          <a:xfrm>
            <a:off x="7596336" y="2349490"/>
            <a:ext cx="360362" cy="379412"/>
          </a:xfrm>
          <a:prstGeom prst="rect">
            <a:avLst/>
          </a:prstGeom>
          <a:noFill/>
          <a:effectLst>
            <a:outerShdw blurRad="50800" dist="38100" dir="2700000" algn="tl" rotWithShape="0">
              <a:prstClr val="black">
                <a:alpha val="40000"/>
              </a:prstClr>
            </a:outerShdw>
          </a:effectLst>
        </p:spPr>
      </p:pic>
      <p:sp>
        <p:nvSpPr>
          <p:cNvPr id="1060" name="TextBox 9"/>
          <p:cNvSpPr txBox="1">
            <a:spLocks noChangeArrowheads="1"/>
          </p:cNvSpPr>
          <p:nvPr/>
        </p:nvSpPr>
        <p:spPr bwMode="auto">
          <a:xfrm>
            <a:off x="6421120" y="4247903"/>
            <a:ext cx="103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1100">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zh-CN" altLang="en-US" dirty="0" smtClean="0">
                <a:latin typeface="微软雅黑" panose="020B0503020204020204" pitchFamily="34" charset="-122"/>
                <a:ea typeface="微软雅黑" panose="020B0503020204020204" pitchFamily="34" charset="-122"/>
              </a:rPr>
              <a:t>办公  </a:t>
            </a:r>
            <a:r>
              <a:rPr lang="en-US" altLang="zh-CN" dirty="0" smtClean="0">
                <a:latin typeface="微软雅黑" panose="020B0503020204020204" pitchFamily="34" charset="-122"/>
                <a:ea typeface="微软雅黑" panose="020B0503020204020204" pitchFamily="34" charset="-122"/>
              </a:rPr>
              <a:t>VLAN1</a:t>
            </a:r>
          </a:p>
        </p:txBody>
      </p:sp>
      <p:pic>
        <p:nvPicPr>
          <p:cNvPr id="1061" name="Picture 461" descr="图片240"/>
          <p:cNvPicPr>
            <a:picLocks noChangeAspect="1" noChangeArrowheads="1"/>
          </p:cNvPicPr>
          <p:nvPr/>
        </p:nvPicPr>
        <p:blipFill>
          <a:blip r:embed="rId4"/>
          <a:srcRect/>
          <a:stretch>
            <a:fillRect/>
          </a:stretch>
        </p:blipFill>
        <p:spPr bwMode="auto">
          <a:xfrm>
            <a:off x="6732240" y="3134976"/>
            <a:ext cx="255588" cy="266700"/>
          </a:xfrm>
          <a:prstGeom prst="rect">
            <a:avLst/>
          </a:prstGeom>
          <a:noFill/>
          <a:effectLst>
            <a:outerShdw blurRad="50800" dist="38100" dir="2700000" algn="tl" rotWithShape="0">
              <a:prstClr val="black">
                <a:alpha val="40000"/>
              </a:prstClr>
            </a:outerShdw>
          </a:effectLst>
        </p:spPr>
      </p:pic>
      <p:cxnSp>
        <p:nvCxnSpPr>
          <p:cNvPr id="1062" name="直接连接符 1061"/>
          <p:cNvCxnSpPr/>
          <p:nvPr/>
        </p:nvCxnSpPr>
        <p:spPr bwMode="auto">
          <a:xfrm>
            <a:off x="6871860" y="2925337"/>
            <a:ext cx="1368000" cy="0"/>
          </a:xfrm>
          <a:prstGeom prst="line">
            <a:avLst/>
          </a:prstGeom>
          <a:noFill/>
          <a:ln w="19050">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1063" name="直接连接符 1062"/>
          <p:cNvCxnSpPr/>
          <p:nvPr/>
        </p:nvCxnSpPr>
        <p:spPr bwMode="auto">
          <a:xfrm>
            <a:off x="8227113" y="2925337"/>
            <a:ext cx="0" cy="864000"/>
          </a:xfrm>
          <a:prstGeom prst="line">
            <a:avLst/>
          </a:prstGeom>
          <a:noFill/>
          <a:ln w="19050">
            <a:solidFill>
              <a:schemeClr val="bg1">
                <a:lumMod val="75000"/>
              </a:schemeClr>
            </a:solidFill>
            <a:round/>
            <a:headEnd/>
            <a:tailEnd/>
          </a:ln>
          <a:extLst>
            <a:ext uri="{909E8E84-426E-40DD-AFC4-6F175D3DCCD1}">
              <a14:hiddenFill xmlns:a14="http://schemas.microsoft.com/office/drawing/2010/main">
                <a:noFill/>
              </a14:hiddenFill>
            </a:ext>
          </a:extLst>
        </p:spPr>
      </p:cxnSp>
      <p:pic>
        <p:nvPicPr>
          <p:cNvPr id="1064" name="Picture 461" descr="图片240"/>
          <p:cNvPicPr>
            <a:picLocks noChangeAspect="1" noChangeArrowheads="1"/>
          </p:cNvPicPr>
          <p:nvPr/>
        </p:nvPicPr>
        <p:blipFill>
          <a:blip r:embed="rId4"/>
          <a:srcRect/>
          <a:stretch>
            <a:fillRect/>
          </a:stretch>
        </p:blipFill>
        <p:spPr bwMode="auto">
          <a:xfrm>
            <a:off x="8089682" y="3109722"/>
            <a:ext cx="255588" cy="266700"/>
          </a:xfrm>
          <a:prstGeom prst="rect">
            <a:avLst/>
          </a:prstGeom>
          <a:noFill/>
          <a:effectLst>
            <a:outerShdw blurRad="50800" dist="38100" dir="2700000" algn="tl" rotWithShape="0">
              <a:prstClr val="black">
                <a:alpha val="40000"/>
              </a:prstClr>
            </a:outerShdw>
          </a:effectLst>
        </p:spPr>
      </p:pic>
      <p:sp>
        <p:nvSpPr>
          <p:cNvPr id="1066" name="TextBox 9"/>
          <p:cNvSpPr txBox="1">
            <a:spLocks noChangeArrowheads="1"/>
          </p:cNvSpPr>
          <p:nvPr/>
        </p:nvSpPr>
        <p:spPr bwMode="auto">
          <a:xfrm>
            <a:off x="7702569" y="4254356"/>
            <a:ext cx="118991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1100">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smtClean="0">
                <a:latin typeface="微软雅黑" panose="020B0503020204020204" pitchFamily="34" charset="-122"/>
                <a:ea typeface="微软雅黑" panose="020B0503020204020204" pitchFamily="34" charset="-122"/>
              </a:rPr>
              <a:t>实验室</a:t>
            </a:r>
            <a:r>
              <a:rPr lang="en-US" altLang="zh-CN" dirty="0" smtClean="0">
                <a:latin typeface="微软雅黑" panose="020B0503020204020204" pitchFamily="34" charset="-122"/>
                <a:ea typeface="微软雅黑" panose="020B0503020204020204" pitchFamily="34" charset="-122"/>
              </a:rPr>
              <a:t>VLAN2</a:t>
            </a:r>
            <a:endParaRPr lang="zh-CN" altLang="en-US" dirty="0">
              <a:latin typeface="微软雅黑" panose="020B0503020204020204" pitchFamily="34" charset="-122"/>
              <a:ea typeface="微软雅黑" panose="020B0503020204020204" pitchFamily="34" charset="-122"/>
            </a:endParaRPr>
          </a:p>
        </p:txBody>
      </p:sp>
      <p:pic>
        <p:nvPicPr>
          <p:cNvPr id="1067" name="Picture 10" descr="F:\PIC\16：10_PPT_pic\ICOS\Computer-icon.png"/>
          <p:cNvPicPr>
            <a:picLocks noChangeAspect="1" noChangeArrowheads="1"/>
          </p:cNvPicPr>
          <p:nvPr/>
        </p:nvPicPr>
        <p:blipFill>
          <a:blip r:embed="rId2"/>
          <a:srcRect/>
          <a:stretch>
            <a:fillRect/>
          </a:stretch>
        </p:blipFill>
        <p:spPr bwMode="auto">
          <a:xfrm>
            <a:off x="6245953" y="3807982"/>
            <a:ext cx="360362" cy="358775"/>
          </a:xfrm>
          <a:prstGeom prst="rect">
            <a:avLst/>
          </a:prstGeom>
          <a:noFill/>
          <a:effectLst>
            <a:outerShdw blurRad="50800" dist="38100" dir="2700000" algn="tl" rotWithShape="0">
              <a:prstClr val="black">
                <a:alpha val="40000"/>
              </a:prstClr>
            </a:outerShdw>
          </a:effectLst>
        </p:spPr>
      </p:pic>
      <p:pic>
        <p:nvPicPr>
          <p:cNvPr id="1068" name="Picture 10" descr="F:\PIC\16：10_PPT_pic\ICOS\Computer-icon.png"/>
          <p:cNvPicPr>
            <a:picLocks noChangeAspect="1" noChangeArrowheads="1"/>
          </p:cNvPicPr>
          <p:nvPr/>
        </p:nvPicPr>
        <p:blipFill>
          <a:blip r:embed="rId2"/>
          <a:srcRect/>
          <a:stretch>
            <a:fillRect/>
          </a:stretch>
        </p:blipFill>
        <p:spPr bwMode="auto">
          <a:xfrm>
            <a:off x="6637130" y="3807982"/>
            <a:ext cx="360362" cy="358775"/>
          </a:xfrm>
          <a:prstGeom prst="rect">
            <a:avLst/>
          </a:prstGeom>
          <a:noFill/>
          <a:effectLst>
            <a:outerShdw blurRad="50800" dist="38100" dir="2700000" algn="tl" rotWithShape="0">
              <a:prstClr val="black">
                <a:alpha val="40000"/>
              </a:prstClr>
            </a:outerShdw>
          </a:effectLst>
        </p:spPr>
      </p:pic>
      <p:pic>
        <p:nvPicPr>
          <p:cNvPr id="1069" name="Picture 4" descr="D:\PPT素材\图片\1图标\008\icons_contained_003.png"/>
          <p:cNvPicPr>
            <a:picLocks noChangeAspect="1" noChangeArrowheads="1"/>
          </p:cNvPicPr>
          <p:nvPr/>
        </p:nvPicPr>
        <p:blipFill>
          <a:blip r:embed="rId13"/>
          <a:srcRect/>
          <a:stretch>
            <a:fillRect/>
          </a:stretch>
        </p:blipFill>
        <p:spPr bwMode="auto">
          <a:xfrm>
            <a:off x="7045920" y="3861957"/>
            <a:ext cx="406400" cy="304800"/>
          </a:xfrm>
          <a:prstGeom prst="rect">
            <a:avLst/>
          </a:prstGeom>
          <a:noFill/>
          <a:effectLst>
            <a:outerShdw blurRad="50800" dist="38100" dir="2700000" algn="tl" rotWithShape="0">
              <a:prstClr val="black">
                <a:alpha val="40000"/>
              </a:prstClr>
            </a:outerShdw>
          </a:effectLst>
        </p:spPr>
      </p:pic>
      <p:cxnSp>
        <p:nvCxnSpPr>
          <p:cNvPr id="1070" name="直接连接符 1069"/>
          <p:cNvCxnSpPr/>
          <p:nvPr/>
        </p:nvCxnSpPr>
        <p:spPr bwMode="auto">
          <a:xfrm>
            <a:off x="6421120" y="3567814"/>
            <a:ext cx="900000" cy="0"/>
          </a:xfrm>
          <a:prstGeom prst="line">
            <a:avLst/>
          </a:prstGeom>
          <a:noFill/>
          <a:ln w="19050">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1071" name="直接连接符 1070"/>
          <p:cNvCxnSpPr/>
          <p:nvPr/>
        </p:nvCxnSpPr>
        <p:spPr bwMode="auto">
          <a:xfrm>
            <a:off x="6421120" y="3573465"/>
            <a:ext cx="0" cy="180000"/>
          </a:xfrm>
          <a:prstGeom prst="line">
            <a:avLst/>
          </a:prstGeom>
          <a:noFill/>
          <a:ln w="19050">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1072" name="直接连接符 1071"/>
          <p:cNvCxnSpPr/>
          <p:nvPr/>
        </p:nvCxnSpPr>
        <p:spPr bwMode="auto">
          <a:xfrm>
            <a:off x="6874898" y="3585307"/>
            <a:ext cx="0" cy="180000"/>
          </a:xfrm>
          <a:prstGeom prst="line">
            <a:avLst/>
          </a:prstGeom>
          <a:noFill/>
          <a:ln w="19050">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1073" name="直接连接符 1072"/>
          <p:cNvCxnSpPr/>
          <p:nvPr/>
        </p:nvCxnSpPr>
        <p:spPr bwMode="auto">
          <a:xfrm>
            <a:off x="7321120" y="3564160"/>
            <a:ext cx="0" cy="180000"/>
          </a:xfrm>
          <a:prstGeom prst="line">
            <a:avLst/>
          </a:prstGeom>
          <a:noFill/>
          <a:ln w="19050">
            <a:solidFill>
              <a:schemeClr val="bg1">
                <a:lumMod val="75000"/>
              </a:schemeClr>
            </a:solidFill>
            <a:round/>
            <a:headEnd/>
            <a:tailEnd/>
          </a:ln>
          <a:extLst>
            <a:ext uri="{909E8E84-426E-40DD-AFC4-6F175D3DCCD1}">
              <a14:hiddenFill xmlns:a14="http://schemas.microsoft.com/office/drawing/2010/main">
                <a:noFill/>
              </a14:hiddenFill>
            </a:ext>
          </a:extLst>
        </p:spPr>
      </p:cxnSp>
      <p:pic>
        <p:nvPicPr>
          <p:cNvPr id="1074" name="Picture 461" descr="图片240"/>
          <p:cNvPicPr>
            <a:picLocks noChangeAspect="1" noChangeArrowheads="1"/>
          </p:cNvPicPr>
          <p:nvPr/>
        </p:nvPicPr>
        <p:blipFill>
          <a:blip r:embed="rId14"/>
          <a:srcRect/>
          <a:stretch>
            <a:fillRect/>
          </a:stretch>
        </p:blipFill>
        <p:spPr bwMode="auto">
          <a:xfrm>
            <a:off x="8083747" y="3499938"/>
            <a:ext cx="271463" cy="217487"/>
          </a:xfrm>
          <a:prstGeom prst="rect">
            <a:avLst/>
          </a:prstGeom>
          <a:noFill/>
          <a:effectLst>
            <a:outerShdw blurRad="50800" dist="38100" dir="2700000" algn="tl" rotWithShape="0">
              <a:prstClr val="black">
                <a:alpha val="40000"/>
              </a:prstClr>
            </a:outerShdw>
          </a:effectLst>
        </p:spPr>
      </p:pic>
      <p:pic>
        <p:nvPicPr>
          <p:cNvPr id="1075" name="Picture 10" descr="F:\PIC\16：10_PPT_pic\ICOS\Computer-icon.png"/>
          <p:cNvPicPr>
            <a:picLocks noChangeAspect="1" noChangeArrowheads="1"/>
          </p:cNvPicPr>
          <p:nvPr/>
        </p:nvPicPr>
        <p:blipFill>
          <a:blip r:embed="rId2"/>
          <a:srcRect/>
          <a:stretch>
            <a:fillRect/>
          </a:stretch>
        </p:blipFill>
        <p:spPr bwMode="auto">
          <a:xfrm>
            <a:off x="7620355" y="3796810"/>
            <a:ext cx="360362" cy="358775"/>
          </a:xfrm>
          <a:prstGeom prst="rect">
            <a:avLst/>
          </a:prstGeom>
          <a:noFill/>
          <a:effectLst>
            <a:outerShdw blurRad="50800" dist="38100" dir="2700000" algn="tl" rotWithShape="0">
              <a:prstClr val="black">
                <a:alpha val="40000"/>
              </a:prstClr>
            </a:outerShdw>
          </a:effectLst>
        </p:spPr>
      </p:pic>
      <p:pic>
        <p:nvPicPr>
          <p:cNvPr id="1076" name="Picture 10" descr="F:\PIC\16：10_PPT_pic\ICOS\Computer-icon.png"/>
          <p:cNvPicPr>
            <a:picLocks noChangeAspect="1" noChangeArrowheads="1"/>
          </p:cNvPicPr>
          <p:nvPr/>
        </p:nvPicPr>
        <p:blipFill>
          <a:blip r:embed="rId2"/>
          <a:srcRect/>
          <a:stretch>
            <a:fillRect/>
          </a:stretch>
        </p:blipFill>
        <p:spPr bwMode="auto">
          <a:xfrm>
            <a:off x="8051064" y="3805078"/>
            <a:ext cx="360362" cy="358775"/>
          </a:xfrm>
          <a:prstGeom prst="rect">
            <a:avLst/>
          </a:prstGeom>
          <a:noFill/>
          <a:effectLst>
            <a:outerShdw blurRad="50800" dist="38100" dir="2700000" algn="tl" rotWithShape="0">
              <a:prstClr val="black">
                <a:alpha val="40000"/>
              </a:prstClr>
            </a:outerShdw>
          </a:effectLst>
        </p:spPr>
      </p:pic>
      <p:pic>
        <p:nvPicPr>
          <p:cNvPr id="1077" name="Picture 10" descr="F:\PIC\16：10_PPT_pic\ICOS\Computer-icon.png"/>
          <p:cNvPicPr>
            <a:picLocks noChangeAspect="1" noChangeArrowheads="1"/>
          </p:cNvPicPr>
          <p:nvPr/>
        </p:nvPicPr>
        <p:blipFill>
          <a:blip r:embed="rId2"/>
          <a:srcRect/>
          <a:stretch>
            <a:fillRect/>
          </a:stretch>
        </p:blipFill>
        <p:spPr bwMode="auto">
          <a:xfrm>
            <a:off x="8460110" y="3805078"/>
            <a:ext cx="360362" cy="358775"/>
          </a:xfrm>
          <a:prstGeom prst="rect">
            <a:avLst/>
          </a:prstGeom>
          <a:noFill/>
          <a:effectLst>
            <a:outerShdw blurRad="50800" dist="38100" dir="2700000" algn="tl" rotWithShape="0">
              <a:prstClr val="black">
                <a:alpha val="40000"/>
              </a:prstClr>
            </a:outerShdw>
          </a:effectLst>
        </p:spPr>
      </p:pic>
      <p:cxnSp>
        <p:nvCxnSpPr>
          <p:cNvPr id="1082" name="直接连接符 1081"/>
          <p:cNvCxnSpPr/>
          <p:nvPr/>
        </p:nvCxnSpPr>
        <p:spPr bwMode="auto">
          <a:xfrm>
            <a:off x="7802645" y="3787801"/>
            <a:ext cx="828000" cy="0"/>
          </a:xfrm>
          <a:prstGeom prst="line">
            <a:avLst/>
          </a:prstGeom>
          <a:noFill/>
          <a:ln w="19050">
            <a:solidFill>
              <a:schemeClr val="bg1">
                <a:lumMod val="75000"/>
              </a:schemeClr>
            </a:solidFill>
            <a:round/>
            <a:headEnd/>
            <a:tailEnd/>
          </a:ln>
          <a:extLst>
            <a:ext uri="{909E8E84-426E-40DD-AFC4-6F175D3DCCD1}">
              <a14:hiddenFill xmlns:a14="http://schemas.microsoft.com/office/drawing/2010/main">
                <a:noFill/>
              </a14:hiddenFill>
            </a:ext>
          </a:extLst>
        </p:spPr>
      </p:cxnSp>
      <p:sp>
        <p:nvSpPr>
          <p:cNvPr id="1083" name="矩形 1082"/>
          <p:cNvSpPr/>
          <p:nvPr/>
        </p:nvSpPr>
        <p:spPr bwMode="auto">
          <a:xfrm>
            <a:off x="6254731" y="3419943"/>
            <a:ext cx="1283411" cy="1063194"/>
          </a:xfrm>
          <a:prstGeom prst="rect">
            <a:avLst/>
          </a:prstGeom>
          <a:noFill/>
          <a:ln>
            <a:solidFill>
              <a:schemeClr val="tx1"/>
            </a:solidFill>
          </a:ln>
          <a:effectLst/>
        </p:spPr>
        <p:txBody>
          <a:bodyPr lIns="81619" tIns="40810" rIns="81619" bIns="40810" rtlCol="0" anchor="ctr"/>
          <a:lstStyle/>
          <a:p>
            <a:pPr algn="ctr"/>
            <a:endParaRPr lang="zh-CN" altLang="en-US" dirty="0">
              <a:solidFill>
                <a:srgbClr val="990000"/>
              </a:solidFill>
              <a:latin typeface="+mn-ea"/>
              <a:ea typeface="+mn-ea"/>
            </a:endParaRPr>
          </a:p>
        </p:txBody>
      </p:sp>
      <p:sp>
        <p:nvSpPr>
          <p:cNvPr id="1084" name="矩形 1083"/>
          <p:cNvSpPr/>
          <p:nvPr/>
        </p:nvSpPr>
        <p:spPr bwMode="auto">
          <a:xfrm>
            <a:off x="7596336" y="3419942"/>
            <a:ext cx="1209310" cy="1049673"/>
          </a:xfrm>
          <a:prstGeom prst="rect">
            <a:avLst/>
          </a:prstGeom>
          <a:noFill/>
          <a:ln>
            <a:solidFill>
              <a:schemeClr val="tx1"/>
            </a:solidFill>
          </a:ln>
          <a:effectLst/>
        </p:spPr>
        <p:txBody>
          <a:bodyPr lIns="81619" tIns="40810" rIns="81619" bIns="40810" rtlCol="0" anchor="ctr"/>
          <a:lstStyle/>
          <a:p>
            <a:pPr algn="ctr"/>
            <a:endParaRPr lang="zh-CN" altLang="en-US" dirty="0">
              <a:solidFill>
                <a:srgbClr val="990000"/>
              </a:solidFill>
              <a:latin typeface="+mn-ea"/>
              <a:ea typeface="+mn-ea"/>
            </a:endParaRPr>
          </a:p>
        </p:txBody>
      </p:sp>
      <p:sp>
        <p:nvSpPr>
          <p:cNvPr id="1085" name="TextBox 431"/>
          <p:cNvSpPr txBox="1">
            <a:spLocks noChangeArrowheads="1"/>
          </p:cNvSpPr>
          <p:nvPr/>
        </p:nvSpPr>
        <p:spPr bwMode="auto">
          <a:xfrm>
            <a:off x="6236816" y="2025815"/>
            <a:ext cx="1320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1200" b="1">
                <a:solidFill>
                  <a:srgbClr val="C00000"/>
                </a:solidFill>
                <a:latin typeface="微软雅黑" pitchFamily="34" charset="-122"/>
                <a:ea typeface="微软雅黑"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认证</a:t>
            </a:r>
            <a:r>
              <a:rPr lang="zh-CN" altLang="en-US" dirty="0" smtClean="0"/>
              <a:t>方式：</a:t>
            </a:r>
            <a:r>
              <a:rPr lang="en-US" altLang="zh-CN" sz="1000" b="0" dirty="0" smtClean="0">
                <a:solidFill>
                  <a:schemeClr val="tx1"/>
                </a:solidFill>
              </a:rPr>
              <a:t>PC</a:t>
            </a:r>
            <a:r>
              <a:rPr lang="zh-CN" altLang="en-US" sz="1000" b="0" dirty="0" smtClean="0">
                <a:solidFill>
                  <a:schemeClr val="tx1"/>
                </a:solidFill>
              </a:rPr>
              <a:t>端</a:t>
            </a:r>
            <a:r>
              <a:rPr lang="en-US" altLang="zh-CN" sz="1000" b="0" dirty="0" smtClean="0">
                <a:solidFill>
                  <a:schemeClr val="tx1"/>
                </a:solidFill>
              </a:rPr>
              <a:t>Portal</a:t>
            </a:r>
            <a:r>
              <a:rPr lang="zh-CN" altLang="en-US" sz="1000" b="0" dirty="0" smtClean="0">
                <a:solidFill>
                  <a:schemeClr val="tx1"/>
                </a:solidFill>
              </a:rPr>
              <a:t>认证，哑终端静态用户或不认证</a:t>
            </a:r>
            <a:endParaRPr lang="en-US" altLang="zh-CN" sz="1000" b="0" dirty="0" smtClean="0">
              <a:solidFill>
                <a:schemeClr val="tx1"/>
              </a:solidFill>
            </a:endParaRPr>
          </a:p>
          <a:p>
            <a:r>
              <a:rPr lang="zh-CN" altLang="en-US" dirty="0"/>
              <a:t>安全性：</a:t>
            </a:r>
            <a:r>
              <a:rPr lang="zh-CN" altLang="en-US" sz="1000" b="0" dirty="0" smtClean="0">
                <a:solidFill>
                  <a:schemeClr val="tx1"/>
                </a:solidFill>
              </a:rPr>
              <a:t>区域隔离，内部互通</a:t>
            </a:r>
            <a:endParaRPr lang="en-US" altLang="zh-CN" sz="1000" b="0" dirty="0" smtClean="0">
              <a:solidFill>
                <a:schemeClr val="tx1"/>
              </a:solidFill>
            </a:endParaRPr>
          </a:p>
        </p:txBody>
      </p:sp>
    </p:spTree>
    <p:extLst>
      <p:ext uri="{BB962C8B-B14F-4D97-AF65-F5344CB8AC3E}">
        <p14:creationId xmlns:p14="http://schemas.microsoft.com/office/powerpoint/2010/main" val="1134538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bwMode="auto">
          <a:xfrm>
            <a:off x="886988" y="2452078"/>
            <a:ext cx="7200800" cy="0"/>
          </a:xfrm>
          <a:prstGeom prst="line">
            <a:avLst/>
          </a:prstGeom>
          <a:noFill/>
          <a:ln w="127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标题 1"/>
          <p:cNvSpPr txBox="1">
            <a:spLocks/>
          </p:cNvSpPr>
          <p:nvPr/>
        </p:nvSpPr>
        <p:spPr bwMode="auto">
          <a:xfrm>
            <a:off x="395288" y="138113"/>
            <a:ext cx="8066087" cy="593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a:defRPr/>
            </a:pPr>
            <a:r>
              <a:rPr lang="zh-CN" altLang="en-US" sz="2800" b="0" dirty="0">
                <a:solidFill>
                  <a:srgbClr val="C00000"/>
                </a:solidFill>
                <a:latin typeface="微软雅黑" panose="020B0503020204020204" pitchFamily="34" charset="-122"/>
                <a:ea typeface="微软雅黑" panose="020B0503020204020204" pitchFamily="34" charset="-122"/>
              </a:rPr>
              <a:t>有线无线统一</a:t>
            </a:r>
            <a:r>
              <a:rPr lang="zh-CN" altLang="en-US" sz="2800" b="0" dirty="0" smtClean="0">
                <a:solidFill>
                  <a:srgbClr val="C00000"/>
                </a:solidFill>
                <a:latin typeface="微软雅黑" panose="020B0503020204020204" pitchFamily="34" charset="-122"/>
                <a:ea typeface="微软雅黑" panose="020B0503020204020204" pitchFamily="34" charset="-122"/>
              </a:rPr>
              <a:t>接入（</a:t>
            </a:r>
            <a:r>
              <a:rPr lang="en-US" altLang="zh-CN" sz="2800" b="0" dirty="0" smtClean="0">
                <a:solidFill>
                  <a:srgbClr val="C00000"/>
                </a:solidFill>
                <a:latin typeface="微软雅黑" panose="020B0503020204020204" pitchFamily="34" charset="-122"/>
                <a:ea typeface="微软雅黑" panose="020B0503020204020204" pitchFamily="34" charset="-122"/>
              </a:rPr>
              <a:t>AC</a:t>
            </a:r>
            <a:r>
              <a:rPr lang="zh-CN" altLang="en-US" sz="2800" b="0" dirty="0" smtClean="0">
                <a:solidFill>
                  <a:srgbClr val="C00000"/>
                </a:solidFill>
                <a:latin typeface="微软雅黑" panose="020B0503020204020204" pitchFamily="34" charset="-122"/>
                <a:ea typeface="微软雅黑" panose="020B0503020204020204" pitchFamily="34" charset="-122"/>
              </a:rPr>
              <a:t>部署）</a:t>
            </a:r>
            <a:endParaRPr lang="zh-CN" altLang="en-US" sz="2800" b="0" kern="0"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3" name="矩形 2"/>
          <p:cNvSpPr/>
          <p:nvPr/>
        </p:nvSpPr>
        <p:spPr>
          <a:xfrm>
            <a:off x="670784" y="523531"/>
            <a:ext cx="3385287" cy="1033296"/>
          </a:xfrm>
          <a:prstGeom prst="rect">
            <a:avLst/>
          </a:prstGeom>
        </p:spPr>
        <p:txBody>
          <a:bodyPr wrap="square">
            <a:spAutoFit/>
          </a:bodyPr>
          <a:lstStyle/>
          <a:p>
            <a:pPr marL="171450" indent="-171450" eaLnBrk="1" hangingPunct="1">
              <a:lnSpc>
                <a:spcPct val="150000"/>
              </a:lnSpc>
              <a:buFont typeface="Arial" panose="020B0604020202020204" pitchFamily="34" charset="0"/>
              <a:buChar char="•"/>
            </a:pPr>
            <a:r>
              <a:rPr lang="en-US" altLang="zh-CN" sz="1000" dirty="0" smtClean="0">
                <a:latin typeface="微软雅黑" panose="020B0503020204020204" pitchFamily="34" charset="-122"/>
                <a:ea typeface="微软雅黑" panose="020B0503020204020204" pitchFamily="34" charset="-122"/>
              </a:rPr>
              <a:t>AP</a:t>
            </a:r>
            <a:r>
              <a:rPr lang="zh-CN" altLang="en-US" sz="1000" dirty="0" smtClean="0">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AC</a:t>
            </a:r>
            <a:r>
              <a:rPr lang="zh-CN" altLang="zh-CN" sz="1000" dirty="0">
                <a:latin typeface="微软雅黑" panose="020B0503020204020204" pitchFamily="34" charset="-122"/>
                <a:ea typeface="微软雅黑" panose="020B0503020204020204" pitchFamily="34" charset="-122"/>
              </a:rPr>
              <a:t>间采用二层组</a:t>
            </a:r>
            <a:r>
              <a:rPr lang="zh-CN" altLang="zh-CN" sz="1000" dirty="0" smtClean="0">
                <a:latin typeface="微软雅黑" panose="020B0503020204020204" pitchFamily="34" charset="-122"/>
                <a:ea typeface="微软雅黑" panose="020B0503020204020204" pitchFamily="34" charset="-122"/>
              </a:rPr>
              <a:t>网</a:t>
            </a:r>
            <a:endParaRPr lang="en-US" altLang="zh-CN" sz="1000" dirty="0" smtClean="0">
              <a:latin typeface="微软雅黑" panose="020B0503020204020204" pitchFamily="34" charset="-122"/>
              <a:ea typeface="微软雅黑" panose="020B0503020204020204" pitchFamily="34" charset="-122"/>
            </a:endParaRPr>
          </a:p>
          <a:p>
            <a:pPr marL="171450" indent="-171450" eaLnBrk="1" hangingPunct="1">
              <a:lnSpc>
                <a:spcPct val="150000"/>
              </a:lnSpc>
              <a:buFont typeface="Arial" panose="020B0604020202020204" pitchFamily="34" charset="0"/>
              <a:buChar char="•"/>
            </a:pPr>
            <a:r>
              <a:rPr lang="en-US" altLang="zh-CN" sz="1000" dirty="0" smtClean="0">
                <a:latin typeface="微软雅黑" panose="020B0503020204020204" pitchFamily="34" charset="-122"/>
                <a:ea typeface="微软雅黑" panose="020B0503020204020204" pitchFamily="34" charset="-122"/>
              </a:rPr>
              <a:t>AC</a:t>
            </a:r>
            <a:r>
              <a:rPr lang="zh-CN" altLang="zh-CN" sz="1000" dirty="0">
                <a:latin typeface="微软雅黑" panose="020B0503020204020204" pitchFamily="34" charset="-122"/>
                <a:ea typeface="微软雅黑" panose="020B0503020204020204" pitchFamily="34" charset="-122"/>
              </a:rPr>
              <a:t>以旁挂模式位于汇聚设备</a:t>
            </a:r>
            <a:endParaRPr lang="en-US" altLang="zh-CN" sz="1000" dirty="0">
              <a:latin typeface="微软雅黑" panose="020B0503020204020204" pitchFamily="34" charset="-122"/>
              <a:ea typeface="微软雅黑" panose="020B0503020204020204" pitchFamily="34" charset="-122"/>
            </a:endParaRPr>
          </a:p>
          <a:p>
            <a:pPr marL="171450" indent="-171450" eaLnBrk="1" hangingPunct="1">
              <a:lnSpc>
                <a:spcPct val="150000"/>
              </a:lnSpc>
              <a:buFont typeface="Arial" panose="020B0604020202020204" pitchFamily="34" charset="0"/>
              <a:buChar char="•"/>
            </a:pPr>
            <a:r>
              <a:rPr lang="en-US" altLang="zh-CN" sz="1000" dirty="0" smtClean="0">
                <a:latin typeface="微软雅黑" panose="020B0503020204020204" pitchFamily="34" charset="-122"/>
                <a:ea typeface="微软雅黑" panose="020B0503020204020204" pitchFamily="34" charset="-122"/>
              </a:rPr>
              <a:t>AC</a:t>
            </a:r>
            <a:r>
              <a:rPr lang="zh-CN" altLang="zh-CN" sz="1000" dirty="0" smtClean="0">
                <a:latin typeface="微软雅黑" panose="020B0503020204020204" pitchFamily="34" charset="-122"/>
                <a:ea typeface="微软雅黑" panose="020B0503020204020204" pitchFamily="34" charset="-122"/>
              </a:rPr>
              <a:t>不</a:t>
            </a:r>
            <a:r>
              <a:rPr lang="zh-CN" altLang="zh-CN" sz="1000" dirty="0">
                <a:latin typeface="微软雅黑" panose="020B0503020204020204" pitchFamily="34" charset="-122"/>
                <a:ea typeface="微软雅黑" panose="020B0503020204020204" pitchFamily="34" charset="-122"/>
              </a:rPr>
              <a:t>承载数据业务转发功能，只对</a:t>
            </a:r>
            <a:r>
              <a:rPr lang="en-US" altLang="zh-CN" sz="1000" dirty="0">
                <a:latin typeface="微软雅黑" panose="020B0503020204020204" pitchFamily="34" charset="-122"/>
                <a:ea typeface="微软雅黑" panose="020B0503020204020204" pitchFamily="34" charset="-122"/>
              </a:rPr>
              <a:t>AP</a:t>
            </a:r>
            <a:r>
              <a:rPr lang="zh-CN" altLang="zh-CN" sz="1000" dirty="0">
                <a:latin typeface="微软雅黑" panose="020B0503020204020204" pitchFamily="34" charset="-122"/>
                <a:ea typeface="微软雅黑" panose="020B0503020204020204" pitchFamily="34" charset="-122"/>
              </a:rPr>
              <a:t>进行</a:t>
            </a:r>
            <a:r>
              <a:rPr lang="zh-CN" altLang="zh-CN" sz="1000" dirty="0" smtClean="0">
                <a:latin typeface="微软雅黑" panose="020B0503020204020204" pitchFamily="34" charset="-122"/>
                <a:ea typeface="微软雅黑" panose="020B0503020204020204" pitchFamily="34" charset="-122"/>
              </a:rPr>
              <a:t>管理</a:t>
            </a:r>
            <a:endParaRPr lang="en-US" altLang="zh-CN" sz="1000" dirty="0" smtClean="0">
              <a:latin typeface="微软雅黑" panose="020B0503020204020204" pitchFamily="34" charset="-122"/>
              <a:ea typeface="微软雅黑" panose="020B0503020204020204" pitchFamily="34" charset="-122"/>
            </a:endParaRPr>
          </a:p>
          <a:p>
            <a:pPr marL="171450" indent="-171450" eaLnBrk="1" hangingPunct="1">
              <a:lnSpc>
                <a:spcPct val="150000"/>
              </a:lnSpc>
              <a:buFont typeface="Arial" panose="020B0604020202020204" pitchFamily="34" charset="0"/>
              <a:buChar char="•"/>
            </a:pPr>
            <a:r>
              <a:rPr lang="en-US" altLang="zh-CN" sz="1000" dirty="0">
                <a:latin typeface="微软雅黑" panose="020B0503020204020204" pitchFamily="34" charset="-122"/>
                <a:ea typeface="微软雅黑" panose="020B0503020204020204" pitchFamily="34" charset="-122"/>
              </a:rPr>
              <a:t>AP</a:t>
            </a:r>
            <a:r>
              <a:rPr lang="zh-CN" altLang="zh-CN" sz="1000" dirty="0">
                <a:latin typeface="微软雅黑" panose="020B0503020204020204" pitchFamily="34" charset="-122"/>
                <a:ea typeface="微软雅黑" panose="020B0503020204020204" pitchFamily="34" charset="-122"/>
              </a:rPr>
              <a:t>采用直接转发（本地转发）</a:t>
            </a:r>
            <a:r>
              <a:rPr lang="zh-CN" altLang="en-US" sz="1000" dirty="0">
                <a:latin typeface="微软雅黑" panose="020B0503020204020204" pitchFamily="34" charset="-122"/>
                <a:ea typeface="微软雅黑" panose="020B0503020204020204" pitchFamily="34" charset="-122"/>
              </a:rPr>
              <a:t>，</a:t>
            </a:r>
            <a:r>
              <a:rPr lang="zh-CN" altLang="zh-CN" sz="1000" dirty="0">
                <a:latin typeface="微软雅黑" panose="020B0503020204020204" pitchFamily="34" charset="-122"/>
                <a:ea typeface="微软雅黑" panose="020B0503020204020204" pitchFamily="34" charset="-122"/>
              </a:rPr>
              <a:t>转发效率</a:t>
            </a:r>
            <a:r>
              <a:rPr lang="zh-CN" altLang="zh-CN" sz="1000" dirty="0" smtClean="0">
                <a:latin typeface="微软雅黑" panose="020B0503020204020204" pitchFamily="34" charset="-122"/>
                <a:ea typeface="微软雅黑" panose="020B0503020204020204" pitchFamily="34" charset="-122"/>
              </a:rPr>
              <a:t>高</a:t>
            </a:r>
            <a:endParaRPr lang="en-US" altLang="zh-CN" sz="1000" dirty="0">
              <a:latin typeface="微软雅黑" panose="020B0503020204020204" pitchFamily="34" charset="-122"/>
              <a:ea typeface="微软雅黑" panose="020B0503020204020204" pitchFamily="34" charset="-122"/>
            </a:endParaRPr>
          </a:p>
        </p:txBody>
      </p:sp>
      <p:cxnSp>
        <p:nvCxnSpPr>
          <p:cNvPr id="268" name="直接连接符 27"/>
          <p:cNvCxnSpPr>
            <a:cxnSpLocks noChangeShapeType="1"/>
          </p:cNvCxnSpPr>
          <p:nvPr/>
        </p:nvCxnSpPr>
        <p:spPr bwMode="auto">
          <a:xfrm flipH="1">
            <a:off x="6173438" y="2819827"/>
            <a:ext cx="0" cy="36000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269" name="直接连接符 29"/>
          <p:cNvCxnSpPr>
            <a:cxnSpLocks noChangeShapeType="1"/>
          </p:cNvCxnSpPr>
          <p:nvPr/>
        </p:nvCxnSpPr>
        <p:spPr bwMode="auto">
          <a:xfrm>
            <a:off x="6308573" y="2251280"/>
            <a:ext cx="468000" cy="0"/>
          </a:xfrm>
          <a:prstGeom prst="line">
            <a:avLst/>
          </a:prstGeom>
          <a:noFill/>
          <a:ln w="28575" algn="ctr">
            <a:solidFill>
              <a:srgbClr val="808080"/>
            </a:solidFill>
            <a:round/>
            <a:headEnd/>
            <a:tailEnd/>
          </a:ln>
          <a:extLst>
            <a:ext uri="{909E8E84-426E-40DD-AFC4-6F175D3DCCD1}">
              <a14:hiddenFill xmlns:a14="http://schemas.microsoft.com/office/drawing/2010/main">
                <a:noFill/>
              </a14:hiddenFill>
            </a:ext>
          </a:extLst>
        </p:spPr>
      </p:cxnSp>
      <p:cxnSp>
        <p:nvCxnSpPr>
          <p:cNvPr id="270" name="直接连接符 27"/>
          <p:cNvCxnSpPr>
            <a:cxnSpLocks noChangeShapeType="1"/>
          </p:cNvCxnSpPr>
          <p:nvPr/>
        </p:nvCxnSpPr>
        <p:spPr bwMode="auto">
          <a:xfrm flipH="1">
            <a:off x="6173438" y="1648396"/>
            <a:ext cx="0" cy="151200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271" name="直接连接符 65"/>
          <p:cNvCxnSpPr>
            <a:cxnSpLocks noChangeShapeType="1"/>
            <a:endCxn id="294" idx="0"/>
          </p:cNvCxnSpPr>
          <p:nvPr/>
        </p:nvCxnSpPr>
        <p:spPr bwMode="auto">
          <a:xfrm>
            <a:off x="5847084" y="3453426"/>
            <a:ext cx="145258" cy="557473"/>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272" name="直接连接符 65"/>
          <p:cNvCxnSpPr>
            <a:cxnSpLocks noChangeShapeType="1"/>
          </p:cNvCxnSpPr>
          <p:nvPr/>
        </p:nvCxnSpPr>
        <p:spPr bwMode="auto">
          <a:xfrm>
            <a:off x="6552295" y="3595391"/>
            <a:ext cx="160276" cy="615091"/>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273" name="直接连接符 65"/>
          <p:cNvCxnSpPr>
            <a:cxnSpLocks noChangeShapeType="1"/>
          </p:cNvCxnSpPr>
          <p:nvPr/>
        </p:nvCxnSpPr>
        <p:spPr bwMode="auto">
          <a:xfrm flipH="1">
            <a:off x="5478653" y="3600055"/>
            <a:ext cx="341900" cy="615091"/>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pic>
        <p:nvPicPr>
          <p:cNvPr id="274" name="Picture 242" descr="图片1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649" y="1733755"/>
            <a:ext cx="2889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470" descr="图片24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1348" y="2104212"/>
            <a:ext cx="504000"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3" name="直接连接符 282"/>
          <p:cNvCxnSpPr/>
          <p:nvPr/>
        </p:nvCxnSpPr>
        <p:spPr bwMode="auto">
          <a:xfrm>
            <a:off x="7920766" y="4247312"/>
            <a:ext cx="287338" cy="0"/>
          </a:xfrm>
          <a:prstGeom prst="line">
            <a:avLst/>
          </a:prstGeom>
          <a:ln w="63500" cap="rnd" cmpd="tri">
            <a:solidFill>
              <a:srgbClr val="C00000"/>
            </a:solidFill>
          </a:ln>
          <a:extLst/>
        </p:spPr>
        <p:style>
          <a:lnRef idx="1">
            <a:schemeClr val="dk1"/>
          </a:lnRef>
          <a:fillRef idx="0">
            <a:schemeClr val="dk1"/>
          </a:fillRef>
          <a:effectRef idx="0">
            <a:schemeClr val="dk1"/>
          </a:effectRef>
          <a:fontRef idx="minor">
            <a:schemeClr val="tx1"/>
          </a:fontRef>
        </p:style>
      </p:cxnSp>
      <p:sp>
        <p:nvSpPr>
          <p:cNvPr id="284" name="TextBox 80"/>
          <p:cNvSpPr txBox="1">
            <a:spLocks noChangeArrowheads="1"/>
          </p:cNvSpPr>
          <p:nvPr/>
        </p:nvSpPr>
        <p:spPr bwMode="auto">
          <a:xfrm>
            <a:off x="8204628" y="4155754"/>
            <a:ext cx="7004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000" dirty="0">
                <a:latin typeface="微软雅黑" panose="020B0503020204020204" pitchFamily="34" charset="-122"/>
                <a:ea typeface="微软雅黑" panose="020B0503020204020204" pitchFamily="34" charset="-122"/>
              </a:rPr>
              <a:t>管理</a:t>
            </a:r>
            <a:r>
              <a:rPr lang="zh-CN" altLang="en-US" sz="1000" dirty="0" smtClean="0">
                <a:latin typeface="微软雅黑" panose="020B0503020204020204" pitchFamily="34" charset="-122"/>
                <a:ea typeface="微软雅黑" panose="020B0503020204020204" pitchFamily="34" charset="-122"/>
              </a:rPr>
              <a:t>报文</a:t>
            </a:r>
            <a:endParaRPr lang="zh-CN" altLang="en-US" sz="1000" dirty="0">
              <a:latin typeface="微软雅黑" panose="020B0503020204020204" pitchFamily="34" charset="-122"/>
              <a:ea typeface="微软雅黑" panose="020B0503020204020204" pitchFamily="34" charset="-122"/>
            </a:endParaRPr>
          </a:p>
        </p:txBody>
      </p:sp>
      <p:cxnSp>
        <p:nvCxnSpPr>
          <p:cNvPr id="285" name="直接连接符 284"/>
          <p:cNvCxnSpPr/>
          <p:nvPr/>
        </p:nvCxnSpPr>
        <p:spPr bwMode="auto">
          <a:xfrm>
            <a:off x="7930133" y="4515371"/>
            <a:ext cx="287338" cy="0"/>
          </a:xfrm>
          <a:prstGeom prst="line">
            <a:avLst/>
          </a:prstGeom>
          <a:ln w="38100" cap="rnd" cmpd="sng">
            <a:solidFill>
              <a:srgbClr val="00B050"/>
            </a:solidFill>
          </a:ln>
          <a:extLst/>
        </p:spPr>
        <p:style>
          <a:lnRef idx="1">
            <a:schemeClr val="dk1"/>
          </a:lnRef>
          <a:fillRef idx="0">
            <a:schemeClr val="dk1"/>
          </a:fillRef>
          <a:effectRef idx="0">
            <a:schemeClr val="dk1"/>
          </a:effectRef>
          <a:fontRef idx="minor">
            <a:schemeClr val="tx1"/>
          </a:fontRef>
        </p:style>
      </p:cxnSp>
      <p:sp>
        <p:nvSpPr>
          <p:cNvPr id="286" name="TextBox 80"/>
          <p:cNvSpPr txBox="1">
            <a:spLocks noChangeArrowheads="1"/>
          </p:cNvSpPr>
          <p:nvPr/>
        </p:nvSpPr>
        <p:spPr bwMode="auto">
          <a:xfrm>
            <a:off x="8218754" y="4392339"/>
            <a:ext cx="79098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000" dirty="0">
                <a:latin typeface="微软雅黑" panose="020B0503020204020204" pitchFamily="34" charset="-122"/>
                <a:ea typeface="微软雅黑" panose="020B0503020204020204" pitchFamily="34" charset="-122"/>
              </a:rPr>
              <a:t>数据</a:t>
            </a:r>
            <a:r>
              <a:rPr lang="zh-CN" altLang="en-US" sz="1000" dirty="0" smtClean="0">
                <a:latin typeface="微软雅黑" panose="020B0503020204020204" pitchFamily="34" charset="-122"/>
                <a:ea typeface="微软雅黑" panose="020B0503020204020204" pitchFamily="34" charset="-122"/>
              </a:rPr>
              <a:t>报文</a:t>
            </a:r>
            <a:endParaRPr lang="zh-CN" altLang="en-US" sz="1000" dirty="0">
              <a:latin typeface="微软雅黑" panose="020B0503020204020204" pitchFamily="34" charset="-122"/>
              <a:ea typeface="微软雅黑" panose="020B0503020204020204" pitchFamily="34" charset="-122"/>
            </a:endParaRPr>
          </a:p>
        </p:txBody>
      </p:sp>
      <p:pic>
        <p:nvPicPr>
          <p:cNvPr id="287" name="Picture 35"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649" y="2833702"/>
            <a:ext cx="324000" cy="2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8" name="直接连接符 29"/>
          <p:cNvCxnSpPr>
            <a:cxnSpLocks noChangeShapeType="1"/>
          </p:cNvCxnSpPr>
          <p:nvPr/>
        </p:nvCxnSpPr>
        <p:spPr bwMode="auto">
          <a:xfrm>
            <a:off x="5084413" y="2279235"/>
            <a:ext cx="828000" cy="0"/>
          </a:xfrm>
          <a:prstGeom prst="line">
            <a:avLst/>
          </a:prstGeom>
          <a:noFill/>
          <a:ln w="28575" algn="ctr">
            <a:solidFill>
              <a:srgbClr val="808080"/>
            </a:solidFill>
            <a:round/>
            <a:headEnd/>
            <a:tailEnd/>
          </a:ln>
          <a:extLst>
            <a:ext uri="{909E8E84-426E-40DD-AFC4-6F175D3DCCD1}">
              <a14:hiddenFill xmlns:a14="http://schemas.microsoft.com/office/drawing/2010/main">
                <a:noFill/>
              </a14:hiddenFill>
            </a:ext>
          </a:extLst>
        </p:spPr>
      </p:cxnSp>
      <p:pic>
        <p:nvPicPr>
          <p:cNvPr id="291" name="Picture 1271" descr="图片220"/>
          <p:cNvPicPr>
            <a:picLocks noChangeAspect="1" noChangeArrowheads="1"/>
          </p:cNvPicPr>
          <p:nvPr/>
        </p:nvPicPr>
        <p:blipFill>
          <a:blip r:embed="rId5"/>
          <a:srcRect/>
          <a:stretch>
            <a:fillRect/>
          </a:stretch>
        </p:blipFill>
        <p:spPr bwMode="auto">
          <a:xfrm>
            <a:off x="4885772" y="2120374"/>
            <a:ext cx="782637" cy="354012"/>
          </a:xfrm>
          <a:prstGeom prst="rect">
            <a:avLst/>
          </a:prstGeom>
          <a:noFill/>
          <a:effectLst>
            <a:outerShdw blurRad="50800" dist="38100" dir="2700000" algn="tl" rotWithShape="0">
              <a:prstClr val="black">
                <a:alpha val="40000"/>
              </a:prstClr>
            </a:outerShdw>
          </a:effectLst>
        </p:spPr>
      </p:pic>
      <p:sp>
        <p:nvSpPr>
          <p:cNvPr id="292" name="TextBox 185"/>
          <p:cNvSpPr txBox="1">
            <a:spLocks noChangeArrowheads="1"/>
          </p:cNvSpPr>
          <p:nvPr/>
        </p:nvSpPr>
        <p:spPr bwMode="auto">
          <a:xfrm>
            <a:off x="4847468" y="1835094"/>
            <a:ext cx="808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Tx/>
              <a:buSzTx/>
              <a:buFontTx/>
              <a:buNone/>
            </a:pPr>
            <a:r>
              <a:rPr lang="zh-CN" altLang="en-US" sz="1000" b="0">
                <a:latin typeface="微软雅黑" panose="020B0503020204020204" pitchFamily="34" charset="-122"/>
                <a:ea typeface="微软雅黑" panose="020B0503020204020204" pitchFamily="34" charset="-122"/>
              </a:rPr>
              <a:t>认证平台</a:t>
            </a:r>
          </a:p>
        </p:txBody>
      </p:sp>
      <p:pic>
        <p:nvPicPr>
          <p:cNvPr id="293" name="Picture 338" descr="图片2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9696" y="3995011"/>
            <a:ext cx="2873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Picture 338" descr="图片2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8673" y="4010899"/>
            <a:ext cx="2873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Picture 338" descr="图片2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4865" y="4010899"/>
            <a:ext cx="2873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0" name="直接连接符 27"/>
          <p:cNvCxnSpPr>
            <a:cxnSpLocks noChangeShapeType="1"/>
          </p:cNvCxnSpPr>
          <p:nvPr/>
        </p:nvCxnSpPr>
        <p:spPr bwMode="auto">
          <a:xfrm>
            <a:off x="5808708" y="3179827"/>
            <a:ext cx="720000" cy="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301" name="直接连接符 27"/>
          <p:cNvCxnSpPr>
            <a:cxnSpLocks noChangeShapeType="1"/>
          </p:cNvCxnSpPr>
          <p:nvPr/>
        </p:nvCxnSpPr>
        <p:spPr bwMode="auto">
          <a:xfrm>
            <a:off x="5819083" y="3172028"/>
            <a:ext cx="491" cy="35254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302" name="直接连接符 27"/>
          <p:cNvCxnSpPr>
            <a:cxnSpLocks noChangeShapeType="1"/>
          </p:cNvCxnSpPr>
          <p:nvPr/>
        </p:nvCxnSpPr>
        <p:spPr bwMode="auto">
          <a:xfrm>
            <a:off x="6527303" y="3172028"/>
            <a:ext cx="491" cy="35254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pic>
        <p:nvPicPr>
          <p:cNvPr id="303" name="Picture 341" descr="图片2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9020" y="2456684"/>
            <a:ext cx="324000" cy="3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pic>
        <p:nvPicPr>
          <p:cNvPr id="277" name="Picture 459" descr="图片23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04210" y="3433247"/>
            <a:ext cx="252000" cy="2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459" descr="图片23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26295" y="3417359"/>
            <a:ext cx="252000" cy="2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4" name="直接连接符 27"/>
          <p:cNvCxnSpPr>
            <a:cxnSpLocks noChangeShapeType="1"/>
          </p:cNvCxnSpPr>
          <p:nvPr/>
        </p:nvCxnSpPr>
        <p:spPr bwMode="auto">
          <a:xfrm flipH="1">
            <a:off x="2887263" y="2797519"/>
            <a:ext cx="0" cy="36000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305" name="直接连接符 29"/>
          <p:cNvCxnSpPr>
            <a:cxnSpLocks noChangeShapeType="1"/>
          </p:cNvCxnSpPr>
          <p:nvPr/>
        </p:nvCxnSpPr>
        <p:spPr bwMode="auto">
          <a:xfrm>
            <a:off x="3022398" y="2228972"/>
            <a:ext cx="468000" cy="0"/>
          </a:xfrm>
          <a:prstGeom prst="line">
            <a:avLst/>
          </a:prstGeom>
          <a:noFill/>
          <a:ln w="28575" algn="ctr">
            <a:solidFill>
              <a:srgbClr val="808080"/>
            </a:solidFill>
            <a:round/>
            <a:headEnd/>
            <a:tailEnd/>
          </a:ln>
          <a:extLst>
            <a:ext uri="{909E8E84-426E-40DD-AFC4-6F175D3DCCD1}">
              <a14:hiddenFill xmlns:a14="http://schemas.microsoft.com/office/drawing/2010/main">
                <a:noFill/>
              </a14:hiddenFill>
            </a:ext>
          </a:extLst>
        </p:spPr>
      </p:cxnSp>
      <p:cxnSp>
        <p:nvCxnSpPr>
          <p:cNvPr id="306" name="直接连接符 27"/>
          <p:cNvCxnSpPr>
            <a:cxnSpLocks noChangeShapeType="1"/>
          </p:cNvCxnSpPr>
          <p:nvPr/>
        </p:nvCxnSpPr>
        <p:spPr bwMode="auto">
          <a:xfrm flipH="1">
            <a:off x="2887263" y="1626088"/>
            <a:ext cx="0" cy="151200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307" name="直接连接符 65"/>
          <p:cNvCxnSpPr>
            <a:cxnSpLocks noChangeShapeType="1"/>
            <a:endCxn id="317" idx="0"/>
          </p:cNvCxnSpPr>
          <p:nvPr/>
        </p:nvCxnSpPr>
        <p:spPr bwMode="auto">
          <a:xfrm>
            <a:off x="2560909" y="3431118"/>
            <a:ext cx="145258" cy="557473"/>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308" name="直接连接符 65"/>
          <p:cNvCxnSpPr>
            <a:cxnSpLocks noChangeShapeType="1"/>
          </p:cNvCxnSpPr>
          <p:nvPr/>
        </p:nvCxnSpPr>
        <p:spPr bwMode="auto">
          <a:xfrm>
            <a:off x="3266120" y="3573083"/>
            <a:ext cx="160276" cy="615091"/>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309" name="直接连接符 65"/>
          <p:cNvCxnSpPr>
            <a:cxnSpLocks noChangeShapeType="1"/>
          </p:cNvCxnSpPr>
          <p:nvPr/>
        </p:nvCxnSpPr>
        <p:spPr bwMode="auto">
          <a:xfrm flipH="1">
            <a:off x="2192478" y="3577747"/>
            <a:ext cx="341900" cy="615091"/>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pic>
        <p:nvPicPr>
          <p:cNvPr id="310" name="Picture 242" descr="图片1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3474" y="1711447"/>
            <a:ext cx="2889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470" descr="图片24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173" y="2081904"/>
            <a:ext cx="504000"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35"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474" y="2707667"/>
            <a:ext cx="324000" cy="2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3" name="直接连接符 29"/>
          <p:cNvCxnSpPr>
            <a:cxnSpLocks noChangeShapeType="1"/>
          </p:cNvCxnSpPr>
          <p:nvPr/>
        </p:nvCxnSpPr>
        <p:spPr bwMode="auto">
          <a:xfrm>
            <a:off x="1798238" y="2256927"/>
            <a:ext cx="828000" cy="0"/>
          </a:xfrm>
          <a:prstGeom prst="line">
            <a:avLst/>
          </a:prstGeom>
          <a:noFill/>
          <a:ln w="28575" algn="ctr">
            <a:solidFill>
              <a:srgbClr val="808080"/>
            </a:solidFill>
            <a:round/>
            <a:headEnd/>
            <a:tailEnd/>
          </a:ln>
          <a:extLst>
            <a:ext uri="{909E8E84-426E-40DD-AFC4-6F175D3DCCD1}">
              <a14:hiddenFill xmlns:a14="http://schemas.microsoft.com/office/drawing/2010/main">
                <a:noFill/>
              </a14:hiddenFill>
            </a:ext>
          </a:extLst>
        </p:spPr>
      </p:cxnSp>
      <p:pic>
        <p:nvPicPr>
          <p:cNvPr id="314" name="Picture 1271" descr="图片220"/>
          <p:cNvPicPr>
            <a:picLocks noChangeAspect="1" noChangeArrowheads="1"/>
          </p:cNvPicPr>
          <p:nvPr/>
        </p:nvPicPr>
        <p:blipFill>
          <a:blip r:embed="rId5"/>
          <a:srcRect/>
          <a:stretch>
            <a:fillRect/>
          </a:stretch>
        </p:blipFill>
        <p:spPr bwMode="auto">
          <a:xfrm>
            <a:off x="1599597" y="2098066"/>
            <a:ext cx="782637" cy="354012"/>
          </a:xfrm>
          <a:prstGeom prst="rect">
            <a:avLst/>
          </a:prstGeom>
          <a:noFill/>
          <a:effectLst>
            <a:outerShdw blurRad="50800" dist="38100" dir="2700000" algn="tl" rotWithShape="0">
              <a:prstClr val="black">
                <a:alpha val="40000"/>
              </a:prstClr>
            </a:outerShdw>
          </a:effectLst>
        </p:spPr>
      </p:pic>
      <p:sp>
        <p:nvSpPr>
          <p:cNvPr id="315" name="TextBox 185"/>
          <p:cNvSpPr txBox="1">
            <a:spLocks noChangeArrowheads="1"/>
          </p:cNvSpPr>
          <p:nvPr/>
        </p:nvSpPr>
        <p:spPr bwMode="auto">
          <a:xfrm>
            <a:off x="1561293" y="1812786"/>
            <a:ext cx="808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Tx/>
              <a:buSzTx/>
              <a:buFontTx/>
              <a:buNone/>
            </a:pPr>
            <a:r>
              <a:rPr lang="zh-CN" altLang="en-US" sz="1000" b="0">
                <a:latin typeface="微软雅黑" panose="020B0503020204020204" pitchFamily="34" charset="-122"/>
                <a:ea typeface="微软雅黑" panose="020B0503020204020204" pitchFamily="34" charset="-122"/>
              </a:rPr>
              <a:t>认证平台</a:t>
            </a:r>
          </a:p>
        </p:txBody>
      </p:sp>
      <p:pic>
        <p:nvPicPr>
          <p:cNvPr id="316" name="Picture 338" descr="图片2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3521" y="3972703"/>
            <a:ext cx="2873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338" descr="图片2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2498" y="3988591"/>
            <a:ext cx="2873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338" descr="图片2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8690" y="3988591"/>
            <a:ext cx="2873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9" name="直接连接符 27"/>
          <p:cNvCxnSpPr>
            <a:cxnSpLocks noChangeShapeType="1"/>
          </p:cNvCxnSpPr>
          <p:nvPr/>
        </p:nvCxnSpPr>
        <p:spPr bwMode="auto">
          <a:xfrm>
            <a:off x="2522533" y="3157519"/>
            <a:ext cx="720000" cy="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320" name="直接连接符 27"/>
          <p:cNvCxnSpPr>
            <a:cxnSpLocks noChangeShapeType="1"/>
          </p:cNvCxnSpPr>
          <p:nvPr/>
        </p:nvCxnSpPr>
        <p:spPr bwMode="auto">
          <a:xfrm>
            <a:off x="2532908" y="3149720"/>
            <a:ext cx="491" cy="35254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321" name="直接连接符 27"/>
          <p:cNvCxnSpPr>
            <a:cxnSpLocks noChangeShapeType="1"/>
          </p:cNvCxnSpPr>
          <p:nvPr/>
        </p:nvCxnSpPr>
        <p:spPr bwMode="auto">
          <a:xfrm>
            <a:off x="3241128" y="3149720"/>
            <a:ext cx="491" cy="35254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pic>
        <p:nvPicPr>
          <p:cNvPr id="322" name="Picture 341" descr="图片2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22027" y="2694469"/>
            <a:ext cx="324000" cy="3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pic>
        <p:nvPicPr>
          <p:cNvPr id="323" name="Picture 459" descr="图片23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8035" y="3410939"/>
            <a:ext cx="252000" cy="2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 name="Picture 459" descr="图片23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40120" y="3395051"/>
            <a:ext cx="252000" cy="2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任意多边形 49"/>
          <p:cNvSpPr/>
          <p:nvPr/>
        </p:nvSpPr>
        <p:spPr bwMode="auto">
          <a:xfrm>
            <a:off x="2205421" y="2836564"/>
            <a:ext cx="689035" cy="1371600"/>
          </a:xfrm>
          <a:custGeom>
            <a:avLst/>
            <a:gdLst>
              <a:gd name="connsiteX0" fmla="*/ 0 w 689035"/>
              <a:gd name="connsiteY0" fmla="*/ 1371600 h 1371600"/>
              <a:gd name="connsiteX1" fmla="*/ 282102 w 689035"/>
              <a:gd name="connsiteY1" fmla="*/ 700391 h 1371600"/>
              <a:gd name="connsiteX2" fmla="*/ 350196 w 689035"/>
              <a:gd name="connsiteY2" fmla="*/ 369651 h 1371600"/>
              <a:gd name="connsiteX3" fmla="*/ 632298 w 689035"/>
              <a:gd name="connsiteY3" fmla="*/ 262647 h 1371600"/>
              <a:gd name="connsiteX4" fmla="*/ 642026 w 689035"/>
              <a:gd name="connsiteY4" fmla="*/ 58366 h 1371600"/>
              <a:gd name="connsiteX5" fmla="*/ 126460 w 689035"/>
              <a:gd name="connsiteY5"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035" h="1371600">
                <a:moveTo>
                  <a:pt x="0" y="1371600"/>
                </a:moveTo>
                <a:cubicBezTo>
                  <a:pt x="111868" y="1119491"/>
                  <a:pt x="223736" y="867382"/>
                  <a:pt x="282102" y="700391"/>
                </a:cubicBezTo>
                <a:cubicBezTo>
                  <a:pt x="340468" y="533400"/>
                  <a:pt x="291830" y="442608"/>
                  <a:pt x="350196" y="369651"/>
                </a:cubicBezTo>
                <a:cubicBezTo>
                  <a:pt x="408562" y="296694"/>
                  <a:pt x="583660" y="314528"/>
                  <a:pt x="632298" y="262647"/>
                </a:cubicBezTo>
                <a:cubicBezTo>
                  <a:pt x="680936" y="210766"/>
                  <a:pt x="726332" y="102140"/>
                  <a:pt x="642026" y="58366"/>
                </a:cubicBezTo>
                <a:cubicBezTo>
                  <a:pt x="557720" y="14592"/>
                  <a:pt x="342090" y="7296"/>
                  <a:pt x="126460" y="0"/>
                </a:cubicBezTo>
              </a:path>
            </a:pathLst>
          </a:custGeom>
          <a:ln w="63500" cap="rnd" cmpd="tri">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1" name="任意多边形 50"/>
          <p:cNvSpPr/>
          <p:nvPr/>
        </p:nvSpPr>
        <p:spPr bwMode="auto">
          <a:xfrm>
            <a:off x="2341608" y="1610879"/>
            <a:ext cx="622459" cy="2568102"/>
          </a:xfrm>
          <a:custGeom>
            <a:avLst/>
            <a:gdLst>
              <a:gd name="connsiteX0" fmla="*/ 0 w 622459"/>
              <a:gd name="connsiteY0" fmla="*/ 2568102 h 2568102"/>
              <a:gd name="connsiteX1" fmla="*/ 272375 w 622459"/>
              <a:gd name="connsiteY1" fmla="*/ 1974715 h 2568102"/>
              <a:gd name="connsiteX2" fmla="*/ 301558 w 622459"/>
              <a:gd name="connsiteY2" fmla="*/ 1653702 h 2568102"/>
              <a:gd name="connsiteX3" fmla="*/ 583660 w 622459"/>
              <a:gd name="connsiteY3" fmla="*/ 1575881 h 2568102"/>
              <a:gd name="connsiteX4" fmla="*/ 612843 w 622459"/>
              <a:gd name="connsiteY4" fmla="*/ 0 h 2568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459" h="2568102">
                <a:moveTo>
                  <a:pt x="0" y="2568102"/>
                </a:moveTo>
                <a:cubicBezTo>
                  <a:pt x="111057" y="2347608"/>
                  <a:pt x="222115" y="2127115"/>
                  <a:pt x="272375" y="1974715"/>
                </a:cubicBezTo>
                <a:cubicBezTo>
                  <a:pt x="322635" y="1822315"/>
                  <a:pt x="249677" y="1720174"/>
                  <a:pt x="301558" y="1653702"/>
                </a:cubicBezTo>
                <a:cubicBezTo>
                  <a:pt x="353439" y="1587230"/>
                  <a:pt x="531779" y="1851498"/>
                  <a:pt x="583660" y="1575881"/>
                </a:cubicBezTo>
                <a:cubicBezTo>
                  <a:pt x="635541" y="1300264"/>
                  <a:pt x="624192" y="650132"/>
                  <a:pt x="612843" y="0"/>
                </a:cubicBezTo>
              </a:path>
            </a:pathLst>
          </a:custGeom>
          <a:ln w="38100" cap="rnd" cmpd="sng">
            <a:solidFill>
              <a:srgbClr val="00B05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2" name="任意多边形 51"/>
          <p:cNvSpPr/>
          <p:nvPr/>
        </p:nvSpPr>
        <p:spPr bwMode="auto">
          <a:xfrm>
            <a:off x="5512284" y="2641194"/>
            <a:ext cx="757288" cy="1527242"/>
          </a:xfrm>
          <a:custGeom>
            <a:avLst/>
            <a:gdLst>
              <a:gd name="connsiteX0" fmla="*/ 0 w 757288"/>
              <a:gd name="connsiteY0" fmla="*/ 1527242 h 1527242"/>
              <a:gd name="connsiteX1" fmla="*/ 311285 w 757288"/>
              <a:gd name="connsiteY1" fmla="*/ 924127 h 1527242"/>
              <a:gd name="connsiteX2" fmla="*/ 330741 w 757288"/>
              <a:gd name="connsiteY2" fmla="*/ 583659 h 1527242"/>
              <a:gd name="connsiteX3" fmla="*/ 719847 w 757288"/>
              <a:gd name="connsiteY3" fmla="*/ 564204 h 1527242"/>
              <a:gd name="connsiteX4" fmla="*/ 719847 w 757288"/>
              <a:gd name="connsiteY4" fmla="*/ 0 h 1527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88" h="1527242">
                <a:moveTo>
                  <a:pt x="0" y="1527242"/>
                </a:moveTo>
                <a:cubicBezTo>
                  <a:pt x="128081" y="1304316"/>
                  <a:pt x="256162" y="1081391"/>
                  <a:pt x="311285" y="924127"/>
                </a:cubicBezTo>
                <a:cubicBezTo>
                  <a:pt x="366409" y="766863"/>
                  <a:pt x="262647" y="643646"/>
                  <a:pt x="330741" y="583659"/>
                </a:cubicBezTo>
                <a:cubicBezTo>
                  <a:pt x="398835" y="523672"/>
                  <a:pt x="654996" y="661481"/>
                  <a:pt x="719847" y="564204"/>
                </a:cubicBezTo>
                <a:cubicBezTo>
                  <a:pt x="784698" y="466927"/>
                  <a:pt x="752272" y="233463"/>
                  <a:pt x="719847" y="0"/>
                </a:cubicBezTo>
              </a:path>
            </a:pathLst>
          </a:custGeom>
          <a:ln w="76200" cap="rnd" cmpd="tri">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6" name="文本框 55"/>
          <p:cNvSpPr txBox="1"/>
          <p:nvPr/>
        </p:nvSpPr>
        <p:spPr>
          <a:xfrm>
            <a:off x="5795293" y="4406142"/>
            <a:ext cx="1005403"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直</a:t>
            </a:r>
            <a:r>
              <a:rPr lang="zh-CN" altLang="en-US" sz="1600" dirty="0" smtClean="0">
                <a:latin typeface="微软雅黑" panose="020B0503020204020204" pitchFamily="34" charset="-122"/>
                <a:ea typeface="微软雅黑" panose="020B0503020204020204" pitchFamily="34" charset="-122"/>
              </a:rPr>
              <a:t>连模式</a:t>
            </a:r>
            <a:endParaRPr lang="zh-CN" altLang="en-US" sz="1600" dirty="0">
              <a:latin typeface="微软雅黑" panose="020B0503020204020204" pitchFamily="34" charset="-122"/>
              <a:ea typeface="微软雅黑" panose="020B0503020204020204" pitchFamily="34" charset="-122"/>
            </a:endParaRPr>
          </a:p>
        </p:txBody>
      </p:sp>
      <p:sp>
        <p:nvSpPr>
          <p:cNvPr id="57" name="文本框 56"/>
          <p:cNvSpPr txBox="1"/>
          <p:nvPr/>
        </p:nvSpPr>
        <p:spPr>
          <a:xfrm>
            <a:off x="1949478" y="4406142"/>
            <a:ext cx="1005403" cy="338554"/>
          </a:xfrm>
          <a:prstGeom prst="rect">
            <a:avLst/>
          </a:prstGeom>
          <a:noFill/>
        </p:spPr>
        <p:txBody>
          <a:bodyPr wrap="none" rtlCol="0">
            <a:spAutoFit/>
          </a:bodyPr>
          <a:lstStyle/>
          <a:p>
            <a:r>
              <a:rPr lang="zh-CN" altLang="en-US" sz="1600" dirty="0" smtClean="0">
                <a:latin typeface="微软雅黑" panose="020B0503020204020204" pitchFamily="34" charset="-122"/>
                <a:ea typeface="微软雅黑" panose="020B0503020204020204" pitchFamily="34" charset="-122"/>
              </a:rPr>
              <a:t>旁挂模式</a:t>
            </a:r>
            <a:endParaRPr lang="zh-CN" altLang="en-US" sz="16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4078620" y="1908090"/>
            <a:ext cx="543739"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三层</a:t>
            </a:r>
            <a:endParaRPr lang="zh-CN" altLang="en-US" sz="1400" dirty="0">
              <a:latin typeface="微软雅黑" panose="020B0503020204020204" pitchFamily="34" charset="-122"/>
              <a:ea typeface="微软雅黑" panose="020B0503020204020204" pitchFamily="34" charset="-122"/>
            </a:endParaRPr>
          </a:p>
        </p:txBody>
      </p:sp>
      <p:sp>
        <p:nvSpPr>
          <p:cNvPr id="66" name="文本框 65"/>
          <p:cNvSpPr txBox="1"/>
          <p:nvPr/>
        </p:nvSpPr>
        <p:spPr>
          <a:xfrm>
            <a:off x="4107583" y="2534510"/>
            <a:ext cx="543739"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二层</a:t>
            </a:r>
            <a:endParaRPr lang="zh-CN" altLang="en-US" sz="1400" dirty="0">
              <a:latin typeface="微软雅黑" panose="020B0503020204020204" pitchFamily="34" charset="-122"/>
              <a:ea typeface="微软雅黑" panose="020B0503020204020204" pitchFamily="34" charset="-122"/>
            </a:endParaRPr>
          </a:p>
        </p:txBody>
      </p:sp>
      <p:sp>
        <p:nvSpPr>
          <p:cNvPr id="67" name="矩形 66"/>
          <p:cNvSpPr/>
          <p:nvPr/>
        </p:nvSpPr>
        <p:spPr>
          <a:xfrm>
            <a:off x="4688101" y="534903"/>
            <a:ext cx="4048939" cy="1015663"/>
          </a:xfrm>
          <a:prstGeom prst="rect">
            <a:avLst/>
          </a:prstGeom>
        </p:spPr>
        <p:txBody>
          <a:bodyPr wrap="square">
            <a:spAutoFit/>
          </a:bodyPr>
          <a:lstStyle/>
          <a:p>
            <a:pPr marL="171450" indent="-171450" eaLnBrk="1" hangingPunct="1">
              <a:lnSpc>
                <a:spcPct val="150000"/>
              </a:lnSpc>
              <a:buFont typeface="Arial" panose="020B0604020202020204" pitchFamily="34" charset="0"/>
              <a:buChar char="•"/>
            </a:pPr>
            <a:r>
              <a:rPr lang="en-US" altLang="zh-CN" sz="1000" dirty="0" smtClean="0">
                <a:latin typeface="微软雅黑" panose="020B0503020204020204" pitchFamily="34" charset="-122"/>
                <a:ea typeface="微软雅黑" panose="020B0503020204020204" pitchFamily="34" charset="-122"/>
              </a:rPr>
              <a:t>AP</a:t>
            </a:r>
            <a:r>
              <a:rPr lang="zh-CN" altLang="en-US" sz="1000" dirty="0" smtClean="0">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AC</a:t>
            </a:r>
            <a:r>
              <a:rPr lang="zh-CN" altLang="zh-CN" sz="1000" dirty="0">
                <a:latin typeface="微软雅黑" panose="020B0503020204020204" pitchFamily="34" charset="-122"/>
                <a:ea typeface="微软雅黑" panose="020B0503020204020204" pitchFamily="34" charset="-122"/>
              </a:rPr>
              <a:t>间采用二层组</a:t>
            </a:r>
            <a:r>
              <a:rPr lang="zh-CN" altLang="zh-CN" sz="1000" dirty="0" smtClean="0">
                <a:latin typeface="微软雅黑" panose="020B0503020204020204" pitchFamily="34" charset="-122"/>
                <a:ea typeface="微软雅黑" panose="020B0503020204020204" pitchFamily="34" charset="-122"/>
              </a:rPr>
              <a:t>网</a:t>
            </a:r>
            <a:endParaRPr lang="en-US" altLang="zh-CN" sz="1000" dirty="0" smtClean="0">
              <a:latin typeface="微软雅黑" panose="020B0503020204020204" pitchFamily="34" charset="-122"/>
              <a:ea typeface="微软雅黑" panose="020B0503020204020204" pitchFamily="34" charset="-122"/>
            </a:endParaRPr>
          </a:p>
          <a:p>
            <a:pPr marL="171450" indent="-171450" eaLnBrk="1" hangingPunct="1">
              <a:lnSpc>
                <a:spcPct val="150000"/>
              </a:lnSpc>
              <a:buFont typeface="Arial" panose="020B0604020202020204" pitchFamily="34" charset="0"/>
              <a:buChar char="•"/>
            </a:pPr>
            <a:r>
              <a:rPr lang="en-US" altLang="zh-CN" sz="1000" dirty="0">
                <a:latin typeface="微软雅黑" panose="020B0503020204020204" pitchFamily="34" charset="-122"/>
                <a:ea typeface="微软雅黑" panose="020B0503020204020204" pitchFamily="34" charset="-122"/>
              </a:rPr>
              <a:t>AC</a:t>
            </a:r>
            <a:r>
              <a:rPr lang="zh-CN" altLang="zh-CN" sz="1000" dirty="0">
                <a:latin typeface="微软雅黑" panose="020B0503020204020204" pitchFamily="34" charset="-122"/>
                <a:ea typeface="微软雅黑" panose="020B0503020204020204" pitchFamily="34" charset="-122"/>
              </a:rPr>
              <a:t>以直连模式位于数据转发路径</a:t>
            </a:r>
            <a:r>
              <a:rPr lang="zh-CN" altLang="zh-CN" sz="1000" dirty="0">
                <a:latin typeface="微软雅黑" panose="020B0503020204020204" pitchFamily="34" charset="-122"/>
                <a:ea typeface="微软雅黑" panose="020B0503020204020204" pitchFamily="34" charset="-122"/>
              </a:rPr>
              <a:t>中</a:t>
            </a:r>
            <a:endParaRPr lang="en-US" altLang="zh-CN" sz="1000" dirty="0">
              <a:latin typeface="微软雅黑" panose="020B0503020204020204" pitchFamily="34" charset="-122"/>
              <a:ea typeface="微软雅黑" panose="020B0503020204020204" pitchFamily="34" charset="-122"/>
            </a:endParaRPr>
          </a:p>
          <a:p>
            <a:pPr marL="171450" indent="-171450" eaLnBrk="1" hangingPunct="1">
              <a:lnSpc>
                <a:spcPct val="150000"/>
              </a:lnSpc>
              <a:buFont typeface="Arial" panose="020B0604020202020204" pitchFamily="34" charset="0"/>
              <a:buChar char="•"/>
            </a:pPr>
            <a:r>
              <a:rPr lang="en-US" altLang="zh-CN" sz="1000" dirty="0">
                <a:latin typeface="微软雅黑" panose="020B0503020204020204" pitchFamily="34" charset="-122"/>
                <a:ea typeface="微软雅黑" panose="020B0503020204020204" pitchFamily="34" charset="-122"/>
              </a:rPr>
              <a:t>AP</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AC</a:t>
            </a:r>
            <a:r>
              <a:rPr lang="zh-CN" altLang="en-US" sz="1000" dirty="0">
                <a:latin typeface="微软雅黑" panose="020B0503020204020204" pitchFamily="34" charset="-122"/>
                <a:ea typeface="微软雅黑" panose="020B0503020204020204" pitchFamily="34" charset="-122"/>
              </a:rPr>
              <a:t>之间</a:t>
            </a:r>
            <a:r>
              <a:rPr lang="zh-CN" altLang="zh-CN" sz="1000" dirty="0">
                <a:latin typeface="微软雅黑" panose="020B0503020204020204" pitchFamily="34" charset="-122"/>
                <a:ea typeface="微软雅黑" panose="020B0503020204020204" pitchFamily="34" charset="-122"/>
              </a:rPr>
              <a:t>采用</a:t>
            </a:r>
            <a:r>
              <a:rPr lang="zh-CN" altLang="zh-CN" sz="1000" dirty="0">
                <a:latin typeface="微软雅黑" panose="020B0503020204020204" pitchFamily="34" charset="-122"/>
                <a:ea typeface="微软雅黑" panose="020B0503020204020204" pitchFamily="34" charset="-122"/>
              </a:rPr>
              <a:t>隧道转发</a:t>
            </a:r>
            <a:r>
              <a:rPr lang="zh-CN" altLang="zh-CN" sz="1000" dirty="0">
                <a:latin typeface="微软雅黑" panose="020B0503020204020204" pitchFamily="34" charset="-122"/>
                <a:ea typeface="微软雅黑" panose="020B0503020204020204" pitchFamily="34" charset="-122"/>
              </a:rPr>
              <a:t>模式</a:t>
            </a:r>
            <a:r>
              <a:rPr lang="zh-CN" altLang="en-US" sz="1000" dirty="0">
                <a:latin typeface="微软雅黑" panose="020B0503020204020204" pitchFamily="34" charset="-122"/>
                <a:ea typeface="微软雅黑" panose="020B0503020204020204" pitchFamily="34" charset="-122"/>
              </a:rPr>
              <a:t>，</a:t>
            </a:r>
            <a:r>
              <a:rPr lang="zh-CN" altLang="zh-CN" sz="1000" dirty="0">
                <a:latin typeface="微软雅黑" panose="020B0503020204020204" pitchFamily="34" charset="-122"/>
                <a:ea typeface="微软雅黑" panose="020B0503020204020204" pitchFamily="34" charset="-122"/>
              </a:rPr>
              <a:t>新增</a:t>
            </a:r>
            <a:r>
              <a:rPr lang="en-US" altLang="zh-CN" sz="1000" dirty="0">
                <a:latin typeface="微软雅黑" panose="020B0503020204020204" pitchFamily="34" charset="-122"/>
                <a:ea typeface="微软雅黑" panose="020B0503020204020204" pitchFamily="34" charset="-122"/>
              </a:rPr>
              <a:t>SSID</a:t>
            </a:r>
            <a:r>
              <a:rPr lang="zh-CN" altLang="zh-CN" sz="1000" dirty="0">
                <a:latin typeface="微软雅黑" panose="020B0503020204020204" pitchFamily="34" charset="-122"/>
                <a:ea typeface="微软雅黑" panose="020B0503020204020204" pitchFamily="34" charset="-122"/>
              </a:rPr>
              <a:t>、增加</a:t>
            </a:r>
            <a:r>
              <a:rPr lang="en-US" altLang="zh-CN" sz="1000" dirty="0">
                <a:latin typeface="微软雅黑" panose="020B0503020204020204" pitchFamily="34" charset="-122"/>
                <a:ea typeface="微软雅黑" panose="020B0503020204020204" pitchFamily="34" charset="-122"/>
              </a:rPr>
              <a:t>AP</a:t>
            </a:r>
            <a:r>
              <a:rPr lang="zh-CN" altLang="zh-CN" sz="1000" dirty="0">
                <a:latin typeface="微软雅黑" panose="020B0503020204020204" pitchFamily="34" charset="-122"/>
                <a:ea typeface="微软雅黑" panose="020B0503020204020204" pitchFamily="34" charset="-122"/>
              </a:rPr>
              <a:t>或更改</a:t>
            </a:r>
            <a:r>
              <a:rPr lang="en-US" altLang="zh-CN" sz="1000" dirty="0">
                <a:latin typeface="微软雅黑" panose="020B0503020204020204" pitchFamily="34" charset="-122"/>
                <a:ea typeface="微软雅黑" panose="020B0503020204020204" pitchFamily="34" charset="-122"/>
              </a:rPr>
              <a:t>VLAN</a:t>
            </a:r>
            <a:r>
              <a:rPr lang="zh-CN" altLang="zh-CN" sz="1000" dirty="0">
                <a:latin typeface="微软雅黑" panose="020B0503020204020204" pitchFamily="34" charset="-122"/>
                <a:ea typeface="微软雅黑" panose="020B0503020204020204" pitchFamily="34" charset="-122"/>
              </a:rPr>
              <a:t>配置时</a:t>
            </a:r>
            <a:r>
              <a:rPr lang="zh-CN" altLang="zh-CN" sz="1000" dirty="0">
                <a:latin typeface="微软雅黑" panose="020B0503020204020204" pitchFamily="34" charset="-122"/>
                <a:ea typeface="微软雅黑" panose="020B0503020204020204" pitchFamily="34" charset="-122"/>
              </a:rPr>
              <a:t>，只需</a:t>
            </a:r>
            <a:r>
              <a:rPr lang="zh-CN" altLang="zh-CN" sz="1000" dirty="0">
                <a:latin typeface="微软雅黑" panose="020B0503020204020204" pitchFamily="34" charset="-122"/>
                <a:ea typeface="微软雅黑" panose="020B0503020204020204" pitchFamily="34" charset="-122"/>
              </a:rPr>
              <a:t>在</a:t>
            </a:r>
            <a:r>
              <a:rPr lang="en-US" altLang="zh-CN" sz="1000" dirty="0">
                <a:latin typeface="微软雅黑" panose="020B0503020204020204" pitchFamily="34" charset="-122"/>
                <a:ea typeface="微软雅黑" panose="020B0503020204020204" pitchFamily="34" charset="-122"/>
              </a:rPr>
              <a:t>AC</a:t>
            </a:r>
            <a:r>
              <a:rPr lang="zh-CN" altLang="zh-CN" sz="1000" dirty="0">
                <a:latin typeface="微软雅黑" panose="020B0503020204020204" pitchFamily="34" charset="-122"/>
                <a:ea typeface="微软雅黑" panose="020B0503020204020204" pitchFamily="34" charset="-122"/>
              </a:rPr>
              <a:t>统一处理即可，可以灵活应对新的业务需求</a:t>
            </a:r>
            <a:endParaRPr lang="en-US" altLang="zh-CN" sz="1000" dirty="0">
              <a:latin typeface="微软雅黑" panose="020B0503020204020204" pitchFamily="34" charset="-122"/>
              <a:ea typeface="微软雅黑" panose="020B0503020204020204" pitchFamily="34" charset="-122"/>
            </a:endParaRPr>
          </a:p>
        </p:txBody>
      </p:sp>
      <p:sp>
        <p:nvSpPr>
          <p:cNvPr id="68" name="任意多边形 67"/>
          <p:cNvSpPr/>
          <p:nvPr/>
        </p:nvSpPr>
        <p:spPr bwMode="auto">
          <a:xfrm>
            <a:off x="5489844" y="2653885"/>
            <a:ext cx="757288" cy="1527242"/>
          </a:xfrm>
          <a:custGeom>
            <a:avLst/>
            <a:gdLst>
              <a:gd name="connsiteX0" fmla="*/ 0 w 757288"/>
              <a:gd name="connsiteY0" fmla="*/ 1527242 h 1527242"/>
              <a:gd name="connsiteX1" fmla="*/ 311285 w 757288"/>
              <a:gd name="connsiteY1" fmla="*/ 924127 h 1527242"/>
              <a:gd name="connsiteX2" fmla="*/ 330741 w 757288"/>
              <a:gd name="connsiteY2" fmla="*/ 583659 h 1527242"/>
              <a:gd name="connsiteX3" fmla="*/ 719847 w 757288"/>
              <a:gd name="connsiteY3" fmla="*/ 564204 h 1527242"/>
              <a:gd name="connsiteX4" fmla="*/ 719847 w 757288"/>
              <a:gd name="connsiteY4" fmla="*/ 0 h 1527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88" h="1527242">
                <a:moveTo>
                  <a:pt x="0" y="1527242"/>
                </a:moveTo>
                <a:cubicBezTo>
                  <a:pt x="128081" y="1304316"/>
                  <a:pt x="256162" y="1081391"/>
                  <a:pt x="311285" y="924127"/>
                </a:cubicBezTo>
                <a:cubicBezTo>
                  <a:pt x="366409" y="766863"/>
                  <a:pt x="262647" y="643646"/>
                  <a:pt x="330741" y="583659"/>
                </a:cubicBezTo>
                <a:cubicBezTo>
                  <a:pt x="398835" y="523672"/>
                  <a:pt x="654996" y="661481"/>
                  <a:pt x="719847" y="564204"/>
                </a:cubicBezTo>
                <a:cubicBezTo>
                  <a:pt x="784698" y="466927"/>
                  <a:pt x="752272" y="233463"/>
                  <a:pt x="719847" y="0"/>
                </a:cubicBezTo>
              </a:path>
            </a:pathLst>
          </a:custGeom>
          <a:ln w="28575" cap="rnd" cmpd="sng">
            <a:solidFill>
              <a:srgbClr val="00B05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543734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395288" y="138113"/>
            <a:ext cx="8066087" cy="593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a:defRPr/>
            </a:pPr>
            <a:r>
              <a:rPr lang="zh-CN" altLang="en-US" sz="2800" b="0" dirty="0">
                <a:solidFill>
                  <a:srgbClr val="C00000"/>
                </a:solidFill>
                <a:latin typeface="微软雅黑" panose="020B0503020204020204" pitchFamily="34" charset="-122"/>
                <a:ea typeface="微软雅黑" panose="020B0503020204020204" pitchFamily="34" charset="-122"/>
              </a:rPr>
              <a:t>有线无线统一</a:t>
            </a:r>
            <a:r>
              <a:rPr lang="zh-CN" altLang="en-US" sz="2800" b="0" dirty="0" smtClean="0">
                <a:solidFill>
                  <a:srgbClr val="C00000"/>
                </a:solidFill>
                <a:latin typeface="微软雅黑" panose="020B0503020204020204" pitchFamily="34" charset="-122"/>
                <a:ea typeface="微软雅黑" panose="020B0503020204020204" pitchFamily="34" charset="-122"/>
              </a:rPr>
              <a:t>接入（认证方式）</a:t>
            </a:r>
            <a:endParaRPr lang="zh-CN" altLang="en-US" sz="2800" b="0" kern="0"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cxnSp>
        <p:nvCxnSpPr>
          <p:cNvPr id="5" name="直接连接符 27"/>
          <p:cNvCxnSpPr>
            <a:cxnSpLocks noChangeShapeType="1"/>
          </p:cNvCxnSpPr>
          <p:nvPr/>
        </p:nvCxnSpPr>
        <p:spPr bwMode="auto">
          <a:xfrm flipH="1">
            <a:off x="2232221" y="2447205"/>
            <a:ext cx="0" cy="36000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6" name="直接连接符 29"/>
          <p:cNvCxnSpPr>
            <a:cxnSpLocks noChangeShapeType="1"/>
          </p:cNvCxnSpPr>
          <p:nvPr/>
        </p:nvCxnSpPr>
        <p:spPr bwMode="auto">
          <a:xfrm>
            <a:off x="2367356" y="1878658"/>
            <a:ext cx="468000" cy="0"/>
          </a:xfrm>
          <a:prstGeom prst="line">
            <a:avLst/>
          </a:prstGeom>
          <a:noFill/>
          <a:ln w="28575" algn="ctr">
            <a:solidFill>
              <a:srgbClr val="808080"/>
            </a:solidFill>
            <a:round/>
            <a:headEnd/>
            <a:tailEnd/>
          </a:ln>
          <a:extLst>
            <a:ext uri="{909E8E84-426E-40DD-AFC4-6F175D3DCCD1}">
              <a14:hiddenFill xmlns:a14="http://schemas.microsoft.com/office/drawing/2010/main">
                <a:noFill/>
              </a14:hiddenFill>
            </a:ext>
          </a:extLst>
        </p:spPr>
      </p:cxnSp>
      <p:cxnSp>
        <p:nvCxnSpPr>
          <p:cNvPr id="7" name="直接连接符 27"/>
          <p:cNvCxnSpPr>
            <a:cxnSpLocks noChangeShapeType="1"/>
          </p:cNvCxnSpPr>
          <p:nvPr/>
        </p:nvCxnSpPr>
        <p:spPr bwMode="auto">
          <a:xfrm flipH="1">
            <a:off x="2232221" y="1275774"/>
            <a:ext cx="0" cy="151200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8" name="直接连接符 65"/>
          <p:cNvCxnSpPr>
            <a:cxnSpLocks noChangeShapeType="1"/>
            <a:endCxn id="18" idx="0"/>
          </p:cNvCxnSpPr>
          <p:nvPr/>
        </p:nvCxnSpPr>
        <p:spPr bwMode="auto">
          <a:xfrm>
            <a:off x="1905867" y="3080804"/>
            <a:ext cx="145258" cy="557473"/>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9" name="直接连接符 65"/>
          <p:cNvCxnSpPr>
            <a:cxnSpLocks noChangeShapeType="1"/>
          </p:cNvCxnSpPr>
          <p:nvPr/>
        </p:nvCxnSpPr>
        <p:spPr bwMode="auto">
          <a:xfrm>
            <a:off x="2611078" y="3222769"/>
            <a:ext cx="160276" cy="615091"/>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10" name="直接连接符 65"/>
          <p:cNvCxnSpPr>
            <a:cxnSpLocks noChangeShapeType="1"/>
          </p:cNvCxnSpPr>
          <p:nvPr/>
        </p:nvCxnSpPr>
        <p:spPr bwMode="auto">
          <a:xfrm flipH="1">
            <a:off x="1537436" y="3227433"/>
            <a:ext cx="341900" cy="615091"/>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pic>
        <p:nvPicPr>
          <p:cNvPr id="11" name="Picture 242" descr="图片1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8432" y="1361133"/>
            <a:ext cx="2889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70" descr="图片24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0131" y="1731590"/>
            <a:ext cx="504000"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5"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3391" y="2281837"/>
            <a:ext cx="395699" cy="34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接连接符 29"/>
          <p:cNvCxnSpPr>
            <a:cxnSpLocks noChangeShapeType="1"/>
          </p:cNvCxnSpPr>
          <p:nvPr/>
        </p:nvCxnSpPr>
        <p:spPr bwMode="auto">
          <a:xfrm>
            <a:off x="1155001" y="1889573"/>
            <a:ext cx="828000" cy="0"/>
          </a:xfrm>
          <a:prstGeom prst="line">
            <a:avLst/>
          </a:prstGeom>
          <a:noFill/>
          <a:ln w="28575" algn="ctr">
            <a:solidFill>
              <a:srgbClr val="808080"/>
            </a:solidFill>
            <a:round/>
            <a:headEnd/>
            <a:tailEnd/>
          </a:ln>
          <a:extLst>
            <a:ext uri="{909E8E84-426E-40DD-AFC4-6F175D3DCCD1}">
              <a14:hiddenFill xmlns:a14="http://schemas.microsoft.com/office/drawing/2010/main">
                <a:noFill/>
              </a14:hiddenFill>
            </a:ext>
          </a:extLst>
        </p:spPr>
      </p:cxnSp>
      <p:pic>
        <p:nvPicPr>
          <p:cNvPr id="15" name="Picture 1271" descr="图片220"/>
          <p:cNvPicPr>
            <a:picLocks noChangeAspect="1" noChangeArrowheads="1"/>
          </p:cNvPicPr>
          <p:nvPr/>
        </p:nvPicPr>
        <p:blipFill>
          <a:blip r:embed="rId5"/>
          <a:srcRect/>
          <a:stretch>
            <a:fillRect/>
          </a:stretch>
        </p:blipFill>
        <p:spPr bwMode="auto">
          <a:xfrm>
            <a:off x="771655" y="1758579"/>
            <a:ext cx="782637" cy="354012"/>
          </a:xfrm>
          <a:prstGeom prst="rect">
            <a:avLst/>
          </a:prstGeom>
          <a:noFill/>
          <a:effectLst>
            <a:outerShdw blurRad="50800" dist="38100" dir="2700000" algn="tl" rotWithShape="0">
              <a:prstClr val="black">
                <a:alpha val="40000"/>
              </a:prstClr>
            </a:outerShdw>
          </a:effectLst>
        </p:spPr>
      </p:pic>
      <p:sp>
        <p:nvSpPr>
          <p:cNvPr id="16" name="TextBox 185"/>
          <p:cNvSpPr txBox="1">
            <a:spLocks noChangeArrowheads="1"/>
          </p:cNvSpPr>
          <p:nvPr/>
        </p:nvSpPr>
        <p:spPr bwMode="auto">
          <a:xfrm>
            <a:off x="733351" y="1473299"/>
            <a:ext cx="808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Tx/>
              <a:buSzTx/>
              <a:buFontTx/>
              <a:buNone/>
            </a:pPr>
            <a:r>
              <a:rPr lang="zh-CN" altLang="en-US" sz="1000" b="0">
                <a:latin typeface="微软雅黑" panose="020B0503020204020204" pitchFamily="34" charset="-122"/>
                <a:ea typeface="微软雅黑" panose="020B0503020204020204" pitchFamily="34" charset="-122"/>
              </a:rPr>
              <a:t>认证平台</a:t>
            </a:r>
          </a:p>
        </p:txBody>
      </p:sp>
      <p:pic>
        <p:nvPicPr>
          <p:cNvPr id="17" name="Picture 338" descr="图片2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8479" y="3622389"/>
            <a:ext cx="2873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38" descr="图片2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456" y="3638277"/>
            <a:ext cx="2873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38" descr="图片2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3638277"/>
            <a:ext cx="2873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直接连接符 27"/>
          <p:cNvCxnSpPr>
            <a:cxnSpLocks noChangeShapeType="1"/>
          </p:cNvCxnSpPr>
          <p:nvPr/>
        </p:nvCxnSpPr>
        <p:spPr bwMode="auto">
          <a:xfrm>
            <a:off x="1867491" y="2807205"/>
            <a:ext cx="720000" cy="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21" name="直接连接符 27"/>
          <p:cNvCxnSpPr>
            <a:cxnSpLocks noChangeShapeType="1"/>
          </p:cNvCxnSpPr>
          <p:nvPr/>
        </p:nvCxnSpPr>
        <p:spPr bwMode="auto">
          <a:xfrm>
            <a:off x="1877866" y="2799406"/>
            <a:ext cx="491" cy="35254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22" name="直接连接符 27"/>
          <p:cNvCxnSpPr>
            <a:cxnSpLocks noChangeShapeType="1"/>
          </p:cNvCxnSpPr>
          <p:nvPr/>
        </p:nvCxnSpPr>
        <p:spPr bwMode="auto">
          <a:xfrm>
            <a:off x="2586086" y="2799406"/>
            <a:ext cx="491" cy="35254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pic>
        <p:nvPicPr>
          <p:cNvPr id="23" name="Picture 341" descr="图片2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1483" y="2410710"/>
            <a:ext cx="201282" cy="21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pic>
        <p:nvPicPr>
          <p:cNvPr id="24" name="Picture 459" descr="图片23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2993" y="3060625"/>
            <a:ext cx="252000" cy="2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59" descr="图片23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5078" y="3044737"/>
            <a:ext cx="252000" cy="2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直接连接符 27"/>
          <p:cNvCxnSpPr>
            <a:cxnSpLocks noChangeShapeType="1"/>
          </p:cNvCxnSpPr>
          <p:nvPr/>
        </p:nvCxnSpPr>
        <p:spPr bwMode="auto">
          <a:xfrm flipH="1">
            <a:off x="6461905" y="2327200"/>
            <a:ext cx="0" cy="36000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29" name="直接连接符 29"/>
          <p:cNvCxnSpPr>
            <a:cxnSpLocks noChangeShapeType="1"/>
          </p:cNvCxnSpPr>
          <p:nvPr/>
        </p:nvCxnSpPr>
        <p:spPr bwMode="auto">
          <a:xfrm>
            <a:off x="6597040" y="1758653"/>
            <a:ext cx="468000" cy="0"/>
          </a:xfrm>
          <a:prstGeom prst="line">
            <a:avLst/>
          </a:prstGeom>
          <a:noFill/>
          <a:ln w="28575" algn="ctr">
            <a:solidFill>
              <a:srgbClr val="808080"/>
            </a:solidFill>
            <a:round/>
            <a:headEnd/>
            <a:tailEnd/>
          </a:ln>
          <a:extLst>
            <a:ext uri="{909E8E84-426E-40DD-AFC4-6F175D3DCCD1}">
              <a14:hiddenFill xmlns:a14="http://schemas.microsoft.com/office/drawing/2010/main">
                <a:noFill/>
              </a14:hiddenFill>
            </a:ext>
          </a:extLst>
        </p:spPr>
      </p:cxnSp>
      <p:cxnSp>
        <p:nvCxnSpPr>
          <p:cNvPr id="30" name="直接连接符 27"/>
          <p:cNvCxnSpPr>
            <a:cxnSpLocks noChangeShapeType="1"/>
          </p:cNvCxnSpPr>
          <p:nvPr/>
        </p:nvCxnSpPr>
        <p:spPr bwMode="auto">
          <a:xfrm flipH="1">
            <a:off x="6461905" y="1155769"/>
            <a:ext cx="0" cy="151200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31" name="直接连接符 65"/>
          <p:cNvCxnSpPr>
            <a:cxnSpLocks noChangeShapeType="1"/>
            <a:endCxn id="41" idx="0"/>
          </p:cNvCxnSpPr>
          <p:nvPr/>
        </p:nvCxnSpPr>
        <p:spPr bwMode="auto">
          <a:xfrm>
            <a:off x="6135551" y="2960799"/>
            <a:ext cx="145258" cy="557473"/>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32" name="直接连接符 65"/>
          <p:cNvCxnSpPr>
            <a:cxnSpLocks noChangeShapeType="1"/>
          </p:cNvCxnSpPr>
          <p:nvPr/>
        </p:nvCxnSpPr>
        <p:spPr bwMode="auto">
          <a:xfrm>
            <a:off x="6840762" y="3102764"/>
            <a:ext cx="160276" cy="615091"/>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33" name="直接连接符 65"/>
          <p:cNvCxnSpPr>
            <a:cxnSpLocks noChangeShapeType="1"/>
          </p:cNvCxnSpPr>
          <p:nvPr/>
        </p:nvCxnSpPr>
        <p:spPr bwMode="auto">
          <a:xfrm flipH="1">
            <a:off x="5767120" y="3107428"/>
            <a:ext cx="341900" cy="615091"/>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pic>
        <p:nvPicPr>
          <p:cNvPr id="34" name="Picture 242" descr="图片1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8116" y="1241128"/>
            <a:ext cx="2889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70" descr="图片24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815" y="1611585"/>
            <a:ext cx="504000"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075" y="2161832"/>
            <a:ext cx="395699" cy="34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直接连接符 29"/>
          <p:cNvCxnSpPr>
            <a:cxnSpLocks noChangeShapeType="1"/>
          </p:cNvCxnSpPr>
          <p:nvPr/>
        </p:nvCxnSpPr>
        <p:spPr bwMode="auto">
          <a:xfrm>
            <a:off x="5372880" y="1786608"/>
            <a:ext cx="828000" cy="0"/>
          </a:xfrm>
          <a:prstGeom prst="line">
            <a:avLst/>
          </a:prstGeom>
          <a:noFill/>
          <a:ln w="28575" algn="ctr">
            <a:solidFill>
              <a:srgbClr val="808080"/>
            </a:solidFill>
            <a:round/>
            <a:headEnd/>
            <a:tailEnd/>
          </a:ln>
          <a:extLst>
            <a:ext uri="{909E8E84-426E-40DD-AFC4-6F175D3DCCD1}">
              <a14:hiddenFill xmlns:a14="http://schemas.microsoft.com/office/drawing/2010/main">
                <a:noFill/>
              </a14:hiddenFill>
            </a:ext>
          </a:extLst>
        </p:spPr>
      </p:cxnSp>
      <p:pic>
        <p:nvPicPr>
          <p:cNvPr id="38" name="Picture 1271" descr="图片220"/>
          <p:cNvPicPr>
            <a:picLocks noChangeAspect="1" noChangeArrowheads="1"/>
          </p:cNvPicPr>
          <p:nvPr/>
        </p:nvPicPr>
        <p:blipFill>
          <a:blip r:embed="rId5"/>
          <a:srcRect/>
          <a:stretch>
            <a:fillRect/>
          </a:stretch>
        </p:blipFill>
        <p:spPr bwMode="auto">
          <a:xfrm>
            <a:off x="4981561" y="1642321"/>
            <a:ext cx="782637" cy="354012"/>
          </a:xfrm>
          <a:prstGeom prst="rect">
            <a:avLst/>
          </a:prstGeom>
          <a:noFill/>
          <a:effectLst>
            <a:outerShdw blurRad="50800" dist="38100" dir="2700000" algn="tl" rotWithShape="0">
              <a:prstClr val="black">
                <a:alpha val="40000"/>
              </a:prstClr>
            </a:outerShdw>
          </a:effectLst>
        </p:spPr>
      </p:pic>
      <p:sp>
        <p:nvSpPr>
          <p:cNvPr id="39" name="TextBox 185"/>
          <p:cNvSpPr txBox="1">
            <a:spLocks noChangeArrowheads="1"/>
          </p:cNvSpPr>
          <p:nvPr/>
        </p:nvSpPr>
        <p:spPr bwMode="auto">
          <a:xfrm>
            <a:off x="4943257" y="1357041"/>
            <a:ext cx="808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Tx/>
              <a:buSzTx/>
              <a:buFontTx/>
              <a:buNone/>
            </a:pPr>
            <a:r>
              <a:rPr lang="zh-CN" altLang="en-US" sz="1000" b="0">
                <a:latin typeface="微软雅黑" panose="020B0503020204020204" pitchFamily="34" charset="-122"/>
                <a:ea typeface="微软雅黑" panose="020B0503020204020204" pitchFamily="34" charset="-122"/>
              </a:rPr>
              <a:t>认证平台</a:t>
            </a:r>
          </a:p>
        </p:txBody>
      </p:sp>
      <p:pic>
        <p:nvPicPr>
          <p:cNvPr id="40" name="Picture 338" descr="图片2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163" y="3502384"/>
            <a:ext cx="2873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38" descr="图片2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7140" y="3518272"/>
            <a:ext cx="2873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38" descr="图片2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3332" y="3518272"/>
            <a:ext cx="2873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直接连接符 27"/>
          <p:cNvCxnSpPr>
            <a:cxnSpLocks noChangeShapeType="1"/>
          </p:cNvCxnSpPr>
          <p:nvPr/>
        </p:nvCxnSpPr>
        <p:spPr bwMode="auto">
          <a:xfrm>
            <a:off x="6097175" y="2687200"/>
            <a:ext cx="720000" cy="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44" name="直接连接符 27"/>
          <p:cNvCxnSpPr>
            <a:cxnSpLocks noChangeShapeType="1"/>
          </p:cNvCxnSpPr>
          <p:nvPr/>
        </p:nvCxnSpPr>
        <p:spPr bwMode="auto">
          <a:xfrm>
            <a:off x="6107550" y="2679401"/>
            <a:ext cx="491" cy="35254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cxnSp>
        <p:nvCxnSpPr>
          <p:cNvPr id="45" name="直接连接符 27"/>
          <p:cNvCxnSpPr>
            <a:cxnSpLocks noChangeShapeType="1"/>
          </p:cNvCxnSpPr>
          <p:nvPr/>
        </p:nvCxnSpPr>
        <p:spPr bwMode="auto">
          <a:xfrm>
            <a:off x="6815770" y="2679401"/>
            <a:ext cx="491" cy="352540"/>
          </a:xfrm>
          <a:prstGeom prst="line">
            <a:avLst/>
          </a:prstGeom>
          <a:noFill/>
          <a:ln w="31750" algn="ctr">
            <a:solidFill>
              <a:schemeClr val="bg1">
                <a:lumMod val="75000"/>
              </a:schemeClr>
            </a:solidFill>
            <a:round/>
            <a:headEnd/>
            <a:tailEnd/>
          </a:ln>
          <a:extLst>
            <a:ext uri="{909E8E84-426E-40DD-AFC4-6F175D3DCCD1}">
              <a14:hiddenFill xmlns:a14="http://schemas.microsoft.com/office/drawing/2010/main">
                <a:noFill/>
              </a14:hiddenFill>
            </a:ext>
          </a:extLst>
        </p:spPr>
      </p:cxnSp>
      <p:pic>
        <p:nvPicPr>
          <p:cNvPr id="46" name="Picture 341" descr="图片2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8339" y="2290705"/>
            <a:ext cx="201282" cy="21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pic>
        <p:nvPicPr>
          <p:cNvPr id="47" name="Picture 459" descr="图片23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92677" y="2940620"/>
            <a:ext cx="252000" cy="2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59" descr="图片23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14762" y="2924732"/>
            <a:ext cx="252000" cy="2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矩形 48"/>
          <p:cNvSpPr/>
          <p:nvPr/>
        </p:nvSpPr>
        <p:spPr>
          <a:xfrm>
            <a:off x="1569001" y="690250"/>
            <a:ext cx="1011815" cy="307777"/>
          </a:xfrm>
          <a:prstGeom prst="rect">
            <a:avLst/>
          </a:prstGeom>
        </p:spPr>
        <p:txBody>
          <a:bodyPr wrap="none">
            <a:spAutoFit/>
          </a:bodyPr>
          <a:lstStyle/>
          <a:p>
            <a:r>
              <a:rPr lang="en-US" altLang="zh-CN" sz="1400" dirty="0"/>
              <a:t>Portal</a:t>
            </a:r>
            <a:r>
              <a:rPr lang="zh-CN" altLang="en-US" sz="1400" dirty="0">
                <a:latin typeface="微软雅黑" panose="020B0503020204020204" pitchFamily="34" charset="-122"/>
                <a:ea typeface="微软雅黑" panose="020B0503020204020204" pitchFamily="34" charset="-122"/>
              </a:rPr>
              <a:t>认证</a:t>
            </a:r>
            <a:endParaRPr lang="zh-CN" altLang="en-US" sz="1400" dirty="0"/>
          </a:p>
        </p:txBody>
      </p:sp>
      <p:sp>
        <p:nvSpPr>
          <p:cNvPr id="50" name="矩形 49"/>
          <p:cNvSpPr/>
          <p:nvPr/>
        </p:nvSpPr>
        <p:spPr>
          <a:xfrm>
            <a:off x="5637001" y="692373"/>
            <a:ext cx="1125629"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rPr>
              <a:t>802.1X</a:t>
            </a:r>
            <a:r>
              <a:rPr lang="zh-CN" altLang="en-US" sz="1400" dirty="0">
                <a:latin typeface="微软雅黑" panose="020B0503020204020204" pitchFamily="34" charset="-122"/>
                <a:ea typeface="微软雅黑" panose="020B0503020204020204" pitchFamily="34" charset="-122"/>
              </a:rPr>
              <a:t>认证</a:t>
            </a:r>
            <a:endParaRPr lang="zh-CN" altLang="en-US" sz="1400" dirty="0"/>
          </a:p>
        </p:txBody>
      </p:sp>
      <p:sp>
        <p:nvSpPr>
          <p:cNvPr id="51" name="矩形 50"/>
          <p:cNvSpPr/>
          <p:nvPr/>
        </p:nvSpPr>
        <p:spPr>
          <a:xfrm>
            <a:off x="459643" y="4030296"/>
            <a:ext cx="3470299" cy="646331"/>
          </a:xfrm>
          <a:prstGeom prst="rect">
            <a:avLst/>
          </a:prstGeom>
        </p:spPr>
        <p:txBody>
          <a:bodyPr wrap="square">
            <a:spAutoFit/>
          </a:bodyPr>
          <a:lstStyle/>
          <a:p>
            <a:pPr eaLnBrk="1" hangingPunct="1">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有线无线用户控制策略保持一致，支持老旧终端</a:t>
            </a:r>
            <a:r>
              <a:rPr lang="zh-CN" altLang="zh-CN" sz="1200" dirty="0">
                <a:latin typeface="FrutigerNext LT Medium" panose="020B0603040504020204" pitchFamily="34" charset="0"/>
                <a:ea typeface="华文细黑" panose="02010600040101010101" pitchFamily="2" charset="-122"/>
              </a:rPr>
              <a:t>，</a:t>
            </a:r>
            <a:r>
              <a:rPr lang="zh-CN" altLang="en-US" sz="1200" dirty="0">
                <a:latin typeface="FrutigerNext LT Medium" panose="020B0603040504020204" pitchFamily="34" charset="0"/>
                <a:ea typeface="华文细黑" panose="02010600040101010101" pitchFamily="2" charset="-122"/>
              </a:rPr>
              <a:t>支持</a:t>
            </a:r>
            <a:r>
              <a:rPr lang="zh-CN" altLang="zh-CN" sz="1200" dirty="0">
                <a:latin typeface="FrutigerNext LT Medium" panose="020B0603040504020204" pitchFamily="34" charset="0"/>
                <a:ea typeface="华文细黑" panose="02010600040101010101" pitchFamily="2" charset="-122"/>
              </a:rPr>
              <a:t>重要消息和新闻推送，</a:t>
            </a:r>
            <a:r>
              <a:rPr lang="zh-CN" altLang="en-US" sz="1200" dirty="0">
                <a:latin typeface="FrutigerNext LT Medium" panose="020B0603040504020204" pitchFamily="34" charset="0"/>
                <a:ea typeface="华文细黑" panose="02010600040101010101" pitchFamily="2" charset="-122"/>
              </a:rPr>
              <a:t>支持</a:t>
            </a:r>
            <a:r>
              <a:rPr lang="zh-CN" altLang="zh-CN" sz="1200" dirty="0">
                <a:latin typeface="FrutigerNext LT Medium" panose="020B0603040504020204" pitchFamily="34" charset="0"/>
                <a:ea typeface="华文细黑" panose="02010600040101010101" pitchFamily="2" charset="-122"/>
              </a:rPr>
              <a:t>多种社交媒体认证方式</a:t>
            </a:r>
            <a:r>
              <a:rPr lang="zh-CN" altLang="en-US" sz="1200" dirty="0">
                <a:latin typeface="FrutigerNext LT Medium" panose="020B0603040504020204" pitchFamily="34" charset="0"/>
                <a:ea typeface="华文细黑" panose="02010600040101010101" pitchFamily="2" charset="-122"/>
              </a:rPr>
              <a:t>（</a:t>
            </a:r>
            <a:r>
              <a:rPr lang="en-US" altLang="zh-CN" sz="1200" dirty="0">
                <a:latin typeface="FrutigerNext LT Medium" panose="020B0603040504020204" pitchFamily="34" charset="0"/>
                <a:ea typeface="华文细黑" panose="02010600040101010101" pitchFamily="2" charset="-122"/>
              </a:rPr>
              <a:t>QQ</a:t>
            </a:r>
            <a:r>
              <a:rPr lang="zh-CN" altLang="en-US" sz="1200" dirty="0">
                <a:latin typeface="FrutigerNext LT Medium" panose="020B0603040504020204" pitchFamily="34" charset="0"/>
                <a:ea typeface="华文细黑" panose="02010600040101010101" pitchFamily="2" charset="-122"/>
              </a:rPr>
              <a:t>、微信）</a:t>
            </a:r>
            <a:endParaRPr lang="en-US" altLang="zh-CN" sz="1200" dirty="0">
              <a:latin typeface="FrutigerNext LT Medium" panose="020B0603040504020204" pitchFamily="34" charset="0"/>
              <a:ea typeface="华文细黑" panose="02010600040101010101" pitchFamily="2" charset="-122"/>
            </a:endParaRPr>
          </a:p>
        </p:txBody>
      </p:sp>
      <p:sp>
        <p:nvSpPr>
          <p:cNvPr id="52" name="矩形 51"/>
          <p:cNvSpPr/>
          <p:nvPr/>
        </p:nvSpPr>
        <p:spPr>
          <a:xfrm>
            <a:off x="4744886" y="4008859"/>
            <a:ext cx="3690568" cy="646331"/>
          </a:xfrm>
          <a:prstGeom prst="rect">
            <a:avLst/>
          </a:prstGeom>
        </p:spPr>
        <p:txBody>
          <a:bodyPr wrap="square">
            <a:spAutoFit/>
          </a:bodyPr>
          <a:lstStyle/>
          <a:p>
            <a:pPr eaLnBrk="1" hangingPunct="1">
              <a:buFont typeface="Wingdings" panose="05000000000000000000" pitchFamily="2" charset="2"/>
              <a:buChar char="ü"/>
            </a:pPr>
            <a:r>
              <a:rPr lang="en-US" altLang="zh-CN" sz="1200" dirty="0">
                <a:latin typeface="微软雅黑" panose="020B0503020204020204" pitchFamily="34" charset="-122"/>
                <a:ea typeface="微软雅黑" panose="020B0503020204020204" pitchFamily="34" charset="-122"/>
              </a:rPr>
              <a:t>AC</a:t>
            </a:r>
            <a:r>
              <a:rPr lang="zh-CN" altLang="en-US" sz="1200" dirty="0">
                <a:latin typeface="微软雅黑" panose="020B0503020204020204" pitchFamily="34" charset="-122"/>
                <a:ea typeface="微软雅黑" panose="020B0503020204020204" pitchFamily="34" charset="-122"/>
              </a:rPr>
              <a:t>触发</a:t>
            </a:r>
            <a:r>
              <a:rPr lang="en-US" altLang="zh-CN" sz="1200" dirty="0">
                <a:latin typeface="微软雅黑" panose="020B0503020204020204" pitchFamily="34" charset="-122"/>
                <a:ea typeface="微软雅黑" panose="020B0503020204020204" pitchFamily="34" charset="-122"/>
              </a:rPr>
              <a:t>802.1x</a:t>
            </a:r>
            <a:r>
              <a:rPr lang="zh-CN" altLang="en-US" sz="1200" dirty="0">
                <a:latin typeface="微软雅黑" panose="020B0503020204020204" pitchFamily="34" charset="-122"/>
                <a:ea typeface="微软雅黑" panose="020B0503020204020204" pitchFamily="34" charset="-122"/>
              </a:rPr>
              <a:t>认证，</a:t>
            </a:r>
            <a:r>
              <a:rPr lang="en-US" altLang="zh-CN" sz="1200" dirty="0">
                <a:latin typeface="微软雅黑" panose="020B0503020204020204" pitchFamily="34" charset="-122"/>
                <a:ea typeface="微软雅黑" panose="020B0503020204020204" pitchFamily="34" charset="-122"/>
              </a:rPr>
              <a:t>BRAS</a:t>
            </a:r>
            <a:r>
              <a:rPr lang="zh-CN" altLang="en-US" sz="1200" dirty="0">
                <a:latin typeface="微软雅黑" panose="020B0503020204020204" pitchFamily="34" charset="-122"/>
                <a:ea typeface="微软雅黑" panose="020B0503020204020204" pitchFamily="34" charset="-122"/>
              </a:rPr>
              <a:t>根据</a:t>
            </a:r>
            <a:r>
              <a:rPr lang="en-US" altLang="zh-CN" sz="1200" dirty="0">
                <a:latin typeface="微软雅黑" panose="020B0503020204020204" pitchFamily="34" charset="-122"/>
                <a:ea typeface="微软雅黑" panose="020B0503020204020204" pitchFamily="34" charset="-122"/>
              </a:rPr>
              <a:t>radius</a:t>
            </a:r>
            <a:r>
              <a:rPr lang="zh-CN" altLang="en-US" sz="1200" dirty="0">
                <a:latin typeface="微软雅黑" panose="020B0503020204020204" pitchFamily="34" charset="-122"/>
                <a:ea typeface="微软雅黑" panose="020B0503020204020204" pitchFamily="34" charset="-122"/>
              </a:rPr>
              <a:t>回应信息生成用户表项，实现基于用户的计费、权限控制和带宽限制等功能</a:t>
            </a:r>
            <a:endParaRPr lang="en-US" altLang="zh-CN" sz="1200" dirty="0">
              <a:latin typeface="微软雅黑" panose="020B0503020204020204" pitchFamily="34" charset="-122"/>
              <a:ea typeface="微软雅黑" panose="020B0503020204020204" pitchFamily="34" charset="-122"/>
            </a:endParaRPr>
          </a:p>
        </p:txBody>
      </p:sp>
      <p:sp>
        <p:nvSpPr>
          <p:cNvPr id="53" name="任意多边形 52"/>
          <p:cNvSpPr/>
          <p:nvPr/>
        </p:nvSpPr>
        <p:spPr bwMode="auto">
          <a:xfrm>
            <a:off x="1238250" y="2067886"/>
            <a:ext cx="1075295" cy="1769974"/>
          </a:xfrm>
          <a:custGeom>
            <a:avLst/>
            <a:gdLst>
              <a:gd name="connsiteX0" fmla="*/ 0 w 1075295"/>
              <a:gd name="connsiteY0" fmla="*/ 1876425 h 1930500"/>
              <a:gd name="connsiteX1" fmla="*/ 352425 w 1075295"/>
              <a:gd name="connsiteY1" fmla="*/ 1876425 h 1930500"/>
              <a:gd name="connsiteX2" fmla="*/ 666750 w 1075295"/>
              <a:gd name="connsiteY2" fmla="*/ 1314450 h 1930500"/>
              <a:gd name="connsiteX3" fmla="*/ 676275 w 1075295"/>
              <a:gd name="connsiteY3" fmla="*/ 962025 h 1930500"/>
              <a:gd name="connsiteX4" fmla="*/ 1047750 w 1075295"/>
              <a:gd name="connsiteY4" fmla="*/ 781050 h 1930500"/>
              <a:gd name="connsiteX5" fmla="*/ 1019175 w 1075295"/>
              <a:gd name="connsiteY5" fmla="*/ 0 h 19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295" h="1930500">
                <a:moveTo>
                  <a:pt x="0" y="1876425"/>
                </a:moveTo>
                <a:cubicBezTo>
                  <a:pt x="120650" y="1923256"/>
                  <a:pt x="241300" y="1970087"/>
                  <a:pt x="352425" y="1876425"/>
                </a:cubicBezTo>
                <a:cubicBezTo>
                  <a:pt x="463550" y="1782763"/>
                  <a:pt x="612775" y="1466850"/>
                  <a:pt x="666750" y="1314450"/>
                </a:cubicBezTo>
                <a:cubicBezTo>
                  <a:pt x="720725" y="1162050"/>
                  <a:pt x="612775" y="1050925"/>
                  <a:pt x="676275" y="962025"/>
                </a:cubicBezTo>
                <a:cubicBezTo>
                  <a:pt x="739775" y="873125"/>
                  <a:pt x="990600" y="941387"/>
                  <a:pt x="1047750" y="781050"/>
                </a:cubicBezTo>
                <a:cubicBezTo>
                  <a:pt x="1104900" y="620713"/>
                  <a:pt x="1062037" y="310356"/>
                  <a:pt x="1019175" y="0"/>
                </a:cubicBezTo>
              </a:path>
            </a:pathLst>
          </a:custGeom>
          <a:noFill/>
          <a:ln>
            <a:solidFill>
              <a:srgbClr val="C00000"/>
            </a:solidFill>
            <a:prstDash val="dash"/>
            <a:headEnd type="none" w="med" len="med"/>
            <a:tailEnd type="arrow" w="med" len="med"/>
          </a:ln>
          <a:effectLst/>
        </p:spPr>
        <p:txBody>
          <a:bodyPr rtlCol="0" anchor="ctr"/>
          <a:lstStyle/>
          <a:p>
            <a:pPr algn="ctr"/>
            <a:endParaRPr lang="zh-CN" altLang="en-US"/>
          </a:p>
        </p:txBody>
      </p:sp>
      <p:sp>
        <p:nvSpPr>
          <p:cNvPr id="54" name="任意多边形 53"/>
          <p:cNvSpPr/>
          <p:nvPr/>
        </p:nvSpPr>
        <p:spPr bwMode="auto">
          <a:xfrm>
            <a:off x="1537436" y="1767986"/>
            <a:ext cx="396000" cy="0"/>
          </a:xfrm>
          <a:custGeom>
            <a:avLst/>
            <a:gdLst>
              <a:gd name="connsiteX0" fmla="*/ 685800 w 685800"/>
              <a:gd name="connsiteY0" fmla="*/ 0 h 0"/>
              <a:gd name="connsiteX1" fmla="*/ 0 w 685800"/>
              <a:gd name="connsiteY1" fmla="*/ 0 h 0"/>
            </a:gdLst>
            <a:ahLst/>
            <a:cxnLst>
              <a:cxn ang="0">
                <a:pos x="connsiteX0" y="connsiteY0"/>
              </a:cxn>
              <a:cxn ang="0">
                <a:pos x="connsiteX1" y="connsiteY1"/>
              </a:cxn>
            </a:cxnLst>
            <a:rect l="l" t="t" r="r" b="b"/>
            <a:pathLst>
              <a:path w="685800">
                <a:moveTo>
                  <a:pt x="685800" y="0"/>
                </a:moveTo>
                <a:lnTo>
                  <a:pt x="0" y="0"/>
                </a:lnTo>
              </a:path>
            </a:pathLst>
          </a:custGeom>
          <a:noFill/>
          <a:ln>
            <a:solidFill>
              <a:srgbClr val="C00000"/>
            </a:solidFill>
            <a:prstDash val="dash"/>
            <a:headEnd type="none" w="med" len="med"/>
            <a:tailEnd type="arrow" w="med" len="med"/>
          </a:ln>
          <a:effectLst/>
        </p:spPr>
        <p:txBody>
          <a:bodyPr rtlCol="0" anchor="ctr"/>
          <a:lstStyle/>
          <a:p>
            <a:pPr algn="ctr"/>
            <a:endParaRPr lang="zh-CN" altLang="en-US"/>
          </a:p>
        </p:txBody>
      </p:sp>
      <p:sp>
        <p:nvSpPr>
          <p:cNvPr id="57" name="TextBox 165"/>
          <p:cNvSpPr txBox="1">
            <a:spLocks noChangeArrowheads="1"/>
          </p:cNvSpPr>
          <p:nvPr/>
        </p:nvSpPr>
        <p:spPr bwMode="auto">
          <a:xfrm>
            <a:off x="370589" y="3591440"/>
            <a:ext cx="9661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华文细黑" panose="02010600040101010101" pitchFamily="2" charset="-122"/>
              <a:buAutoNum type="circleNumDbPlain"/>
            </a:pPr>
            <a:r>
              <a:rPr lang="en-US" altLang="zh-CN" sz="800" dirty="0">
                <a:solidFill>
                  <a:srgbClr val="C00000"/>
                </a:solidFill>
                <a:latin typeface="微软雅黑" panose="020B0503020204020204" pitchFamily="34" charset="-122"/>
                <a:ea typeface="微软雅黑" panose="020B0503020204020204" pitchFamily="34" charset="-122"/>
              </a:rPr>
              <a:t>SSID Open</a:t>
            </a:r>
            <a:r>
              <a:rPr lang="zh-CN" altLang="en-US" sz="800" dirty="0">
                <a:solidFill>
                  <a:srgbClr val="C00000"/>
                </a:solidFill>
                <a:latin typeface="微软雅黑" panose="020B0503020204020204" pitchFamily="34" charset="-122"/>
                <a:ea typeface="微软雅黑" panose="020B0503020204020204" pitchFamily="34" charset="-122"/>
              </a:rPr>
              <a:t>方式接入</a:t>
            </a:r>
            <a:endParaRPr lang="zh-CN" altLang="en-US" sz="800" b="1" dirty="0">
              <a:solidFill>
                <a:srgbClr val="C00000"/>
              </a:solidFill>
              <a:latin typeface="微软雅黑" panose="020B0503020204020204" pitchFamily="34" charset="-122"/>
              <a:ea typeface="微软雅黑" panose="020B0503020204020204" pitchFamily="34" charset="-122"/>
            </a:endParaRPr>
          </a:p>
        </p:txBody>
      </p:sp>
      <p:sp>
        <p:nvSpPr>
          <p:cNvPr id="59" name="TextBox 167"/>
          <p:cNvSpPr txBox="1">
            <a:spLocks noChangeArrowheads="1"/>
          </p:cNvSpPr>
          <p:nvPr/>
        </p:nvSpPr>
        <p:spPr bwMode="auto">
          <a:xfrm>
            <a:off x="2481197" y="1959662"/>
            <a:ext cx="10129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华文细黑" panose="02010600040101010101" pitchFamily="2" charset="-122"/>
              <a:buAutoNum type="circleNumDbPlain" startAt="2"/>
            </a:pPr>
            <a:r>
              <a:rPr lang="en-US" altLang="zh-CN" sz="800" dirty="0" smtClean="0">
                <a:solidFill>
                  <a:srgbClr val="C00000"/>
                </a:solidFill>
                <a:latin typeface="微软雅黑" panose="020B0503020204020204" pitchFamily="34" charset="-122"/>
                <a:ea typeface="微软雅黑" panose="020B0503020204020204" pitchFamily="34" charset="-122"/>
              </a:rPr>
              <a:t>Bras</a:t>
            </a:r>
            <a:r>
              <a:rPr lang="zh-CN" altLang="en-US" sz="800" dirty="0" smtClean="0">
                <a:solidFill>
                  <a:srgbClr val="C00000"/>
                </a:solidFill>
                <a:latin typeface="微软雅黑" panose="020B0503020204020204" pitchFamily="34" charset="-122"/>
                <a:ea typeface="微软雅黑" panose="020B0503020204020204" pitchFamily="34" charset="-122"/>
              </a:rPr>
              <a:t>触发</a:t>
            </a:r>
            <a:r>
              <a:rPr lang="en-US" altLang="zh-CN" sz="800" dirty="0" smtClean="0">
                <a:solidFill>
                  <a:srgbClr val="C00000"/>
                </a:solidFill>
                <a:latin typeface="微软雅黑" panose="020B0503020204020204" pitchFamily="34" charset="-122"/>
                <a:ea typeface="微软雅黑" panose="020B0503020204020204" pitchFamily="34" charset="-122"/>
              </a:rPr>
              <a:t>Portal</a:t>
            </a:r>
            <a:r>
              <a:rPr lang="zh-CN" altLang="en-US" sz="800" dirty="0" smtClean="0">
                <a:solidFill>
                  <a:srgbClr val="C00000"/>
                </a:solidFill>
                <a:latin typeface="微软雅黑" panose="020B0503020204020204" pitchFamily="34" charset="-122"/>
                <a:ea typeface="微软雅黑" panose="020B0503020204020204" pitchFamily="34" charset="-122"/>
              </a:rPr>
              <a:t>认证</a:t>
            </a:r>
            <a:endParaRPr lang="zh-CN" altLang="en-US" sz="800" dirty="0">
              <a:solidFill>
                <a:srgbClr val="C00000"/>
              </a:solidFill>
              <a:latin typeface="微软雅黑" panose="020B0503020204020204" pitchFamily="34" charset="-122"/>
              <a:ea typeface="微软雅黑" panose="020B0503020204020204" pitchFamily="34" charset="-122"/>
            </a:endParaRPr>
          </a:p>
        </p:txBody>
      </p:sp>
      <p:sp>
        <p:nvSpPr>
          <p:cNvPr id="60" name="TextBox 169"/>
          <p:cNvSpPr txBox="1">
            <a:spLocks noChangeArrowheads="1"/>
          </p:cNvSpPr>
          <p:nvPr/>
        </p:nvSpPr>
        <p:spPr bwMode="auto">
          <a:xfrm>
            <a:off x="644501" y="2141433"/>
            <a:ext cx="7591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华文细黑" panose="02010600040101010101" pitchFamily="2" charset="-122"/>
              <a:buAutoNum type="circleNumDbPlain" startAt="3"/>
            </a:pPr>
            <a:r>
              <a:rPr lang="zh-CN" altLang="en-US" sz="800" dirty="0" smtClean="0">
                <a:solidFill>
                  <a:srgbClr val="C00000"/>
                </a:solidFill>
                <a:latin typeface="微软雅黑" panose="020B0503020204020204" pitchFamily="34" charset="-122"/>
                <a:ea typeface="微软雅黑" panose="020B0503020204020204" pitchFamily="34" charset="-122"/>
              </a:rPr>
              <a:t>用户认证处理</a:t>
            </a:r>
            <a:endParaRPr lang="en-US" altLang="zh-CN" sz="800" dirty="0">
              <a:solidFill>
                <a:srgbClr val="C00000"/>
              </a:solidFill>
              <a:latin typeface="微软雅黑" panose="020B0503020204020204" pitchFamily="34" charset="-122"/>
              <a:ea typeface="微软雅黑" panose="020B0503020204020204" pitchFamily="34" charset="-122"/>
            </a:endParaRPr>
          </a:p>
        </p:txBody>
      </p:sp>
      <p:sp>
        <p:nvSpPr>
          <p:cNvPr id="61" name="TextBox 193"/>
          <p:cNvSpPr txBox="1">
            <a:spLocks noChangeArrowheads="1"/>
          </p:cNvSpPr>
          <p:nvPr/>
        </p:nvSpPr>
        <p:spPr bwMode="auto">
          <a:xfrm>
            <a:off x="2418095" y="1439287"/>
            <a:ext cx="100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华文细黑" panose="02010600040101010101" pitchFamily="2" charset="-122"/>
              <a:buAutoNum type="circleNumDbPlain" startAt="4"/>
            </a:pPr>
            <a:r>
              <a:rPr lang="zh-CN" altLang="en-US" sz="800" dirty="0" smtClean="0">
                <a:solidFill>
                  <a:srgbClr val="C00000"/>
                </a:solidFill>
                <a:latin typeface="微软雅黑" panose="020B0503020204020204" pitchFamily="34" charset="-122"/>
                <a:ea typeface="微软雅黑" panose="020B0503020204020204" pitchFamily="34" charset="-122"/>
              </a:rPr>
              <a:t>权限控制、计费</a:t>
            </a:r>
            <a:endParaRPr lang="en-US" altLang="zh-CN" sz="800" dirty="0">
              <a:solidFill>
                <a:srgbClr val="C00000"/>
              </a:solidFill>
              <a:latin typeface="微软雅黑" panose="020B0503020204020204" pitchFamily="34" charset="-122"/>
              <a:ea typeface="微软雅黑" panose="020B0503020204020204" pitchFamily="34" charset="-122"/>
            </a:endParaRPr>
          </a:p>
        </p:txBody>
      </p:sp>
      <p:sp>
        <p:nvSpPr>
          <p:cNvPr id="63" name="任意多边形 62"/>
          <p:cNvSpPr/>
          <p:nvPr/>
        </p:nvSpPr>
        <p:spPr bwMode="auto">
          <a:xfrm>
            <a:off x="5345260" y="2460535"/>
            <a:ext cx="1160768" cy="1255388"/>
          </a:xfrm>
          <a:custGeom>
            <a:avLst/>
            <a:gdLst>
              <a:gd name="connsiteX0" fmla="*/ 0 w 1095375"/>
              <a:gd name="connsiteY0" fmla="*/ 1257706 h 1306282"/>
              <a:gd name="connsiteX1" fmla="*/ 247650 w 1095375"/>
              <a:gd name="connsiteY1" fmla="*/ 1257706 h 1306282"/>
              <a:gd name="connsiteX2" fmla="*/ 609600 w 1095375"/>
              <a:gd name="connsiteY2" fmla="*/ 752881 h 1306282"/>
              <a:gd name="connsiteX3" fmla="*/ 628650 w 1095375"/>
              <a:gd name="connsiteY3" fmla="*/ 314731 h 1306282"/>
              <a:gd name="connsiteX4" fmla="*/ 971550 w 1095375"/>
              <a:gd name="connsiteY4" fmla="*/ 295681 h 1306282"/>
              <a:gd name="connsiteX5" fmla="*/ 971550 w 1095375"/>
              <a:gd name="connsiteY5" fmla="*/ 28981 h 1306282"/>
              <a:gd name="connsiteX6" fmla="*/ 1095375 w 1095375"/>
              <a:gd name="connsiteY6" fmla="*/ 19456 h 1306282"/>
              <a:gd name="connsiteX0" fmla="*/ 0 w 1095375"/>
              <a:gd name="connsiteY0" fmla="*/ 1240742 h 1289318"/>
              <a:gd name="connsiteX1" fmla="*/ 247650 w 1095375"/>
              <a:gd name="connsiteY1" fmla="*/ 1240742 h 1289318"/>
              <a:gd name="connsiteX2" fmla="*/ 609600 w 1095375"/>
              <a:gd name="connsiteY2" fmla="*/ 735917 h 1289318"/>
              <a:gd name="connsiteX3" fmla="*/ 628650 w 1095375"/>
              <a:gd name="connsiteY3" fmla="*/ 297767 h 1289318"/>
              <a:gd name="connsiteX4" fmla="*/ 971550 w 1095375"/>
              <a:gd name="connsiteY4" fmla="*/ 278717 h 1289318"/>
              <a:gd name="connsiteX5" fmla="*/ 971550 w 1095375"/>
              <a:gd name="connsiteY5" fmla="*/ 116792 h 1289318"/>
              <a:gd name="connsiteX6" fmla="*/ 1095375 w 1095375"/>
              <a:gd name="connsiteY6" fmla="*/ 2492 h 1289318"/>
              <a:gd name="connsiteX0" fmla="*/ 0 w 1095375"/>
              <a:gd name="connsiteY0" fmla="*/ 1240742 h 1255460"/>
              <a:gd name="connsiteX1" fmla="*/ 247650 w 1095375"/>
              <a:gd name="connsiteY1" fmla="*/ 1145492 h 1255460"/>
              <a:gd name="connsiteX2" fmla="*/ 609600 w 1095375"/>
              <a:gd name="connsiteY2" fmla="*/ 735917 h 1255460"/>
              <a:gd name="connsiteX3" fmla="*/ 628650 w 1095375"/>
              <a:gd name="connsiteY3" fmla="*/ 297767 h 1255460"/>
              <a:gd name="connsiteX4" fmla="*/ 971550 w 1095375"/>
              <a:gd name="connsiteY4" fmla="*/ 278717 h 1255460"/>
              <a:gd name="connsiteX5" fmla="*/ 971550 w 1095375"/>
              <a:gd name="connsiteY5" fmla="*/ 116792 h 1255460"/>
              <a:gd name="connsiteX6" fmla="*/ 1095375 w 1095375"/>
              <a:gd name="connsiteY6" fmla="*/ 2492 h 1255460"/>
              <a:gd name="connsiteX0" fmla="*/ 0 w 1095375"/>
              <a:gd name="connsiteY0" fmla="*/ 1240670 h 1255388"/>
              <a:gd name="connsiteX1" fmla="*/ 247650 w 1095375"/>
              <a:gd name="connsiteY1" fmla="*/ 1145420 h 1255388"/>
              <a:gd name="connsiteX2" fmla="*/ 609600 w 1095375"/>
              <a:gd name="connsiteY2" fmla="*/ 735845 h 1255388"/>
              <a:gd name="connsiteX3" fmla="*/ 628650 w 1095375"/>
              <a:gd name="connsiteY3" fmla="*/ 297695 h 1255388"/>
              <a:gd name="connsiteX4" fmla="*/ 899643 w 1095375"/>
              <a:gd name="connsiteY4" fmla="*/ 259595 h 1255388"/>
              <a:gd name="connsiteX5" fmla="*/ 971550 w 1095375"/>
              <a:gd name="connsiteY5" fmla="*/ 116720 h 1255388"/>
              <a:gd name="connsiteX6" fmla="*/ 1095375 w 1095375"/>
              <a:gd name="connsiteY6" fmla="*/ 2420 h 125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375" h="1255388">
                <a:moveTo>
                  <a:pt x="0" y="1240670"/>
                </a:moveTo>
                <a:cubicBezTo>
                  <a:pt x="73025" y="1282738"/>
                  <a:pt x="146050" y="1229557"/>
                  <a:pt x="247650" y="1145420"/>
                </a:cubicBezTo>
                <a:cubicBezTo>
                  <a:pt x="349250" y="1061283"/>
                  <a:pt x="546100" y="877133"/>
                  <a:pt x="609600" y="735845"/>
                </a:cubicBezTo>
                <a:cubicBezTo>
                  <a:pt x="673100" y="594558"/>
                  <a:pt x="580310" y="377070"/>
                  <a:pt x="628650" y="297695"/>
                </a:cubicBezTo>
                <a:cubicBezTo>
                  <a:pt x="676990" y="218320"/>
                  <a:pt x="842493" y="289757"/>
                  <a:pt x="899643" y="259595"/>
                </a:cubicBezTo>
                <a:cubicBezTo>
                  <a:pt x="956793" y="229433"/>
                  <a:pt x="938928" y="159583"/>
                  <a:pt x="971550" y="116720"/>
                </a:cubicBezTo>
                <a:cubicBezTo>
                  <a:pt x="1004172" y="73858"/>
                  <a:pt x="1043781" y="-15837"/>
                  <a:pt x="1095375" y="2420"/>
                </a:cubicBezTo>
              </a:path>
            </a:pathLst>
          </a:custGeom>
          <a:noFill/>
          <a:ln>
            <a:solidFill>
              <a:srgbClr val="C00000"/>
            </a:solidFill>
            <a:prstDash val="dash"/>
            <a:headEnd type="none" w="med" len="med"/>
            <a:tailEnd type="arrow" w="med" len="med"/>
          </a:ln>
          <a:effectLst/>
        </p:spPr>
        <p:txBody>
          <a:bodyPr rtlCol="0" anchor="ctr"/>
          <a:lstStyle/>
          <a:p>
            <a:pPr algn="ctr"/>
            <a:endParaRPr lang="zh-CN" altLang="en-US"/>
          </a:p>
        </p:txBody>
      </p:sp>
      <p:sp>
        <p:nvSpPr>
          <p:cNvPr id="65" name="TextBox 165"/>
          <p:cNvSpPr txBox="1">
            <a:spLocks noChangeArrowheads="1"/>
          </p:cNvSpPr>
          <p:nvPr/>
        </p:nvSpPr>
        <p:spPr bwMode="auto">
          <a:xfrm>
            <a:off x="4780827" y="3471878"/>
            <a:ext cx="8343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华文细黑" panose="02010600040101010101" pitchFamily="2" charset="-122"/>
              <a:buAutoNum type="circleNumDbPlain"/>
            </a:pPr>
            <a:r>
              <a:rPr lang="zh-CN" altLang="en-US" sz="800" dirty="0" smtClean="0">
                <a:solidFill>
                  <a:srgbClr val="C00000"/>
                </a:solidFill>
                <a:latin typeface="微软雅黑" panose="020B0503020204020204" pitchFamily="34" charset="-122"/>
                <a:ea typeface="微软雅黑" panose="020B0503020204020204" pitchFamily="34" charset="-122"/>
              </a:rPr>
              <a:t>接入认证</a:t>
            </a:r>
            <a:endParaRPr lang="zh-CN" altLang="en-US" sz="800" b="1" dirty="0">
              <a:solidFill>
                <a:srgbClr val="C00000"/>
              </a:solidFill>
              <a:latin typeface="微软雅黑" panose="020B0503020204020204" pitchFamily="34" charset="-122"/>
              <a:ea typeface="微软雅黑" panose="020B0503020204020204" pitchFamily="34" charset="-122"/>
            </a:endParaRPr>
          </a:p>
        </p:txBody>
      </p:sp>
      <p:sp>
        <p:nvSpPr>
          <p:cNvPr id="66" name="TextBox 167"/>
          <p:cNvSpPr txBox="1">
            <a:spLocks noChangeArrowheads="1"/>
          </p:cNvSpPr>
          <p:nvPr/>
        </p:nvSpPr>
        <p:spPr bwMode="auto">
          <a:xfrm>
            <a:off x="6720349" y="2244324"/>
            <a:ext cx="10650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华文细黑" panose="02010600040101010101" pitchFamily="2" charset="-122"/>
              <a:buAutoNum type="circleNumDbPlain" startAt="2"/>
            </a:pPr>
            <a:r>
              <a:rPr lang="en-US" altLang="zh-CN" sz="800" dirty="0" smtClean="0">
                <a:solidFill>
                  <a:srgbClr val="C00000"/>
                </a:solidFill>
                <a:latin typeface="微软雅黑" panose="020B0503020204020204" pitchFamily="34" charset="-122"/>
                <a:ea typeface="微软雅黑" panose="020B0503020204020204" pitchFamily="34" charset="-122"/>
              </a:rPr>
              <a:t>AC</a:t>
            </a:r>
            <a:r>
              <a:rPr lang="zh-CN" altLang="en-US" sz="800" dirty="0" smtClean="0">
                <a:solidFill>
                  <a:srgbClr val="C00000"/>
                </a:solidFill>
                <a:latin typeface="微软雅黑" panose="020B0503020204020204" pitchFamily="34" charset="-122"/>
                <a:ea typeface="微软雅黑" panose="020B0503020204020204" pitchFamily="34" charset="-122"/>
              </a:rPr>
              <a:t>触发</a:t>
            </a:r>
            <a:r>
              <a:rPr lang="en-US" altLang="zh-CN" sz="800" dirty="0" smtClean="0">
                <a:solidFill>
                  <a:srgbClr val="C00000"/>
                </a:solidFill>
                <a:latin typeface="微软雅黑" panose="020B0503020204020204" pitchFamily="34" charset="-122"/>
                <a:ea typeface="微软雅黑" panose="020B0503020204020204" pitchFamily="34" charset="-122"/>
              </a:rPr>
              <a:t>l</a:t>
            </a:r>
            <a:r>
              <a:rPr lang="zh-CN" altLang="en-US" sz="800" dirty="0" smtClean="0">
                <a:solidFill>
                  <a:srgbClr val="C00000"/>
                </a:solidFill>
                <a:latin typeface="微软雅黑" panose="020B0503020204020204" pitchFamily="34" charset="-122"/>
                <a:ea typeface="微软雅黑" panose="020B0503020204020204" pitchFamily="34" charset="-122"/>
              </a:rPr>
              <a:t>认证</a:t>
            </a:r>
            <a:endParaRPr lang="zh-CN" altLang="en-US" sz="800" dirty="0">
              <a:solidFill>
                <a:srgbClr val="C00000"/>
              </a:solidFill>
              <a:latin typeface="微软雅黑" panose="020B0503020204020204" pitchFamily="34" charset="-122"/>
              <a:ea typeface="微软雅黑" panose="020B0503020204020204" pitchFamily="34" charset="-122"/>
            </a:endParaRPr>
          </a:p>
        </p:txBody>
      </p:sp>
      <p:sp>
        <p:nvSpPr>
          <p:cNvPr id="67" name="TextBox 169"/>
          <p:cNvSpPr txBox="1">
            <a:spLocks noChangeArrowheads="1"/>
          </p:cNvSpPr>
          <p:nvPr/>
        </p:nvSpPr>
        <p:spPr bwMode="auto">
          <a:xfrm>
            <a:off x="6650641" y="1401538"/>
            <a:ext cx="13983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华文细黑" panose="02010600040101010101" pitchFamily="2" charset="-122"/>
              <a:buAutoNum type="circleNumDbPlain" startAt="3"/>
            </a:pPr>
            <a:r>
              <a:rPr lang="en-US" altLang="zh-CN" sz="800" dirty="0">
                <a:solidFill>
                  <a:srgbClr val="C00000"/>
                </a:solidFill>
                <a:latin typeface="微软雅黑" panose="020B0503020204020204" pitchFamily="34" charset="-122"/>
                <a:ea typeface="微软雅黑" panose="020B0503020204020204" pitchFamily="34" charset="-122"/>
              </a:rPr>
              <a:t>radius </a:t>
            </a:r>
            <a:r>
              <a:rPr lang="en-US" altLang="zh-CN" sz="800" dirty="0" smtClean="0">
                <a:solidFill>
                  <a:srgbClr val="C00000"/>
                </a:solidFill>
                <a:latin typeface="微软雅黑" panose="020B0503020204020204" pitchFamily="34" charset="-122"/>
                <a:ea typeface="微软雅黑" panose="020B0503020204020204" pitchFamily="34" charset="-122"/>
              </a:rPr>
              <a:t>proxy</a:t>
            </a:r>
            <a:r>
              <a:rPr lang="zh-CN" altLang="en-US" sz="800" dirty="0" smtClean="0">
                <a:solidFill>
                  <a:srgbClr val="C00000"/>
                </a:solidFill>
                <a:latin typeface="微软雅黑" panose="020B0503020204020204" pitchFamily="34" charset="-122"/>
                <a:ea typeface="微软雅黑" panose="020B0503020204020204" pitchFamily="34" charset="-122"/>
              </a:rPr>
              <a:t>，认证后</a:t>
            </a:r>
            <a:r>
              <a:rPr lang="zh-CN" altLang="en-US" sz="800" dirty="0">
                <a:solidFill>
                  <a:srgbClr val="C00000"/>
                </a:solidFill>
                <a:latin typeface="微软雅黑" panose="020B0503020204020204" pitchFamily="34" charset="-122"/>
                <a:ea typeface="微软雅黑" panose="020B0503020204020204" pitchFamily="34" charset="-122"/>
              </a:rPr>
              <a:t>权限控制、计费</a:t>
            </a:r>
            <a:endParaRPr lang="en-US" altLang="zh-CN" sz="800" dirty="0">
              <a:solidFill>
                <a:srgbClr val="C00000"/>
              </a:solidFill>
              <a:latin typeface="微软雅黑" panose="020B0503020204020204" pitchFamily="34" charset="-122"/>
              <a:ea typeface="微软雅黑" panose="020B0503020204020204" pitchFamily="34" charset="-122"/>
            </a:endParaRPr>
          </a:p>
          <a:p>
            <a:pPr eaLnBrk="1" hangingPunct="1">
              <a:buFont typeface="华文细黑" panose="02010600040101010101" pitchFamily="2" charset="-122"/>
              <a:buAutoNum type="circleNumDbPlain" startAt="3"/>
            </a:pPr>
            <a:endParaRPr lang="en-US" altLang="zh-CN" sz="800" dirty="0">
              <a:solidFill>
                <a:srgbClr val="C00000"/>
              </a:solidFill>
              <a:latin typeface="微软雅黑" panose="020B0503020204020204" pitchFamily="34" charset="-122"/>
              <a:ea typeface="微软雅黑" panose="020B0503020204020204" pitchFamily="34" charset="-122"/>
            </a:endParaRPr>
          </a:p>
        </p:txBody>
      </p:sp>
      <p:sp>
        <p:nvSpPr>
          <p:cNvPr id="68" name="TextBox 193"/>
          <p:cNvSpPr txBox="1">
            <a:spLocks noChangeArrowheads="1"/>
          </p:cNvSpPr>
          <p:nvPr/>
        </p:nvSpPr>
        <p:spPr bwMode="auto">
          <a:xfrm>
            <a:off x="4953575" y="2036674"/>
            <a:ext cx="8212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华文细黑" panose="02010600040101010101" pitchFamily="2" charset="-122"/>
              <a:buAutoNum type="circleNumDbPlain" startAt="4"/>
            </a:pPr>
            <a:r>
              <a:rPr lang="zh-CN" altLang="en-US" sz="800" dirty="0" smtClean="0">
                <a:solidFill>
                  <a:srgbClr val="C00000"/>
                </a:solidFill>
                <a:latin typeface="微软雅黑" panose="020B0503020204020204" pitchFamily="34" charset="-122"/>
                <a:ea typeface="微软雅黑" panose="020B0503020204020204" pitchFamily="34" charset="-122"/>
              </a:rPr>
              <a:t>用户认证处理</a:t>
            </a:r>
            <a:endParaRPr lang="en-US" altLang="zh-CN" sz="800" dirty="0">
              <a:solidFill>
                <a:srgbClr val="C00000"/>
              </a:solidFill>
              <a:latin typeface="微软雅黑" panose="020B0503020204020204" pitchFamily="34" charset="-122"/>
              <a:ea typeface="微软雅黑" panose="020B0503020204020204" pitchFamily="34" charset="-122"/>
            </a:endParaRPr>
          </a:p>
        </p:txBody>
      </p:sp>
      <p:cxnSp>
        <p:nvCxnSpPr>
          <p:cNvPr id="70" name="直接箭头连接符 69"/>
          <p:cNvCxnSpPr/>
          <p:nvPr/>
        </p:nvCxnSpPr>
        <p:spPr bwMode="auto">
          <a:xfrm flipV="1">
            <a:off x="5774868" y="1872953"/>
            <a:ext cx="435617" cy="0"/>
          </a:xfrm>
          <a:prstGeom prst="straightConnector1">
            <a:avLst/>
          </a:prstGeom>
          <a:noFill/>
          <a:ln>
            <a:solidFill>
              <a:srgbClr val="C00000"/>
            </a:solidFill>
            <a:prstDash val="dash"/>
            <a:headEnd type="arrow" w="med" len="med"/>
            <a:tailEnd type="arrow" w="med" len="med"/>
          </a:ln>
          <a:effectLst/>
          <a:extLst/>
        </p:spPr>
      </p:cxnSp>
      <p:sp>
        <p:nvSpPr>
          <p:cNvPr id="74" name="任意多边形 73"/>
          <p:cNvSpPr/>
          <p:nvPr/>
        </p:nvSpPr>
        <p:spPr bwMode="auto">
          <a:xfrm>
            <a:off x="1574131" y="2055590"/>
            <a:ext cx="396000" cy="0"/>
          </a:xfrm>
          <a:custGeom>
            <a:avLst/>
            <a:gdLst>
              <a:gd name="connsiteX0" fmla="*/ 685800 w 685800"/>
              <a:gd name="connsiteY0" fmla="*/ 0 h 0"/>
              <a:gd name="connsiteX1" fmla="*/ 0 w 685800"/>
              <a:gd name="connsiteY1" fmla="*/ 0 h 0"/>
            </a:gdLst>
            <a:ahLst/>
            <a:cxnLst>
              <a:cxn ang="0">
                <a:pos x="connsiteX0" y="connsiteY0"/>
              </a:cxn>
              <a:cxn ang="0">
                <a:pos x="connsiteX1" y="connsiteY1"/>
              </a:cxn>
            </a:cxnLst>
            <a:rect l="l" t="t" r="r" b="b"/>
            <a:pathLst>
              <a:path w="685800">
                <a:moveTo>
                  <a:pt x="685800" y="0"/>
                </a:moveTo>
                <a:lnTo>
                  <a:pt x="0" y="0"/>
                </a:lnTo>
              </a:path>
            </a:pathLst>
          </a:custGeom>
          <a:noFill/>
          <a:ln>
            <a:solidFill>
              <a:srgbClr val="C00000"/>
            </a:solidFill>
            <a:prstDash val="dash"/>
            <a:headEnd type="arrow" w="med" len="med"/>
            <a:tailEnd type="arrow" w="med" len="med"/>
          </a:ln>
          <a:effectLst/>
        </p:spPr>
        <p:txBody>
          <a:bodyPr rtlCol="0" anchor="ctr"/>
          <a:lstStyle/>
          <a:p>
            <a:pPr algn="ctr"/>
            <a:endParaRPr lang="zh-CN" altLang="en-US"/>
          </a:p>
        </p:txBody>
      </p:sp>
      <p:sp>
        <p:nvSpPr>
          <p:cNvPr id="75" name="任意多边形 74"/>
          <p:cNvSpPr/>
          <p:nvPr/>
        </p:nvSpPr>
        <p:spPr bwMode="auto">
          <a:xfrm>
            <a:off x="1257300" y="2028825"/>
            <a:ext cx="902550" cy="1753010"/>
          </a:xfrm>
          <a:custGeom>
            <a:avLst/>
            <a:gdLst>
              <a:gd name="connsiteX0" fmla="*/ 895350 w 902550"/>
              <a:gd name="connsiteY0" fmla="*/ 0 h 1753010"/>
              <a:gd name="connsiteX1" fmla="*/ 857250 w 902550"/>
              <a:gd name="connsiteY1" fmla="*/ 676275 h 1753010"/>
              <a:gd name="connsiteX2" fmla="*/ 552450 w 902550"/>
              <a:gd name="connsiteY2" fmla="*/ 733425 h 1753010"/>
              <a:gd name="connsiteX3" fmla="*/ 542925 w 902550"/>
              <a:gd name="connsiteY3" fmla="*/ 1200150 h 1753010"/>
              <a:gd name="connsiteX4" fmla="*/ 209550 w 902550"/>
              <a:gd name="connsiteY4" fmla="*/ 1714500 h 1753010"/>
              <a:gd name="connsiteX5" fmla="*/ 0 w 902550"/>
              <a:gd name="connsiteY5" fmla="*/ 1676400 h 175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550" h="1753010">
                <a:moveTo>
                  <a:pt x="895350" y="0"/>
                </a:moveTo>
                <a:cubicBezTo>
                  <a:pt x="904875" y="277019"/>
                  <a:pt x="914400" y="554038"/>
                  <a:pt x="857250" y="676275"/>
                </a:cubicBezTo>
                <a:cubicBezTo>
                  <a:pt x="800100" y="798513"/>
                  <a:pt x="604837" y="646113"/>
                  <a:pt x="552450" y="733425"/>
                </a:cubicBezTo>
                <a:cubicBezTo>
                  <a:pt x="500063" y="820737"/>
                  <a:pt x="600075" y="1036638"/>
                  <a:pt x="542925" y="1200150"/>
                </a:cubicBezTo>
                <a:cubicBezTo>
                  <a:pt x="485775" y="1363663"/>
                  <a:pt x="300037" y="1635125"/>
                  <a:pt x="209550" y="1714500"/>
                </a:cubicBezTo>
                <a:cubicBezTo>
                  <a:pt x="119063" y="1793875"/>
                  <a:pt x="59531" y="1735137"/>
                  <a:pt x="0" y="1676400"/>
                </a:cubicBezTo>
              </a:path>
            </a:pathLst>
          </a:custGeom>
          <a:noFill/>
          <a:ln>
            <a:solidFill>
              <a:srgbClr val="C00000"/>
            </a:solidFill>
            <a:prstDash val="dash"/>
            <a:headEnd type="arrow" w="med" len="med"/>
            <a:tailEnd type="arrow" w="med" len="med"/>
          </a:ln>
          <a:effectLst/>
        </p:spPr>
        <p:txBody>
          <a:bodyPr rtlCol="0" anchor="ctr"/>
          <a:lstStyle/>
          <a:p>
            <a:pPr algn="ctr"/>
            <a:endParaRPr lang="zh-CN" altLang="en-US"/>
          </a:p>
        </p:txBody>
      </p:sp>
      <p:cxnSp>
        <p:nvCxnSpPr>
          <p:cNvPr id="77" name="直接箭头连接符 76"/>
          <p:cNvCxnSpPr/>
          <p:nvPr/>
        </p:nvCxnSpPr>
        <p:spPr bwMode="auto">
          <a:xfrm flipH="1" flipV="1">
            <a:off x="6548197" y="1926717"/>
            <a:ext cx="11940" cy="355120"/>
          </a:xfrm>
          <a:prstGeom prst="straightConnector1">
            <a:avLst/>
          </a:prstGeom>
          <a:noFill/>
          <a:ln>
            <a:solidFill>
              <a:srgbClr val="C00000"/>
            </a:solidFill>
            <a:prstDash val="dash"/>
            <a:headEnd type="arrow" w="med" len="med"/>
            <a:tailEnd type="arrow" w="med" len="med"/>
          </a:ln>
          <a:effectLst/>
          <a:extLst/>
        </p:spPr>
      </p:cxnSp>
      <p:sp>
        <p:nvSpPr>
          <p:cNvPr id="79" name="任意多边形 78"/>
          <p:cNvSpPr/>
          <p:nvPr/>
        </p:nvSpPr>
        <p:spPr bwMode="auto">
          <a:xfrm>
            <a:off x="5438775" y="2482850"/>
            <a:ext cx="1133475" cy="1289050"/>
          </a:xfrm>
          <a:custGeom>
            <a:avLst/>
            <a:gdLst>
              <a:gd name="connsiteX0" fmla="*/ 1133475 w 1133475"/>
              <a:gd name="connsiteY0" fmla="*/ 3175 h 1289050"/>
              <a:gd name="connsiteX1" fmla="*/ 1066800 w 1133475"/>
              <a:gd name="connsiteY1" fmla="*/ 31750 h 1289050"/>
              <a:gd name="connsiteX2" fmla="*/ 1057275 w 1133475"/>
              <a:gd name="connsiteY2" fmla="*/ 231775 h 1289050"/>
              <a:gd name="connsiteX3" fmla="*/ 733425 w 1133475"/>
              <a:gd name="connsiteY3" fmla="*/ 336550 h 1289050"/>
              <a:gd name="connsiteX4" fmla="*/ 638175 w 1133475"/>
              <a:gd name="connsiteY4" fmla="*/ 679450 h 1289050"/>
              <a:gd name="connsiteX5" fmla="*/ 247650 w 1133475"/>
              <a:gd name="connsiteY5" fmla="*/ 1146175 h 1289050"/>
              <a:gd name="connsiteX6" fmla="*/ 0 w 1133475"/>
              <a:gd name="connsiteY6" fmla="*/ 1289050 h 1289050"/>
              <a:gd name="connsiteX0" fmla="*/ 1133475 w 1133475"/>
              <a:gd name="connsiteY0" fmla="*/ 3175 h 1289050"/>
              <a:gd name="connsiteX1" fmla="*/ 1066800 w 1133475"/>
              <a:gd name="connsiteY1" fmla="*/ 31750 h 1289050"/>
              <a:gd name="connsiteX2" fmla="*/ 981075 w 1133475"/>
              <a:gd name="connsiteY2" fmla="*/ 231775 h 1289050"/>
              <a:gd name="connsiteX3" fmla="*/ 733425 w 1133475"/>
              <a:gd name="connsiteY3" fmla="*/ 336550 h 1289050"/>
              <a:gd name="connsiteX4" fmla="*/ 638175 w 1133475"/>
              <a:gd name="connsiteY4" fmla="*/ 679450 h 1289050"/>
              <a:gd name="connsiteX5" fmla="*/ 247650 w 1133475"/>
              <a:gd name="connsiteY5" fmla="*/ 1146175 h 1289050"/>
              <a:gd name="connsiteX6" fmla="*/ 0 w 1133475"/>
              <a:gd name="connsiteY6" fmla="*/ 1289050 h 1289050"/>
              <a:gd name="connsiteX0" fmla="*/ 1133475 w 1133475"/>
              <a:gd name="connsiteY0" fmla="*/ 3175 h 1289050"/>
              <a:gd name="connsiteX1" fmla="*/ 1066800 w 1133475"/>
              <a:gd name="connsiteY1" fmla="*/ 31750 h 1289050"/>
              <a:gd name="connsiteX2" fmla="*/ 981075 w 1133475"/>
              <a:gd name="connsiteY2" fmla="*/ 231775 h 1289050"/>
              <a:gd name="connsiteX3" fmla="*/ 676275 w 1133475"/>
              <a:gd name="connsiteY3" fmla="*/ 336550 h 1289050"/>
              <a:gd name="connsiteX4" fmla="*/ 638175 w 1133475"/>
              <a:gd name="connsiteY4" fmla="*/ 679450 h 1289050"/>
              <a:gd name="connsiteX5" fmla="*/ 247650 w 1133475"/>
              <a:gd name="connsiteY5" fmla="*/ 1146175 h 1289050"/>
              <a:gd name="connsiteX6" fmla="*/ 0 w 1133475"/>
              <a:gd name="connsiteY6" fmla="*/ 1289050 h 128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475" h="1289050">
                <a:moveTo>
                  <a:pt x="1133475" y="3175"/>
                </a:moveTo>
                <a:cubicBezTo>
                  <a:pt x="1106487" y="-1588"/>
                  <a:pt x="1092200" y="-6350"/>
                  <a:pt x="1066800" y="31750"/>
                </a:cubicBezTo>
                <a:cubicBezTo>
                  <a:pt x="1041400" y="69850"/>
                  <a:pt x="1046163" y="180975"/>
                  <a:pt x="981075" y="231775"/>
                </a:cubicBezTo>
                <a:cubicBezTo>
                  <a:pt x="915988" y="282575"/>
                  <a:pt x="733425" y="261938"/>
                  <a:pt x="676275" y="336550"/>
                </a:cubicBezTo>
                <a:cubicBezTo>
                  <a:pt x="619125" y="411163"/>
                  <a:pt x="709613" y="544513"/>
                  <a:pt x="638175" y="679450"/>
                </a:cubicBezTo>
                <a:cubicBezTo>
                  <a:pt x="566738" y="814388"/>
                  <a:pt x="354012" y="1044575"/>
                  <a:pt x="247650" y="1146175"/>
                </a:cubicBezTo>
                <a:cubicBezTo>
                  <a:pt x="141288" y="1247775"/>
                  <a:pt x="70644" y="1268412"/>
                  <a:pt x="0" y="1289050"/>
                </a:cubicBezTo>
              </a:path>
            </a:pathLst>
          </a:custGeom>
          <a:noFill/>
          <a:ln>
            <a:solidFill>
              <a:srgbClr val="C00000"/>
            </a:solidFill>
            <a:prstDash val="dash"/>
            <a:headEnd type="none" w="med" len="med"/>
            <a:tailEnd type="arrow" w="med" len="med"/>
          </a:ln>
          <a:effectLst/>
        </p:spPr>
        <p:txBody>
          <a:bodyPr rtlCol="0" anchor="ctr"/>
          <a:lstStyle/>
          <a:p>
            <a:pPr algn="ctr"/>
            <a:endParaRPr lang="zh-CN" altLang="en-US"/>
          </a:p>
        </p:txBody>
      </p:sp>
    </p:spTree>
    <p:extLst>
      <p:ext uri="{BB962C8B-B14F-4D97-AF65-F5344CB8AC3E}">
        <p14:creationId xmlns:p14="http://schemas.microsoft.com/office/powerpoint/2010/main" val="3310781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bwMode="auto">
          <a:xfrm flipH="1">
            <a:off x="1579563" y="1144588"/>
            <a:ext cx="685800" cy="415925"/>
          </a:xfrm>
          <a:custGeom>
            <a:avLst/>
            <a:gdLst>
              <a:gd name="connsiteX0" fmla="*/ 0 w 1307805"/>
              <a:gd name="connsiteY0" fmla="*/ 627321 h 627321"/>
              <a:gd name="connsiteX1" fmla="*/ 138224 w 1307805"/>
              <a:gd name="connsiteY1" fmla="*/ 318976 h 627321"/>
              <a:gd name="connsiteX2" fmla="*/ 478466 w 1307805"/>
              <a:gd name="connsiteY2" fmla="*/ 170121 h 627321"/>
              <a:gd name="connsiteX3" fmla="*/ 1307805 w 1307805"/>
              <a:gd name="connsiteY3" fmla="*/ 0 h 627321"/>
              <a:gd name="connsiteX0" fmla="*/ 0 w 1307805"/>
              <a:gd name="connsiteY0" fmla="*/ 701749 h 701749"/>
              <a:gd name="connsiteX1" fmla="*/ 138224 w 1307805"/>
              <a:gd name="connsiteY1" fmla="*/ 393404 h 701749"/>
              <a:gd name="connsiteX2" fmla="*/ 478466 w 1307805"/>
              <a:gd name="connsiteY2" fmla="*/ 244549 h 701749"/>
              <a:gd name="connsiteX3" fmla="*/ 1307805 w 1307805"/>
              <a:gd name="connsiteY3" fmla="*/ 0 h 701749"/>
            </a:gdLst>
            <a:ahLst/>
            <a:cxnLst>
              <a:cxn ang="0">
                <a:pos x="connsiteX0" y="connsiteY0"/>
              </a:cxn>
              <a:cxn ang="0">
                <a:pos x="connsiteX1" y="connsiteY1"/>
              </a:cxn>
              <a:cxn ang="0">
                <a:pos x="connsiteX2" y="connsiteY2"/>
              </a:cxn>
              <a:cxn ang="0">
                <a:pos x="connsiteX3" y="connsiteY3"/>
              </a:cxn>
            </a:cxnLst>
            <a:rect l="l" t="t" r="r" b="b"/>
            <a:pathLst>
              <a:path w="1307805" h="701749">
                <a:moveTo>
                  <a:pt x="0" y="701749"/>
                </a:moveTo>
                <a:cubicBezTo>
                  <a:pt x="29240" y="585676"/>
                  <a:pt x="58480" y="469604"/>
                  <a:pt x="138224" y="393404"/>
                </a:cubicBezTo>
                <a:cubicBezTo>
                  <a:pt x="217968" y="317204"/>
                  <a:pt x="283536" y="310116"/>
                  <a:pt x="478466" y="244549"/>
                </a:cubicBezTo>
                <a:cubicBezTo>
                  <a:pt x="673396" y="178982"/>
                  <a:pt x="990600" y="58479"/>
                  <a:pt x="1307805" y="0"/>
                </a:cubicBezTo>
              </a:path>
            </a:pathLst>
          </a:custGeom>
          <a:noFill/>
          <a:ln w="28575">
            <a:solidFill>
              <a:schemeClr val="accent4">
                <a:lumMod val="50000"/>
                <a:lumOff val="50000"/>
              </a:schemeClr>
            </a:solidFill>
          </a:ln>
          <a:effectLst/>
          <a:extLst/>
        </p:spPr>
        <p:txBody>
          <a:bodyPr/>
          <a:lstStyle/>
          <a:p>
            <a:pPr eaLnBrk="1" fontAlgn="auto" hangingPunct="1">
              <a:spcBef>
                <a:spcPts val="0"/>
              </a:spcBef>
              <a:spcAft>
                <a:spcPts val="0"/>
              </a:spcAft>
              <a:buClr>
                <a:srgbClr val="CC9900"/>
              </a:buClr>
              <a:buFont typeface="Wingdings" pitchFamily="2" charset="2"/>
              <a:buChar char="n"/>
              <a:defRPr/>
            </a:pPr>
            <a:endParaRPr lang="zh-CN" altLang="en-US" dirty="0">
              <a:solidFill>
                <a:srgbClr val="000000"/>
              </a:solidFill>
              <a:ea typeface="华文细黑"/>
              <a:cs typeface="Arial" pitchFamily="34" charset="0"/>
            </a:endParaRPr>
          </a:p>
        </p:txBody>
      </p:sp>
      <p:sp>
        <p:nvSpPr>
          <p:cNvPr id="7" name="任意多边形 6"/>
          <p:cNvSpPr/>
          <p:nvPr/>
        </p:nvSpPr>
        <p:spPr bwMode="auto">
          <a:xfrm>
            <a:off x="2230438" y="1171575"/>
            <a:ext cx="760412" cy="388938"/>
          </a:xfrm>
          <a:custGeom>
            <a:avLst/>
            <a:gdLst>
              <a:gd name="connsiteX0" fmla="*/ 0 w 1307805"/>
              <a:gd name="connsiteY0" fmla="*/ 627321 h 627321"/>
              <a:gd name="connsiteX1" fmla="*/ 138224 w 1307805"/>
              <a:gd name="connsiteY1" fmla="*/ 318976 h 627321"/>
              <a:gd name="connsiteX2" fmla="*/ 478466 w 1307805"/>
              <a:gd name="connsiteY2" fmla="*/ 170121 h 627321"/>
              <a:gd name="connsiteX3" fmla="*/ 1307805 w 1307805"/>
              <a:gd name="connsiteY3" fmla="*/ 0 h 627321"/>
            </a:gdLst>
            <a:ahLst/>
            <a:cxnLst>
              <a:cxn ang="0">
                <a:pos x="connsiteX0" y="connsiteY0"/>
              </a:cxn>
              <a:cxn ang="0">
                <a:pos x="connsiteX1" y="connsiteY1"/>
              </a:cxn>
              <a:cxn ang="0">
                <a:pos x="connsiteX2" y="connsiteY2"/>
              </a:cxn>
              <a:cxn ang="0">
                <a:pos x="connsiteX3" y="connsiteY3"/>
              </a:cxn>
            </a:cxnLst>
            <a:rect l="l" t="t" r="r" b="b"/>
            <a:pathLst>
              <a:path w="1307805" h="627321">
                <a:moveTo>
                  <a:pt x="0" y="627321"/>
                </a:moveTo>
                <a:cubicBezTo>
                  <a:pt x="29240" y="511248"/>
                  <a:pt x="58480" y="395176"/>
                  <a:pt x="138224" y="318976"/>
                </a:cubicBezTo>
                <a:cubicBezTo>
                  <a:pt x="217968" y="242776"/>
                  <a:pt x="283536" y="223284"/>
                  <a:pt x="478466" y="170121"/>
                </a:cubicBezTo>
                <a:cubicBezTo>
                  <a:pt x="673396" y="116958"/>
                  <a:pt x="990600" y="58479"/>
                  <a:pt x="1307805" y="0"/>
                </a:cubicBezTo>
              </a:path>
            </a:pathLst>
          </a:custGeom>
          <a:noFill/>
          <a:ln w="28575">
            <a:solidFill>
              <a:schemeClr val="accent4">
                <a:lumMod val="50000"/>
                <a:lumOff val="50000"/>
              </a:schemeClr>
            </a:solidFill>
          </a:ln>
          <a:effectLst/>
          <a:extLst/>
        </p:spPr>
        <p:txBody>
          <a:bodyPr/>
          <a:lstStyle/>
          <a:p>
            <a:pPr eaLnBrk="1" fontAlgn="auto" hangingPunct="1">
              <a:spcBef>
                <a:spcPts val="0"/>
              </a:spcBef>
              <a:spcAft>
                <a:spcPts val="0"/>
              </a:spcAft>
              <a:buClr>
                <a:srgbClr val="CC9900"/>
              </a:buClr>
              <a:buFont typeface="Wingdings" pitchFamily="2" charset="2"/>
              <a:buChar char="n"/>
              <a:defRPr/>
            </a:pPr>
            <a:endParaRPr lang="zh-CN" altLang="en-US" dirty="0">
              <a:solidFill>
                <a:srgbClr val="000000"/>
              </a:solidFill>
              <a:ea typeface="华文细黑"/>
              <a:cs typeface="Arial" pitchFamily="34" charset="0"/>
            </a:endParaRPr>
          </a:p>
        </p:txBody>
      </p:sp>
      <p:grpSp>
        <p:nvGrpSpPr>
          <p:cNvPr id="38916" name="组合 181"/>
          <p:cNvGrpSpPr>
            <a:grpSpLocks/>
          </p:cNvGrpSpPr>
          <p:nvPr/>
        </p:nvGrpSpPr>
        <p:grpSpPr bwMode="auto">
          <a:xfrm>
            <a:off x="2950392" y="1797640"/>
            <a:ext cx="851529" cy="423046"/>
            <a:chOff x="-88180" y="2365738"/>
            <a:chExt cx="1287954" cy="852548"/>
          </a:xfrm>
        </p:grpSpPr>
        <p:sp>
          <p:nvSpPr>
            <p:cNvPr id="38977" name="TextBox 301"/>
            <p:cNvSpPr txBox="1">
              <a:spLocks noChangeArrowheads="1"/>
            </p:cNvSpPr>
            <p:nvPr/>
          </p:nvSpPr>
          <p:spPr bwMode="auto">
            <a:xfrm>
              <a:off x="61856" y="2365738"/>
              <a:ext cx="1137918" cy="49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dirty="0">
                  <a:ea typeface="微软雅黑" panose="020B0503020204020204" pitchFamily="34" charset="-122"/>
                  <a:cs typeface="Arial" panose="020B0604020202020204" pitchFamily="34" charset="0"/>
                  <a:sym typeface="Arial" panose="020B0604020202020204" pitchFamily="34" charset="0"/>
                </a:rPr>
                <a:t>数据中心</a:t>
              </a:r>
              <a:endParaRPr lang="en-US" altLang="zh-CN" sz="1000" dirty="0">
                <a:ea typeface="微软雅黑" panose="020B0503020204020204" pitchFamily="34" charset="-122"/>
                <a:cs typeface="Arial" panose="020B0604020202020204" pitchFamily="34" charset="0"/>
                <a:sym typeface="Arial" panose="020B0604020202020204" pitchFamily="34" charset="0"/>
              </a:endParaRPr>
            </a:p>
          </p:txBody>
        </p:sp>
        <p:sp>
          <p:nvSpPr>
            <p:cNvPr id="38978" name="圆角矩形 286"/>
            <p:cNvSpPr>
              <a:spLocks noChangeArrowheads="1"/>
            </p:cNvSpPr>
            <p:nvPr/>
          </p:nvSpPr>
          <p:spPr bwMode="auto">
            <a:xfrm>
              <a:off x="136609" y="2722562"/>
              <a:ext cx="965032" cy="481013"/>
            </a:xfrm>
            <a:prstGeom prst="roundRect">
              <a:avLst>
                <a:gd name="adj" fmla="val 16667"/>
              </a:avLst>
            </a:prstGeom>
            <a:noFill/>
            <a:ln w="19050" algn="ctr">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CC9900"/>
                </a:buClr>
                <a:buFont typeface="Wingdings" panose="05000000000000000000" pitchFamily="2" charset="2"/>
                <a:buChar char="n"/>
              </a:pPr>
              <a:endParaRPr lang="zh-CN" altLang="en-US" sz="1200">
                <a:solidFill>
                  <a:srgbClr val="000000"/>
                </a:solidFill>
                <a:ea typeface="微软雅黑" panose="020B0503020204020204" pitchFamily="34" charset="-122"/>
                <a:cs typeface="Arial" panose="020B0604020202020204" pitchFamily="34" charset="0"/>
                <a:sym typeface="Arial" panose="020B0604020202020204" pitchFamily="34" charset="0"/>
              </a:endParaRPr>
            </a:p>
          </p:txBody>
        </p:sp>
        <p:pic>
          <p:nvPicPr>
            <p:cNvPr id="55" name="Picture 455" descr="图片146"/>
            <p:cNvPicPr>
              <a:picLocks noChangeAspect="1" noChangeArrowheads="1"/>
            </p:cNvPicPr>
            <p:nvPr/>
          </p:nvPicPr>
          <p:blipFill>
            <a:blip r:embed="rId2"/>
            <a:srcRect/>
            <a:stretch>
              <a:fillRect/>
            </a:stretch>
          </p:blipFill>
          <p:spPr bwMode="auto">
            <a:xfrm>
              <a:off x="762984" y="2762442"/>
              <a:ext cx="223305" cy="37750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6" name="Picture 455" descr="图片146"/>
            <p:cNvPicPr>
              <a:picLocks noChangeAspect="1" noChangeArrowheads="1"/>
            </p:cNvPicPr>
            <p:nvPr/>
          </p:nvPicPr>
          <p:blipFill>
            <a:blip r:embed="rId3"/>
            <a:srcRect/>
            <a:stretch>
              <a:fillRect/>
            </a:stretch>
          </p:blipFill>
          <p:spPr bwMode="auto">
            <a:xfrm>
              <a:off x="277957" y="2762442"/>
              <a:ext cx="220903" cy="37750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7" name="Picture 455" descr="图片146"/>
            <p:cNvPicPr>
              <a:picLocks noChangeAspect="1" noChangeArrowheads="1"/>
            </p:cNvPicPr>
            <p:nvPr/>
          </p:nvPicPr>
          <p:blipFill>
            <a:blip r:embed="rId3"/>
            <a:srcRect/>
            <a:stretch>
              <a:fillRect/>
            </a:stretch>
          </p:blipFill>
          <p:spPr bwMode="auto">
            <a:xfrm>
              <a:off x="518069" y="2762442"/>
              <a:ext cx="220903" cy="37750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5" name="Picture 460" descr="图片239"/>
            <p:cNvPicPr>
              <a:picLocks noChangeAspect="1" noChangeArrowheads="1"/>
            </p:cNvPicPr>
            <p:nvPr/>
          </p:nvPicPr>
          <p:blipFill>
            <a:blip r:embed="rId4"/>
            <a:srcRect/>
            <a:stretch>
              <a:fillRect/>
            </a:stretch>
          </p:blipFill>
          <p:spPr bwMode="auto">
            <a:xfrm>
              <a:off x="-88180" y="2866371"/>
              <a:ext cx="326553" cy="351915"/>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116" name="标题 115"/>
          <p:cNvSpPr>
            <a:spLocks noGrp="1"/>
          </p:cNvSpPr>
          <p:nvPr>
            <p:ph type="title" idx="4294967295"/>
          </p:nvPr>
        </p:nvSpPr>
        <p:spPr>
          <a:xfrm>
            <a:off x="430213" y="147638"/>
            <a:ext cx="8713787" cy="431800"/>
          </a:xfrm>
        </p:spPr>
        <p:txBody>
          <a:bodyPr/>
          <a:lstStyle/>
          <a:p>
            <a:pPr eaLnBrk="1" hangingPunct="1">
              <a:defRPr/>
            </a:pPr>
            <a:r>
              <a:rPr lang="zh-CN" altLang="en-US" sz="2800" b="0" kern="1200" dirty="0">
                <a:solidFill>
                  <a:srgbClr val="C00000"/>
                </a:solidFill>
                <a:ea typeface="微软雅黑" pitchFamily="34" charset="-122"/>
                <a:cs typeface="Arial" pitchFamily="34" charset="0"/>
                <a:sym typeface="Arial"/>
              </a:rPr>
              <a:t>有线无线用户</a:t>
            </a:r>
            <a:r>
              <a:rPr lang="en-US" altLang="zh-CN" sz="2800" b="0" kern="1200" dirty="0">
                <a:solidFill>
                  <a:srgbClr val="C00000"/>
                </a:solidFill>
                <a:ea typeface="微软雅黑" pitchFamily="34" charset="-122"/>
                <a:cs typeface="Arial" pitchFamily="34" charset="0"/>
                <a:sym typeface="Arial"/>
              </a:rPr>
              <a:t>IPv4/IPv6</a:t>
            </a:r>
            <a:r>
              <a:rPr lang="zh-CN" altLang="en-US" sz="2800" b="0" kern="1200" dirty="0">
                <a:solidFill>
                  <a:srgbClr val="C00000"/>
                </a:solidFill>
                <a:ea typeface="微软雅黑" pitchFamily="34" charset="-122"/>
                <a:cs typeface="Arial" pitchFamily="34" charset="0"/>
                <a:sym typeface="Arial"/>
              </a:rPr>
              <a:t>统一认证方案</a:t>
            </a:r>
          </a:p>
        </p:txBody>
      </p:sp>
      <p:sp>
        <p:nvSpPr>
          <p:cNvPr id="38918" name="矩形 116"/>
          <p:cNvSpPr>
            <a:spLocks noChangeArrowheads="1"/>
          </p:cNvSpPr>
          <p:nvPr/>
        </p:nvSpPr>
        <p:spPr bwMode="auto">
          <a:xfrm>
            <a:off x="276225" y="1157288"/>
            <a:ext cx="30099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CC9900"/>
              </a:buClr>
              <a:buFont typeface="Wingdings" panose="05000000000000000000" pitchFamily="2" charset="2"/>
              <a:buChar char="n"/>
            </a:pPr>
            <a:endParaRPr lang="zh-CN" altLang="en-US"/>
          </a:p>
        </p:txBody>
      </p:sp>
      <p:grpSp>
        <p:nvGrpSpPr>
          <p:cNvPr id="38919" name="组合 126"/>
          <p:cNvGrpSpPr>
            <a:grpSpLocks/>
          </p:cNvGrpSpPr>
          <p:nvPr/>
        </p:nvGrpSpPr>
        <p:grpSpPr bwMode="auto">
          <a:xfrm>
            <a:off x="1436688" y="1084263"/>
            <a:ext cx="654050" cy="276225"/>
            <a:chOff x="3779912" y="1829235"/>
            <a:chExt cx="653521" cy="367249"/>
          </a:xfrm>
        </p:grpSpPr>
        <p:sp>
          <p:nvSpPr>
            <p:cNvPr id="123" name="云形 122"/>
            <p:cNvSpPr/>
            <p:nvPr/>
          </p:nvSpPr>
          <p:spPr bwMode="auto">
            <a:xfrm>
              <a:off x="3779912" y="1829235"/>
              <a:ext cx="634486" cy="339810"/>
            </a:xfrm>
            <a:prstGeom prst="cloud">
              <a:avLst/>
            </a:prstGeom>
            <a:solidFill>
              <a:srgbClr val="00B0F0"/>
            </a:solidFill>
            <a:ln>
              <a:noFill/>
            </a:ln>
            <a:effectLst>
              <a:outerShdw blurRad="50800" dist="38100" dir="2700000" algn="tl" rotWithShape="0">
                <a:prstClr val="black">
                  <a:alpha val="40000"/>
                </a:prstClr>
              </a:outerShdw>
            </a:effectLst>
            <a:extLst/>
          </p:spPr>
          <p:txBody>
            <a:bodyPr/>
            <a:lstStyle/>
            <a:p>
              <a:pPr eaLnBrk="1" hangingPunct="1">
                <a:buClr>
                  <a:srgbClr val="CC9900"/>
                </a:buClr>
                <a:defRPr/>
              </a:pPr>
              <a:endParaRPr lang="zh-CN" altLang="en-US" sz="1200" dirty="0">
                <a:latin typeface="Arial" charset="0"/>
                <a:ea typeface="宋体" charset="-122"/>
              </a:endParaRPr>
            </a:p>
          </p:txBody>
        </p:sp>
        <p:sp>
          <p:nvSpPr>
            <p:cNvPr id="38976" name="TextBox 123"/>
            <p:cNvSpPr txBox="1">
              <a:spLocks noChangeArrowheads="1"/>
            </p:cNvSpPr>
            <p:nvPr/>
          </p:nvSpPr>
          <p:spPr bwMode="auto">
            <a:xfrm>
              <a:off x="3804171" y="1888708"/>
              <a:ext cx="629262"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900" b="1">
                  <a:solidFill>
                    <a:schemeClr val="bg1"/>
                  </a:solidFill>
                </a:rPr>
                <a:t>Internet</a:t>
              </a:r>
              <a:endParaRPr lang="zh-CN" altLang="en-US" sz="900" b="1">
                <a:solidFill>
                  <a:schemeClr val="bg1"/>
                </a:solidFill>
              </a:endParaRPr>
            </a:p>
          </p:txBody>
        </p:sp>
      </p:grpSp>
      <p:grpSp>
        <p:nvGrpSpPr>
          <p:cNvPr id="38920" name="组合 127"/>
          <p:cNvGrpSpPr>
            <a:grpSpLocks/>
          </p:cNvGrpSpPr>
          <p:nvPr/>
        </p:nvGrpSpPr>
        <p:grpSpPr bwMode="auto">
          <a:xfrm>
            <a:off x="2446338" y="1082675"/>
            <a:ext cx="725487" cy="274638"/>
            <a:chOff x="4675254" y="1829235"/>
            <a:chExt cx="724838" cy="367249"/>
          </a:xfrm>
        </p:grpSpPr>
        <p:sp>
          <p:nvSpPr>
            <p:cNvPr id="125" name="云形 124"/>
            <p:cNvSpPr/>
            <p:nvPr/>
          </p:nvSpPr>
          <p:spPr bwMode="auto">
            <a:xfrm>
              <a:off x="4675254" y="1829235"/>
              <a:ext cx="634432" cy="339652"/>
            </a:xfrm>
            <a:prstGeom prst="cloud">
              <a:avLst/>
            </a:prstGeom>
            <a:solidFill>
              <a:srgbClr val="92D050"/>
            </a:solidFill>
            <a:ln>
              <a:noFill/>
            </a:ln>
            <a:effectLst>
              <a:outerShdw blurRad="50800" dist="38100" dir="2700000" algn="tl" rotWithShape="0">
                <a:prstClr val="black">
                  <a:alpha val="40000"/>
                </a:prstClr>
              </a:outerShdw>
            </a:effectLst>
            <a:extLst/>
          </p:spPr>
          <p:txBody>
            <a:bodyPr/>
            <a:lstStyle/>
            <a:p>
              <a:pPr eaLnBrk="1" hangingPunct="1">
                <a:buClr>
                  <a:srgbClr val="CC9900"/>
                </a:buClr>
                <a:buFont typeface="Wingdings" pitchFamily="2" charset="2"/>
                <a:buChar char="n"/>
                <a:defRPr/>
              </a:pPr>
              <a:endParaRPr lang="zh-CN" altLang="en-US" dirty="0">
                <a:latin typeface="Arial" charset="0"/>
                <a:ea typeface="宋体" charset="-122"/>
              </a:endParaRPr>
            </a:p>
          </p:txBody>
        </p:sp>
        <p:sp>
          <p:nvSpPr>
            <p:cNvPr id="38974" name="TextBox 125"/>
            <p:cNvSpPr txBox="1">
              <a:spLocks noChangeArrowheads="1"/>
            </p:cNvSpPr>
            <p:nvPr/>
          </p:nvSpPr>
          <p:spPr bwMode="auto">
            <a:xfrm>
              <a:off x="4678474" y="1888708"/>
              <a:ext cx="721618"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900" b="1">
                  <a:solidFill>
                    <a:schemeClr val="bg1"/>
                  </a:solidFill>
                </a:rPr>
                <a:t>CERNET</a:t>
              </a:r>
              <a:endParaRPr lang="zh-CN" altLang="en-US" sz="900" b="1">
                <a:solidFill>
                  <a:schemeClr val="bg1"/>
                </a:solidFill>
              </a:endParaRPr>
            </a:p>
          </p:txBody>
        </p:sp>
      </p:grpSp>
      <p:pic>
        <p:nvPicPr>
          <p:cNvPr id="129" name="Picture 460" descr="图片239"/>
          <p:cNvPicPr>
            <a:picLocks noChangeAspect="1" noChangeArrowheads="1"/>
          </p:cNvPicPr>
          <p:nvPr/>
        </p:nvPicPr>
        <p:blipFill>
          <a:blip r:embed="rId5"/>
          <a:srcRect/>
          <a:stretch>
            <a:fillRect/>
          </a:stretch>
        </p:blipFill>
        <p:spPr bwMode="auto">
          <a:xfrm>
            <a:off x="2076450" y="1933575"/>
            <a:ext cx="358775" cy="280988"/>
          </a:xfrm>
          <a:prstGeom prst="rect">
            <a:avLst/>
          </a:prstGeom>
          <a:noFill/>
          <a:effectLst>
            <a:outerShdw blurRad="50800" dist="38100" dir="2700000" algn="tl" rotWithShape="0">
              <a:prstClr val="black">
                <a:alpha val="40000"/>
              </a:prstClr>
            </a:outerShdw>
          </a:effectLst>
        </p:spPr>
      </p:pic>
      <p:pic>
        <p:nvPicPr>
          <p:cNvPr id="130" name="Picture 456" descr="图片235"/>
          <p:cNvPicPr>
            <a:picLocks noChangeAspect="1" noChangeArrowheads="1"/>
          </p:cNvPicPr>
          <p:nvPr/>
        </p:nvPicPr>
        <p:blipFill>
          <a:blip r:embed="rId6"/>
          <a:srcRect/>
          <a:stretch>
            <a:fillRect/>
          </a:stretch>
        </p:blipFill>
        <p:spPr bwMode="auto">
          <a:xfrm>
            <a:off x="2082800" y="1330325"/>
            <a:ext cx="360363" cy="255588"/>
          </a:xfrm>
          <a:prstGeom prst="rect">
            <a:avLst/>
          </a:prstGeom>
          <a:noFill/>
          <a:effectLst>
            <a:outerShdw blurRad="50800" dist="38100" dir="2700000" algn="tl" rotWithShape="0">
              <a:prstClr val="black">
                <a:alpha val="40000"/>
              </a:prstClr>
            </a:outerShdw>
          </a:effectLst>
        </p:spPr>
      </p:pic>
      <p:cxnSp>
        <p:nvCxnSpPr>
          <p:cNvPr id="38923" name="直接连接符 133"/>
          <p:cNvCxnSpPr>
            <a:cxnSpLocks noChangeShapeType="1"/>
          </p:cNvCxnSpPr>
          <p:nvPr/>
        </p:nvCxnSpPr>
        <p:spPr bwMode="auto">
          <a:xfrm flipV="1">
            <a:off x="2255838" y="1585913"/>
            <a:ext cx="6350" cy="347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135" name="Picture 459" descr="图片238"/>
          <p:cNvPicPr>
            <a:picLocks noChangeAspect="1" noChangeArrowheads="1"/>
          </p:cNvPicPr>
          <p:nvPr/>
        </p:nvPicPr>
        <p:blipFill>
          <a:blip r:embed="rId7"/>
          <a:srcRect/>
          <a:stretch>
            <a:fillRect/>
          </a:stretch>
        </p:blipFill>
        <p:spPr bwMode="auto">
          <a:xfrm>
            <a:off x="2076450" y="2406650"/>
            <a:ext cx="358775" cy="284163"/>
          </a:xfrm>
          <a:prstGeom prst="rect">
            <a:avLst/>
          </a:prstGeom>
          <a:noFill/>
          <a:effectLst>
            <a:outerShdw blurRad="50800" dist="38100" dir="2700000" algn="tl" rotWithShape="0">
              <a:prstClr val="black">
                <a:alpha val="40000"/>
              </a:prstClr>
            </a:outerShdw>
          </a:effectLst>
        </p:spPr>
      </p:pic>
      <p:pic>
        <p:nvPicPr>
          <p:cNvPr id="136" name="Picture 459" descr="图片238"/>
          <p:cNvPicPr>
            <a:picLocks noChangeAspect="1" noChangeArrowheads="1"/>
          </p:cNvPicPr>
          <p:nvPr/>
        </p:nvPicPr>
        <p:blipFill>
          <a:blip r:embed="rId7"/>
          <a:srcRect/>
          <a:stretch>
            <a:fillRect/>
          </a:stretch>
        </p:blipFill>
        <p:spPr bwMode="auto">
          <a:xfrm>
            <a:off x="2781300" y="2406650"/>
            <a:ext cx="358775" cy="284163"/>
          </a:xfrm>
          <a:prstGeom prst="rect">
            <a:avLst/>
          </a:prstGeom>
          <a:noFill/>
          <a:effectLst>
            <a:outerShdw blurRad="50800" dist="38100" dir="2700000" algn="tl" rotWithShape="0">
              <a:prstClr val="black">
                <a:alpha val="40000"/>
              </a:prstClr>
            </a:outerShdw>
          </a:effectLst>
        </p:spPr>
      </p:pic>
      <p:pic>
        <p:nvPicPr>
          <p:cNvPr id="137" name="Picture 459" descr="图片238"/>
          <p:cNvPicPr>
            <a:picLocks noChangeAspect="1" noChangeArrowheads="1"/>
          </p:cNvPicPr>
          <p:nvPr/>
        </p:nvPicPr>
        <p:blipFill>
          <a:blip r:embed="rId7"/>
          <a:srcRect/>
          <a:stretch>
            <a:fillRect/>
          </a:stretch>
        </p:blipFill>
        <p:spPr bwMode="auto">
          <a:xfrm>
            <a:off x="1381125" y="2406650"/>
            <a:ext cx="358775" cy="284163"/>
          </a:xfrm>
          <a:prstGeom prst="rect">
            <a:avLst/>
          </a:prstGeom>
          <a:noFill/>
          <a:effectLst>
            <a:outerShdw blurRad="50800" dist="38100" dir="2700000" algn="tl" rotWithShape="0">
              <a:prstClr val="black">
                <a:alpha val="40000"/>
              </a:prstClr>
            </a:outerShdw>
          </a:effectLst>
        </p:spPr>
      </p:pic>
      <p:cxnSp>
        <p:nvCxnSpPr>
          <p:cNvPr id="38927" name="直接连接符 138"/>
          <p:cNvCxnSpPr>
            <a:cxnSpLocks noChangeShapeType="1"/>
          </p:cNvCxnSpPr>
          <p:nvPr/>
        </p:nvCxnSpPr>
        <p:spPr bwMode="auto">
          <a:xfrm>
            <a:off x="2255838" y="2214563"/>
            <a:ext cx="0" cy="192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8928" name="直接连接符 140"/>
          <p:cNvCxnSpPr>
            <a:cxnSpLocks noChangeShapeType="1"/>
          </p:cNvCxnSpPr>
          <p:nvPr/>
        </p:nvCxnSpPr>
        <p:spPr bwMode="auto">
          <a:xfrm flipH="1">
            <a:off x="1560513" y="2214563"/>
            <a:ext cx="695325" cy="192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8929" name="直接连接符 142"/>
          <p:cNvCxnSpPr>
            <a:cxnSpLocks noChangeShapeType="1"/>
          </p:cNvCxnSpPr>
          <p:nvPr/>
        </p:nvCxnSpPr>
        <p:spPr bwMode="auto">
          <a:xfrm>
            <a:off x="2255838" y="2214563"/>
            <a:ext cx="704850" cy="192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8930" name="直接连接符 169"/>
          <p:cNvCxnSpPr>
            <a:cxnSpLocks noChangeShapeType="1"/>
          </p:cNvCxnSpPr>
          <p:nvPr/>
        </p:nvCxnSpPr>
        <p:spPr bwMode="auto">
          <a:xfrm flipH="1">
            <a:off x="1466850" y="2690813"/>
            <a:ext cx="93663" cy="460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8931" name="直接连接符 171"/>
          <p:cNvCxnSpPr>
            <a:cxnSpLocks noChangeShapeType="1"/>
          </p:cNvCxnSpPr>
          <p:nvPr/>
        </p:nvCxnSpPr>
        <p:spPr bwMode="auto">
          <a:xfrm flipH="1">
            <a:off x="1008063" y="2690813"/>
            <a:ext cx="552450" cy="463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8932" name="直接连接符 173"/>
          <p:cNvCxnSpPr>
            <a:cxnSpLocks noChangeShapeType="1"/>
          </p:cNvCxnSpPr>
          <p:nvPr/>
        </p:nvCxnSpPr>
        <p:spPr bwMode="auto">
          <a:xfrm flipH="1">
            <a:off x="2232025" y="2690813"/>
            <a:ext cx="23813" cy="1508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8933" name="直接连接符 179"/>
          <p:cNvCxnSpPr>
            <a:cxnSpLocks noChangeShapeType="1"/>
          </p:cNvCxnSpPr>
          <p:nvPr/>
        </p:nvCxnSpPr>
        <p:spPr bwMode="auto">
          <a:xfrm>
            <a:off x="2960688" y="2690813"/>
            <a:ext cx="315912" cy="204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8934" name="直接连接符 183"/>
          <p:cNvCxnSpPr>
            <a:cxnSpLocks noChangeShapeType="1"/>
          </p:cNvCxnSpPr>
          <p:nvPr/>
        </p:nvCxnSpPr>
        <p:spPr bwMode="auto">
          <a:xfrm flipH="1">
            <a:off x="2591808" y="2135188"/>
            <a:ext cx="3600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8935" name="圆角矩形 192"/>
          <p:cNvSpPr>
            <a:spLocks noChangeArrowheads="1"/>
          </p:cNvSpPr>
          <p:nvPr/>
        </p:nvSpPr>
        <p:spPr bwMode="auto">
          <a:xfrm>
            <a:off x="762000" y="2928938"/>
            <a:ext cx="952500" cy="1279525"/>
          </a:xfrm>
          <a:prstGeom prst="roundRect">
            <a:avLst>
              <a:gd name="adj" fmla="val 9829"/>
            </a:avLst>
          </a:prstGeom>
          <a:noFill/>
          <a:ln w="12700">
            <a:solidFill>
              <a:srgbClr val="6699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CC9900"/>
              </a:buClr>
              <a:buFont typeface="Wingdings" panose="05000000000000000000" pitchFamily="2" charset="2"/>
              <a:buChar char="n"/>
            </a:pPr>
            <a:endParaRPr lang="zh-CN" altLang="en-US"/>
          </a:p>
        </p:txBody>
      </p:sp>
      <p:sp>
        <p:nvSpPr>
          <p:cNvPr id="38936" name="圆角矩形 193"/>
          <p:cNvSpPr>
            <a:spLocks noChangeArrowheads="1"/>
          </p:cNvSpPr>
          <p:nvPr/>
        </p:nvSpPr>
        <p:spPr bwMode="auto">
          <a:xfrm>
            <a:off x="1790700" y="2928938"/>
            <a:ext cx="952500" cy="1279525"/>
          </a:xfrm>
          <a:prstGeom prst="roundRect">
            <a:avLst>
              <a:gd name="adj" fmla="val 9829"/>
            </a:avLst>
          </a:prstGeom>
          <a:noFill/>
          <a:ln w="12700">
            <a:solidFill>
              <a:srgbClr val="6699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CC9900"/>
              </a:buClr>
              <a:buFont typeface="Wingdings" panose="05000000000000000000" pitchFamily="2" charset="2"/>
              <a:buChar char="n"/>
            </a:pPr>
            <a:endParaRPr lang="zh-CN" altLang="en-US"/>
          </a:p>
        </p:txBody>
      </p:sp>
      <p:sp>
        <p:nvSpPr>
          <p:cNvPr id="38937" name="圆角矩形 194"/>
          <p:cNvSpPr>
            <a:spLocks noChangeArrowheads="1"/>
          </p:cNvSpPr>
          <p:nvPr/>
        </p:nvSpPr>
        <p:spPr bwMode="auto">
          <a:xfrm>
            <a:off x="2819400" y="2928938"/>
            <a:ext cx="952500" cy="1279525"/>
          </a:xfrm>
          <a:prstGeom prst="roundRect">
            <a:avLst>
              <a:gd name="adj" fmla="val 9829"/>
            </a:avLst>
          </a:prstGeom>
          <a:noFill/>
          <a:ln w="12700">
            <a:solidFill>
              <a:srgbClr val="6699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CC9900"/>
              </a:buClr>
              <a:buFont typeface="Wingdings" panose="05000000000000000000" pitchFamily="2" charset="2"/>
              <a:buChar char="n"/>
            </a:pPr>
            <a:endParaRPr lang="zh-CN" altLang="en-US"/>
          </a:p>
        </p:txBody>
      </p:sp>
      <p:pic>
        <p:nvPicPr>
          <p:cNvPr id="38938" name="Picture 3" descr="F:\PIC\16：10_PPT_pic\ICOS\Devices-computer-laptop-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388" y="3576638"/>
            <a:ext cx="252412"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9" name="Picture 12" descr="F:\PIC\16：10_PPT_pic\ICOS\touch-screen-kiosk-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70188" y="3535363"/>
            <a:ext cx="3937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0" name="Picture 8" descr="F:\PIC\16：10_PPT_pic\ICOS\iPad-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73438" y="3543300"/>
            <a:ext cx="3524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1" name="Picture 10" descr="F:\PIC\16：10_PPT_pic\ICOS\iPhone-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60700" y="3543300"/>
            <a:ext cx="39052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2" name="Picture 4" descr="F:\PIC\16：10_PPT_pic\ICOS\desktop-ico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0013" y="3560763"/>
            <a:ext cx="309562"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3" name="Picture 8" descr="F:\PIC\16：10_PPT_pic\ICOS\notebook-ico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3150" y="3559175"/>
            <a:ext cx="31273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4" name="Picture 2" descr="F:\PIC\16：10_PPT_pic\ICOS\psp-2-icon.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12925" y="3565525"/>
            <a:ext cx="30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5" name="Picture 7" descr="F:\PIC\16：10_PPT_pic\ICOS\iPad-with-keyboard-ico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1213" y="3581400"/>
            <a:ext cx="29051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6" name="Picture 11" descr="F:\PIC\16：10_PPT_pic\ICOS\iPod-U2-ico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98713" y="3562350"/>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7" name="Picture 461" descr="图片24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7088" y="3154363"/>
            <a:ext cx="36036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948" name="直接连接符 99"/>
          <p:cNvCxnSpPr>
            <a:cxnSpLocks noChangeShapeType="1"/>
          </p:cNvCxnSpPr>
          <p:nvPr/>
        </p:nvCxnSpPr>
        <p:spPr bwMode="auto">
          <a:xfrm flipH="1">
            <a:off x="1115616" y="1749425"/>
            <a:ext cx="82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131" name="Picture 460" descr="图片239"/>
          <p:cNvPicPr>
            <a:picLocks noChangeAspect="1" noChangeArrowheads="1"/>
          </p:cNvPicPr>
          <p:nvPr/>
        </p:nvPicPr>
        <p:blipFill>
          <a:blip r:embed="rId5"/>
          <a:srcRect/>
          <a:stretch>
            <a:fillRect/>
          </a:stretch>
        </p:blipFill>
        <p:spPr bwMode="auto">
          <a:xfrm>
            <a:off x="2268538" y="1978025"/>
            <a:ext cx="358775" cy="279400"/>
          </a:xfrm>
          <a:prstGeom prst="rect">
            <a:avLst/>
          </a:prstGeom>
          <a:noFill/>
          <a:effectLst>
            <a:outerShdw blurRad="50800" dist="38100" dir="2700000" algn="tl" rotWithShape="0">
              <a:prstClr val="black">
                <a:alpha val="40000"/>
              </a:prstClr>
            </a:outerShdw>
          </a:effectLst>
        </p:spPr>
      </p:pic>
      <p:cxnSp>
        <p:nvCxnSpPr>
          <p:cNvPr id="38950" name="直接连接符 139"/>
          <p:cNvCxnSpPr>
            <a:cxnSpLocks noChangeShapeType="1"/>
          </p:cNvCxnSpPr>
          <p:nvPr/>
        </p:nvCxnSpPr>
        <p:spPr bwMode="auto">
          <a:xfrm>
            <a:off x="3276600" y="3121025"/>
            <a:ext cx="34925" cy="9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8951" name="直接连接符 160"/>
          <p:cNvCxnSpPr>
            <a:cxnSpLocks noChangeShapeType="1"/>
          </p:cNvCxnSpPr>
          <p:nvPr/>
        </p:nvCxnSpPr>
        <p:spPr bwMode="auto">
          <a:xfrm>
            <a:off x="2232025" y="3124200"/>
            <a:ext cx="0" cy="149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38952" name="Picture 461" descr="图片24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51050" y="2841625"/>
            <a:ext cx="3603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3" name="Picture 461" descr="图片2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32138" y="2895600"/>
            <a:ext cx="2873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470" descr="图片249"/>
          <p:cNvPicPr>
            <a:picLocks noChangeAspect="1" noChangeArrowheads="1"/>
          </p:cNvPicPr>
          <p:nvPr/>
        </p:nvPicPr>
        <p:blipFill>
          <a:blip r:embed="rId19"/>
          <a:srcRect/>
          <a:stretch>
            <a:fillRect/>
          </a:stretch>
        </p:blipFill>
        <p:spPr bwMode="auto">
          <a:xfrm>
            <a:off x="2008188" y="1654175"/>
            <a:ext cx="436562" cy="203200"/>
          </a:xfrm>
          <a:prstGeom prst="rect">
            <a:avLst/>
          </a:prstGeom>
          <a:noFill/>
          <a:effectLst>
            <a:outerShdw blurRad="50800" dist="38100" dir="2700000" algn="tl" rotWithShape="0">
              <a:prstClr val="black">
                <a:alpha val="40000"/>
              </a:prstClr>
            </a:outerShdw>
          </a:effectLst>
        </p:spPr>
      </p:pic>
      <p:sp>
        <p:nvSpPr>
          <p:cNvPr id="38955" name="TextBox 44"/>
          <p:cNvSpPr txBox="1">
            <a:spLocks noChangeArrowheads="1"/>
          </p:cNvSpPr>
          <p:nvPr/>
        </p:nvSpPr>
        <p:spPr bwMode="auto">
          <a:xfrm>
            <a:off x="2467768" y="1503363"/>
            <a:ext cx="531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00">
                <a:ea typeface="微软雅黑" panose="020B0503020204020204" pitchFamily="34" charset="-122"/>
                <a:cs typeface="Arial" panose="020B0604020202020204" pitchFamily="34" charset="0"/>
                <a:sym typeface="Arial" panose="020B0604020202020204" pitchFamily="34" charset="0"/>
              </a:rPr>
              <a:t>BRAS</a:t>
            </a:r>
            <a:endParaRPr lang="zh-CN" altLang="en-US" sz="1000">
              <a:ea typeface="微软雅黑" panose="020B0503020204020204" pitchFamily="34" charset="-122"/>
              <a:cs typeface="Arial" panose="020B0604020202020204" pitchFamily="34" charset="0"/>
              <a:sym typeface="Arial" panose="020B0604020202020204" pitchFamily="34" charset="0"/>
            </a:endParaRPr>
          </a:p>
        </p:txBody>
      </p:sp>
      <p:pic>
        <p:nvPicPr>
          <p:cNvPr id="38956" name="Picture 461" descr="图片24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73188" y="3163888"/>
            <a:ext cx="36036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7" name="Picture 461" descr="图片24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70100" y="3255963"/>
            <a:ext cx="3587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58" name="任意多边形 86"/>
          <p:cNvSpPr>
            <a:spLocks/>
          </p:cNvSpPr>
          <p:nvPr/>
        </p:nvSpPr>
        <p:spPr bwMode="auto">
          <a:xfrm>
            <a:off x="1577975" y="1873250"/>
            <a:ext cx="633413" cy="1249363"/>
          </a:xfrm>
          <a:custGeom>
            <a:avLst/>
            <a:gdLst>
              <a:gd name="T0" fmla="*/ 4581 w 632346"/>
              <a:gd name="T1" fmla="*/ 395869 h 1665027"/>
              <a:gd name="T2" fmla="*/ 59540 w 632346"/>
              <a:gd name="T3" fmla="*/ 233628 h 1665027"/>
              <a:gd name="T4" fmla="*/ 361821 w 632346"/>
              <a:gd name="T5" fmla="*/ 162241 h 1665027"/>
              <a:gd name="T6" fmla="*/ 595405 w 632346"/>
              <a:gd name="T7" fmla="*/ 35694 h 1665027"/>
              <a:gd name="T8" fmla="*/ 609144 w 632346"/>
              <a:gd name="T9" fmla="*/ 0 h 16650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346" h="1665027">
                <a:moveTo>
                  <a:pt x="4549" y="1665027"/>
                </a:moveTo>
                <a:cubicBezTo>
                  <a:pt x="2274" y="1405719"/>
                  <a:pt x="0" y="1146412"/>
                  <a:pt x="59140" y="982639"/>
                </a:cubicBezTo>
                <a:cubicBezTo>
                  <a:pt x="118280" y="818866"/>
                  <a:pt x="270681" y="821140"/>
                  <a:pt x="359391" y="682388"/>
                </a:cubicBezTo>
                <a:cubicBezTo>
                  <a:pt x="448101" y="543636"/>
                  <a:pt x="550460" y="263856"/>
                  <a:pt x="591403" y="150125"/>
                </a:cubicBezTo>
                <a:cubicBezTo>
                  <a:pt x="632346" y="36394"/>
                  <a:pt x="618698" y="18197"/>
                  <a:pt x="605050" y="0"/>
                </a:cubicBezTo>
              </a:path>
            </a:pathLst>
          </a:custGeom>
          <a:noFill/>
          <a:ln w="9525">
            <a:solidFill>
              <a:srgbClr val="00B05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8959" name="TextBox 44"/>
          <p:cNvSpPr txBox="1">
            <a:spLocks noChangeArrowheads="1"/>
          </p:cNvSpPr>
          <p:nvPr/>
        </p:nvSpPr>
        <p:spPr bwMode="auto">
          <a:xfrm>
            <a:off x="1550988" y="2719388"/>
            <a:ext cx="595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000">
                <a:solidFill>
                  <a:srgbClr val="00B050"/>
                </a:solidFill>
                <a:ea typeface="微软雅黑" panose="020B0503020204020204" pitchFamily="34" charset="-122"/>
                <a:cs typeface="Arial" panose="020B0604020202020204" pitchFamily="34" charset="0"/>
                <a:sym typeface="Arial" panose="020B0604020202020204" pitchFamily="34" charset="0"/>
              </a:rPr>
              <a:t>PPPoE</a:t>
            </a:r>
            <a:endParaRPr lang="zh-CN" altLang="en-US" sz="1000">
              <a:solidFill>
                <a:srgbClr val="00B050"/>
              </a:solidFill>
              <a:ea typeface="微软雅黑" panose="020B0503020204020204" pitchFamily="34" charset="-122"/>
              <a:cs typeface="Arial" panose="020B0604020202020204" pitchFamily="34" charset="0"/>
              <a:sym typeface="Arial" panose="020B0604020202020204" pitchFamily="34" charset="0"/>
            </a:endParaRPr>
          </a:p>
        </p:txBody>
      </p:sp>
      <p:sp>
        <p:nvSpPr>
          <p:cNvPr id="38960" name="TextBox 89"/>
          <p:cNvSpPr txBox="1">
            <a:spLocks noChangeArrowheads="1"/>
          </p:cNvSpPr>
          <p:nvPr/>
        </p:nvSpPr>
        <p:spPr bwMode="auto">
          <a:xfrm>
            <a:off x="5387975" y="1006475"/>
            <a:ext cx="35067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IPv6</a:t>
            </a:r>
            <a:r>
              <a:rPr lang="zh-CN" altLang="en-US" sz="1200" dirty="0">
                <a:latin typeface="微软雅黑" panose="020B0503020204020204" pitchFamily="34" charset="-122"/>
                <a:ea typeface="微软雅黑" panose="020B0503020204020204" pitchFamily="34" charset="-122"/>
              </a:rPr>
              <a:t>是未来校园网必然发展之路，华为校园网方案全面支持</a:t>
            </a:r>
            <a:r>
              <a:rPr lang="en-US" altLang="zh-CN" sz="1200" dirty="0">
                <a:latin typeface="微软雅黑" panose="020B0503020204020204" pitchFamily="34" charset="-122"/>
                <a:ea typeface="微软雅黑" panose="020B0503020204020204" pitchFamily="34" charset="-122"/>
              </a:rPr>
              <a:t>IPv4/IPv6</a:t>
            </a:r>
            <a:r>
              <a:rPr lang="zh-CN" altLang="en-US" sz="1200" dirty="0">
                <a:latin typeface="微软雅黑" panose="020B0503020204020204" pitchFamily="34" charset="-122"/>
                <a:ea typeface="微软雅黑" panose="020B0503020204020204" pitchFamily="34" charset="-122"/>
              </a:rPr>
              <a:t>双栈用户认证。在全校范围内统一规划</a:t>
            </a:r>
            <a:r>
              <a:rPr lang="en-US" altLang="zh-CN" sz="1200" dirty="0">
                <a:latin typeface="微软雅黑" panose="020B0503020204020204" pitchFamily="34" charset="-122"/>
                <a:ea typeface="微软雅黑" panose="020B0503020204020204" pitchFamily="34" charset="-122"/>
              </a:rPr>
              <a:t>IPv4</a:t>
            </a:r>
            <a:r>
              <a:rPr lang="zh-CN" altLang="en-US" sz="1200" dirty="0">
                <a:latin typeface="微软雅黑" panose="020B0503020204020204" pitchFamily="34" charset="-122"/>
                <a:ea typeface="微软雅黑" panose="020B0503020204020204" pitchFamily="34" charset="-122"/>
              </a:rPr>
              <a:t>和</a:t>
            </a:r>
            <a:r>
              <a:rPr lang="en-US" altLang="zh-CN" sz="1200" dirty="0">
                <a:latin typeface="微软雅黑" panose="020B0503020204020204" pitchFamily="34" charset="-122"/>
                <a:ea typeface="微软雅黑" panose="020B0503020204020204" pitchFamily="34" charset="-122"/>
              </a:rPr>
              <a:t>IPv6</a:t>
            </a:r>
            <a:r>
              <a:rPr lang="zh-CN" altLang="en-US" sz="1200" dirty="0">
                <a:latin typeface="微软雅黑" panose="020B0503020204020204" pitchFamily="34" charset="-122"/>
                <a:ea typeface="微软雅黑" panose="020B0503020204020204" pitchFamily="34" charset="-122"/>
              </a:rPr>
              <a:t>地址，并部署</a:t>
            </a:r>
            <a:r>
              <a:rPr lang="en-US" altLang="zh-CN" sz="1200" dirty="0">
                <a:latin typeface="微软雅黑" panose="020B0503020204020204" pitchFamily="34" charset="-122"/>
                <a:ea typeface="微软雅黑" panose="020B0503020204020204" pitchFamily="34" charset="-122"/>
              </a:rPr>
              <a:t>IPv6</a:t>
            </a:r>
            <a:r>
              <a:rPr lang="zh-CN" altLang="en-US" sz="1200" dirty="0">
                <a:latin typeface="微软雅黑" panose="020B0503020204020204" pitchFamily="34" charset="-122"/>
                <a:ea typeface="微软雅黑" panose="020B0503020204020204" pitchFamily="34" charset="-122"/>
              </a:rPr>
              <a:t>业务。</a:t>
            </a:r>
            <a:endParaRPr lang="en-US" altLang="zh-CN" sz="12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buChar char="•"/>
            </a:pPr>
            <a:endParaRPr lang="en-US" altLang="zh-CN" sz="12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对于有线用户来说，用户可发起</a:t>
            </a:r>
            <a:r>
              <a:rPr lang="en-US" altLang="zh-CN" sz="1200" dirty="0" err="1">
                <a:latin typeface="微软雅黑" panose="020B0503020204020204" pitchFamily="34" charset="-122"/>
                <a:ea typeface="微软雅黑" panose="020B0503020204020204" pitchFamily="34" charset="-122"/>
              </a:rPr>
              <a:t>PPPoE</a:t>
            </a:r>
            <a:r>
              <a:rPr lang="zh-CN" altLang="en-US" sz="1200" dirty="0">
                <a:latin typeface="微软雅黑" panose="020B0503020204020204" pitchFamily="34" charset="-122"/>
                <a:ea typeface="微软雅黑" panose="020B0503020204020204" pitchFamily="34" charset="-122"/>
              </a:rPr>
              <a:t>拨号请求，</a:t>
            </a:r>
            <a:r>
              <a:rPr lang="en-US" altLang="zh-CN" sz="1200" dirty="0">
                <a:latin typeface="微软雅黑" panose="020B0503020204020204" pitchFamily="34" charset="-122"/>
                <a:ea typeface="微软雅黑" panose="020B0503020204020204" pitchFamily="34" charset="-122"/>
              </a:rPr>
              <a:t>BRAS</a:t>
            </a:r>
            <a:r>
              <a:rPr lang="zh-CN" altLang="en-US" sz="1200" dirty="0">
                <a:latin typeface="微软雅黑" panose="020B0503020204020204" pitchFamily="34" charset="-122"/>
                <a:ea typeface="微软雅黑" panose="020B0503020204020204" pitchFamily="34" charset="-122"/>
              </a:rPr>
              <a:t>回应此请求，认证通过后可以同时分配</a:t>
            </a:r>
            <a:r>
              <a:rPr lang="en-US" altLang="zh-CN" sz="1200" dirty="0">
                <a:latin typeface="微软雅黑" panose="020B0503020204020204" pitchFamily="34" charset="-122"/>
                <a:ea typeface="微软雅黑" panose="020B0503020204020204" pitchFamily="34" charset="-122"/>
              </a:rPr>
              <a:t>IPv4/IPv6</a:t>
            </a:r>
            <a:r>
              <a:rPr lang="zh-CN" altLang="en-US" sz="1200" dirty="0">
                <a:latin typeface="微软雅黑" panose="020B0503020204020204" pitchFamily="34" charset="-122"/>
                <a:ea typeface="微软雅黑" panose="020B0503020204020204" pitchFamily="34" charset="-122"/>
              </a:rPr>
              <a:t>两个地址。</a:t>
            </a:r>
            <a:endParaRPr lang="en-US" altLang="zh-CN" sz="12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buChar char="•"/>
            </a:pPr>
            <a:endParaRPr lang="en-US" altLang="zh-CN" sz="12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无线用户及部分有线用户如果是通过</a:t>
            </a:r>
            <a:r>
              <a:rPr lang="en-US" altLang="zh-CN" sz="1200" dirty="0">
                <a:latin typeface="微软雅黑" panose="020B0503020204020204" pitchFamily="34" charset="-122"/>
                <a:ea typeface="微软雅黑" panose="020B0503020204020204" pitchFamily="34" charset="-122"/>
              </a:rPr>
              <a:t>Portal</a:t>
            </a:r>
            <a:r>
              <a:rPr lang="zh-CN" altLang="en-US" sz="1200" dirty="0">
                <a:latin typeface="微软雅黑" panose="020B0503020204020204" pitchFamily="34" charset="-122"/>
                <a:ea typeface="微软雅黑" panose="020B0503020204020204" pitchFamily="34" charset="-122"/>
              </a:rPr>
              <a:t>认证方式上线，由用户终端分别发起</a:t>
            </a:r>
            <a:r>
              <a:rPr lang="en-US" altLang="zh-CN" sz="1200" dirty="0">
                <a:latin typeface="微软雅黑" panose="020B0503020204020204" pitchFamily="34" charset="-122"/>
                <a:ea typeface="微软雅黑" panose="020B0503020204020204" pitchFamily="34" charset="-122"/>
              </a:rPr>
              <a:t>DHCP</a:t>
            </a:r>
            <a:r>
              <a:rPr lang="zh-CN" altLang="en-US" sz="1200" dirty="0">
                <a:latin typeface="微软雅黑" panose="020B0503020204020204" pitchFamily="34" charset="-122"/>
                <a:ea typeface="微软雅黑" panose="020B0503020204020204" pitchFamily="34" charset="-122"/>
              </a:rPr>
              <a:t>和</a:t>
            </a:r>
            <a:r>
              <a:rPr lang="en-US" altLang="zh-CN" sz="1200" dirty="0">
                <a:latin typeface="微软雅黑" panose="020B0503020204020204" pitchFamily="34" charset="-122"/>
                <a:ea typeface="微软雅黑" panose="020B0503020204020204" pitchFamily="34" charset="-122"/>
              </a:rPr>
              <a:t>DHCPv6/ND</a:t>
            </a:r>
            <a:r>
              <a:rPr lang="zh-CN" altLang="en-US" sz="1200" dirty="0">
                <a:latin typeface="微软雅黑" panose="020B0503020204020204" pitchFamily="34" charset="-122"/>
                <a:ea typeface="微软雅黑" panose="020B0503020204020204" pitchFamily="34" charset="-122"/>
              </a:rPr>
              <a:t>请求，并分别获取</a:t>
            </a:r>
            <a:r>
              <a:rPr lang="en-US" altLang="zh-CN" sz="1200" dirty="0">
                <a:latin typeface="微软雅黑" panose="020B0503020204020204" pitchFamily="34" charset="-122"/>
                <a:ea typeface="微软雅黑" panose="020B0503020204020204" pitchFamily="34" charset="-122"/>
              </a:rPr>
              <a:t>IPv4</a:t>
            </a:r>
            <a:r>
              <a:rPr lang="zh-CN" altLang="en-US" sz="1200" dirty="0">
                <a:latin typeface="微软雅黑" panose="020B0503020204020204" pitchFamily="34" charset="-122"/>
                <a:ea typeface="微软雅黑" panose="020B0503020204020204" pitchFamily="34" charset="-122"/>
              </a:rPr>
              <a:t>和</a:t>
            </a:r>
            <a:r>
              <a:rPr lang="en-US" altLang="zh-CN" sz="1200" dirty="0">
                <a:latin typeface="微软雅黑" panose="020B0503020204020204" pitchFamily="34" charset="-122"/>
                <a:ea typeface="微软雅黑" panose="020B0503020204020204" pitchFamily="34" charset="-122"/>
              </a:rPr>
              <a:t>v6</a:t>
            </a:r>
            <a:r>
              <a:rPr lang="zh-CN" altLang="en-US" sz="1200" dirty="0">
                <a:latin typeface="微软雅黑" panose="020B0503020204020204" pitchFamily="34" charset="-122"/>
                <a:ea typeface="微软雅黑" panose="020B0503020204020204" pitchFamily="34" charset="-122"/>
              </a:rPr>
              <a:t>两个地址，并由</a:t>
            </a:r>
            <a:r>
              <a:rPr lang="en-US" altLang="zh-CN" sz="1200" dirty="0">
                <a:latin typeface="微软雅黑" panose="020B0503020204020204" pitchFamily="34" charset="-122"/>
                <a:ea typeface="微软雅黑" panose="020B0503020204020204" pitchFamily="34" charset="-122"/>
              </a:rPr>
              <a:t>IPv4</a:t>
            </a:r>
            <a:r>
              <a:rPr lang="zh-CN" altLang="en-US" sz="1200" dirty="0">
                <a:latin typeface="微软雅黑" panose="020B0503020204020204" pitchFamily="34" charset="-122"/>
                <a:ea typeface="微软雅黑" panose="020B0503020204020204" pitchFamily="34" charset="-122"/>
              </a:rPr>
              <a:t>报文触发</a:t>
            </a:r>
            <a:r>
              <a:rPr lang="en-US" altLang="zh-CN" sz="1200" dirty="0">
                <a:latin typeface="微软雅黑" panose="020B0503020204020204" pitchFamily="34" charset="-122"/>
                <a:ea typeface="微软雅黑" panose="020B0503020204020204" pitchFamily="34" charset="-122"/>
              </a:rPr>
              <a:t>portal</a:t>
            </a:r>
            <a:r>
              <a:rPr lang="zh-CN" altLang="en-US" sz="1200" dirty="0">
                <a:latin typeface="微软雅黑" panose="020B0503020204020204" pitchFamily="34" charset="-122"/>
                <a:ea typeface="微软雅黑" panose="020B0503020204020204" pitchFamily="34" charset="-122"/>
              </a:rPr>
              <a:t>认证，通过以后用户就可以正常使用</a:t>
            </a:r>
            <a:r>
              <a:rPr lang="en-US" altLang="zh-CN" sz="1200" dirty="0">
                <a:latin typeface="微软雅黑" panose="020B0503020204020204" pitchFamily="34" charset="-122"/>
                <a:ea typeface="微软雅黑" panose="020B0503020204020204" pitchFamily="34" charset="-122"/>
              </a:rPr>
              <a:t>IPv4/v6</a:t>
            </a:r>
            <a:r>
              <a:rPr lang="zh-CN" altLang="en-US" sz="1200" dirty="0">
                <a:latin typeface="微软雅黑" panose="020B0503020204020204" pitchFamily="34" charset="-122"/>
                <a:ea typeface="微软雅黑" panose="020B0503020204020204" pitchFamily="34" charset="-122"/>
              </a:rPr>
              <a:t>地址进行网络访问，也可由</a:t>
            </a:r>
            <a:r>
              <a:rPr lang="en-US" altLang="zh-CN" sz="1200" dirty="0">
                <a:latin typeface="微软雅黑" panose="020B0503020204020204" pitchFamily="34" charset="-122"/>
                <a:ea typeface="微软雅黑" panose="020B0503020204020204" pitchFamily="34" charset="-122"/>
              </a:rPr>
              <a:t>IPv6</a:t>
            </a:r>
            <a:r>
              <a:rPr lang="zh-CN" altLang="en-US" sz="1200" dirty="0">
                <a:latin typeface="微软雅黑" panose="020B0503020204020204" pitchFamily="34" charset="-122"/>
                <a:ea typeface="微软雅黑" panose="020B0503020204020204" pitchFamily="34" charset="-122"/>
              </a:rPr>
              <a:t>报文触发</a:t>
            </a:r>
            <a:r>
              <a:rPr lang="en-US" altLang="zh-CN" sz="1200" dirty="0">
                <a:latin typeface="微软雅黑" panose="020B0503020204020204" pitchFamily="34" charset="-122"/>
                <a:ea typeface="微软雅黑" panose="020B0503020204020204" pitchFamily="34" charset="-122"/>
              </a:rPr>
              <a:t>IPv6 portal</a:t>
            </a:r>
            <a:r>
              <a:rPr lang="zh-CN" altLang="en-US" sz="1200" dirty="0">
                <a:latin typeface="微软雅黑" panose="020B0503020204020204" pitchFamily="34" charset="-122"/>
                <a:ea typeface="微软雅黑" panose="020B0503020204020204" pitchFamily="34" charset="-122"/>
              </a:rPr>
              <a:t>认证，流程类似。</a:t>
            </a:r>
            <a:endParaRPr lang="en-US" altLang="zh-CN" sz="1200" dirty="0">
              <a:latin typeface="微软雅黑" panose="020B0503020204020204" pitchFamily="34" charset="-122"/>
              <a:ea typeface="微软雅黑" panose="020B0503020204020204" pitchFamily="34" charset="-122"/>
            </a:endParaRPr>
          </a:p>
        </p:txBody>
      </p:sp>
      <p:sp>
        <p:nvSpPr>
          <p:cNvPr id="38961" name="任意多边形 90"/>
          <p:cNvSpPr>
            <a:spLocks/>
          </p:cNvSpPr>
          <p:nvPr/>
        </p:nvSpPr>
        <p:spPr bwMode="auto">
          <a:xfrm>
            <a:off x="2300288" y="1903413"/>
            <a:ext cx="866775" cy="1300162"/>
          </a:xfrm>
          <a:custGeom>
            <a:avLst/>
            <a:gdLst>
              <a:gd name="T0" fmla="*/ 867201 w 866633"/>
              <a:gd name="T1" fmla="*/ 411582 h 1733265"/>
              <a:gd name="T2" fmla="*/ 771602 w 866633"/>
              <a:gd name="T3" fmla="*/ 311117 h 1733265"/>
              <a:gd name="T4" fmla="*/ 621381 w 866633"/>
              <a:gd name="T5" fmla="*/ 256024 h 1733265"/>
              <a:gd name="T6" fmla="*/ 88770 w 866633"/>
              <a:gd name="T7" fmla="*/ 119909 h 1733265"/>
              <a:gd name="T8" fmla="*/ 88770 w 866633"/>
              <a:gd name="T9" fmla="*/ 0 h 1733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6633" h="1733265">
                <a:moveTo>
                  <a:pt x="866633" y="1733265"/>
                </a:moveTo>
                <a:cubicBezTo>
                  <a:pt x="839337" y="1576316"/>
                  <a:pt x="812041" y="1419367"/>
                  <a:pt x="771098" y="1310185"/>
                </a:cubicBezTo>
                <a:cubicBezTo>
                  <a:pt x="730155" y="1201003"/>
                  <a:pt x="734704" y="1212376"/>
                  <a:pt x="620973" y="1078173"/>
                </a:cubicBezTo>
                <a:cubicBezTo>
                  <a:pt x="507242" y="943970"/>
                  <a:pt x="177420" y="684662"/>
                  <a:pt x="88710" y="504967"/>
                </a:cubicBezTo>
                <a:cubicBezTo>
                  <a:pt x="0" y="325272"/>
                  <a:pt x="44355" y="162636"/>
                  <a:pt x="88710" y="0"/>
                </a:cubicBezTo>
              </a:path>
            </a:pathLst>
          </a:custGeom>
          <a:noFill/>
          <a:ln w="9525">
            <a:solidFill>
              <a:srgbClr val="0070C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8962" name="TextBox 44"/>
          <p:cNvSpPr txBox="1">
            <a:spLocks noChangeArrowheads="1"/>
          </p:cNvSpPr>
          <p:nvPr/>
        </p:nvSpPr>
        <p:spPr bwMode="auto">
          <a:xfrm>
            <a:off x="3198813" y="2420938"/>
            <a:ext cx="9032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1000">
              <a:solidFill>
                <a:srgbClr val="0070C0"/>
              </a:solidFill>
              <a:ea typeface="微软雅黑" panose="020B0503020204020204" pitchFamily="34" charset="-122"/>
              <a:cs typeface="Arial" panose="020B0604020202020204" pitchFamily="34" charset="0"/>
              <a:sym typeface="Arial" panose="020B0604020202020204" pitchFamily="34" charset="0"/>
            </a:endParaRPr>
          </a:p>
          <a:p>
            <a:pPr algn="ctr" eaLnBrk="1" hangingPunct="1"/>
            <a:r>
              <a:rPr lang="en-US" altLang="zh-CN" sz="1000">
                <a:solidFill>
                  <a:srgbClr val="0070C0"/>
                </a:solidFill>
                <a:ea typeface="微软雅黑" panose="020B0503020204020204" pitchFamily="34" charset="-122"/>
                <a:cs typeface="Arial" panose="020B0604020202020204" pitchFamily="34" charset="0"/>
                <a:sym typeface="Arial" panose="020B0604020202020204" pitchFamily="34" charset="0"/>
              </a:rPr>
              <a:t>DHCP</a:t>
            </a:r>
          </a:p>
          <a:p>
            <a:pPr algn="ctr" eaLnBrk="1" hangingPunct="1"/>
            <a:r>
              <a:rPr lang="en-US" altLang="zh-CN" sz="1000">
                <a:solidFill>
                  <a:srgbClr val="0070C0"/>
                </a:solidFill>
                <a:ea typeface="微软雅黑" panose="020B0503020204020204" pitchFamily="34" charset="-122"/>
                <a:cs typeface="Arial" panose="020B0604020202020204" pitchFamily="34" charset="0"/>
                <a:sym typeface="Arial" panose="020B0604020202020204" pitchFamily="34" charset="0"/>
              </a:rPr>
              <a:t>DHCPv6/ND</a:t>
            </a:r>
            <a:endParaRPr lang="zh-CN" altLang="en-US" sz="1000">
              <a:solidFill>
                <a:srgbClr val="0070C0"/>
              </a:solidFill>
              <a:ea typeface="微软雅黑" panose="020B0503020204020204" pitchFamily="34" charset="-122"/>
              <a:cs typeface="Arial" panose="020B0604020202020204" pitchFamily="34" charset="0"/>
              <a:sym typeface="Arial" panose="020B0604020202020204" pitchFamily="34" charset="0"/>
            </a:endParaRPr>
          </a:p>
        </p:txBody>
      </p:sp>
      <p:pic>
        <p:nvPicPr>
          <p:cNvPr id="38963" name="Picture 338" descr="图片26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132138" y="3219450"/>
            <a:ext cx="36036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直接连接符 73"/>
          <p:cNvCxnSpPr/>
          <p:nvPr/>
        </p:nvCxnSpPr>
        <p:spPr bwMode="auto">
          <a:xfrm flipH="1" flipV="1">
            <a:off x="3724275" y="3408363"/>
            <a:ext cx="73025" cy="215900"/>
          </a:xfrm>
          <a:prstGeom prst="line">
            <a:avLst/>
          </a:prstGeom>
          <a:ln/>
          <a:extLst/>
        </p:spPr>
        <p:style>
          <a:lnRef idx="1">
            <a:schemeClr val="dk1"/>
          </a:lnRef>
          <a:fillRef idx="0">
            <a:schemeClr val="dk1"/>
          </a:fillRef>
          <a:effectRef idx="0">
            <a:schemeClr val="dk1"/>
          </a:effectRef>
          <a:fontRef idx="minor">
            <a:schemeClr val="tx1"/>
          </a:fontRef>
        </p:style>
      </p:cxnSp>
      <p:pic>
        <p:nvPicPr>
          <p:cNvPr id="38965" name="Picture 16" descr="数字 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762500" y="1154113"/>
            <a:ext cx="3698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6" name="Picture 18" descr="数字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35513" y="1954213"/>
            <a:ext cx="369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7" name="Picture 20" descr="数字 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779963" y="2881313"/>
            <a:ext cx="368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71" name="文本框 1"/>
          <p:cNvSpPr txBox="1">
            <a:spLocks noChangeArrowheads="1"/>
          </p:cNvSpPr>
          <p:nvPr/>
        </p:nvSpPr>
        <p:spPr bwMode="auto">
          <a:xfrm>
            <a:off x="504552" y="1347614"/>
            <a:ext cx="8270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dirty="0">
                <a:ea typeface="微软雅黑" panose="020B0503020204020204" pitchFamily="34" charset="-122"/>
                <a:cs typeface="Arial" panose="020B0604020202020204" pitchFamily="34" charset="0"/>
              </a:rPr>
              <a:t>认证、计费</a:t>
            </a:r>
          </a:p>
        </p:txBody>
      </p:sp>
      <p:pic>
        <p:nvPicPr>
          <p:cNvPr id="72" name="Picture 1271" descr="图片220"/>
          <p:cNvPicPr>
            <a:picLocks noChangeAspect="1" noChangeArrowheads="1"/>
          </p:cNvPicPr>
          <p:nvPr/>
        </p:nvPicPr>
        <p:blipFill>
          <a:blip r:embed="rId24"/>
          <a:srcRect/>
          <a:stretch>
            <a:fillRect/>
          </a:stretch>
        </p:blipFill>
        <p:spPr bwMode="auto">
          <a:xfrm>
            <a:off x="617481" y="1596722"/>
            <a:ext cx="573087" cy="223837"/>
          </a:xfrm>
          <a:prstGeom prst="rect">
            <a:avLst/>
          </a:prstGeom>
          <a:noFill/>
          <a:effectLst>
            <a:outerShdw blurRad="50800" dist="38100" dir="2700000" algn="tl"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5" name="直接连接符 144"/>
          <p:cNvCxnSpPr/>
          <p:nvPr/>
        </p:nvCxnSpPr>
        <p:spPr bwMode="auto">
          <a:xfrm flipV="1">
            <a:off x="2306844" y="1410374"/>
            <a:ext cx="838370" cy="914776"/>
          </a:xfrm>
          <a:prstGeom prst="line">
            <a:avLst/>
          </a:prstGeom>
          <a:ln/>
          <a:extLst/>
        </p:spPr>
        <p:style>
          <a:lnRef idx="1">
            <a:schemeClr val="dk1"/>
          </a:lnRef>
          <a:fillRef idx="0">
            <a:schemeClr val="dk1"/>
          </a:fillRef>
          <a:effectRef idx="0">
            <a:schemeClr val="dk1"/>
          </a:effectRef>
          <a:fontRef idx="minor">
            <a:schemeClr val="tx1"/>
          </a:fontRef>
        </p:style>
      </p:cxnSp>
      <p:cxnSp>
        <p:nvCxnSpPr>
          <p:cNvPr id="122" name="直接箭头连接符 121"/>
          <p:cNvCxnSpPr>
            <a:endCxn id="103" idx="2"/>
          </p:cNvCxnSpPr>
          <p:nvPr/>
        </p:nvCxnSpPr>
        <p:spPr bwMode="auto">
          <a:xfrm flipV="1">
            <a:off x="2367100" y="1384549"/>
            <a:ext cx="790605" cy="878387"/>
          </a:xfrm>
          <a:prstGeom prst="straightConnector1">
            <a:avLst/>
          </a:prstGeom>
          <a:ln w="44450">
            <a:solidFill>
              <a:srgbClr val="FF0000"/>
            </a:solidFill>
            <a:prstDash val="sysDash"/>
            <a:tailEnd type="arrow"/>
          </a:ln>
          <a:extLst/>
        </p:spPr>
        <p:style>
          <a:lnRef idx="1">
            <a:schemeClr val="dk1"/>
          </a:lnRef>
          <a:fillRef idx="0">
            <a:schemeClr val="dk1"/>
          </a:fillRef>
          <a:effectRef idx="0">
            <a:schemeClr val="dk1"/>
          </a:effectRef>
          <a:fontRef idx="minor">
            <a:schemeClr val="tx1"/>
          </a:fontRef>
        </p:style>
      </p:cxnSp>
      <p:cxnSp>
        <p:nvCxnSpPr>
          <p:cNvPr id="46" name="直接连接符 45"/>
          <p:cNvCxnSpPr/>
          <p:nvPr/>
        </p:nvCxnSpPr>
        <p:spPr bwMode="auto">
          <a:xfrm>
            <a:off x="2289255" y="3122331"/>
            <a:ext cx="0" cy="360000"/>
          </a:xfrm>
          <a:prstGeom prst="line">
            <a:avLst/>
          </a:prstGeom>
          <a:ln/>
          <a:extLst/>
        </p:spPr>
        <p:style>
          <a:lnRef idx="1">
            <a:schemeClr val="dk1"/>
          </a:lnRef>
          <a:fillRef idx="0">
            <a:schemeClr val="dk1"/>
          </a:fillRef>
          <a:effectRef idx="0">
            <a:schemeClr val="dk1"/>
          </a:effectRef>
          <a:fontRef idx="minor">
            <a:schemeClr val="tx1"/>
          </a:fontRef>
        </p:style>
      </p:cxnSp>
      <p:cxnSp>
        <p:nvCxnSpPr>
          <p:cNvPr id="113" name="直接连接符 112"/>
          <p:cNvCxnSpPr>
            <a:stCxn id="47" idx="0"/>
            <a:endCxn id="102" idx="2"/>
          </p:cNvCxnSpPr>
          <p:nvPr/>
        </p:nvCxnSpPr>
        <p:spPr bwMode="auto">
          <a:xfrm flipV="1">
            <a:off x="2319335" y="1382886"/>
            <a:ext cx="140779" cy="916439"/>
          </a:xfrm>
          <a:prstGeom prst="line">
            <a:avLst/>
          </a:prstGeom>
          <a:ln/>
          <a:extLst/>
        </p:spPr>
        <p:style>
          <a:lnRef idx="1">
            <a:schemeClr val="dk1"/>
          </a:lnRef>
          <a:fillRef idx="0">
            <a:schemeClr val="dk1"/>
          </a:fillRef>
          <a:effectRef idx="0">
            <a:schemeClr val="dk1"/>
          </a:effectRef>
          <a:fontRef idx="minor">
            <a:schemeClr val="tx1"/>
          </a:fontRef>
        </p:style>
      </p:cxnSp>
      <p:sp>
        <p:nvSpPr>
          <p:cNvPr id="2" name="标题 1"/>
          <p:cNvSpPr txBox="1">
            <a:spLocks/>
          </p:cNvSpPr>
          <p:nvPr/>
        </p:nvSpPr>
        <p:spPr bwMode="auto">
          <a:xfrm>
            <a:off x="395288" y="138113"/>
            <a:ext cx="8066087" cy="593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a:defRPr/>
            </a:pPr>
            <a:r>
              <a:rPr lang="zh-CN" altLang="en-US" sz="2800" b="0" kern="0"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运营商对接</a:t>
            </a:r>
          </a:p>
        </p:txBody>
      </p:sp>
      <p:grpSp>
        <p:nvGrpSpPr>
          <p:cNvPr id="17" name="组合 70"/>
          <p:cNvGrpSpPr/>
          <p:nvPr/>
        </p:nvGrpSpPr>
        <p:grpSpPr bwMode="auto">
          <a:xfrm>
            <a:off x="2807728" y="856043"/>
            <a:ext cx="684001" cy="396000"/>
            <a:chOff x="1044664" y="1700808"/>
            <a:chExt cx="576658" cy="468619"/>
          </a:xfrm>
          <a:solidFill>
            <a:srgbClr val="00B0F0"/>
          </a:solidFill>
          <a:effectLst>
            <a:outerShdw blurRad="50800" dist="38100" dir="2700000" algn="tl" rotWithShape="0">
              <a:prstClr val="black">
                <a:alpha val="40000"/>
              </a:prstClr>
            </a:outerShdw>
          </a:effectLst>
        </p:grpSpPr>
        <p:sp>
          <p:nvSpPr>
            <p:cNvPr id="74" name="云形 73"/>
            <p:cNvSpPr/>
            <p:nvPr/>
          </p:nvSpPr>
          <p:spPr bwMode="auto">
            <a:xfrm>
              <a:off x="1044664" y="1700808"/>
              <a:ext cx="576658" cy="468619"/>
            </a:xfrm>
            <a:prstGeom prst="cloud">
              <a:avLst/>
            </a:prstGeom>
            <a:solidFill>
              <a:srgbClr val="FF0000"/>
            </a:solidFill>
            <a:ln>
              <a:noFill/>
            </a:ln>
            <a:effectLst>
              <a:outerShdw blurRad="50800" dist="38100" dir="2700000" algn="tl" rotWithShape="0">
                <a:prstClr val="black">
                  <a:alpha val="40000"/>
                </a:prstClr>
              </a:outerShdw>
            </a:effectLst>
            <a:extLst/>
          </p:spPr>
          <p:txBody>
            <a:bodyPr wrap="none"/>
            <a:lstStyle/>
            <a:p>
              <a:pPr algn="ctr" eaLnBrk="1" hangingPunct="1">
                <a:buClr>
                  <a:srgbClr val="CC9900"/>
                </a:buClr>
                <a:defRPr/>
              </a:pPr>
              <a:endParaRPr lang="zh-CN" altLang="en-US" sz="1200" dirty="0">
                <a:solidFill>
                  <a:srgbClr val="000000"/>
                </a:solidFill>
                <a:latin typeface="+mn-lt"/>
                <a:ea typeface="宋体" charset="-122"/>
              </a:endParaRPr>
            </a:p>
          </p:txBody>
        </p:sp>
        <p:sp>
          <p:nvSpPr>
            <p:cNvPr id="75" name="TextBox 6"/>
            <p:cNvSpPr txBox="1"/>
            <p:nvPr/>
          </p:nvSpPr>
          <p:spPr>
            <a:xfrm>
              <a:off x="1125500" y="1728154"/>
              <a:ext cx="458409" cy="364217"/>
            </a:xfrm>
            <a:prstGeom prst="rect">
              <a:avLst/>
            </a:prstGeom>
            <a:noFill/>
            <a:ln>
              <a:noFill/>
            </a:ln>
          </p:spPr>
          <p:txBody>
            <a:bodyPr wrap="none">
              <a:spAutoFit/>
            </a:bodyPr>
            <a:lstStyle/>
            <a:p>
              <a:pPr algn="ctr" eaLnBrk="1" fontAlgn="auto" hangingPunct="1">
                <a:spcBef>
                  <a:spcPts val="0"/>
                </a:spcBef>
                <a:spcAft>
                  <a:spcPts val="0"/>
                </a:spcAft>
                <a:defRPr/>
              </a:pPr>
              <a:r>
                <a:rPr lang="zh-CN" altLang="en-US" sz="1400" b="1" dirty="0" smtClean="0">
                  <a:solidFill>
                    <a:srgbClr val="FFFFFF"/>
                  </a:solidFill>
                  <a:latin typeface="+mn-lt"/>
                  <a:ea typeface="+mn-ea"/>
                </a:rPr>
                <a:t>联通</a:t>
              </a:r>
              <a:endParaRPr lang="zh-CN" altLang="en-US" sz="1400" b="1" dirty="0">
                <a:solidFill>
                  <a:srgbClr val="FFFFFF"/>
                </a:solidFill>
                <a:latin typeface="+mn-lt"/>
                <a:ea typeface="宋体" charset="-122"/>
              </a:endParaRPr>
            </a:p>
          </p:txBody>
        </p:sp>
      </p:grpSp>
      <p:grpSp>
        <p:nvGrpSpPr>
          <p:cNvPr id="18" name="组合 73"/>
          <p:cNvGrpSpPr/>
          <p:nvPr/>
        </p:nvGrpSpPr>
        <p:grpSpPr bwMode="auto">
          <a:xfrm>
            <a:off x="566729" y="881286"/>
            <a:ext cx="816325" cy="396000"/>
            <a:chOff x="2781576" y="1725028"/>
            <a:chExt cx="651917" cy="468617"/>
          </a:xfrm>
          <a:solidFill>
            <a:srgbClr val="00B0F0"/>
          </a:solidFill>
          <a:effectLst>
            <a:outerShdw blurRad="50800" dist="38100" dir="2700000" algn="tl" rotWithShape="0">
              <a:prstClr val="black">
                <a:alpha val="40000"/>
              </a:prstClr>
            </a:outerShdw>
          </a:effectLst>
        </p:grpSpPr>
        <p:sp>
          <p:nvSpPr>
            <p:cNvPr id="72" name="云形 71"/>
            <p:cNvSpPr/>
            <p:nvPr/>
          </p:nvSpPr>
          <p:spPr bwMode="auto">
            <a:xfrm>
              <a:off x="2810093" y="1725028"/>
              <a:ext cx="517493" cy="468617"/>
            </a:xfrm>
            <a:prstGeom prst="cloud">
              <a:avLst/>
            </a:prstGeom>
            <a:solidFill>
              <a:srgbClr val="92D050"/>
            </a:solidFill>
            <a:ln>
              <a:noFill/>
            </a:ln>
            <a:effectLst>
              <a:outerShdw blurRad="50800" dist="38100" dir="2700000" algn="tl" rotWithShape="0">
                <a:prstClr val="black">
                  <a:alpha val="40000"/>
                </a:prstClr>
              </a:outerShdw>
            </a:effectLst>
            <a:extLst/>
          </p:spPr>
          <p:txBody>
            <a:bodyPr wrap="none"/>
            <a:lstStyle/>
            <a:p>
              <a:pPr eaLnBrk="1" hangingPunct="1">
                <a:buClr>
                  <a:srgbClr val="CC9900"/>
                </a:buClr>
                <a:buFont typeface="Wingdings" pitchFamily="2" charset="2"/>
                <a:buChar char="n"/>
                <a:defRPr/>
              </a:pPr>
              <a:endParaRPr lang="zh-CN" altLang="en-US" dirty="0">
                <a:solidFill>
                  <a:srgbClr val="FFFFFF"/>
                </a:solidFill>
                <a:latin typeface="+mn-lt"/>
                <a:ea typeface="宋体" charset="-122"/>
              </a:endParaRPr>
            </a:p>
          </p:txBody>
        </p:sp>
        <p:sp>
          <p:nvSpPr>
            <p:cNvPr id="73" name="TextBox 9"/>
            <p:cNvSpPr txBox="1"/>
            <p:nvPr/>
          </p:nvSpPr>
          <p:spPr>
            <a:xfrm>
              <a:off x="2781576" y="1789074"/>
              <a:ext cx="651917" cy="327832"/>
            </a:xfrm>
            <a:prstGeom prst="rect">
              <a:avLst/>
            </a:prstGeom>
            <a:noFill/>
            <a:ln>
              <a:noFill/>
            </a:ln>
          </p:spPr>
          <p:txBody>
            <a:bodyPr wrap="none">
              <a:spAutoFit/>
            </a:bodyPr>
            <a:lstStyle/>
            <a:p>
              <a:pPr eaLnBrk="1" fontAlgn="auto" hangingPunct="1">
                <a:spcBef>
                  <a:spcPts val="0"/>
                </a:spcBef>
                <a:spcAft>
                  <a:spcPts val="0"/>
                </a:spcAft>
                <a:defRPr/>
              </a:pPr>
              <a:r>
                <a:rPr lang="en-US" altLang="zh-CN" sz="1200" b="1" dirty="0">
                  <a:solidFill>
                    <a:srgbClr val="FFFFFF"/>
                  </a:solidFill>
                  <a:latin typeface="+mn-lt"/>
                  <a:ea typeface="宋体" charset="-122"/>
                </a:rPr>
                <a:t>CERNET</a:t>
              </a:r>
              <a:endParaRPr lang="zh-CN" altLang="en-US" sz="1200" b="1" dirty="0">
                <a:solidFill>
                  <a:srgbClr val="FFFFFF"/>
                </a:solidFill>
                <a:latin typeface="+mn-lt"/>
                <a:ea typeface="宋体" charset="-122"/>
              </a:endParaRPr>
            </a:p>
          </p:txBody>
        </p:sp>
      </p:grpSp>
      <p:cxnSp>
        <p:nvCxnSpPr>
          <p:cNvPr id="24" name="直接连接符 23"/>
          <p:cNvCxnSpPr/>
          <p:nvPr/>
        </p:nvCxnSpPr>
        <p:spPr bwMode="auto">
          <a:xfrm flipH="1">
            <a:off x="2320691" y="2600896"/>
            <a:ext cx="0" cy="224088"/>
          </a:xfrm>
          <a:prstGeom prst="line">
            <a:avLst/>
          </a:prstGeom>
          <a:ln/>
          <a:extLst/>
        </p:spPr>
        <p:style>
          <a:lnRef idx="1">
            <a:schemeClr val="dk1"/>
          </a:lnRef>
          <a:fillRef idx="0">
            <a:schemeClr val="dk1"/>
          </a:fillRef>
          <a:effectRef idx="0">
            <a:schemeClr val="dk1"/>
          </a:effectRef>
          <a:fontRef idx="minor">
            <a:schemeClr val="tx1"/>
          </a:fontRef>
        </p:style>
      </p:cxnSp>
      <p:cxnSp>
        <p:nvCxnSpPr>
          <p:cNvPr id="29" name="直接连接符 28"/>
          <p:cNvCxnSpPr>
            <a:endCxn id="72" idx="1"/>
          </p:cNvCxnSpPr>
          <p:nvPr/>
        </p:nvCxnSpPr>
        <p:spPr bwMode="auto">
          <a:xfrm flipH="1" flipV="1">
            <a:off x="926438" y="1276864"/>
            <a:ext cx="1377342" cy="1031399"/>
          </a:xfrm>
          <a:prstGeom prst="line">
            <a:avLst/>
          </a:prstGeom>
          <a:ln/>
          <a:extLst/>
        </p:spPr>
        <p:style>
          <a:lnRef idx="1">
            <a:schemeClr val="dk1"/>
          </a:lnRef>
          <a:fillRef idx="0">
            <a:schemeClr val="dk1"/>
          </a:fillRef>
          <a:effectRef idx="0">
            <a:schemeClr val="dk1"/>
          </a:effectRef>
          <a:fontRef idx="minor">
            <a:schemeClr val="tx1"/>
          </a:fontRef>
        </p:style>
      </p:cxnSp>
      <p:cxnSp>
        <p:nvCxnSpPr>
          <p:cNvPr id="35" name="直接连接符 34"/>
          <p:cNvCxnSpPr>
            <a:stCxn id="47" idx="0"/>
            <a:endCxn id="101" idx="2"/>
          </p:cNvCxnSpPr>
          <p:nvPr/>
        </p:nvCxnSpPr>
        <p:spPr bwMode="auto">
          <a:xfrm flipH="1" flipV="1">
            <a:off x="1855288" y="1385427"/>
            <a:ext cx="464047" cy="913898"/>
          </a:xfrm>
          <a:prstGeom prst="line">
            <a:avLst/>
          </a:prstGeom>
          <a:ln/>
          <a:extLst/>
        </p:spPr>
        <p:style>
          <a:lnRef idx="1">
            <a:schemeClr val="dk1"/>
          </a:lnRef>
          <a:fillRef idx="0">
            <a:schemeClr val="dk1"/>
          </a:fillRef>
          <a:effectRef idx="0">
            <a:schemeClr val="dk1"/>
          </a:effectRef>
          <a:fontRef idx="minor">
            <a:schemeClr val="tx1"/>
          </a:fontRef>
        </p:style>
      </p:cxnSp>
      <p:cxnSp>
        <p:nvCxnSpPr>
          <p:cNvPr id="44" name="直接连接符 43"/>
          <p:cNvCxnSpPr/>
          <p:nvPr/>
        </p:nvCxnSpPr>
        <p:spPr bwMode="auto">
          <a:xfrm flipH="1" flipV="1">
            <a:off x="1555128" y="2468142"/>
            <a:ext cx="549275" cy="0"/>
          </a:xfrm>
          <a:prstGeom prst="line">
            <a:avLst/>
          </a:prstGeom>
          <a:ln/>
          <a:extLst/>
        </p:spPr>
        <p:style>
          <a:lnRef idx="1">
            <a:schemeClr val="dk1"/>
          </a:lnRef>
          <a:fillRef idx="0">
            <a:schemeClr val="dk1"/>
          </a:fillRef>
          <a:effectRef idx="0">
            <a:schemeClr val="dk1"/>
          </a:effectRef>
          <a:fontRef idx="minor">
            <a:schemeClr val="tx1"/>
          </a:fontRef>
        </p:style>
      </p:cxnSp>
      <p:pic>
        <p:nvPicPr>
          <p:cNvPr id="47" name="Picture 54" descr="0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9335" y="2299325"/>
            <a:ext cx="540000" cy="42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组合 70"/>
          <p:cNvGrpSpPr/>
          <p:nvPr/>
        </p:nvGrpSpPr>
        <p:grpSpPr bwMode="auto">
          <a:xfrm>
            <a:off x="2051720" y="843558"/>
            <a:ext cx="684000" cy="396000"/>
            <a:chOff x="1079436" y="1700808"/>
            <a:chExt cx="576659" cy="468617"/>
          </a:xfrm>
          <a:solidFill>
            <a:srgbClr val="00B0F0"/>
          </a:solidFill>
          <a:effectLst>
            <a:outerShdw blurRad="50800" dist="38100" dir="2700000" algn="tl" rotWithShape="0">
              <a:prstClr val="black">
                <a:alpha val="40000"/>
              </a:prstClr>
            </a:outerShdw>
          </a:effectLst>
        </p:grpSpPr>
        <p:sp>
          <p:nvSpPr>
            <p:cNvPr id="70" name="云形 69"/>
            <p:cNvSpPr/>
            <p:nvPr/>
          </p:nvSpPr>
          <p:spPr bwMode="auto">
            <a:xfrm>
              <a:off x="1079436" y="1700808"/>
              <a:ext cx="576659" cy="468617"/>
            </a:xfrm>
            <a:prstGeom prst="cloud">
              <a:avLst/>
            </a:prstGeom>
            <a:solidFill>
              <a:srgbClr val="FFC000"/>
            </a:solidFill>
            <a:ln>
              <a:noFill/>
            </a:ln>
            <a:effectLst>
              <a:outerShdw blurRad="50800" dist="38100" dir="2700000" algn="tl" rotWithShape="0">
                <a:prstClr val="black">
                  <a:alpha val="40000"/>
                </a:prstClr>
              </a:outerShdw>
            </a:effectLst>
            <a:extLst/>
          </p:spPr>
          <p:txBody>
            <a:bodyPr wrap="none"/>
            <a:lstStyle/>
            <a:p>
              <a:pPr algn="ctr" eaLnBrk="1" hangingPunct="1">
                <a:buClr>
                  <a:srgbClr val="CC9900"/>
                </a:buClr>
                <a:defRPr/>
              </a:pPr>
              <a:endParaRPr lang="zh-CN" altLang="en-US" sz="1200" dirty="0">
                <a:solidFill>
                  <a:srgbClr val="000000"/>
                </a:solidFill>
                <a:latin typeface="+mn-lt"/>
                <a:ea typeface="宋体" charset="-122"/>
              </a:endParaRPr>
            </a:p>
          </p:txBody>
        </p:sp>
        <p:sp>
          <p:nvSpPr>
            <p:cNvPr id="71" name="TextBox 42"/>
            <p:cNvSpPr txBox="1"/>
            <p:nvPr/>
          </p:nvSpPr>
          <p:spPr>
            <a:xfrm>
              <a:off x="1118555" y="1743425"/>
              <a:ext cx="458409" cy="364217"/>
            </a:xfrm>
            <a:prstGeom prst="rect">
              <a:avLst/>
            </a:prstGeom>
            <a:noFill/>
            <a:ln>
              <a:noFill/>
            </a:ln>
          </p:spPr>
          <p:txBody>
            <a:bodyPr wrap="none">
              <a:spAutoFit/>
            </a:bodyPr>
            <a:lstStyle/>
            <a:p>
              <a:pPr algn="ctr" eaLnBrk="1" fontAlgn="auto" hangingPunct="1">
                <a:spcBef>
                  <a:spcPts val="0"/>
                </a:spcBef>
                <a:spcAft>
                  <a:spcPts val="0"/>
                </a:spcAft>
                <a:defRPr/>
              </a:pPr>
              <a:r>
                <a:rPr lang="zh-CN" altLang="en-US" sz="1400" b="1" dirty="0" smtClean="0">
                  <a:solidFill>
                    <a:srgbClr val="FFFFFF"/>
                  </a:solidFill>
                  <a:latin typeface="+mn-lt"/>
                  <a:ea typeface="+mn-ea"/>
                </a:rPr>
                <a:t>电信</a:t>
              </a:r>
              <a:endParaRPr lang="zh-CN" altLang="en-US" sz="1400" b="1" dirty="0">
                <a:solidFill>
                  <a:srgbClr val="FFFFFF"/>
                </a:solidFill>
                <a:latin typeface="+mn-lt"/>
                <a:ea typeface="宋体" charset="-122"/>
              </a:endParaRPr>
            </a:p>
          </p:txBody>
        </p:sp>
      </p:grpSp>
      <p:grpSp>
        <p:nvGrpSpPr>
          <p:cNvPr id="53" name="组合 70"/>
          <p:cNvGrpSpPr/>
          <p:nvPr/>
        </p:nvGrpSpPr>
        <p:grpSpPr bwMode="auto">
          <a:xfrm>
            <a:off x="1331640" y="873842"/>
            <a:ext cx="684000" cy="396000"/>
            <a:chOff x="1033080" y="1729135"/>
            <a:chExt cx="576658" cy="468619"/>
          </a:xfrm>
          <a:solidFill>
            <a:srgbClr val="00B0F0"/>
          </a:solidFill>
          <a:effectLst>
            <a:outerShdw blurRad="50800" dist="38100" dir="2700000" algn="tl" rotWithShape="0">
              <a:prstClr val="black">
                <a:alpha val="40000"/>
              </a:prstClr>
            </a:outerShdw>
          </a:effectLst>
        </p:grpSpPr>
        <p:sp>
          <p:nvSpPr>
            <p:cNvPr id="68" name="云形 67"/>
            <p:cNvSpPr/>
            <p:nvPr/>
          </p:nvSpPr>
          <p:spPr bwMode="auto">
            <a:xfrm>
              <a:off x="1033080" y="1729135"/>
              <a:ext cx="576658" cy="468619"/>
            </a:xfrm>
            <a:prstGeom prst="cloud">
              <a:avLst/>
            </a:prstGeom>
            <a:grpFill/>
            <a:ln>
              <a:noFill/>
            </a:ln>
            <a:effectLst>
              <a:outerShdw blurRad="50800" dist="38100" dir="2700000" algn="tl" rotWithShape="0">
                <a:prstClr val="black">
                  <a:alpha val="40000"/>
                </a:prstClr>
              </a:outerShdw>
            </a:effectLst>
            <a:extLst/>
          </p:spPr>
          <p:txBody>
            <a:bodyPr wrap="none"/>
            <a:lstStyle/>
            <a:p>
              <a:pPr algn="ctr" eaLnBrk="1" hangingPunct="1">
                <a:buClr>
                  <a:srgbClr val="CC9900"/>
                </a:buClr>
                <a:defRPr/>
              </a:pPr>
              <a:endParaRPr lang="zh-CN" altLang="en-US" sz="1200" dirty="0">
                <a:solidFill>
                  <a:srgbClr val="000000"/>
                </a:solidFill>
                <a:latin typeface="+mn-lt"/>
                <a:ea typeface="宋体" charset="-122"/>
              </a:endParaRPr>
            </a:p>
          </p:txBody>
        </p:sp>
        <p:sp>
          <p:nvSpPr>
            <p:cNvPr id="69" name="TextBox 48"/>
            <p:cNvSpPr txBox="1"/>
            <p:nvPr/>
          </p:nvSpPr>
          <p:spPr>
            <a:xfrm>
              <a:off x="1116844" y="1744366"/>
              <a:ext cx="458409" cy="364217"/>
            </a:xfrm>
            <a:prstGeom prst="rect">
              <a:avLst/>
            </a:prstGeom>
            <a:noFill/>
            <a:ln>
              <a:noFill/>
            </a:ln>
          </p:spPr>
          <p:txBody>
            <a:bodyPr wrap="none">
              <a:spAutoFit/>
            </a:bodyPr>
            <a:lstStyle/>
            <a:p>
              <a:pPr algn="ctr" eaLnBrk="1" fontAlgn="auto" hangingPunct="1">
                <a:spcBef>
                  <a:spcPts val="0"/>
                </a:spcBef>
                <a:spcAft>
                  <a:spcPts val="0"/>
                </a:spcAft>
                <a:defRPr/>
              </a:pPr>
              <a:r>
                <a:rPr lang="zh-CN" altLang="en-US" sz="1400" b="1" dirty="0" smtClean="0">
                  <a:solidFill>
                    <a:srgbClr val="FFFFFF"/>
                  </a:solidFill>
                  <a:latin typeface="+mn-lt"/>
                  <a:ea typeface="+mn-ea"/>
                </a:rPr>
                <a:t>移动</a:t>
              </a:r>
              <a:endParaRPr lang="zh-CN" altLang="en-US" sz="1400" b="1" dirty="0">
                <a:solidFill>
                  <a:srgbClr val="FFFFFF"/>
                </a:solidFill>
                <a:latin typeface="+mn-lt"/>
                <a:ea typeface="宋体" charset="-122"/>
              </a:endParaRPr>
            </a:p>
          </p:txBody>
        </p:sp>
      </p:grpSp>
      <p:pic>
        <p:nvPicPr>
          <p:cNvPr id="7" name="Picture 10" descr="F:\PIC\16：10_PPT_pic\ICOS\Computer-icon.png"/>
          <p:cNvPicPr>
            <a:picLocks noChangeAspect="1" noChangeArrowheads="1"/>
          </p:cNvPicPr>
          <p:nvPr/>
        </p:nvPicPr>
        <p:blipFill>
          <a:blip r:embed="rId3"/>
          <a:srcRect/>
          <a:stretch>
            <a:fillRect/>
          </a:stretch>
        </p:blipFill>
        <p:spPr bwMode="auto">
          <a:xfrm>
            <a:off x="2048144" y="3163763"/>
            <a:ext cx="501650" cy="419100"/>
          </a:xfrm>
          <a:prstGeom prst="rect">
            <a:avLst/>
          </a:prstGeom>
          <a:noFill/>
          <a:effectLst>
            <a:outerShdw blurRad="50800" dist="38100" dir="2700000" algn="tl" rotWithShape="0">
              <a:prstClr val="black">
                <a:alpha val="40000"/>
              </a:prstClr>
            </a:outerShdw>
          </a:effectLst>
        </p:spPr>
      </p:pic>
      <p:cxnSp>
        <p:nvCxnSpPr>
          <p:cNvPr id="12" name="直接箭头连接符 11"/>
          <p:cNvCxnSpPr/>
          <p:nvPr/>
        </p:nvCxnSpPr>
        <p:spPr bwMode="auto">
          <a:xfrm flipH="1" flipV="1">
            <a:off x="1837287" y="1330972"/>
            <a:ext cx="500047" cy="970586"/>
          </a:xfrm>
          <a:prstGeom prst="straightConnector1">
            <a:avLst/>
          </a:prstGeom>
          <a:ln w="44450">
            <a:solidFill>
              <a:srgbClr val="00B0F0"/>
            </a:solidFill>
            <a:prstDash val="sysDash"/>
            <a:tailEnd type="arrow"/>
          </a:ln>
          <a:extLst/>
        </p:spPr>
        <p:style>
          <a:lnRef idx="1">
            <a:schemeClr val="dk1"/>
          </a:lnRef>
          <a:fillRef idx="0">
            <a:schemeClr val="dk1"/>
          </a:fillRef>
          <a:effectRef idx="0">
            <a:schemeClr val="dk1"/>
          </a:effectRef>
          <a:fontRef idx="minor">
            <a:schemeClr val="tx1"/>
          </a:fontRef>
        </p:style>
      </p:cxnSp>
      <p:pic>
        <p:nvPicPr>
          <p:cNvPr id="43" name="Picture 1682" descr="图片54"/>
          <p:cNvPicPr>
            <a:picLocks noChangeAspect="1" noChangeArrowheads="1"/>
          </p:cNvPicPr>
          <p:nvPr/>
        </p:nvPicPr>
        <p:blipFill>
          <a:blip r:embed="rId4"/>
          <a:srcRect/>
          <a:stretch>
            <a:fillRect/>
          </a:stretch>
        </p:blipFill>
        <p:spPr bwMode="auto">
          <a:xfrm>
            <a:off x="1465326" y="2272661"/>
            <a:ext cx="252000" cy="332959"/>
          </a:xfrm>
          <a:prstGeom prst="rect">
            <a:avLst/>
          </a:prstGeom>
          <a:noFill/>
          <a:effectLst>
            <a:outerShdw blurRad="50800" dist="38100" dir="2700000" algn="tl" rotWithShape="0">
              <a:prstClr val="black">
                <a:alpha val="40000"/>
              </a:prstClr>
            </a:outerShdw>
          </a:effectLst>
        </p:spPr>
      </p:pic>
      <p:sp>
        <p:nvSpPr>
          <p:cNvPr id="96" name="TextBox 119"/>
          <p:cNvSpPr txBox="1">
            <a:spLocks noChangeArrowheads="1"/>
          </p:cNvSpPr>
          <p:nvPr/>
        </p:nvSpPr>
        <p:spPr bwMode="auto">
          <a:xfrm>
            <a:off x="1245376" y="3029438"/>
            <a:ext cx="91497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50" b="1" dirty="0" smtClean="0">
                <a:solidFill>
                  <a:srgbClr val="000000"/>
                </a:solidFill>
                <a:latin typeface="微软雅黑" panose="020B0503020204020204" pitchFamily="34" charset="-122"/>
                <a:ea typeface="微软雅黑" panose="020B0503020204020204" pitchFamily="34" charset="-122"/>
              </a:rPr>
              <a:t>@</a:t>
            </a:r>
            <a:r>
              <a:rPr lang="zh-CN" altLang="en-US" sz="1050" b="1" dirty="0" smtClean="0">
                <a:solidFill>
                  <a:srgbClr val="000000"/>
                </a:solidFill>
                <a:latin typeface="微软雅黑" panose="020B0503020204020204" pitchFamily="34" charset="-122"/>
                <a:ea typeface="微软雅黑" panose="020B0503020204020204" pitchFamily="34" charset="-122"/>
              </a:rPr>
              <a:t>移动</a:t>
            </a:r>
            <a:endParaRPr lang="en-US" altLang="zh-CN" sz="1050" b="1" dirty="0">
              <a:solidFill>
                <a:srgbClr val="000000"/>
              </a:solidFill>
              <a:latin typeface="微软雅黑" panose="020B0503020204020204" pitchFamily="34" charset="-122"/>
              <a:ea typeface="微软雅黑" panose="020B0503020204020204" pitchFamily="34" charset="-122"/>
            </a:endParaRPr>
          </a:p>
          <a:p>
            <a:pPr eaLnBrk="1" hangingPunct="1"/>
            <a:r>
              <a:rPr lang="en-US" altLang="zh-CN" sz="1050" b="1" dirty="0" smtClean="0">
                <a:solidFill>
                  <a:srgbClr val="000000"/>
                </a:solidFill>
                <a:latin typeface="微软雅黑" panose="020B0503020204020204" pitchFamily="34" charset="-122"/>
                <a:ea typeface="微软雅黑" panose="020B0503020204020204" pitchFamily="34" charset="-122"/>
              </a:rPr>
              <a:t>@</a:t>
            </a:r>
            <a:r>
              <a:rPr lang="zh-CN" altLang="en-US" sz="1050" b="1" dirty="0" smtClean="0">
                <a:solidFill>
                  <a:srgbClr val="000000"/>
                </a:solidFill>
                <a:latin typeface="微软雅黑" panose="020B0503020204020204" pitchFamily="34" charset="-122"/>
                <a:ea typeface="微软雅黑" panose="020B0503020204020204" pitchFamily="34" charset="-122"/>
              </a:rPr>
              <a:t>电信</a:t>
            </a:r>
            <a:endParaRPr lang="en-US" altLang="zh-CN" sz="1050" b="1" dirty="0">
              <a:solidFill>
                <a:srgbClr val="000000"/>
              </a:solidFill>
              <a:latin typeface="微软雅黑" panose="020B0503020204020204" pitchFamily="34" charset="-122"/>
              <a:ea typeface="微软雅黑" panose="020B0503020204020204" pitchFamily="34" charset="-122"/>
            </a:endParaRPr>
          </a:p>
          <a:p>
            <a:pPr eaLnBrk="1" hangingPunct="1"/>
            <a:r>
              <a:rPr lang="en-US" altLang="zh-CN" sz="1050" b="1" dirty="0" smtClean="0">
                <a:solidFill>
                  <a:srgbClr val="000000"/>
                </a:solidFill>
                <a:latin typeface="微软雅黑" panose="020B0503020204020204" pitchFamily="34" charset="-122"/>
                <a:ea typeface="微软雅黑" panose="020B0503020204020204" pitchFamily="34" charset="-122"/>
              </a:rPr>
              <a:t>@</a:t>
            </a:r>
            <a:r>
              <a:rPr lang="zh-CN" altLang="en-US" sz="1050" b="1" dirty="0" smtClean="0">
                <a:solidFill>
                  <a:srgbClr val="000000"/>
                </a:solidFill>
                <a:latin typeface="微软雅黑" panose="020B0503020204020204" pitchFamily="34" charset="-122"/>
                <a:ea typeface="微软雅黑" panose="020B0503020204020204" pitchFamily="34" charset="-122"/>
              </a:rPr>
              <a:t>联通</a:t>
            </a:r>
            <a:endParaRPr lang="en-US" altLang="zh-CN" sz="1050" b="1" dirty="0">
              <a:solidFill>
                <a:srgbClr val="000000"/>
              </a:solidFill>
              <a:latin typeface="微软雅黑" panose="020B0503020204020204" pitchFamily="34" charset="-122"/>
              <a:ea typeface="微软雅黑" panose="020B0503020204020204" pitchFamily="34" charset="-122"/>
            </a:endParaRPr>
          </a:p>
          <a:p>
            <a:pPr eaLnBrk="1" hangingPunct="1"/>
            <a:r>
              <a:rPr lang="en-US" altLang="zh-CN" sz="1050" b="1" dirty="0" smtClean="0">
                <a:solidFill>
                  <a:srgbClr val="000000"/>
                </a:solidFill>
                <a:latin typeface="微软雅黑" panose="020B0503020204020204" pitchFamily="34" charset="-122"/>
                <a:ea typeface="微软雅黑" panose="020B0503020204020204" pitchFamily="34" charset="-122"/>
              </a:rPr>
              <a:t>@</a:t>
            </a:r>
            <a:r>
              <a:rPr lang="zh-CN" altLang="en-US" sz="1050" b="1" dirty="0" smtClean="0">
                <a:solidFill>
                  <a:srgbClr val="000000"/>
                </a:solidFill>
                <a:latin typeface="微软雅黑" panose="020B0503020204020204" pitchFamily="34" charset="-122"/>
                <a:ea typeface="微软雅黑" panose="020B0503020204020204" pitchFamily="34" charset="-122"/>
              </a:rPr>
              <a:t>校</a:t>
            </a:r>
            <a:r>
              <a:rPr lang="zh-CN" altLang="en-US" sz="1050" b="1" dirty="0">
                <a:solidFill>
                  <a:srgbClr val="000000"/>
                </a:solidFill>
                <a:latin typeface="微软雅黑" panose="020B0503020204020204" pitchFamily="34" charset="-122"/>
                <a:ea typeface="微软雅黑" panose="020B0503020204020204" pitchFamily="34" charset="-122"/>
              </a:rPr>
              <a:t>内</a:t>
            </a:r>
            <a:r>
              <a:rPr lang="zh-CN" altLang="en-US" sz="1050" b="1" dirty="0" smtClean="0">
                <a:solidFill>
                  <a:srgbClr val="000000"/>
                </a:solidFill>
                <a:latin typeface="微软雅黑" panose="020B0503020204020204" pitchFamily="34" charset="-122"/>
                <a:ea typeface="微软雅黑" panose="020B0503020204020204" pitchFamily="34" charset="-122"/>
              </a:rPr>
              <a:t>网</a:t>
            </a:r>
            <a:endParaRPr lang="zh-CN" altLang="en-US" sz="1050" b="1" dirty="0">
              <a:solidFill>
                <a:srgbClr val="000000"/>
              </a:solidFill>
              <a:latin typeface="微软雅黑" panose="020B0503020204020204" pitchFamily="34" charset="-122"/>
              <a:ea typeface="微软雅黑" panose="020B0503020204020204" pitchFamily="34" charset="-122"/>
            </a:endParaRPr>
          </a:p>
        </p:txBody>
      </p:sp>
      <p:pic>
        <p:nvPicPr>
          <p:cNvPr id="101" name="Picture 54" descr="0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288" y="1130332"/>
            <a:ext cx="324000" cy="25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54" descr="0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8114" y="1127791"/>
            <a:ext cx="324000" cy="25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54" descr="0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5705" y="1129454"/>
            <a:ext cx="324000" cy="25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8" name="直接箭头连接符 117"/>
          <p:cNvCxnSpPr>
            <a:endCxn id="102" idx="2"/>
          </p:cNvCxnSpPr>
          <p:nvPr/>
        </p:nvCxnSpPr>
        <p:spPr bwMode="auto">
          <a:xfrm flipV="1">
            <a:off x="2334893" y="1382886"/>
            <a:ext cx="125221" cy="887739"/>
          </a:xfrm>
          <a:prstGeom prst="straightConnector1">
            <a:avLst/>
          </a:prstGeom>
          <a:ln w="44450">
            <a:solidFill>
              <a:srgbClr val="FFC000"/>
            </a:solidFill>
            <a:prstDash val="sysDash"/>
            <a:tailEnd type="arrow"/>
          </a:ln>
          <a:extLst/>
        </p:spPr>
        <p:style>
          <a:lnRef idx="1">
            <a:schemeClr val="dk1"/>
          </a:lnRef>
          <a:fillRef idx="0">
            <a:schemeClr val="dk1"/>
          </a:fillRef>
          <a:effectRef idx="0">
            <a:schemeClr val="dk1"/>
          </a:effectRef>
          <a:fontRef idx="minor">
            <a:schemeClr val="tx1"/>
          </a:fontRef>
        </p:style>
      </p:cxnSp>
      <p:sp>
        <p:nvSpPr>
          <p:cNvPr id="129" name="矩形 128"/>
          <p:cNvSpPr/>
          <p:nvPr/>
        </p:nvSpPr>
        <p:spPr>
          <a:xfrm>
            <a:off x="2777610" y="3183980"/>
            <a:ext cx="1258703" cy="415498"/>
          </a:xfrm>
          <a:prstGeom prst="rect">
            <a:avLst/>
          </a:prstGeom>
        </p:spPr>
        <p:txBody>
          <a:bodyPr wrap="square">
            <a:spAutoFit/>
          </a:bodyPr>
          <a:lstStyle/>
          <a:p>
            <a:pPr eaLnBrk="1" hangingPunct="1"/>
            <a:r>
              <a:rPr lang="en-US" altLang="zh-CN" sz="1050" dirty="0" smtClean="0">
                <a:solidFill>
                  <a:srgbClr val="C00000"/>
                </a:solidFill>
                <a:latin typeface="微软雅黑" panose="020B0503020204020204" pitchFamily="34" charset="-122"/>
                <a:ea typeface="微软雅黑" panose="020B0503020204020204" pitchFamily="34" charset="-122"/>
              </a:rPr>
              <a:t>1</a:t>
            </a:r>
            <a:r>
              <a:rPr lang="zh-CN" altLang="en-US" sz="1050" dirty="0" smtClean="0">
                <a:solidFill>
                  <a:srgbClr val="C00000"/>
                </a:solidFill>
                <a:latin typeface="微软雅黑" panose="020B0503020204020204" pitchFamily="34" charset="-122"/>
                <a:ea typeface="微软雅黑" panose="020B0503020204020204" pitchFamily="34" charset="-122"/>
              </a:rPr>
              <a:t>、</a:t>
            </a:r>
            <a:r>
              <a:rPr lang="zh-CN" altLang="en-US" sz="1050" dirty="0" smtClean="0">
                <a:solidFill>
                  <a:srgbClr val="C00000"/>
                </a:solidFill>
                <a:latin typeface="微软雅黑" panose="020B0503020204020204" pitchFamily="34" charset="-122"/>
                <a:ea typeface="微软雅黑" panose="020B0503020204020204" pitchFamily="34" charset="-122"/>
              </a:rPr>
              <a:t>有线用户上网指定不同接入域；</a:t>
            </a:r>
            <a:endParaRPr lang="en-US" altLang="zh-CN" sz="1050" dirty="0" smtClean="0">
              <a:solidFill>
                <a:srgbClr val="C00000"/>
              </a:solidFill>
              <a:latin typeface="微软雅黑" panose="020B0503020204020204" pitchFamily="34" charset="-122"/>
              <a:ea typeface="微软雅黑" panose="020B0503020204020204" pitchFamily="34" charset="-122"/>
            </a:endParaRPr>
          </a:p>
        </p:txBody>
      </p:sp>
      <p:sp>
        <p:nvSpPr>
          <p:cNvPr id="131" name="矩形 130"/>
          <p:cNvSpPr/>
          <p:nvPr/>
        </p:nvSpPr>
        <p:spPr>
          <a:xfrm>
            <a:off x="2672530" y="2031832"/>
            <a:ext cx="1405461" cy="577081"/>
          </a:xfrm>
          <a:prstGeom prst="rect">
            <a:avLst/>
          </a:prstGeom>
        </p:spPr>
        <p:txBody>
          <a:bodyPr wrap="square">
            <a:spAutoFit/>
          </a:bodyPr>
          <a:lstStyle/>
          <a:p>
            <a:pPr eaLnBrk="1" hangingPunct="1"/>
            <a:r>
              <a:rPr lang="en-US" altLang="zh-CN" sz="1050" dirty="0" smtClean="0">
                <a:solidFill>
                  <a:srgbClr val="C00000"/>
                </a:solidFill>
                <a:latin typeface="微软雅黑" panose="020B0503020204020204" pitchFamily="34" charset="-122"/>
                <a:ea typeface="微软雅黑" panose="020B0503020204020204" pitchFamily="34" charset="-122"/>
              </a:rPr>
              <a:t>2</a:t>
            </a:r>
            <a:r>
              <a:rPr lang="zh-CN" altLang="en-US" sz="1050" dirty="0" smtClean="0">
                <a:solidFill>
                  <a:srgbClr val="C00000"/>
                </a:solidFill>
                <a:latin typeface="微软雅黑" panose="020B0503020204020204" pitchFamily="34" charset="-122"/>
                <a:ea typeface="微软雅黑" panose="020B0503020204020204" pitchFamily="34" charset="-122"/>
              </a:rPr>
              <a:t>、</a:t>
            </a:r>
            <a:r>
              <a:rPr lang="zh-CN" altLang="en-US" sz="1050" dirty="0" smtClean="0">
                <a:solidFill>
                  <a:srgbClr val="C00000"/>
                </a:solidFill>
                <a:latin typeface="微软雅黑" panose="020B0503020204020204" pitchFamily="34" charset="-122"/>
                <a:ea typeface="微软雅黑" panose="020B0503020204020204" pitchFamily="34" charset="-122"/>
              </a:rPr>
              <a:t>学校</a:t>
            </a:r>
            <a:r>
              <a:rPr lang="en-US" altLang="zh-CN" sz="1050" dirty="0" smtClean="0">
                <a:solidFill>
                  <a:srgbClr val="C00000"/>
                </a:solidFill>
                <a:latin typeface="微软雅黑" panose="020B0503020204020204" pitchFamily="34" charset="-122"/>
                <a:ea typeface="微软雅黑" panose="020B0503020204020204" pitchFamily="34" charset="-122"/>
              </a:rPr>
              <a:t>BRAS</a:t>
            </a:r>
            <a:r>
              <a:rPr lang="zh-CN" altLang="en-US" sz="1050" dirty="0" smtClean="0">
                <a:solidFill>
                  <a:srgbClr val="C00000"/>
                </a:solidFill>
                <a:latin typeface="微软雅黑" panose="020B0503020204020204" pitchFamily="34" charset="-122"/>
                <a:ea typeface="微软雅黑" panose="020B0503020204020204" pitchFamily="34" charset="-122"/>
              </a:rPr>
              <a:t>识别用户接入域通过</a:t>
            </a:r>
            <a:r>
              <a:rPr lang="en-US" altLang="zh-CN" sz="1050" dirty="0" smtClean="0">
                <a:solidFill>
                  <a:srgbClr val="C00000"/>
                </a:solidFill>
                <a:latin typeface="微软雅黑" panose="020B0503020204020204" pitchFamily="34" charset="-122"/>
                <a:ea typeface="微软雅黑" panose="020B0503020204020204" pitchFamily="34" charset="-122"/>
              </a:rPr>
              <a:t>L2TP</a:t>
            </a:r>
            <a:r>
              <a:rPr lang="zh-CN" altLang="en-US" sz="1050" dirty="0" smtClean="0">
                <a:solidFill>
                  <a:srgbClr val="C00000"/>
                </a:solidFill>
                <a:latin typeface="微软雅黑" panose="020B0503020204020204" pitchFamily="34" charset="-122"/>
                <a:ea typeface="微软雅黑" panose="020B0503020204020204" pitchFamily="34" charset="-122"/>
              </a:rPr>
              <a:t>隧道上送不同运营商</a:t>
            </a:r>
            <a:endParaRPr lang="en-US" altLang="zh-CN" sz="1050" dirty="0" smtClean="0">
              <a:solidFill>
                <a:srgbClr val="C00000"/>
              </a:solidFill>
              <a:latin typeface="微软雅黑" panose="020B0503020204020204" pitchFamily="34" charset="-122"/>
              <a:ea typeface="微软雅黑" panose="020B0503020204020204" pitchFamily="34" charset="-122"/>
            </a:endParaRPr>
          </a:p>
        </p:txBody>
      </p:sp>
      <p:sp>
        <p:nvSpPr>
          <p:cNvPr id="132" name="文本框 131"/>
          <p:cNvSpPr txBox="1"/>
          <p:nvPr/>
        </p:nvSpPr>
        <p:spPr>
          <a:xfrm>
            <a:off x="2510299" y="2492234"/>
            <a:ext cx="534121" cy="307777"/>
          </a:xfrm>
          <a:prstGeom prst="rect">
            <a:avLst/>
          </a:prstGeom>
          <a:noFill/>
        </p:spPr>
        <p:txBody>
          <a:bodyPr wrap="none" rtlCol="0">
            <a:spAutoFit/>
          </a:bodyPr>
          <a:lstStyle/>
          <a:p>
            <a:r>
              <a:rPr lang="en-US" altLang="zh-CN" sz="1400" dirty="0" smtClean="0"/>
              <a:t>LAC</a:t>
            </a:r>
            <a:endParaRPr lang="zh-CN" altLang="en-US" sz="1400" dirty="0"/>
          </a:p>
        </p:txBody>
      </p:sp>
      <p:sp>
        <p:nvSpPr>
          <p:cNvPr id="133" name="文本框 132"/>
          <p:cNvSpPr txBox="1"/>
          <p:nvPr/>
        </p:nvSpPr>
        <p:spPr>
          <a:xfrm>
            <a:off x="2519328" y="1168803"/>
            <a:ext cx="534121" cy="307777"/>
          </a:xfrm>
          <a:prstGeom prst="rect">
            <a:avLst/>
          </a:prstGeom>
          <a:noFill/>
        </p:spPr>
        <p:txBody>
          <a:bodyPr wrap="none" rtlCol="0">
            <a:spAutoFit/>
          </a:bodyPr>
          <a:lstStyle/>
          <a:p>
            <a:r>
              <a:rPr lang="en-US" altLang="zh-CN" sz="1400" dirty="0" smtClean="0"/>
              <a:t>LNS</a:t>
            </a:r>
            <a:endParaRPr lang="zh-CN" altLang="en-US" sz="1400" dirty="0"/>
          </a:p>
        </p:txBody>
      </p:sp>
      <p:sp>
        <p:nvSpPr>
          <p:cNvPr id="134" name="矩形 133"/>
          <p:cNvSpPr/>
          <p:nvPr/>
        </p:nvSpPr>
        <p:spPr>
          <a:xfrm>
            <a:off x="3148278" y="1355288"/>
            <a:ext cx="1239232" cy="415498"/>
          </a:xfrm>
          <a:prstGeom prst="rect">
            <a:avLst/>
          </a:prstGeom>
        </p:spPr>
        <p:txBody>
          <a:bodyPr wrap="square">
            <a:spAutoFit/>
          </a:bodyPr>
          <a:lstStyle/>
          <a:p>
            <a:pPr eaLnBrk="1" hangingPunct="1"/>
            <a:r>
              <a:rPr lang="en-US" altLang="zh-CN" sz="1050" dirty="0" smtClean="0">
                <a:solidFill>
                  <a:srgbClr val="C00000"/>
                </a:solidFill>
                <a:latin typeface="微软雅黑" panose="020B0503020204020204" pitchFamily="34" charset="-122"/>
                <a:ea typeface="微软雅黑" panose="020B0503020204020204" pitchFamily="34" charset="-122"/>
              </a:rPr>
              <a:t>3</a:t>
            </a:r>
            <a:r>
              <a:rPr lang="zh-CN" altLang="en-US" sz="1050" dirty="0" smtClean="0">
                <a:solidFill>
                  <a:srgbClr val="C00000"/>
                </a:solidFill>
                <a:latin typeface="微软雅黑" panose="020B0503020204020204" pitchFamily="34" charset="-122"/>
                <a:ea typeface="微软雅黑" panose="020B0503020204020204" pitchFamily="34" charset="-122"/>
              </a:rPr>
              <a:t>、</a:t>
            </a:r>
            <a:r>
              <a:rPr lang="zh-CN" altLang="en-US" sz="1050" dirty="0" smtClean="0">
                <a:solidFill>
                  <a:srgbClr val="C00000"/>
                </a:solidFill>
                <a:latin typeface="微软雅黑" panose="020B0503020204020204" pitchFamily="34" charset="-122"/>
                <a:ea typeface="微软雅黑" panose="020B0503020204020204" pitchFamily="34" charset="-122"/>
              </a:rPr>
              <a:t>运营商进行用户认证，并分配</a:t>
            </a:r>
            <a:r>
              <a:rPr lang="en-US" altLang="zh-CN" sz="1050" dirty="0" smtClean="0">
                <a:solidFill>
                  <a:srgbClr val="C00000"/>
                </a:solidFill>
                <a:latin typeface="微软雅黑" panose="020B0503020204020204" pitchFamily="34" charset="-122"/>
                <a:ea typeface="微软雅黑" panose="020B0503020204020204" pitchFamily="34" charset="-122"/>
              </a:rPr>
              <a:t>IP</a:t>
            </a:r>
          </a:p>
        </p:txBody>
      </p:sp>
      <p:sp>
        <p:nvSpPr>
          <p:cNvPr id="137" name="矩形 136"/>
          <p:cNvSpPr/>
          <p:nvPr/>
        </p:nvSpPr>
        <p:spPr>
          <a:xfrm>
            <a:off x="420805" y="4011910"/>
            <a:ext cx="3842559" cy="646331"/>
          </a:xfrm>
          <a:prstGeom prst="rect">
            <a:avLst/>
          </a:prstGeom>
        </p:spPr>
        <p:txBody>
          <a:bodyPr wrap="square">
            <a:spAutoFit/>
          </a:bodyPr>
          <a:lstStyle/>
          <a:p>
            <a:r>
              <a:rPr lang="en-US" altLang="zh-CN" sz="1200" dirty="0" smtClean="0">
                <a:latin typeface="微软雅黑" panose="020B0503020204020204" pitchFamily="34" charset="-122"/>
                <a:ea typeface="微软雅黑" panose="020B0503020204020204" pitchFamily="34" charset="-122"/>
              </a:rPr>
              <a:t>L2TP</a:t>
            </a:r>
            <a:r>
              <a:rPr lang="zh-CN" altLang="en-US" sz="1200" dirty="0" smtClean="0">
                <a:latin typeface="微软雅黑" panose="020B0503020204020204" pitchFamily="34" charset="-122"/>
                <a:ea typeface="微软雅黑" panose="020B0503020204020204" pitchFamily="34" charset="-122"/>
              </a:rPr>
              <a:t>方案：学校</a:t>
            </a:r>
            <a:r>
              <a:rPr lang="en-US" altLang="zh-CN" sz="1200" dirty="0" smtClean="0">
                <a:latin typeface="微软雅黑" panose="020B0503020204020204" pitchFamily="34" charset="-122"/>
                <a:ea typeface="微软雅黑" panose="020B0503020204020204" pitchFamily="34" charset="-122"/>
              </a:rPr>
              <a:t>bras</a:t>
            </a:r>
            <a:r>
              <a:rPr lang="zh-CN" altLang="en-US" sz="1200" dirty="0" smtClean="0">
                <a:latin typeface="微软雅黑" panose="020B0503020204020204" pitchFamily="34" charset="-122"/>
                <a:ea typeface="微软雅黑" panose="020B0503020204020204" pitchFamily="34" charset="-122"/>
              </a:rPr>
              <a:t>和运营商</a:t>
            </a:r>
            <a:r>
              <a:rPr lang="en-US" altLang="zh-CN" sz="1200" dirty="0" smtClean="0">
                <a:latin typeface="微软雅黑" panose="020B0503020204020204" pitchFamily="34" charset="-122"/>
                <a:ea typeface="微软雅黑" panose="020B0503020204020204" pitchFamily="34" charset="-122"/>
              </a:rPr>
              <a:t>bras</a:t>
            </a:r>
            <a:r>
              <a:rPr lang="zh-CN" altLang="en-US" sz="1200" dirty="0" smtClean="0">
                <a:latin typeface="微软雅黑" panose="020B0503020204020204" pitchFamily="34" charset="-122"/>
                <a:ea typeface="微软雅黑" panose="020B0503020204020204" pitchFamily="34" charset="-122"/>
              </a:rPr>
              <a:t>都参与</a:t>
            </a:r>
            <a:r>
              <a:rPr lang="zh-CN" altLang="en-US" sz="1200" dirty="0">
                <a:latin typeface="微软雅黑" panose="020B0503020204020204" pitchFamily="34" charset="-122"/>
                <a:ea typeface="微软雅黑" panose="020B0503020204020204" pitchFamily="34" charset="-122"/>
              </a:rPr>
              <a:t>用户的认证和管理</a:t>
            </a:r>
            <a:r>
              <a:rPr lang="zh-CN" altLang="en-US" sz="1200" dirty="0" smtClean="0">
                <a:latin typeface="微软雅黑" panose="020B0503020204020204" pitchFamily="34" charset="-122"/>
                <a:ea typeface="微软雅黑" panose="020B0503020204020204" pitchFamily="34" charset="-122"/>
              </a:rPr>
              <a:t>，用户访问校内和校外需要重新拨号，只能支持</a:t>
            </a:r>
            <a:r>
              <a:rPr lang="en-US" altLang="zh-CN" sz="1200" dirty="0" err="1" smtClean="0">
                <a:latin typeface="微软雅黑" panose="020B0503020204020204" pitchFamily="34" charset="-122"/>
                <a:ea typeface="微软雅黑" panose="020B0503020204020204" pitchFamily="34" charset="-122"/>
              </a:rPr>
              <a:t>PPPoE</a:t>
            </a:r>
            <a:endParaRPr lang="en-US" altLang="zh-CN" sz="1200" dirty="0" smtClean="0">
              <a:latin typeface="微软雅黑" panose="020B0503020204020204" pitchFamily="34" charset="-122"/>
              <a:ea typeface="微软雅黑" panose="020B0503020204020204" pitchFamily="34" charset="-122"/>
            </a:endParaRPr>
          </a:p>
        </p:txBody>
      </p:sp>
      <p:sp>
        <p:nvSpPr>
          <p:cNvPr id="83" name="云形 82"/>
          <p:cNvSpPr/>
          <p:nvPr/>
        </p:nvSpPr>
        <p:spPr bwMode="auto">
          <a:xfrm>
            <a:off x="1619521" y="2781886"/>
            <a:ext cx="1504330" cy="270984"/>
          </a:xfrm>
          <a:prstGeom prst="cloud">
            <a:avLst/>
          </a:prstGeom>
          <a:solidFill>
            <a:schemeClr val="bg1">
              <a:lumMod val="75000"/>
              <a:alpha val="45000"/>
            </a:schemeClr>
          </a:solidFill>
          <a:ln>
            <a:noFill/>
          </a:ln>
          <a:effectLst>
            <a:outerShdw blurRad="50800" dist="38100" dir="2700000" algn="tl" rotWithShape="0">
              <a:prstClr val="black">
                <a:alpha val="40000"/>
              </a:prstClr>
            </a:outerShdw>
          </a:effectLst>
          <a:extLst/>
        </p:spPr>
        <p:txBody>
          <a:bodyPr wrap="none"/>
          <a:lstStyle/>
          <a:p>
            <a:pPr algn="ctr" eaLnBrk="1" hangingPunct="1">
              <a:buClr>
                <a:srgbClr val="CC9900"/>
              </a:buClr>
              <a:defRPr/>
            </a:pPr>
            <a:endParaRPr lang="zh-CN" altLang="en-US" sz="1200" dirty="0">
              <a:latin typeface="Arial" charset="0"/>
              <a:ea typeface="宋体" charset="-122"/>
            </a:endParaRPr>
          </a:p>
        </p:txBody>
      </p:sp>
      <p:cxnSp>
        <p:nvCxnSpPr>
          <p:cNvPr id="150" name="直接连接符 149"/>
          <p:cNvCxnSpPr>
            <a:endCxn id="155" idx="1"/>
          </p:cNvCxnSpPr>
          <p:nvPr/>
        </p:nvCxnSpPr>
        <p:spPr bwMode="auto">
          <a:xfrm flipV="1">
            <a:off x="6588287" y="1305307"/>
            <a:ext cx="842885" cy="1073529"/>
          </a:xfrm>
          <a:prstGeom prst="line">
            <a:avLst/>
          </a:prstGeom>
          <a:ln/>
          <a:extLst/>
        </p:spPr>
        <p:style>
          <a:lnRef idx="1">
            <a:schemeClr val="dk1"/>
          </a:lnRef>
          <a:fillRef idx="0">
            <a:schemeClr val="dk1"/>
          </a:fillRef>
          <a:effectRef idx="0">
            <a:schemeClr val="dk1"/>
          </a:effectRef>
          <a:fontRef idx="minor">
            <a:schemeClr val="tx1"/>
          </a:fontRef>
        </p:style>
      </p:cxnSp>
      <p:cxnSp>
        <p:nvCxnSpPr>
          <p:cNvPr id="152" name="直接连接符 151"/>
          <p:cNvCxnSpPr/>
          <p:nvPr/>
        </p:nvCxnSpPr>
        <p:spPr bwMode="auto">
          <a:xfrm flipH="1">
            <a:off x="5998769" y="3176017"/>
            <a:ext cx="571929" cy="187821"/>
          </a:xfrm>
          <a:prstGeom prst="line">
            <a:avLst/>
          </a:prstGeom>
          <a:ln/>
          <a:extLst/>
        </p:spPr>
        <p:style>
          <a:lnRef idx="1">
            <a:schemeClr val="dk1"/>
          </a:lnRef>
          <a:fillRef idx="0">
            <a:schemeClr val="dk1"/>
          </a:fillRef>
          <a:effectRef idx="0">
            <a:schemeClr val="dk1"/>
          </a:effectRef>
          <a:fontRef idx="minor">
            <a:schemeClr val="tx1"/>
          </a:fontRef>
        </p:style>
      </p:cxnSp>
      <p:cxnSp>
        <p:nvCxnSpPr>
          <p:cNvPr id="153" name="直接连接符 152"/>
          <p:cNvCxnSpPr>
            <a:stCxn id="164" idx="0"/>
            <a:endCxn id="166" idx="1"/>
          </p:cNvCxnSpPr>
          <p:nvPr/>
        </p:nvCxnSpPr>
        <p:spPr bwMode="auto">
          <a:xfrm flipV="1">
            <a:off x="6600778" y="1292822"/>
            <a:ext cx="74385" cy="1060189"/>
          </a:xfrm>
          <a:prstGeom prst="line">
            <a:avLst/>
          </a:prstGeom>
          <a:ln/>
          <a:extLst/>
        </p:spPr>
        <p:style>
          <a:lnRef idx="1">
            <a:schemeClr val="dk1"/>
          </a:lnRef>
          <a:fillRef idx="0">
            <a:schemeClr val="dk1"/>
          </a:fillRef>
          <a:effectRef idx="0">
            <a:schemeClr val="dk1"/>
          </a:effectRef>
          <a:fontRef idx="minor">
            <a:schemeClr val="tx1"/>
          </a:fontRef>
        </p:style>
      </p:cxnSp>
      <p:grpSp>
        <p:nvGrpSpPr>
          <p:cNvPr id="154" name="组合 70"/>
          <p:cNvGrpSpPr/>
          <p:nvPr/>
        </p:nvGrpSpPr>
        <p:grpSpPr bwMode="auto">
          <a:xfrm>
            <a:off x="7089171" y="909729"/>
            <a:ext cx="684001" cy="396000"/>
            <a:chOff x="1044664" y="1700808"/>
            <a:chExt cx="576658" cy="468619"/>
          </a:xfrm>
          <a:solidFill>
            <a:srgbClr val="00B0F0"/>
          </a:solidFill>
          <a:effectLst>
            <a:outerShdw blurRad="50800" dist="38100" dir="2700000" algn="tl" rotWithShape="0">
              <a:prstClr val="black">
                <a:alpha val="40000"/>
              </a:prstClr>
            </a:outerShdw>
          </a:effectLst>
        </p:grpSpPr>
        <p:sp>
          <p:nvSpPr>
            <p:cNvPr id="155" name="云形 154"/>
            <p:cNvSpPr/>
            <p:nvPr/>
          </p:nvSpPr>
          <p:spPr bwMode="auto">
            <a:xfrm>
              <a:off x="1044664" y="1700808"/>
              <a:ext cx="576658" cy="468619"/>
            </a:xfrm>
            <a:prstGeom prst="cloud">
              <a:avLst/>
            </a:prstGeom>
            <a:solidFill>
              <a:srgbClr val="FF0000"/>
            </a:solidFill>
            <a:ln>
              <a:noFill/>
            </a:ln>
            <a:effectLst>
              <a:outerShdw blurRad="50800" dist="38100" dir="2700000" algn="tl" rotWithShape="0">
                <a:prstClr val="black">
                  <a:alpha val="40000"/>
                </a:prstClr>
              </a:outerShdw>
            </a:effectLst>
            <a:extLst/>
          </p:spPr>
          <p:txBody>
            <a:bodyPr wrap="none"/>
            <a:lstStyle/>
            <a:p>
              <a:pPr algn="ctr" eaLnBrk="1" hangingPunct="1">
                <a:buClr>
                  <a:srgbClr val="CC9900"/>
                </a:buClr>
                <a:defRPr/>
              </a:pPr>
              <a:endParaRPr lang="zh-CN" altLang="en-US" sz="1200" dirty="0">
                <a:solidFill>
                  <a:srgbClr val="000000"/>
                </a:solidFill>
                <a:latin typeface="+mn-lt"/>
                <a:ea typeface="宋体" charset="-122"/>
              </a:endParaRPr>
            </a:p>
          </p:txBody>
        </p:sp>
        <p:sp>
          <p:nvSpPr>
            <p:cNvPr id="156" name="TextBox 6"/>
            <p:cNvSpPr txBox="1"/>
            <p:nvPr/>
          </p:nvSpPr>
          <p:spPr>
            <a:xfrm>
              <a:off x="1125500" y="1728154"/>
              <a:ext cx="458409" cy="364217"/>
            </a:xfrm>
            <a:prstGeom prst="rect">
              <a:avLst/>
            </a:prstGeom>
            <a:noFill/>
            <a:ln>
              <a:noFill/>
            </a:ln>
          </p:spPr>
          <p:txBody>
            <a:bodyPr wrap="none">
              <a:spAutoFit/>
            </a:bodyPr>
            <a:lstStyle/>
            <a:p>
              <a:pPr algn="ctr" eaLnBrk="1" fontAlgn="auto" hangingPunct="1">
                <a:spcBef>
                  <a:spcPts val="0"/>
                </a:spcBef>
                <a:spcAft>
                  <a:spcPts val="0"/>
                </a:spcAft>
                <a:defRPr/>
              </a:pPr>
              <a:r>
                <a:rPr lang="zh-CN" altLang="en-US" sz="1400" b="1" dirty="0" smtClean="0">
                  <a:solidFill>
                    <a:srgbClr val="FFFFFF"/>
                  </a:solidFill>
                  <a:latin typeface="+mn-lt"/>
                  <a:ea typeface="+mn-ea"/>
                </a:rPr>
                <a:t>联通</a:t>
              </a:r>
              <a:endParaRPr lang="zh-CN" altLang="en-US" sz="1400" b="1" dirty="0">
                <a:solidFill>
                  <a:srgbClr val="FFFFFF"/>
                </a:solidFill>
                <a:latin typeface="+mn-lt"/>
                <a:ea typeface="宋体" charset="-122"/>
              </a:endParaRPr>
            </a:p>
          </p:txBody>
        </p:sp>
      </p:grpSp>
      <p:grpSp>
        <p:nvGrpSpPr>
          <p:cNvPr id="157" name="组合 73"/>
          <p:cNvGrpSpPr/>
          <p:nvPr/>
        </p:nvGrpSpPr>
        <p:grpSpPr bwMode="auto">
          <a:xfrm>
            <a:off x="4848172" y="934972"/>
            <a:ext cx="816325" cy="396000"/>
            <a:chOff x="2781576" y="1725028"/>
            <a:chExt cx="651917" cy="468617"/>
          </a:xfrm>
          <a:solidFill>
            <a:srgbClr val="00B0F0"/>
          </a:solidFill>
          <a:effectLst>
            <a:outerShdw blurRad="50800" dist="38100" dir="2700000" algn="tl" rotWithShape="0">
              <a:prstClr val="black">
                <a:alpha val="40000"/>
              </a:prstClr>
            </a:outerShdw>
          </a:effectLst>
        </p:grpSpPr>
        <p:sp>
          <p:nvSpPr>
            <p:cNvPr id="158" name="云形 157"/>
            <p:cNvSpPr/>
            <p:nvPr/>
          </p:nvSpPr>
          <p:spPr bwMode="auto">
            <a:xfrm>
              <a:off x="2810093" y="1725028"/>
              <a:ext cx="517493" cy="468617"/>
            </a:xfrm>
            <a:prstGeom prst="cloud">
              <a:avLst/>
            </a:prstGeom>
            <a:solidFill>
              <a:srgbClr val="92D050"/>
            </a:solidFill>
            <a:ln>
              <a:noFill/>
            </a:ln>
            <a:effectLst>
              <a:outerShdw blurRad="50800" dist="38100" dir="2700000" algn="tl" rotWithShape="0">
                <a:prstClr val="black">
                  <a:alpha val="40000"/>
                </a:prstClr>
              </a:outerShdw>
            </a:effectLst>
            <a:extLst/>
          </p:spPr>
          <p:txBody>
            <a:bodyPr wrap="none"/>
            <a:lstStyle/>
            <a:p>
              <a:pPr eaLnBrk="1" hangingPunct="1">
                <a:buClr>
                  <a:srgbClr val="CC9900"/>
                </a:buClr>
                <a:buFont typeface="Wingdings" pitchFamily="2" charset="2"/>
                <a:buChar char="n"/>
                <a:defRPr/>
              </a:pPr>
              <a:endParaRPr lang="zh-CN" altLang="en-US" dirty="0">
                <a:solidFill>
                  <a:srgbClr val="FFFFFF"/>
                </a:solidFill>
                <a:latin typeface="+mn-lt"/>
                <a:ea typeface="宋体" charset="-122"/>
              </a:endParaRPr>
            </a:p>
          </p:txBody>
        </p:sp>
        <p:sp>
          <p:nvSpPr>
            <p:cNvPr id="159" name="TextBox 9"/>
            <p:cNvSpPr txBox="1"/>
            <p:nvPr/>
          </p:nvSpPr>
          <p:spPr>
            <a:xfrm>
              <a:off x="2781576" y="1789074"/>
              <a:ext cx="651917" cy="327832"/>
            </a:xfrm>
            <a:prstGeom prst="rect">
              <a:avLst/>
            </a:prstGeom>
            <a:noFill/>
            <a:ln>
              <a:noFill/>
            </a:ln>
          </p:spPr>
          <p:txBody>
            <a:bodyPr wrap="none">
              <a:spAutoFit/>
            </a:bodyPr>
            <a:lstStyle/>
            <a:p>
              <a:pPr eaLnBrk="1" fontAlgn="auto" hangingPunct="1">
                <a:spcBef>
                  <a:spcPts val="0"/>
                </a:spcBef>
                <a:spcAft>
                  <a:spcPts val="0"/>
                </a:spcAft>
                <a:defRPr/>
              </a:pPr>
              <a:r>
                <a:rPr lang="en-US" altLang="zh-CN" sz="1200" b="1" dirty="0">
                  <a:solidFill>
                    <a:srgbClr val="FFFFFF"/>
                  </a:solidFill>
                  <a:latin typeface="+mn-lt"/>
                  <a:ea typeface="宋体" charset="-122"/>
                </a:rPr>
                <a:t>CERNET</a:t>
              </a:r>
              <a:endParaRPr lang="zh-CN" altLang="en-US" sz="1200" b="1" dirty="0">
                <a:solidFill>
                  <a:srgbClr val="FFFFFF"/>
                </a:solidFill>
                <a:latin typeface="+mn-lt"/>
                <a:ea typeface="宋体" charset="-122"/>
              </a:endParaRPr>
            </a:p>
          </p:txBody>
        </p:sp>
      </p:grpSp>
      <p:cxnSp>
        <p:nvCxnSpPr>
          <p:cNvPr id="160" name="直接连接符 159"/>
          <p:cNvCxnSpPr/>
          <p:nvPr/>
        </p:nvCxnSpPr>
        <p:spPr bwMode="auto">
          <a:xfrm flipH="1">
            <a:off x="6602134" y="2654582"/>
            <a:ext cx="0" cy="224088"/>
          </a:xfrm>
          <a:prstGeom prst="line">
            <a:avLst/>
          </a:prstGeom>
          <a:ln/>
          <a:extLst/>
        </p:spPr>
        <p:style>
          <a:lnRef idx="1">
            <a:schemeClr val="dk1"/>
          </a:lnRef>
          <a:fillRef idx="0">
            <a:schemeClr val="dk1"/>
          </a:fillRef>
          <a:effectRef idx="0">
            <a:schemeClr val="dk1"/>
          </a:effectRef>
          <a:fontRef idx="minor">
            <a:schemeClr val="tx1"/>
          </a:fontRef>
        </p:style>
      </p:cxnSp>
      <p:cxnSp>
        <p:nvCxnSpPr>
          <p:cNvPr id="161" name="直接连接符 160"/>
          <p:cNvCxnSpPr>
            <a:endCxn id="158" idx="1"/>
          </p:cNvCxnSpPr>
          <p:nvPr/>
        </p:nvCxnSpPr>
        <p:spPr bwMode="auto">
          <a:xfrm flipH="1" flipV="1">
            <a:off x="5207881" y="1330550"/>
            <a:ext cx="1377342" cy="1031399"/>
          </a:xfrm>
          <a:prstGeom prst="line">
            <a:avLst/>
          </a:prstGeom>
          <a:ln/>
          <a:extLst/>
        </p:spPr>
        <p:style>
          <a:lnRef idx="1">
            <a:schemeClr val="dk1"/>
          </a:lnRef>
          <a:fillRef idx="0">
            <a:schemeClr val="dk1"/>
          </a:fillRef>
          <a:effectRef idx="0">
            <a:schemeClr val="dk1"/>
          </a:effectRef>
          <a:fontRef idx="minor">
            <a:schemeClr val="tx1"/>
          </a:fontRef>
        </p:style>
      </p:cxnSp>
      <p:cxnSp>
        <p:nvCxnSpPr>
          <p:cNvPr id="162" name="直接连接符 161"/>
          <p:cNvCxnSpPr>
            <a:stCxn id="164" idx="0"/>
            <a:endCxn id="169" idx="1"/>
          </p:cNvCxnSpPr>
          <p:nvPr/>
        </p:nvCxnSpPr>
        <p:spPr bwMode="auto">
          <a:xfrm flipH="1" flipV="1">
            <a:off x="5955083" y="1323106"/>
            <a:ext cx="645695" cy="1029905"/>
          </a:xfrm>
          <a:prstGeom prst="line">
            <a:avLst/>
          </a:prstGeom>
          <a:ln/>
          <a:extLst/>
        </p:spPr>
        <p:style>
          <a:lnRef idx="1">
            <a:schemeClr val="dk1"/>
          </a:lnRef>
          <a:fillRef idx="0">
            <a:schemeClr val="dk1"/>
          </a:fillRef>
          <a:effectRef idx="0">
            <a:schemeClr val="dk1"/>
          </a:effectRef>
          <a:fontRef idx="minor">
            <a:schemeClr val="tx1"/>
          </a:fontRef>
        </p:style>
      </p:cxnSp>
      <p:cxnSp>
        <p:nvCxnSpPr>
          <p:cNvPr id="163" name="直接连接符 162"/>
          <p:cNvCxnSpPr/>
          <p:nvPr/>
        </p:nvCxnSpPr>
        <p:spPr bwMode="auto">
          <a:xfrm flipH="1" flipV="1">
            <a:off x="5836571" y="2521828"/>
            <a:ext cx="549275" cy="0"/>
          </a:xfrm>
          <a:prstGeom prst="line">
            <a:avLst/>
          </a:prstGeom>
          <a:ln/>
          <a:extLst/>
        </p:spPr>
        <p:style>
          <a:lnRef idx="1">
            <a:schemeClr val="dk1"/>
          </a:lnRef>
          <a:fillRef idx="0">
            <a:schemeClr val="dk1"/>
          </a:fillRef>
          <a:effectRef idx="0">
            <a:schemeClr val="dk1"/>
          </a:effectRef>
          <a:fontRef idx="minor">
            <a:schemeClr val="tx1"/>
          </a:fontRef>
        </p:style>
      </p:cxnSp>
      <p:pic>
        <p:nvPicPr>
          <p:cNvPr id="164" name="Picture 54" descr="0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0778" y="2353011"/>
            <a:ext cx="540000" cy="42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5" name="组合 70"/>
          <p:cNvGrpSpPr/>
          <p:nvPr/>
        </p:nvGrpSpPr>
        <p:grpSpPr bwMode="auto">
          <a:xfrm>
            <a:off x="6333163" y="897244"/>
            <a:ext cx="684000" cy="396000"/>
            <a:chOff x="1079436" y="1700808"/>
            <a:chExt cx="576659" cy="468617"/>
          </a:xfrm>
          <a:solidFill>
            <a:srgbClr val="00B0F0"/>
          </a:solidFill>
          <a:effectLst>
            <a:outerShdw blurRad="50800" dist="38100" dir="2700000" algn="tl" rotWithShape="0">
              <a:prstClr val="black">
                <a:alpha val="40000"/>
              </a:prstClr>
            </a:outerShdw>
          </a:effectLst>
        </p:grpSpPr>
        <p:sp>
          <p:nvSpPr>
            <p:cNvPr id="166" name="云形 165"/>
            <p:cNvSpPr/>
            <p:nvPr/>
          </p:nvSpPr>
          <p:spPr bwMode="auto">
            <a:xfrm>
              <a:off x="1079436" y="1700808"/>
              <a:ext cx="576659" cy="468617"/>
            </a:xfrm>
            <a:prstGeom prst="cloud">
              <a:avLst/>
            </a:prstGeom>
            <a:solidFill>
              <a:srgbClr val="FFC000"/>
            </a:solidFill>
            <a:ln>
              <a:noFill/>
            </a:ln>
            <a:effectLst>
              <a:outerShdw blurRad="50800" dist="38100" dir="2700000" algn="tl" rotWithShape="0">
                <a:prstClr val="black">
                  <a:alpha val="40000"/>
                </a:prstClr>
              </a:outerShdw>
            </a:effectLst>
            <a:extLst/>
          </p:spPr>
          <p:txBody>
            <a:bodyPr wrap="none"/>
            <a:lstStyle/>
            <a:p>
              <a:pPr algn="ctr" eaLnBrk="1" hangingPunct="1">
                <a:buClr>
                  <a:srgbClr val="CC9900"/>
                </a:buClr>
                <a:defRPr/>
              </a:pPr>
              <a:endParaRPr lang="zh-CN" altLang="en-US" sz="1200" dirty="0">
                <a:solidFill>
                  <a:srgbClr val="000000"/>
                </a:solidFill>
                <a:latin typeface="+mn-lt"/>
                <a:ea typeface="宋体" charset="-122"/>
              </a:endParaRPr>
            </a:p>
          </p:txBody>
        </p:sp>
        <p:sp>
          <p:nvSpPr>
            <p:cNvPr id="167" name="TextBox 42"/>
            <p:cNvSpPr txBox="1"/>
            <p:nvPr/>
          </p:nvSpPr>
          <p:spPr>
            <a:xfrm>
              <a:off x="1118555" y="1743425"/>
              <a:ext cx="458409" cy="364217"/>
            </a:xfrm>
            <a:prstGeom prst="rect">
              <a:avLst/>
            </a:prstGeom>
            <a:noFill/>
            <a:ln>
              <a:noFill/>
            </a:ln>
          </p:spPr>
          <p:txBody>
            <a:bodyPr wrap="none">
              <a:spAutoFit/>
            </a:bodyPr>
            <a:lstStyle/>
            <a:p>
              <a:pPr algn="ctr" eaLnBrk="1" fontAlgn="auto" hangingPunct="1">
                <a:spcBef>
                  <a:spcPts val="0"/>
                </a:spcBef>
                <a:spcAft>
                  <a:spcPts val="0"/>
                </a:spcAft>
                <a:defRPr/>
              </a:pPr>
              <a:r>
                <a:rPr lang="zh-CN" altLang="en-US" sz="1400" b="1" dirty="0" smtClean="0">
                  <a:solidFill>
                    <a:srgbClr val="FFFFFF"/>
                  </a:solidFill>
                  <a:latin typeface="+mn-lt"/>
                  <a:ea typeface="+mn-ea"/>
                </a:rPr>
                <a:t>电信</a:t>
              </a:r>
              <a:endParaRPr lang="zh-CN" altLang="en-US" sz="1400" b="1" dirty="0">
                <a:solidFill>
                  <a:srgbClr val="FFFFFF"/>
                </a:solidFill>
                <a:latin typeface="+mn-lt"/>
                <a:ea typeface="宋体" charset="-122"/>
              </a:endParaRPr>
            </a:p>
          </p:txBody>
        </p:sp>
      </p:grpSp>
      <p:grpSp>
        <p:nvGrpSpPr>
          <p:cNvPr id="168" name="组合 70"/>
          <p:cNvGrpSpPr/>
          <p:nvPr/>
        </p:nvGrpSpPr>
        <p:grpSpPr bwMode="auto">
          <a:xfrm>
            <a:off x="5613083" y="927528"/>
            <a:ext cx="684000" cy="396000"/>
            <a:chOff x="1033080" y="1729135"/>
            <a:chExt cx="576658" cy="468619"/>
          </a:xfrm>
          <a:solidFill>
            <a:srgbClr val="00B0F0"/>
          </a:solidFill>
          <a:effectLst>
            <a:outerShdw blurRad="50800" dist="38100" dir="2700000" algn="tl" rotWithShape="0">
              <a:prstClr val="black">
                <a:alpha val="40000"/>
              </a:prstClr>
            </a:outerShdw>
          </a:effectLst>
        </p:grpSpPr>
        <p:sp>
          <p:nvSpPr>
            <p:cNvPr id="169" name="云形 168"/>
            <p:cNvSpPr/>
            <p:nvPr/>
          </p:nvSpPr>
          <p:spPr bwMode="auto">
            <a:xfrm>
              <a:off x="1033080" y="1729135"/>
              <a:ext cx="576658" cy="468619"/>
            </a:xfrm>
            <a:prstGeom prst="cloud">
              <a:avLst/>
            </a:prstGeom>
            <a:grpFill/>
            <a:ln>
              <a:noFill/>
            </a:ln>
            <a:effectLst>
              <a:outerShdw blurRad="50800" dist="38100" dir="2700000" algn="tl" rotWithShape="0">
                <a:prstClr val="black">
                  <a:alpha val="40000"/>
                </a:prstClr>
              </a:outerShdw>
            </a:effectLst>
            <a:extLst/>
          </p:spPr>
          <p:txBody>
            <a:bodyPr wrap="none"/>
            <a:lstStyle/>
            <a:p>
              <a:pPr algn="ctr" eaLnBrk="1" hangingPunct="1">
                <a:buClr>
                  <a:srgbClr val="CC9900"/>
                </a:buClr>
                <a:defRPr/>
              </a:pPr>
              <a:endParaRPr lang="zh-CN" altLang="en-US" sz="1200" dirty="0">
                <a:solidFill>
                  <a:srgbClr val="000000"/>
                </a:solidFill>
                <a:latin typeface="+mn-lt"/>
                <a:ea typeface="宋体" charset="-122"/>
              </a:endParaRPr>
            </a:p>
          </p:txBody>
        </p:sp>
        <p:sp>
          <p:nvSpPr>
            <p:cNvPr id="170" name="TextBox 48"/>
            <p:cNvSpPr txBox="1"/>
            <p:nvPr/>
          </p:nvSpPr>
          <p:spPr>
            <a:xfrm>
              <a:off x="1116844" y="1744366"/>
              <a:ext cx="458409" cy="364217"/>
            </a:xfrm>
            <a:prstGeom prst="rect">
              <a:avLst/>
            </a:prstGeom>
            <a:noFill/>
            <a:ln>
              <a:noFill/>
            </a:ln>
          </p:spPr>
          <p:txBody>
            <a:bodyPr wrap="none">
              <a:spAutoFit/>
            </a:bodyPr>
            <a:lstStyle/>
            <a:p>
              <a:pPr algn="ctr" eaLnBrk="1" fontAlgn="auto" hangingPunct="1">
                <a:spcBef>
                  <a:spcPts val="0"/>
                </a:spcBef>
                <a:spcAft>
                  <a:spcPts val="0"/>
                </a:spcAft>
                <a:defRPr/>
              </a:pPr>
              <a:r>
                <a:rPr lang="zh-CN" altLang="en-US" sz="1400" b="1" dirty="0" smtClean="0">
                  <a:solidFill>
                    <a:srgbClr val="FFFFFF"/>
                  </a:solidFill>
                  <a:latin typeface="+mn-lt"/>
                  <a:ea typeface="+mn-ea"/>
                </a:rPr>
                <a:t>移动</a:t>
              </a:r>
              <a:endParaRPr lang="zh-CN" altLang="en-US" sz="1400" b="1" dirty="0">
                <a:solidFill>
                  <a:srgbClr val="FFFFFF"/>
                </a:solidFill>
                <a:latin typeface="+mn-lt"/>
                <a:ea typeface="宋体" charset="-122"/>
              </a:endParaRPr>
            </a:p>
          </p:txBody>
        </p:sp>
      </p:grpSp>
      <p:pic>
        <p:nvPicPr>
          <p:cNvPr id="173" name="Picture 1682" descr="图片54"/>
          <p:cNvPicPr>
            <a:picLocks noChangeAspect="1" noChangeArrowheads="1"/>
          </p:cNvPicPr>
          <p:nvPr/>
        </p:nvPicPr>
        <p:blipFill>
          <a:blip r:embed="rId4"/>
          <a:srcRect/>
          <a:stretch>
            <a:fillRect/>
          </a:stretch>
        </p:blipFill>
        <p:spPr bwMode="auto">
          <a:xfrm>
            <a:off x="5746769" y="2326347"/>
            <a:ext cx="252000" cy="332959"/>
          </a:xfrm>
          <a:prstGeom prst="rect">
            <a:avLst/>
          </a:prstGeom>
          <a:noFill/>
          <a:effectLst>
            <a:outerShdw blurRad="50800" dist="38100" dir="2700000" algn="tl" rotWithShape="0">
              <a:prstClr val="black">
                <a:alpha val="40000"/>
              </a:prstClr>
            </a:outerShdw>
          </a:effectLst>
        </p:spPr>
      </p:pic>
      <p:sp>
        <p:nvSpPr>
          <p:cNvPr id="185" name="云形 184"/>
          <p:cNvSpPr/>
          <p:nvPr/>
        </p:nvSpPr>
        <p:spPr bwMode="auto">
          <a:xfrm>
            <a:off x="5900964" y="2835572"/>
            <a:ext cx="1504330" cy="270984"/>
          </a:xfrm>
          <a:prstGeom prst="cloud">
            <a:avLst/>
          </a:prstGeom>
          <a:solidFill>
            <a:schemeClr val="bg1">
              <a:lumMod val="75000"/>
              <a:alpha val="45000"/>
            </a:schemeClr>
          </a:solidFill>
          <a:ln>
            <a:noFill/>
          </a:ln>
          <a:effectLst>
            <a:outerShdw blurRad="50800" dist="38100" dir="2700000" algn="tl" rotWithShape="0">
              <a:prstClr val="black">
                <a:alpha val="40000"/>
              </a:prstClr>
            </a:outerShdw>
          </a:effectLst>
          <a:extLst/>
        </p:spPr>
        <p:txBody>
          <a:bodyPr wrap="none"/>
          <a:lstStyle/>
          <a:p>
            <a:pPr algn="ctr" eaLnBrk="1" hangingPunct="1">
              <a:buClr>
                <a:srgbClr val="CC9900"/>
              </a:buClr>
              <a:defRPr/>
            </a:pPr>
            <a:endParaRPr lang="zh-CN" altLang="en-US" sz="1200" dirty="0">
              <a:latin typeface="Arial" charset="0"/>
              <a:ea typeface="宋体" charset="-122"/>
            </a:endParaRPr>
          </a:p>
        </p:txBody>
      </p:sp>
      <p:pic>
        <p:nvPicPr>
          <p:cNvPr id="186" name="Picture 10" descr="F:\PIC\16：10_PPT_pic\ICOS\Computer-icon.png"/>
          <p:cNvPicPr>
            <a:picLocks noChangeAspect="1" noChangeArrowheads="1"/>
          </p:cNvPicPr>
          <p:nvPr/>
        </p:nvPicPr>
        <p:blipFill>
          <a:blip r:embed="rId3"/>
          <a:srcRect/>
          <a:stretch>
            <a:fillRect/>
          </a:stretch>
        </p:blipFill>
        <p:spPr bwMode="auto">
          <a:xfrm>
            <a:off x="5621944" y="3210749"/>
            <a:ext cx="501650" cy="419100"/>
          </a:xfrm>
          <a:prstGeom prst="rect">
            <a:avLst/>
          </a:prstGeom>
          <a:noFill/>
          <a:effectLst>
            <a:outerShdw blurRad="50800" dist="38100" dir="2700000" algn="tl" rotWithShape="0">
              <a:prstClr val="black">
                <a:alpha val="40000"/>
              </a:prstClr>
            </a:outerShdw>
          </a:effectLst>
        </p:spPr>
      </p:pic>
      <p:pic>
        <p:nvPicPr>
          <p:cNvPr id="187" name="Picture 6" descr="http://3ms.huawei.com/multimedia/ImageDetailServlet?f_id=Img201108220008&amp;type=2&amp;loc=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800771" y="3385970"/>
            <a:ext cx="487363" cy="373062"/>
          </a:xfrm>
          <a:prstGeom prst="rect">
            <a:avLst/>
          </a:prstGeom>
          <a:noFill/>
          <a:effectLst>
            <a:outerShdw blurRad="50800" dist="38100" dir="2700000" algn="tl" rotWithShape="0">
              <a:prstClr val="black">
                <a:alpha val="40000"/>
              </a:prstClr>
            </a:outerShdw>
          </a:effectLst>
        </p:spPr>
      </p:pic>
      <p:pic>
        <p:nvPicPr>
          <p:cNvPr id="188" name="Picture 14" descr="D:\PPT素材\download\laptop-and-computer\laptop-and-computer-20.png"/>
          <p:cNvPicPr>
            <a:picLocks noChangeAspect="1" noChangeArrowheads="1"/>
          </p:cNvPicPr>
          <p:nvPr/>
        </p:nvPicPr>
        <p:blipFill>
          <a:blip r:embed="rId6"/>
          <a:srcRect/>
          <a:stretch>
            <a:fillRect/>
          </a:stretch>
        </p:blipFill>
        <p:spPr bwMode="auto">
          <a:xfrm>
            <a:off x="7284004" y="3259981"/>
            <a:ext cx="557212" cy="427037"/>
          </a:xfrm>
          <a:prstGeom prst="rect">
            <a:avLst/>
          </a:prstGeom>
          <a:noFill/>
          <a:effectLst>
            <a:outerShdw blurRad="50800" dist="38100" dir="2700000" algn="tl" rotWithShape="0">
              <a:prstClr val="black">
                <a:alpha val="40000"/>
              </a:prstClr>
            </a:outerShdw>
          </a:effectLst>
        </p:spPr>
      </p:pic>
      <p:pic>
        <p:nvPicPr>
          <p:cNvPr id="191" name="Picture 7" descr="E:\0EMO\91Temp\图片\收藏\Wireless\c24.png"/>
          <p:cNvPicPr>
            <a:picLocks noChangeAspect="1" noChangeArrowheads="1"/>
          </p:cNvPicPr>
          <p:nvPr/>
        </p:nvPicPr>
        <p:blipFill>
          <a:blip r:embed="rId7"/>
          <a:srcRect/>
          <a:stretch>
            <a:fillRect/>
          </a:stretch>
        </p:blipFill>
        <p:spPr bwMode="auto">
          <a:xfrm rot="10800000">
            <a:off x="6867224" y="3090964"/>
            <a:ext cx="360000" cy="211201"/>
          </a:xfrm>
          <a:prstGeom prst="rect">
            <a:avLst/>
          </a:prstGeom>
          <a:noFill/>
          <a:effectLst>
            <a:outerShdw blurRad="50800" dist="38100" dir="2700000" algn="tl" rotWithShape="0">
              <a:prstClr val="black">
                <a:alpha val="40000"/>
              </a:prstClr>
            </a:outerShdw>
          </a:effectLst>
        </p:spPr>
      </p:pic>
      <p:pic>
        <p:nvPicPr>
          <p:cNvPr id="194" name="Picture 7" descr="E:\0EMO\91Temp\图片\收藏\Wireless\c24.png"/>
          <p:cNvPicPr>
            <a:picLocks noChangeAspect="1" noChangeArrowheads="1"/>
          </p:cNvPicPr>
          <p:nvPr/>
        </p:nvPicPr>
        <p:blipFill>
          <a:blip r:embed="rId7"/>
          <a:srcRect/>
          <a:stretch>
            <a:fillRect/>
          </a:stretch>
        </p:blipFill>
        <p:spPr bwMode="auto">
          <a:xfrm rot="6247691">
            <a:off x="7207932" y="2954048"/>
            <a:ext cx="360000" cy="211201"/>
          </a:xfrm>
          <a:prstGeom prst="rect">
            <a:avLst/>
          </a:prstGeom>
          <a:noFill/>
          <a:effectLst>
            <a:outerShdw blurRad="50800" dist="38100" dir="2700000" algn="tl" rotWithShape="0">
              <a:prstClr val="black">
                <a:alpha val="40000"/>
              </a:prstClr>
            </a:outerShdw>
          </a:effectLst>
        </p:spPr>
      </p:pic>
      <p:pic>
        <p:nvPicPr>
          <p:cNvPr id="198" name="Picture 1682" descr="图片54"/>
          <p:cNvPicPr>
            <a:picLocks noChangeAspect="1" noChangeArrowheads="1"/>
          </p:cNvPicPr>
          <p:nvPr/>
        </p:nvPicPr>
        <p:blipFill>
          <a:blip r:embed="rId4"/>
          <a:srcRect/>
          <a:stretch>
            <a:fillRect/>
          </a:stretch>
        </p:blipFill>
        <p:spPr bwMode="auto">
          <a:xfrm>
            <a:off x="5686393" y="1330550"/>
            <a:ext cx="252000" cy="332959"/>
          </a:xfrm>
          <a:prstGeom prst="rect">
            <a:avLst/>
          </a:prstGeom>
          <a:noFill/>
          <a:effectLst>
            <a:outerShdw blurRad="50800" dist="38100" dir="2700000" algn="tl" rotWithShape="0">
              <a:prstClr val="black">
                <a:alpha val="40000"/>
              </a:prstClr>
            </a:outerShdw>
          </a:effectLst>
        </p:spPr>
      </p:pic>
      <p:pic>
        <p:nvPicPr>
          <p:cNvPr id="199" name="Picture 1682" descr="图片54"/>
          <p:cNvPicPr>
            <a:picLocks noChangeAspect="1" noChangeArrowheads="1"/>
          </p:cNvPicPr>
          <p:nvPr/>
        </p:nvPicPr>
        <p:blipFill>
          <a:blip r:embed="rId4"/>
          <a:srcRect/>
          <a:stretch>
            <a:fillRect/>
          </a:stretch>
        </p:blipFill>
        <p:spPr bwMode="auto">
          <a:xfrm>
            <a:off x="6319597" y="1308884"/>
            <a:ext cx="252000" cy="332959"/>
          </a:xfrm>
          <a:prstGeom prst="rect">
            <a:avLst/>
          </a:prstGeom>
          <a:noFill/>
          <a:effectLst>
            <a:outerShdw blurRad="50800" dist="38100" dir="2700000" algn="tl" rotWithShape="0">
              <a:prstClr val="black">
                <a:alpha val="40000"/>
              </a:prstClr>
            </a:outerShdw>
          </a:effectLst>
        </p:spPr>
      </p:pic>
      <p:pic>
        <p:nvPicPr>
          <p:cNvPr id="200" name="Picture 1682" descr="图片54"/>
          <p:cNvPicPr>
            <a:picLocks noChangeAspect="1" noChangeArrowheads="1"/>
          </p:cNvPicPr>
          <p:nvPr/>
        </p:nvPicPr>
        <p:blipFill>
          <a:blip r:embed="rId4"/>
          <a:srcRect/>
          <a:stretch>
            <a:fillRect/>
          </a:stretch>
        </p:blipFill>
        <p:spPr bwMode="auto">
          <a:xfrm>
            <a:off x="6954425" y="1273801"/>
            <a:ext cx="252000" cy="332959"/>
          </a:xfrm>
          <a:prstGeom prst="rect">
            <a:avLst/>
          </a:prstGeom>
          <a:noFill/>
          <a:effectLst>
            <a:outerShdw blurRad="50800" dist="38100" dir="2700000" algn="tl" rotWithShape="0">
              <a:prstClr val="black">
                <a:alpha val="40000"/>
              </a:prstClr>
            </a:outerShdw>
          </a:effectLst>
        </p:spPr>
      </p:pic>
      <p:sp>
        <p:nvSpPr>
          <p:cNvPr id="201" name="矩形 200"/>
          <p:cNvSpPr/>
          <p:nvPr/>
        </p:nvSpPr>
        <p:spPr>
          <a:xfrm>
            <a:off x="5996674" y="3516294"/>
            <a:ext cx="1489920" cy="253916"/>
          </a:xfrm>
          <a:prstGeom prst="rect">
            <a:avLst/>
          </a:prstGeom>
        </p:spPr>
        <p:txBody>
          <a:bodyPr wrap="square">
            <a:spAutoFit/>
          </a:bodyPr>
          <a:lstStyle/>
          <a:p>
            <a:pPr eaLnBrk="1" hangingPunct="1"/>
            <a:r>
              <a:rPr lang="en-US" altLang="zh-CN" sz="1050" dirty="0" smtClean="0">
                <a:solidFill>
                  <a:srgbClr val="C00000"/>
                </a:solidFill>
                <a:latin typeface="微软雅黑" panose="020B0503020204020204" pitchFamily="34" charset="-122"/>
                <a:ea typeface="微软雅黑" panose="020B0503020204020204" pitchFamily="34" charset="-122"/>
              </a:rPr>
              <a:t>1</a:t>
            </a:r>
            <a:r>
              <a:rPr lang="zh-CN" altLang="en-US" sz="1050" dirty="0" smtClean="0">
                <a:solidFill>
                  <a:srgbClr val="C00000"/>
                </a:solidFill>
                <a:latin typeface="微软雅黑" panose="020B0503020204020204" pitchFamily="34" charset="-122"/>
                <a:ea typeface="微软雅黑" panose="020B0503020204020204" pitchFamily="34" charset="-122"/>
              </a:rPr>
              <a:t>、用户上线</a:t>
            </a:r>
            <a:endParaRPr lang="en-US" altLang="zh-CN" sz="1050" dirty="0" smtClean="0">
              <a:solidFill>
                <a:srgbClr val="C00000"/>
              </a:solidFill>
              <a:latin typeface="微软雅黑" panose="020B0503020204020204" pitchFamily="34" charset="-122"/>
              <a:ea typeface="微软雅黑" panose="020B0503020204020204" pitchFamily="34" charset="-122"/>
            </a:endParaRPr>
          </a:p>
        </p:txBody>
      </p:sp>
      <p:sp>
        <p:nvSpPr>
          <p:cNvPr id="202" name="矩形 201"/>
          <p:cNvSpPr/>
          <p:nvPr/>
        </p:nvSpPr>
        <p:spPr>
          <a:xfrm>
            <a:off x="4909653" y="1976860"/>
            <a:ext cx="1332499" cy="577081"/>
          </a:xfrm>
          <a:prstGeom prst="rect">
            <a:avLst/>
          </a:prstGeom>
        </p:spPr>
        <p:txBody>
          <a:bodyPr wrap="square">
            <a:spAutoFit/>
          </a:bodyPr>
          <a:lstStyle/>
          <a:p>
            <a:pPr eaLnBrk="1" hangingPunct="1"/>
            <a:r>
              <a:rPr lang="en-US" altLang="zh-CN" sz="1050" dirty="0" smtClean="0">
                <a:solidFill>
                  <a:srgbClr val="C00000"/>
                </a:solidFill>
                <a:latin typeface="微软雅黑" panose="020B0503020204020204" pitchFamily="34" charset="-122"/>
                <a:ea typeface="微软雅黑" panose="020B0503020204020204" pitchFamily="34" charset="-122"/>
              </a:rPr>
              <a:t>2</a:t>
            </a:r>
            <a:r>
              <a:rPr lang="zh-CN" altLang="en-US" sz="1050" dirty="0" smtClean="0">
                <a:solidFill>
                  <a:srgbClr val="C00000"/>
                </a:solidFill>
                <a:latin typeface="微软雅黑" panose="020B0503020204020204" pitchFamily="34" charset="-122"/>
                <a:ea typeface="微软雅黑" panose="020B0503020204020204" pitchFamily="34" charset="-122"/>
              </a:rPr>
              <a:t>、</a:t>
            </a:r>
            <a:r>
              <a:rPr lang="en-US" altLang="zh-CN" sz="1050" dirty="0" smtClean="0">
                <a:solidFill>
                  <a:srgbClr val="C00000"/>
                </a:solidFill>
                <a:latin typeface="微软雅黑" panose="020B0503020204020204" pitchFamily="34" charset="-122"/>
                <a:ea typeface="微软雅黑" panose="020B0503020204020204" pitchFamily="34" charset="-122"/>
              </a:rPr>
              <a:t>AAA</a:t>
            </a:r>
            <a:r>
              <a:rPr lang="zh-CN" altLang="en-US" sz="1050" dirty="0" smtClean="0">
                <a:solidFill>
                  <a:srgbClr val="C00000"/>
                </a:solidFill>
                <a:latin typeface="微软雅黑" panose="020B0503020204020204" pitchFamily="34" charset="-122"/>
                <a:ea typeface="微软雅黑" panose="020B0503020204020204" pitchFamily="34" charset="-122"/>
              </a:rPr>
              <a:t>根据用户进选择指定用进不同</a:t>
            </a:r>
            <a:r>
              <a:rPr lang="en-US" altLang="zh-CN" sz="1050" dirty="0">
                <a:solidFill>
                  <a:srgbClr val="C00000"/>
                </a:solidFill>
                <a:latin typeface="微软雅黑" panose="020B0503020204020204" pitchFamily="34" charset="-122"/>
                <a:ea typeface="微软雅黑" panose="020B0503020204020204" pitchFamily="34" charset="-122"/>
              </a:rPr>
              <a:t>domain</a:t>
            </a:r>
          </a:p>
        </p:txBody>
      </p:sp>
      <p:sp>
        <p:nvSpPr>
          <p:cNvPr id="203" name="矩形 202"/>
          <p:cNvSpPr/>
          <p:nvPr/>
        </p:nvSpPr>
        <p:spPr>
          <a:xfrm>
            <a:off x="7066376" y="2094494"/>
            <a:ext cx="1703639" cy="577081"/>
          </a:xfrm>
          <a:prstGeom prst="rect">
            <a:avLst/>
          </a:prstGeom>
        </p:spPr>
        <p:txBody>
          <a:bodyPr wrap="square">
            <a:spAutoFit/>
          </a:bodyPr>
          <a:lstStyle/>
          <a:p>
            <a:pPr eaLnBrk="1" hangingPunct="1"/>
            <a:r>
              <a:rPr lang="en-US" altLang="zh-CN" sz="1050" dirty="0" smtClean="0">
                <a:solidFill>
                  <a:srgbClr val="C00000"/>
                </a:solidFill>
                <a:latin typeface="微软雅黑" panose="020B0503020204020204" pitchFamily="34" charset="-122"/>
                <a:ea typeface="微软雅黑" panose="020B0503020204020204" pitchFamily="34" charset="-122"/>
              </a:rPr>
              <a:t>3</a:t>
            </a:r>
            <a:r>
              <a:rPr lang="zh-CN" altLang="en-US" sz="1050" dirty="0" smtClean="0">
                <a:solidFill>
                  <a:srgbClr val="C00000"/>
                </a:solidFill>
                <a:latin typeface="微软雅黑" panose="020B0503020204020204" pitchFamily="34" charset="-122"/>
                <a:ea typeface="微软雅黑" panose="020B0503020204020204" pitchFamily="34" charset="-122"/>
              </a:rPr>
              <a:t>、</a:t>
            </a:r>
            <a:r>
              <a:rPr lang="en-US" altLang="zh-CN" sz="1050" dirty="0" smtClean="0">
                <a:solidFill>
                  <a:srgbClr val="C00000"/>
                </a:solidFill>
                <a:latin typeface="微软雅黑" panose="020B0503020204020204" pitchFamily="34" charset="-122"/>
                <a:ea typeface="微软雅黑" panose="020B0503020204020204" pitchFamily="34" charset="-122"/>
              </a:rPr>
              <a:t>BRAS</a:t>
            </a:r>
            <a:r>
              <a:rPr lang="zh-CN" altLang="en-US" sz="1050" dirty="0" smtClean="0">
                <a:solidFill>
                  <a:srgbClr val="C00000"/>
                </a:solidFill>
                <a:latin typeface="微软雅黑" panose="020B0503020204020204" pitchFamily="34" charset="-122"/>
                <a:ea typeface="微软雅黑" panose="020B0503020204020204" pitchFamily="34" charset="-122"/>
              </a:rPr>
              <a:t>进行用户管理、权限控制，并进行计费，计费报文抄送运营商</a:t>
            </a:r>
            <a:endParaRPr lang="en-US" altLang="zh-CN" sz="1050" dirty="0">
              <a:solidFill>
                <a:srgbClr val="C00000"/>
              </a:solidFill>
              <a:latin typeface="微软雅黑" panose="020B0503020204020204" pitchFamily="34" charset="-122"/>
              <a:ea typeface="微软雅黑" panose="020B0503020204020204" pitchFamily="34" charset="-122"/>
            </a:endParaRPr>
          </a:p>
        </p:txBody>
      </p:sp>
      <p:sp>
        <p:nvSpPr>
          <p:cNvPr id="204" name="任意多边形 203"/>
          <p:cNvSpPr/>
          <p:nvPr/>
        </p:nvSpPr>
        <p:spPr bwMode="auto">
          <a:xfrm>
            <a:off x="6027452" y="2468142"/>
            <a:ext cx="269631" cy="0"/>
          </a:xfrm>
          <a:custGeom>
            <a:avLst/>
            <a:gdLst>
              <a:gd name="connsiteX0" fmla="*/ 269631 w 269631"/>
              <a:gd name="connsiteY0" fmla="*/ 0 h 0"/>
              <a:gd name="connsiteX1" fmla="*/ 0 w 269631"/>
              <a:gd name="connsiteY1" fmla="*/ 0 h 0"/>
            </a:gdLst>
            <a:ahLst/>
            <a:cxnLst>
              <a:cxn ang="0">
                <a:pos x="connsiteX0" y="connsiteY0"/>
              </a:cxn>
              <a:cxn ang="0">
                <a:pos x="connsiteX1" y="connsiteY1"/>
              </a:cxn>
            </a:cxnLst>
            <a:rect l="l" t="t" r="r" b="b"/>
            <a:pathLst>
              <a:path w="269631">
                <a:moveTo>
                  <a:pt x="269631" y="0"/>
                </a:moveTo>
                <a:lnTo>
                  <a:pt x="0" y="0"/>
                </a:lnTo>
              </a:path>
            </a:pathLst>
          </a:custGeom>
          <a:noFill/>
          <a:ln>
            <a:solidFill>
              <a:srgbClr val="00B050"/>
            </a:solidFill>
            <a:headEnd type="none" w="med" len="med"/>
            <a:tailEnd type="arrow" w="med" len="med"/>
          </a:ln>
          <a:effectLst/>
        </p:spPr>
        <p:txBody>
          <a:bodyPr rtlCol="0" anchor="ctr"/>
          <a:lstStyle/>
          <a:p>
            <a:pPr algn="ctr"/>
            <a:endParaRPr lang="zh-CN" altLang="en-US"/>
          </a:p>
        </p:txBody>
      </p:sp>
      <p:sp>
        <p:nvSpPr>
          <p:cNvPr id="205" name="任意多边形 204"/>
          <p:cNvSpPr/>
          <p:nvPr/>
        </p:nvSpPr>
        <p:spPr bwMode="auto">
          <a:xfrm>
            <a:off x="5931877" y="1629508"/>
            <a:ext cx="644769" cy="726830"/>
          </a:xfrm>
          <a:custGeom>
            <a:avLst/>
            <a:gdLst>
              <a:gd name="connsiteX0" fmla="*/ 644769 w 644769"/>
              <a:gd name="connsiteY0" fmla="*/ 726830 h 726830"/>
              <a:gd name="connsiteX1" fmla="*/ 164123 w 644769"/>
              <a:gd name="connsiteY1" fmla="*/ 140677 h 726830"/>
              <a:gd name="connsiteX2" fmla="*/ 0 w 644769"/>
              <a:gd name="connsiteY2" fmla="*/ 0 h 726830"/>
            </a:gdLst>
            <a:ahLst/>
            <a:cxnLst>
              <a:cxn ang="0">
                <a:pos x="connsiteX0" y="connsiteY0"/>
              </a:cxn>
              <a:cxn ang="0">
                <a:pos x="connsiteX1" y="connsiteY1"/>
              </a:cxn>
              <a:cxn ang="0">
                <a:pos x="connsiteX2" y="connsiteY2"/>
              </a:cxn>
            </a:cxnLst>
            <a:rect l="l" t="t" r="r" b="b"/>
            <a:pathLst>
              <a:path w="644769" h="726830">
                <a:moveTo>
                  <a:pt x="644769" y="726830"/>
                </a:moveTo>
                <a:cubicBezTo>
                  <a:pt x="458176" y="494322"/>
                  <a:pt x="271584" y="261815"/>
                  <a:pt x="164123" y="140677"/>
                </a:cubicBezTo>
                <a:cubicBezTo>
                  <a:pt x="56662" y="19539"/>
                  <a:pt x="0" y="0"/>
                  <a:pt x="0" y="0"/>
                </a:cubicBezTo>
              </a:path>
            </a:pathLst>
          </a:custGeom>
          <a:noFill/>
          <a:ln w="19050">
            <a:solidFill>
              <a:srgbClr val="00B0F0"/>
            </a:solidFill>
            <a:headEnd type="none" w="med" len="med"/>
            <a:tailEnd type="arrow" w="med" len="med"/>
          </a:ln>
          <a:effectLst/>
        </p:spPr>
        <p:txBody>
          <a:bodyPr rtlCol="0" anchor="ctr"/>
          <a:lstStyle/>
          <a:p>
            <a:pPr algn="ctr"/>
            <a:endParaRPr lang="zh-CN" altLang="en-US"/>
          </a:p>
        </p:txBody>
      </p:sp>
      <p:sp>
        <p:nvSpPr>
          <p:cNvPr id="207" name="任意多边形 206"/>
          <p:cNvSpPr/>
          <p:nvPr/>
        </p:nvSpPr>
        <p:spPr bwMode="auto">
          <a:xfrm>
            <a:off x="6471138" y="1641231"/>
            <a:ext cx="121353" cy="656492"/>
          </a:xfrm>
          <a:custGeom>
            <a:avLst/>
            <a:gdLst>
              <a:gd name="connsiteX0" fmla="*/ 93785 w 93785"/>
              <a:gd name="connsiteY0" fmla="*/ 656492 h 656492"/>
              <a:gd name="connsiteX1" fmla="*/ 70339 w 93785"/>
              <a:gd name="connsiteY1" fmla="*/ 152400 h 656492"/>
              <a:gd name="connsiteX2" fmla="*/ 0 w 93785"/>
              <a:gd name="connsiteY2" fmla="*/ 0 h 656492"/>
              <a:gd name="connsiteX0" fmla="*/ 93785 w 121353"/>
              <a:gd name="connsiteY0" fmla="*/ 656492 h 656492"/>
              <a:gd name="connsiteX1" fmla="*/ 117964 w 121353"/>
              <a:gd name="connsiteY1" fmla="*/ 152400 h 656492"/>
              <a:gd name="connsiteX2" fmla="*/ 0 w 121353"/>
              <a:gd name="connsiteY2" fmla="*/ 0 h 656492"/>
            </a:gdLst>
            <a:ahLst/>
            <a:cxnLst>
              <a:cxn ang="0">
                <a:pos x="connsiteX0" y="connsiteY0"/>
              </a:cxn>
              <a:cxn ang="0">
                <a:pos x="connsiteX1" y="connsiteY1"/>
              </a:cxn>
              <a:cxn ang="0">
                <a:pos x="connsiteX2" y="connsiteY2"/>
              </a:cxn>
            </a:cxnLst>
            <a:rect l="l" t="t" r="r" b="b"/>
            <a:pathLst>
              <a:path w="121353" h="656492">
                <a:moveTo>
                  <a:pt x="93785" y="656492"/>
                </a:moveTo>
                <a:cubicBezTo>
                  <a:pt x="89877" y="459153"/>
                  <a:pt x="133595" y="261815"/>
                  <a:pt x="117964" y="152400"/>
                </a:cubicBezTo>
                <a:cubicBezTo>
                  <a:pt x="102333" y="42985"/>
                  <a:pt x="27354" y="21492"/>
                  <a:pt x="0" y="0"/>
                </a:cubicBezTo>
              </a:path>
            </a:pathLst>
          </a:custGeom>
          <a:noFill/>
          <a:ln w="19050">
            <a:solidFill>
              <a:srgbClr val="FFC000"/>
            </a:solidFill>
            <a:headEnd type="none" w="med" len="med"/>
            <a:tailEnd type="arrow" w="med" len="med"/>
          </a:ln>
          <a:effectLst/>
        </p:spPr>
        <p:txBody>
          <a:bodyPr rtlCol="0" anchor="ctr"/>
          <a:lstStyle/>
          <a:p>
            <a:pPr algn="ctr"/>
            <a:endParaRPr lang="zh-CN" altLang="en-US"/>
          </a:p>
        </p:txBody>
      </p:sp>
      <p:sp>
        <p:nvSpPr>
          <p:cNvPr id="208" name="任意多边形 207"/>
          <p:cNvSpPr/>
          <p:nvPr/>
        </p:nvSpPr>
        <p:spPr bwMode="auto">
          <a:xfrm>
            <a:off x="6600092" y="1524000"/>
            <a:ext cx="674825" cy="820615"/>
          </a:xfrm>
          <a:custGeom>
            <a:avLst/>
            <a:gdLst>
              <a:gd name="connsiteX0" fmla="*/ 0 w 674825"/>
              <a:gd name="connsiteY0" fmla="*/ 820615 h 820615"/>
              <a:gd name="connsiteX1" fmla="*/ 633046 w 674825"/>
              <a:gd name="connsiteY1" fmla="*/ 246185 h 820615"/>
              <a:gd name="connsiteX2" fmla="*/ 562708 w 674825"/>
              <a:gd name="connsiteY2" fmla="*/ 0 h 820615"/>
            </a:gdLst>
            <a:ahLst/>
            <a:cxnLst>
              <a:cxn ang="0">
                <a:pos x="connsiteX0" y="connsiteY0"/>
              </a:cxn>
              <a:cxn ang="0">
                <a:pos x="connsiteX1" y="connsiteY1"/>
              </a:cxn>
              <a:cxn ang="0">
                <a:pos x="connsiteX2" y="connsiteY2"/>
              </a:cxn>
            </a:cxnLst>
            <a:rect l="l" t="t" r="r" b="b"/>
            <a:pathLst>
              <a:path w="674825" h="820615">
                <a:moveTo>
                  <a:pt x="0" y="820615"/>
                </a:moveTo>
                <a:cubicBezTo>
                  <a:pt x="269630" y="601784"/>
                  <a:pt x="539261" y="382954"/>
                  <a:pt x="633046" y="246185"/>
                </a:cubicBezTo>
                <a:cubicBezTo>
                  <a:pt x="726831" y="109416"/>
                  <a:pt x="644769" y="54708"/>
                  <a:pt x="562708" y="0"/>
                </a:cubicBezTo>
              </a:path>
            </a:pathLst>
          </a:custGeom>
          <a:noFill/>
          <a:ln w="19050">
            <a:solidFill>
              <a:srgbClr val="FF0000"/>
            </a:solidFill>
            <a:headEnd type="none" w="med" len="med"/>
            <a:tailEnd type="arrow" w="med" len="med"/>
          </a:ln>
          <a:effectLst/>
        </p:spPr>
        <p:txBody>
          <a:bodyPr rtlCol="0" anchor="ctr"/>
          <a:lstStyle/>
          <a:p>
            <a:pPr algn="ctr"/>
            <a:endParaRPr lang="zh-CN" altLang="en-US"/>
          </a:p>
        </p:txBody>
      </p:sp>
      <p:sp>
        <p:nvSpPr>
          <p:cNvPr id="209" name="矩形 208"/>
          <p:cNvSpPr/>
          <p:nvPr/>
        </p:nvSpPr>
        <p:spPr>
          <a:xfrm>
            <a:off x="4820354" y="4011910"/>
            <a:ext cx="3842559" cy="461665"/>
          </a:xfrm>
          <a:prstGeom prst="rect">
            <a:avLst/>
          </a:prstGeom>
        </p:spPr>
        <p:txBody>
          <a:bodyPr wrap="square">
            <a:spAutoFit/>
          </a:bodyPr>
          <a:lstStyle/>
          <a:p>
            <a:r>
              <a:rPr lang="zh-CN" altLang="en-US" sz="1200" dirty="0" smtClean="0">
                <a:latin typeface="微软雅黑" panose="020B0503020204020204" pitchFamily="34" charset="-122"/>
                <a:ea typeface="微软雅黑" panose="020B0503020204020204" pitchFamily="34" charset="-122"/>
              </a:rPr>
              <a:t>计费抄送方案：学校</a:t>
            </a:r>
            <a:r>
              <a:rPr lang="en-US" altLang="zh-CN" sz="1200" dirty="0" smtClean="0">
                <a:latin typeface="微软雅黑" panose="020B0503020204020204" pitchFamily="34" charset="-122"/>
                <a:ea typeface="微软雅黑" panose="020B0503020204020204" pitchFamily="34" charset="-122"/>
              </a:rPr>
              <a:t>bras</a:t>
            </a:r>
            <a:r>
              <a:rPr lang="zh-CN" altLang="en-US" sz="1200" dirty="0">
                <a:latin typeface="微软雅黑" panose="020B0503020204020204" pitchFamily="34" charset="-122"/>
                <a:ea typeface="微软雅黑" panose="020B0503020204020204" pitchFamily="34" charset="-122"/>
              </a:rPr>
              <a:t>进行</a:t>
            </a:r>
            <a:r>
              <a:rPr lang="zh-CN" altLang="en-US" sz="1200" dirty="0" smtClean="0">
                <a:latin typeface="微软雅黑" panose="020B0503020204020204" pitchFamily="34" charset="-122"/>
                <a:ea typeface="微软雅黑" panose="020B0503020204020204" pitchFamily="34" charset="-122"/>
              </a:rPr>
              <a:t>用户</a:t>
            </a:r>
            <a:r>
              <a:rPr lang="zh-CN" altLang="en-US" sz="1200" dirty="0">
                <a:latin typeface="微软雅黑" panose="020B0503020204020204" pitchFamily="34" charset="-122"/>
                <a:ea typeface="微软雅黑" panose="020B0503020204020204" pitchFamily="34" charset="-122"/>
              </a:rPr>
              <a:t>的认证和管理</a:t>
            </a:r>
            <a:r>
              <a:rPr lang="zh-CN" altLang="en-US" sz="1200" dirty="0" smtClean="0">
                <a:latin typeface="微软雅黑" panose="020B0503020204020204" pitchFamily="34" charset="-122"/>
                <a:ea typeface="微软雅黑" panose="020B0503020204020204" pitchFamily="34" charset="-122"/>
              </a:rPr>
              <a:t>，计费信息抄送运营商，学校和运营商定期对账</a:t>
            </a:r>
            <a:endParaRPr lang="en-US" altLang="zh-CN" sz="12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42804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a:stCxn id="4" idx="1"/>
          </p:cNvCxnSpPr>
          <p:nvPr/>
        </p:nvCxnSpPr>
        <p:spPr bwMode="auto">
          <a:xfrm>
            <a:off x="2155212" y="1226833"/>
            <a:ext cx="0" cy="1951267"/>
          </a:xfrm>
          <a:prstGeom prst="line">
            <a:avLst/>
          </a:prstGeom>
          <a:noFill/>
          <a:ln w="3175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2"/>
          <p:cNvSpPr txBox="1">
            <a:spLocks noChangeArrowheads="1"/>
          </p:cNvSpPr>
          <p:nvPr/>
        </p:nvSpPr>
        <p:spPr bwMode="auto">
          <a:xfrm>
            <a:off x="407988" y="133350"/>
            <a:ext cx="5465762" cy="431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a:defRPr/>
            </a:pPr>
            <a:r>
              <a:rPr lang="zh-CN" altLang="en-US" sz="2800" b="0" kern="0"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防私接方案</a:t>
            </a:r>
          </a:p>
        </p:txBody>
      </p:sp>
      <p:sp>
        <p:nvSpPr>
          <p:cNvPr id="4" name="云形 3"/>
          <p:cNvSpPr/>
          <p:nvPr/>
        </p:nvSpPr>
        <p:spPr bwMode="auto">
          <a:xfrm>
            <a:off x="1436074" y="801836"/>
            <a:ext cx="1438275" cy="425450"/>
          </a:xfrm>
          <a:prstGeom prst="cloud">
            <a:avLst/>
          </a:prstGeom>
          <a:solidFill>
            <a:schemeClr val="bg1">
              <a:lumMod val="85000"/>
              <a:alpha val="33000"/>
            </a:schemeClr>
          </a:solidFill>
          <a:ln>
            <a:noFill/>
          </a:ln>
          <a:effectLst>
            <a:outerShdw blurRad="50800" dist="38100" dir="2700000" algn="tl" rotWithShape="0">
              <a:prstClr val="black">
                <a:alpha val="40000"/>
              </a:prstClr>
            </a:outerShdw>
          </a:effectLst>
          <a:extLst/>
        </p:spPr>
        <p:txBody>
          <a:bodyPr wrap="none"/>
          <a:lstStyle/>
          <a:p>
            <a:pPr algn="ctr" eaLnBrk="1" fontAlgn="auto" hangingPunct="1">
              <a:spcBef>
                <a:spcPts val="0"/>
              </a:spcBef>
              <a:spcAft>
                <a:spcPts val="0"/>
              </a:spcAft>
              <a:defRPr/>
            </a:pPr>
            <a:r>
              <a:rPr lang="en-US" altLang="zh-CN" sz="1200" dirty="0">
                <a:ea typeface="宋体" charset="-122"/>
              </a:rPr>
              <a:t>Internet</a:t>
            </a:r>
          </a:p>
        </p:txBody>
      </p:sp>
      <p:pic>
        <p:nvPicPr>
          <p:cNvPr id="5" name="Picture 54" descr="0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2575" y="2537240"/>
            <a:ext cx="525272" cy="31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55" descr="图片146"/>
          <p:cNvPicPr>
            <a:picLocks noChangeAspect="1" noChangeArrowheads="1"/>
          </p:cNvPicPr>
          <p:nvPr/>
        </p:nvPicPr>
        <p:blipFill>
          <a:blip r:embed="rId3"/>
          <a:srcRect/>
          <a:stretch>
            <a:fillRect/>
          </a:stretch>
        </p:blipFill>
        <p:spPr bwMode="auto">
          <a:xfrm>
            <a:off x="2012336" y="1721718"/>
            <a:ext cx="285750" cy="3905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1682" descr="图片54"/>
          <p:cNvPicPr>
            <a:picLocks noChangeAspect="1" noChangeArrowheads="1"/>
          </p:cNvPicPr>
          <p:nvPr/>
        </p:nvPicPr>
        <p:blipFill>
          <a:blip r:embed="rId4"/>
          <a:srcRect/>
          <a:stretch>
            <a:fillRect/>
          </a:stretch>
        </p:blipFill>
        <p:spPr bwMode="auto">
          <a:xfrm>
            <a:off x="935450" y="1404848"/>
            <a:ext cx="252000" cy="332959"/>
          </a:xfrm>
          <a:prstGeom prst="rect">
            <a:avLst/>
          </a:prstGeom>
          <a:noFill/>
          <a:effectLst>
            <a:outerShdw blurRad="50800" dist="38100" dir="2700000" algn="tl" rotWithShape="0">
              <a:prstClr val="black">
                <a:alpha val="40000"/>
              </a:prstClr>
            </a:outerShdw>
          </a:effectLst>
        </p:spPr>
      </p:pic>
      <p:cxnSp>
        <p:nvCxnSpPr>
          <p:cNvPr id="13" name="肘形连接符 12"/>
          <p:cNvCxnSpPr/>
          <p:nvPr/>
        </p:nvCxnSpPr>
        <p:spPr bwMode="auto">
          <a:xfrm rot="16200000" flipH="1">
            <a:off x="2246706" y="2908612"/>
            <a:ext cx="320868" cy="218108"/>
          </a:xfrm>
          <a:prstGeom prst="bentConnector3">
            <a:avLst/>
          </a:prstGeom>
          <a:noFill/>
          <a:ln w="2857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肘形连接符 13"/>
          <p:cNvCxnSpPr/>
          <p:nvPr/>
        </p:nvCxnSpPr>
        <p:spPr bwMode="auto">
          <a:xfrm rot="5400000">
            <a:off x="1689949" y="2908612"/>
            <a:ext cx="320868" cy="218108"/>
          </a:xfrm>
          <a:prstGeom prst="bentConnector3">
            <a:avLst/>
          </a:prstGeom>
          <a:noFill/>
          <a:ln w="2857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文本框 14"/>
          <p:cNvSpPr txBox="1"/>
          <p:nvPr/>
        </p:nvSpPr>
        <p:spPr>
          <a:xfrm>
            <a:off x="2392330" y="1806545"/>
            <a:ext cx="624893" cy="430887"/>
          </a:xfrm>
          <a:prstGeom prst="rect">
            <a:avLst/>
          </a:prstGeom>
          <a:noFill/>
        </p:spPr>
        <p:txBody>
          <a:bodyPr wrap="square" rtlCol="0">
            <a:spAutoFit/>
          </a:bodyPr>
          <a:lstStyle/>
          <a:p>
            <a:r>
              <a:rPr lang="zh-CN" altLang="en-US" sz="1100" dirty="0" smtClean="0">
                <a:latin typeface="微软雅黑" panose="020B0503020204020204" pitchFamily="34" charset="-122"/>
                <a:ea typeface="微软雅黑" panose="020B0503020204020204" pitchFamily="34" charset="-122"/>
              </a:rPr>
              <a:t>防私接服务器</a:t>
            </a:r>
            <a:endParaRPr lang="zh-CN" altLang="en-US" sz="1100" dirty="0">
              <a:latin typeface="微软雅黑" panose="020B0503020204020204" pitchFamily="34" charset="-122"/>
              <a:ea typeface="微软雅黑" panose="020B0503020204020204" pitchFamily="34" charset="-122"/>
            </a:endParaRPr>
          </a:p>
        </p:txBody>
      </p:sp>
      <p:cxnSp>
        <p:nvCxnSpPr>
          <p:cNvPr id="17" name="直接连接符 16"/>
          <p:cNvCxnSpPr>
            <a:stCxn id="6" idx="1"/>
            <a:endCxn id="7" idx="3"/>
          </p:cNvCxnSpPr>
          <p:nvPr/>
        </p:nvCxnSpPr>
        <p:spPr bwMode="auto">
          <a:xfrm flipH="1" flipV="1">
            <a:off x="1187450" y="1571328"/>
            <a:ext cx="824886" cy="345653"/>
          </a:xfrm>
          <a:prstGeom prst="line">
            <a:avLst/>
          </a:prstGeom>
          <a:noFill/>
          <a:ln w="12700" cap="flat" cmpd="sng" algn="ctr">
            <a:solidFill>
              <a:schemeClr val="bg1">
                <a:lumMod val="50000"/>
              </a:schemeClr>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文本框 17"/>
          <p:cNvSpPr txBox="1"/>
          <p:nvPr/>
        </p:nvSpPr>
        <p:spPr>
          <a:xfrm>
            <a:off x="1091239" y="1786654"/>
            <a:ext cx="895697" cy="646331"/>
          </a:xfrm>
          <a:prstGeom prst="rect">
            <a:avLst/>
          </a:prstGeom>
          <a:noFill/>
        </p:spPr>
        <p:txBody>
          <a:bodyPr wrap="square" rtlCol="0">
            <a:spAutoFit/>
          </a:bodyPr>
          <a:lstStyle/>
          <a:p>
            <a:r>
              <a:rPr lang="en-US" altLang="zh-CN" sz="1200" dirty="0" smtClean="0">
                <a:solidFill>
                  <a:srgbClr val="569EC6"/>
                </a:solidFill>
                <a:latin typeface="微软雅黑" pitchFamily="34" charset="-122"/>
                <a:ea typeface="微软雅黑" pitchFamily="34" charset="-122"/>
              </a:rPr>
              <a:t>Radius</a:t>
            </a:r>
            <a:r>
              <a:rPr lang="zh-CN" altLang="en-US" sz="1200" dirty="0" smtClean="0">
                <a:solidFill>
                  <a:srgbClr val="569EC6"/>
                </a:solidFill>
                <a:latin typeface="微软雅黑" pitchFamily="34" charset="-122"/>
                <a:ea typeface="微软雅黑" pitchFamily="34" charset="-122"/>
              </a:rPr>
              <a:t>中继模式</a:t>
            </a:r>
            <a:endParaRPr lang="en-US" altLang="zh-CN" sz="1200" dirty="0" smtClean="0">
              <a:solidFill>
                <a:srgbClr val="569EC6"/>
              </a:solidFill>
              <a:latin typeface="微软雅黑" pitchFamily="34" charset="-122"/>
              <a:ea typeface="微软雅黑" pitchFamily="34" charset="-122"/>
            </a:endParaRPr>
          </a:p>
          <a:p>
            <a:endParaRPr lang="zh-CN" altLang="en-US" sz="1200" dirty="0"/>
          </a:p>
        </p:txBody>
      </p:sp>
      <p:cxnSp>
        <p:nvCxnSpPr>
          <p:cNvPr id="19" name="直接连接符 18"/>
          <p:cNvCxnSpPr>
            <a:stCxn id="20" idx="1"/>
          </p:cNvCxnSpPr>
          <p:nvPr/>
        </p:nvCxnSpPr>
        <p:spPr bwMode="auto">
          <a:xfrm>
            <a:off x="6875314" y="1028854"/>
            <a:ext cx="0" cy="1951267"/>
          </a:xfrm>
          <a:prstGeom prst="line">
            <a:avLst/>
          </a:prstGeom>
          <a:noFill/>
          <a:ln w="3175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云形 19"/>
          <p:cNvSpPr/>
          <p:nvPr/>
        </p:nvSpPr>
        <p:spPr bwMode="auto">
          <a:xfrm>
            <a:off x="6156176" y="603857"/>
            <a:ext cx="1438275" cy="425450"/>
          </a:xfrm>
          <a:prstGeom prst="cloud">
            <a:avLst/>
          </a:prstGeom>
          <a:solidFill>
            <a:schemeClr val="bg1">
              <a:lumMod val="85000"/>
              <a:alpha val="33000"/>
            </a:schemeClr>
          </a:solidFill>
          <a:ln>
            <a:noFill/>
          </a:ln>
          <a:effectLst>
            <a:outerShdw blurRad="50800" dist="38100" dir="2700000" algn="tl" rotWithShape="0">
              <a:prstClr val="black">
                <a:alpha val="40000"/>
              </a:prstClr>
            </a:outerShdw>
          </a:effectLst>
          <a:extLst/>
        </p:spPr>
        <p:txBody>
          <a:bodyPr wrap="none"/>
          <a:lstStyle/>
          <a:p>
            <a:pPr algn="ctr" eaLnBrk="1" fontAlgn="auto" hangingPunct="1">
              <a:spcBef>
                <a:spcPts val="0"/>
              </a:spcBef>
              <a:spcAft>
                <a:spcPts val="0"/>
              </a:spcAft>
              <a:defRPr/>
            </a:pPr>
            <a:r>
              <a:rPr lang="en-US" altLang="zh-CN" sz="1200" dirty="0">
                <a:ea typeface="宋体" charset="-122"/>
              </a:rPr>
              <a:t>Internet</a:t>
            </a:r>
          </a:p>
        </p:txBody>
      </p:sp>
      <p:pic>
        <p:nvPicPr>
          <p:cNvPr id="23" name="Picture 1682" descr="图片54"/>
          <p:cNvPicPr>
            <a:picLocks noChangeAspect="1" noChangeArrowheads="1"/>
          </p:cNvPicPr>
          <p:nvPr/>
        </p:nvPicPr>
        <p:blipFill>
          <a:blip r:embed="rId4"/>
          <a:srcRect/>
          <a:stretch>
            <a:fillRect/>
          </a:stretch>
        </p:blipFill>
        <p:spPr bwMode="auto">
          <a:xfrm>
            <a:off x="5482030" y="1420842"/>
            <a:ext cx="252000" cy="332959"/>
          </a:xfrm>
          <a:prstGeom prst="rect">
            <a:avLst/>
          </a:prstGeom>
          <a:noFill/>
          <a:effectLst>
            <a:outerShdw blurRad="50800" dist="38100" dir="2700000" algn="tl" rotWithShape="0">
              <a:prstClr val="black">
                <a:alpha val="40000"/>
              </a:prstClr>
            </a:outerShdw>
          </a:effectLst>
        </p:spPr>
      </p:pic>
      <p:cxnSp>
        <p:nvCxnSpPr>
          <p:cNvPr id="24" name="肘形连接符 23"/>
          <p:cNvCxnSpPr/>
          <p:nvPr/>
        </p:nvCxnSpPr>
        <p:spPr bwMode="auto">
          <a:xfrm rot="16200000" flipH="1">
            <a:off x="6966808" y="2710633"/>
            <a:ext cx="320868" cy="218108"/>
          </a:xfrm>
          <a:prstGeom prst="bentConnector3">
            <a:avLst/>
          </a:prstGeom>
          <a:noFill/>
          <a:ln w="2857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肘形连接符 24"/>
          <p:cNvCxnSpPr/>
          <p:nvPr/>
        </p:nvCxnSpPr>
        <p:spPr bwMode="auto">
          <a:xfrm rot="5400000">
            <a:off x="6410051" y="2710633"/>
            <a:ext cx="320868" cy="218108"/>
          </a:xfrm>
          <a:prstGeom prst="bentConnector3">
            <a:avLst/>
          </a:prstGeom>
          <a:noFill/>
          <a:ln w="2857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文本框 25"/>
          <p:cNvSpPr txBox="1"/>
          <p:nvPr/>
        </p:nvSpPr>
        <p:spPr>
          <a:xfrm>
            <a:off x="4906949" y="2360882"/>
            <a:ext cx="624893" cy="430887"/>
          </a:xfrm>
          <a:prstGeom prst="rect">
            <a:avLst/>
          </a:prstGeom>
          <a:noFill/>
        </p:spPr>
        <p:txBody>
          <a:bodyPr wrap="square" rtlCol="0">
            <a:spAutoFit/>
          </a:bodyPr>
          <a:lstStyle/>
          <a:p>
            <a:r>
              <a:rPr lang="zh-CN" altLang="en-US" sz="1100" dirty="0" smtClean="0">
                <a:latin typeface="微软雅黑" panose="020B0503020204020204" pitchFamily="34" charset="-122"/>
                <a:ea typeface="微软雅黑" panose="020B0503020204020204" pitchFamily="34" charset="-122"/>
              </a:rPr>
              <a:t>防私接服务器</a:t>
            </a:r>
            <a:endParaRPr lang="zh-CN" altLang="en-US" sz="1100" dirty="0">
              <a:latin typeface="微软雅黑" panose="020B0503020204020204" pitchFamily="34" charset="-122"/>
              <a:ea typeface="微软雅黑" panose="020B0503020204020204" pitchFamily="34" charset="-122"/>
            </a:endParaRPr>
          </a:p>
        </p:txBody>
      </p:sp>
      <p:cxnSp>
        <p:nvCxnSpPr>
          <p:cNvPr id="27" name="直接连接符 26"/>
          <p:cNvCxnSpPr>
            <a:endCxn id="23" idx="3"/>
          </p:cNvCxnSpPr>
          <p:nvPr/>
        </p:nvCxnSpPr>
        <p:spPr bwMode="auto">
          <a:xfrm flipH="1" flipV="1">
            <a:off x="5734030" y="1587322"/>
            <a:ext cx="905346" cy="773560"/>
          </a:xfrm>
          <a:prstGeom prst="line">
            <a:avLst/>
          </a:prstGeom>
          <a:noFill/>
          <a:ln w="12700" cap="flat" cmpd="sng" algn="ctr">
            <a:solidFill>
              <a:schemeClr val="bg1">
                <a:lumMod val="50000"/>
              </a:schemeClr>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455" descr="图片146"/>
          <p:cNvPicPr>
            <a:picLocks noChangeAspect="1" noChangeArrowheads="1"/>
          </p:cNvPicPr>
          <p:nvPr/>
        </p:nvPicPr>
        <p:blipFill>
          <a:blip r:embed="rId3"/>
          <a:srcRect/>
          <a:stretch>
            <a:fillRect/>
          </a:stretch>
        </p:blipFill>
        <p:spPr bwMode="auto">
          <a:xfrm>
            <a:off x="5482030" y="2262011"/>
            <a:ext cx="285750" cy="3905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5" name="TextBox 57"/>
          <p:cNvSpPr txBox="1"/>
          <p:nvPr/>
        </p:nvSpPr>
        <p:spPr>
          <a:xfrm>
            <a:off x="579273" y="3275411"/>
            <a:ext cx="3992727" cy="1107996"/>
          </a:xfrm>
          <a:prstGeom prst="rect">
            <a:avLst/>
          </a:prstGeom>
          <a:noFill/>
        </p:spPr>
        <p:txBody>
          <a:bodyPr wrap="square" rtlCol="0">
            <a:spAutoFit/>
          </a:bodyPr>
          <a:lstStyle/>
          <a:p>
            <a:pPr indent="87313">
              <a:lnSpc>
                <a:spcPct val="150000"/>
              </a:lnSpc>
              <a:buFont typeface="Arial" pitchFamily="34" charset="0"/>
              <a:buChar char="•"/>
            </a:pPr>
            <a:r>
              <a:rPr lang="zh-CN" altLang="en-US" sz="1100" dirty="0" smtClean="0">
                <a:latin typeface="微软雅黑" panose="020B0503020204020204" pitchFamily="34" charset="-122"/>
                <a:ea typeface="微软雅黑" panose="020B0503020204020204" pitchFamily="34" charset="-122"/>
              </a:rPr>
              <a:t>防私接服务器采用</a:t>
            </a:r>
            <a:r>
              <a:rPr lang="zh-CN" altLang="en-US" sz="1100" dirty="0">
                <a:latin typeface="微软雅黑" pitchFamily="34" charset="-122"/>
                <a:ea typeface="微软雅黑" pitchFamily="34" charset="-122"/>
              </a:rPr>
              <a:t>透明网桥</a:t>
            </a:r>
            <a:r>
              <a:rPr lang="zh-CN" altLang="en-US" sz="1100" dirty="0" smtClean="0">
                <a:latin typeface="微软雅黑" panose="020B0503020204020204" pitchFamily="34" charset="-122"/>
                <a:ea typeface="微软雅黑" panose="020B0503020204020204" pitchFamily="34" charset="-122"/>
              </a:rPr>
              <a:t>方式，启用</a:t>
            </a:r>
            <a:r>
              <a:rPr lang="en-US" altLang="zh-CN" sz="1100" dirty="0">
                <a:latin typeface="微软雅黑" pitchFamily="34" charset="-122"/>
                <a:ea typeface="微软雅黑" pitchFamily="34" charset="-122"/>
              </a:rPr>
              <a:t>Radius</a:t>
            </a:r>
            <a:r>
              <a:rPr lang="zh-CN" altLang="en-US" sz="1100" dirty="0">
                <a:latin typeface="微软雅黑" pitchFamily="34" charset="-122"/>
                <a:ea typeface="微软雅黑" pitchFamily="34" charset="-122"/>
              </a:rPr>
              <a:t>中继模式</a:t>
            </a:r>
            <a:endParaRPr lang="en-US" altLang="zh-CN" sz="1100" dirty="0">
              <a:latin typeface="微软雅黑" pitchFamily="34" charset="-122"/>
              <a:ea typeface="微软雅黑" pitchFamily="34" charset="-122"/>
            </a:endParaRPr>
          </a:p>
          <a:p>
            <a:pPr>
              <a:lnSpc>
                <a:spcPct val="150000"/>
              </a:lnSpc>
              <a:buFont typeface="Arial" pitchFamily="34" charset="0"/>
              <a:buChar char="•"/>
            </a:pPr>
            <a:r>
              <a:rPr lang="zh-CN" altLang="en-US" sz="1100" dirty="0" smtClean="0">
                <a:latin typeface="微软雅黑" panose="020B0503020204020204" pitchFamily="34" charset="-122"/>
                <a:ea typeface="微软雅黑" panose="020B0503020204020204" pitchFamily="34" charset="-122"/>
              </a:rPr>
              <a:t>防私接服务器采集</a:t>
            </a:r>
            <a:r>
              <a:rPr lang="zh-CN" altLang="en-US" sz="1100" dirty="0">
                <a:latin typeface="微软雅黑" pitchFamily="34" charset="-122"/>
                <a:ea typeface="微软雅黑" pitchFamily="34" charset="-122"/>
              </a:rPr>
              <a:t>用户认证</a:t>
            </a:r>
            <a:r>
              <a:rPr lang="zh-CN" altLang="en-US" sz="1100" dirty="0" smtClean="0">
                <a:latin typeface="微软雅黑" pitchFamily="34" charset="-122"/>
                <a:ea typeface="微软雅黑" pitchFamily="34" charset="-122"/>
              </a:rPr>
              <a:t>信息后与</a:t>
            </a:r>
            <a:r>
              <a:rPr lang="zh-CN" altLang="en-US" sz="1100" dirty="0">
                <a:latin typeface="微软雅黑" pitchFamily="34" charset="-122"/>
                <a:ea typeface="微软雅黑" pitchFamily="34" charset="-122"/>
              </a:rPr>
              <a:t>共享接入行为管理</a:t>
            </a:r>
            <a:r>
              <a:rPr lang="zh-CN" altLang="en-US" sz="1100" dirty="0" smtClean="0">
                <a:latin typeface="微软雅黑" pitchFamily="34" charset="-122"/>
                <a:ea typeface="微软雅黑" pitchFamily="34" charset="-122"/>
              </a:rPr>
              <a:t>关联</a:t>
            </a:r>
            <a:endParaRPr lang="en-US" altLang="zh-CN" sz="1100" dirty="0" smtClean="0">
              <a:latin typeface="微软雅黑" pitchFamily="34" charset="-122"/>
              <a:ea typeface="微软雅黑" pitchFamily="34" charset="-122"/>
            </a:endParaRPr>
          </a:p>
          <a:p>
            <a:pPr>
              <a:lnSpc>
                <a:spcPct val="150000"/>
              </a:lnSpc>
              <a:buFont typeface="Arial" pitchFamily="34" charset="0"/>
              <a:buChar char="•"/>
            </a:pPr>
            <a:r>
              <a:rPr lang="zh-CN" altLang="en-US" sz="1100" dirty="0" smtClean="0">
                <a:latin typeface="微软雅黑" panose="020B0503020204020204" pitchFamily="34" charset="-122"/>
                <a:ea typeface="微软雅黑" panose="020B0503020204020204" pitchFamily="34" charset="-122"/>
              </a:rPr>
              <a:t>防私接服务器识别</a:t>
            </a:r>
            <a:r>
              <a:rPr lang="zh-CN" altLang="en-US" sz="1100" dirty="0">
                <a:latin typeface="微软雅黑" pitchFamily="34" charset="-122"/>
                <a:ea typeface="微软雅黑" pitchFamily="34" charset="-122"/>
              </a:rPr>
              <a:t>用户私接行为后</a:t>
            </a:r>
            <a:r>
              <a:rPr lang="zh-CN" altLang="en-US" sz="1100" dirty="0" smtClean="0">
                <a:latin typeface="微软雅黑" pitchFamily="34" charset="-122"/>
                <a:ea typeface="微软雅黑" pitchFamily="34" charset="-122"/>
              </a:rPr>
              <a:t>，</a:t>
            </a:r>
            <a:r>
              <a:rPr lang="zh-CN" altLang="en-US" sz="1100" dirty="0">
                <a:latin typeface="微软雅黑" pitchFamily="34" charset="-122"/>
                <a:ea typeface="微软雅黑" pitchFamily="34" charset="-122"/>
              </a:rPr>
              <a:t>通过</a:t>
            </a:r>
            <a:r>
              <a:rPr lang="en-US" altLang="zh-CN" sz="1100" dirty="0" smtClean="0">
                <a:latin typeface="微软雅黑" pitchFamily="34" charset="-122"/>
                <a:ea typeface="微软雅黑" pitchFamily="34" charset="-122"/>
              </a:rPr>
              <a:t>Radius</a:t>
            </a:r>
            <a:r>
              <a:rPr lang="zh-CN" altLang="en-US" sz="1100" dirty="0">
                <a:latin typeface="微软雅黑" pitchFamily="34" charset="-122"/>
                <a:ea typeface="微软雅黑" pitchFamily="34" charset="-122"/>
              </a:rPr>
              <a:t>报文格式下发控制策略至</a:t>
            </a:r>
            <a:r>
              <a:rPr lang="en-US" altLang="zh-CN" sz="1100" dirty="0">
                <a:latin typeface="微软雅黑" pitchFamily="34" charset="-122"/>
                <a:ea typeface="微软雅黑" pitchFamily="34" charset="-122"/>
              </a:rPr>
              <a:t>BRAS</a:t>
            </a:r>
            <a:r>
              <a:rPr lang="zh-CN" altLang="en-US" sz="1100" dirty="0">
                <a:latin typeface="微软雅黑" pitchFamily="34" charset="-122"/>
                <a:ea typeface="微软雅黑" pitchFamily="34" charset="-122"/>
              </a:rPr>
              <a:t>执行</a:t>
            </a:r>
            <a:endParaRPr lang="zh-CN" altLang="en-US" sz="1100" dirty="0" smtClean="0">
              <a:latin typeface="微软雅黑" pitchFamily="34" charset="-122"/>
              <a:ea typeface="微软雅黑" pitchFamily="34" charset="-122"/>
            </a:endParaRPr>
          </a:p>
        </p:txBody>
      </p:sp>
      <p:cxnSp>
        <p:nvCxnSpPr>
          <p:cNvPr id="36" name="直接连接符 35"/>
          <p:cNvCxnSpPr>
            <a:stCxn id="31" idx="0"/>
            <a:endCxn id="23" idx="2"/>
          </p:cNvCxnSpPr>
          <p:nvPr/>
        </p:nvCxnSpPr>
        <p:spPr bwMode="auto">
          <a:xfrm flipH="1" flipV="1">
            <a:off x="5608030" y="1753801"/>
            <a:ext cx="0" cy="508210"/>
          </a:xfrm>
          <a:prstGeom prst="line">
            <a:avLst/>
          </a:prstGeom>
          <a:noFill/>
          <a:ln w="12700" cap="flat" cmpd="sng" algn="ctr">
            <a:solidFill>
              <a:schemeClr val="bg1">
                <a:lumMod val="50000"/>
              </a:schemeClr>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连接符 41"/>
          <p:cNvCxnSpPr>
            <a:stCxn id="21" idx="1"/>
            <a:endCxn id="31" idx="3"/>
          </p:cNvCxnSpPr>
          <p:nvPr/>
        </p:nvCxnSpPr>
        <p:spPr bwMode="auto">
          <a:xfrm flipH="1" flipV="1">
            <a:off x="5767780" y="2457274"/>
            <a:ext cx="844897" cy="0"/>
          </a:xfrm>
          <a:prstGeom prst="line">
            <a:avLst/>
          </a:prstGeom>
          <a:noFill/>
          <a:ln w="3175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 name="Picture 54" descr="0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2677" y="2339261"/>
            <a:ext cx="525272" cy="31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文本框 45"/>
          <p:cNvSpPr txBox="1"/>
          <p:nvPr/>
        </p:nvSpPr>
        <p:spPr>
          <a:xfrm>
            <a:off x="5788003" y="2550922"/>
            <a:ext cx="771775" cy="261610"/>
          </a:xfrm>
          <a:prstGeom prst="rect">
            <a:avLst/>
          </a:prstGeom>
          <a:noFill/>
        </p:spPr>
        <p:txBody>
          <a:bodyPr wrap="square" rtlCol="0">
            <a:spAutoFit/>
          </a:bodyPr>
          <a:lstStyle/>
          <a:p>
            <a:r>
              <a:rPr lang="zh-CN" altLang="en-US" sz="1100" dirty="0" smtClean="0">
                <a:latin typeface="微软雅黑" panose="020B0503020204020204" pitchFamily="34" charset="-122"/>
                <a:ea typeface="微软雅黑" panose="020B0503020204020204" pitchFamily="34" charset="-122"/>
              </a:rPr>
              <a:t>镜像报文</a:t>
            </a:r>
            <a:endParaRPr lang="zh-CN" altLang="en-US" sz="1100" dirty="0">
              <a:latin typeface="微软雅黑" panose="020B0503020204020204" pitchFamily="34" charset="-122"/>
              <a:ea typeface="微软雅黑" panose="020B0503020204020204" pitchFamily="34" charset="-122"/>
            </a:endParaRPr>
          </a:p>
        </p:txBody>
      </p:sp>
      <p:sp>
        <p:nvSpPr>
          <p:cNvPr id="47" name="TextBox 91"/>
          <p:cNvSpPr txBox="1"/>
          <p:nvPr/>
        </p:nvSpPr>
        <p:spPr>
          <a:xfrm>
            <a:off x="4906948" y="3251196"/>
            <a:ext cx="3553483" cy="1107996"/>
          </a:xfrm>
          <a:prstGeom prst="rect">
            <a:avLst/>
          </a:prstGeom>
          <a:noFill/>
        </p:spPr>
        <p:txBody>
          <a:bodyPr wrap="square" rtlCol="0">
            <a:spAutoFit/>
          </a:bodyPr>
          <a:lstStyle>
            <a:defPPr>
              <a:defRPr lang="zh-CN"/>
            </a:defPPr>
            <a:lvl1pPr indent="87313">
              <a:lnSpc>
                <a:spcPct val="150000"/>
              </a:lnSpc>
              <a:buFont typeface="Arial" pitchFamily="34" charset="0"/>
              <a:buChar char="•"/>
              <a:defRPr sz="1200">
                <a:latin typeface="微软雅黑" panose="020B0503020204020204" pitchFamily="34" charset="-122"/>
                <a:ea typeface="微软雅黑" panose="020B0503020204020204" pitchFamily="34" charset="-122"/>
              </a:defRPr>
            </a:lvl1pPr>
          </a:lstStyle>
          <a:p>
            <a:r>
              <a:rPr lang="zh-CN" altLang="en-US" sz="1100" dirty="0"/>
              <a:t>防私接服务器</a:t>
            </a:r>
            <a:r>
              <a:rPr lang="zh-CN" altLang="en-US" sz="1100" dirty="0" smtClean="0"/>
              <a:t>旁</a:t>
            </a:r>
            <a:r>
              <a:rPr lang="zh-CN" altLang="en-US" sz="1100" dirty="0"/>
              <a:t>挂到核心，从核心或</a:t>
            </a:r>
            <a:r>
              <a:rPr lang="en-US" altLang="zh-CN" sz="1100" dirty="0"/>
              <a:t>BRAS</a:t>
            </a:r>
            <a:r>
              <a:rPr lang="zh-CN" altLang="en-US" sz="1100" dirty="0"/>
              <a:t>将出口镜像</a:t>
            </a:r>
            <a:r>
              <a:rPr lang="zh-CN" altLang="en-US" sz="1100" dirty="0" smtClean="0"/>
              <a:t>到</a:t>
            </a:r>
            <a:r>
              <a:rPr lang="zh-CN" altLang="en-US" sz="1100" dirty="0"/>
              <a:t>防私接</a:t>
            </a:r>
            <a:r>
              <a:rPr lang="zh-CN" altLang="en-US" sz="1100" dirty="0" smtClean="0"/>
              <a:t>服务器</a:t>
            </a:r>
            <a:endParaRPr lang="en-US" altLang="zh-CN" sz="1100" dirty="0" smtClean="0"/>
          </a:p>
          <a:p>
            <a:r>
              <a:rPr lang="zh-CN" altLang="en-US" sz="1100" dirty="0"/>
              <a:t>防私接服务器</a:t>
            </a:r>
            <a:r>
              <a:rPr lang="zh-CN" altLang="en-US" sz="1100" dirty="0" smtClean="0"/>
              <a:t>与认证</a:t>
            </a:r>
            <a:r>
              <a:rPr lang="zh-CN" altLang="en-US" sz="1100" dirty="0"/>
              <a:t>计费系统具备业务接口，可实现统一用户组策略、认证信息同步、单点登录管理等</a:t>
            </a:r>
          </a:p>
        </p:txBody>
      </p:sp>
      <p:sp>
        <p:nvSpPr>
          <p:cNvPr id="48" name="矩形 47"/>
          <p:cNvSpPr/>
          <p:nvPr/>
        </p:nvSpPr>
        <p:spPr>
          <a:xfrm>
            <a:off x="3070490" y="597824"/>
            <a:ext cx="2550698" cy="523220"/>
          </a:xfrm>
          <a:prstGeom prst="rect">
            <a:avLst/>
          </a:prstGeom>
        </p:spPr>
        <p:txBody>
          <a:bodyPr wrap="none">
            <a:spAutoFit/>
          </a:bodyPr>
          <a:lstStyle/>
          <a:p>
            <a:r>
              <a:rPr lang="zh-CN" altLang="en-US" sz="1400" b="1" dirty="0" smtClean="0">
                <a:latin typeface="微软雅黑" panose="020B0503020204020204" pitchFamily="34" charset="-122"/>
                <a:ea typeface="微软雅黑" panose="020B0503020204020204" pitchFamily="34" charset="-122"/>
              </a:rPr>
              <a:t>终端类型  终端数量  代理软件</a:t>
            </a:r>
            <a:endParaRPr lang="en-US" altLang="zh-CN" sz="1400" b="1" dirty="0" smtClean="0">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识别混合</a:t>
            </a:r>
            <a:r>
              <a:rPr lang="zh-CN" altLang="en-US" sz="1400" b="1" dirty="0" smtClean="0">
                <a:latin typeface="微软雅黑" panose="020B0503020204020204" pitchFamily="34" charset="-122"/>
                <a:ea typeface="微软雅黑" panose="020B0503020204020204" pitchFamily="34" charset="-122"/>
              </a:rPr>
              <a:t>数据流网络</a:t>
            </a:r>
            <a:r>
              <a:rPr lang="zh-CN" altLang="en-US" sz="1400" b="1" dirty="0">
                <a:latin typeface="微软雅黑" panose="020B0503020204020204" pitchFamily="34" charset="-122"/>
                <a:ea typeface="微软雅黑" panose="020B0503020204020204" pitchFamily="34" charset="-122"/>
              </a:rPr>
              <a:t>应用</a:t>
            </a:r>
            <a:r>
              <a:rPr lang="zh-CN" altLang="en-US" sz="1400" b="1" dirty="0" smtClean="0">
                <a:latin typeface="微软雅黑" panose="020B0503020204020204" pitchFamily="34" charset="-122"/>
                <a:ea typeface="微软雅黑" panose="020B0503020204020204" pitchFamily="34" charset="-122"/>
              </a:rPr>
              <a:t>特征</a:t>
            </a:r>
            <a:endParaRPr lang="zh-CN" altLang="en-US" sz="1400" b="1"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2388352" y="4367584"/>
            <a:ext cx="3775393" cy="307777"/>
          </a:xfrm>
          <a:prstGeom prst="rect">
            <a:avLst/>
          </a:prstGeom>
          <a:noFill/>
        </p:spPr>
        <p:txBody>
          <a:bodyPr wrap="none" rtlCol="0">
            <a:spAutoFit/>
          </a:bodyPr>
          <a:lstStyle/>
          <a:p>
            <a:r>
              <a:rPr lang="zh-CN" altLang="en-US" sz="1400" dirty="0" smtClean="0">
                <a:solidFill>
                  <a:srgbClr val="C00000"/>
                </a:solidFill>
                <a:latin typeface="微软雅黑" panose="020B0503020204020204" pitchFamily="34" charset="-122"/>
                <a:ea typeface="微软雅黑" panose="020B0503020204020204" pitchFamily="34" charset="-122"/>
              </a:rPr>
              <a:t>（防私接服务器由第三方提供，非华为产品）</a:t>
            </a:r>
            <a:endParaRPr lang="zh-CN" altLang="en-US" sz="1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advClick="0" advTm="8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10217" y="138907"/>
            <a:ext cx="8066088" cy="55324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011" tIns="40010" rIns="80011" bIns="40010" numCol="1" anchor="ctr" anchorCtr="0" compatLnSpc="1">
            <a:prstTxWarp prst="textNoShape">
              <a:avLst/>
            </a:prstTxWarp>
          </a:bodyPr>
          <a:lstStyle/>
          <a:p>
            <a:r>
              <a:rPr lang="zh-CN" altLang="en-US" sz="2800" b="0" kern="1200" dirty="0">
                <a:solidFill>
                  <a:srgbClr val="C00000"/>
                </a:solidFill>
                <a:latin typeface="微软雅黑" panose="020B0503020204020204" pitchFamily="34" charset="-122"/>
                <a:ea typeface="微软雅黑" panose="020B0503020204020204" pitchFamily="34" charset="-122"/>
                <a:cs typeface="Arial" pitchFamily="34" charset="0"/>
                <a:sym typeface="Arial"/>
              </a:rPr>
              <a:t>通过互联网访问校园内网场景</a:t>
            </a:r>
          </a:p>
        </p:txBody>
      </p:sp>
      <p:sp>
        <p:nvSpPr>
          <p:cNvPr id="4" name="弧形 3"/>
          <p:cNvSpPr/>
          <p:nvPr/>
        </p:nvSpPr>
        <p:spPr bwMode="auto">
          <a:xfrm rot="20526038">
            <a:off x="820738" y="1371600"/>
            <a:ext cx="1520825" cy="1135063"/>
          </a:xfrm>
          <a:prstGeom prst="arc">
            <a:avLst>
              <a:gd name="adj1" fmla="val 18302533"/>
              <a:gd name="adj2" fmla="val 20284849"/>
            </a:avLst>
          </a:prstGeom>
          <a:noFill/>
          <a:ln w="28575">
            <a:solidFill>
              <a:schemeClr val="tx1"/>
            </a:solidFill>
          </a:ln>
          <a:effectLst/>
          <a:extLst/>
        </p:spPr>
        <p:txBody>
          <a:bodyPr/>
          <a:lstStyle/>
          <a:p>
            <a:pPr eaLnBrk="1" fontAlgn="auto" hangingPunct="1">
              <a:spcBef>
                <a:spcPts val="0"/>
              </a:spcBef>
              <a:spcAft>
                <a:spcPts val="0"/>
              </a:spcAft>
              <a:buClr>
                <a:srgbClr val="CC9900"/>
              </a:buClr>
              <a:buFont typeface="Wingdings" pitchFamily="2" charset="2"/>
              <a:buChar char="n"/>
              <a:defRPr/>
            </a:pPr>
            <a:endParaRPr lang="zh-CN" altLang="en-US">
              <a:solidFill>
                <a:srgbClr val="000000"/>
              </a:solidFill>
              <a:latin typeface="微软雅黑" pitchFamily="34" charset="-122"/>
              <a:ea typeface="微软雅黑" pitchFamily="34" charset="-122"/>
              <a:cs typeface="Arial" pitchFamily="34" charset="0"/>
            </a:endParaRPr>
          </a:p>
        </p:txBody>
      </p:sp>
      <p:sp>
        <p:nvSpPr>
          <p:cNvPr id="39940" name="任意多边形 4"/>
          <p:cNvSpPr>
            <a:spLocks/>
          </p:cNvSpPr>
          <p:nvPr/>
        </p:nvSpPr>
        <p:spPr bwMode="auto">
          <a:xfrm>
            <a:off x="2084388" y="1249363"/>
            <a:ext cx="1306512" cy="469900"/>
          </a:xfrm>
          <a:custGeom>
            <a:avLst/>
            <a:gdLst>
              <a:gd name="T0" fmla="*/ 0 w 1307805"/>
              <a:gd name="T1" fmla="*/ 148120 h 627321"/>
              <a:gd name="T2" fmla="*/ 137678 w 1307805"/>
              <a:gd name="T3" fmla="*/ 75315 h 627321"/>
              <a:gd name="T4" fmla="*/ 476576 w 1307805"/>
              <a:gd name="T5" fmla="*/ 40168 h 627321"/>
              <a:gd name="T6" fmla="*/ 1302641 w 1307805"/>
              <a:gd name="T7" fmla="*/ 0 h 6273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7805" h="627321">
                <a:moveTo>
                  <a:pt x="0" y="627321"/>
                </a:moveTo>
                <a:cubicBezTo>
                  <a:pt x="29240" y="511248"/>
                  <a:pt x="58480" y="395176"/>
                  <a:pt x="138224" y="318976"/>
                </a:cubicBezTo>
                <a:cubicBezTo>
                  <a:pt x="217968" y="242776"/>
                  <a:pt x="283536" y="223284"/>
                  <a:pt x="478466" y="170121"/>
                </a:cubicBezTo>
                <a:cubicBezTo>
                  <a:pt x="673396" y="116958"/>
                  <a:pt x="990600" y="58479"/>
                  <a:pt x="1307805"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pic>
        <p:nvPicPr>
          <p:cNvPr id="6" name="Picture 5" descr="E:\0EMO\91Temp\图片\收藏\智真\智真2.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71638" y="4138613"/>
            <a:ext cx="474662" cy="196850"/>
          </a:xfrm>
          <a:prstGeom prst="rect">
            <a:avLst/>
          </a:prstGeom>
          <a:noFill/>
          <a:effectLst>
            <a:outerShdw blurRad="50800" dist="38100" dir="2700000" algn="tl" rotWithShape="0">
              <a:prstClr val="black">
                <a:alpha val="40000"/>
              </a:prstClr>
            </a:outerShdw>
          </a:effectLst>
        </p:spPr>
      </p:pic>
      <p:pic>
        <p:nvPicPr>
          <p:cNvPr id="7" name="Picture 14" descr="D:\PPT素材\download\laptop-and-computer\laptop-and-computer-20.png"/>
          <p:cNvPicPr>
            <a:picLocks noChangeAspect="1" noChangeArrowheads="1"/>
          </p:cNvPicPr>
          <p:nvPr/>
        </p:nvPicPr>
        <p:blipFill>
          <a:blip r:embed="rId3"/>
          <a:srcRect/>
          <a:stretch>
            <a:fillRect/>
          </a:stretch>
        </p:blipFill>
        <p:spPr bwMode="auto">
          <a:xfrm>
            <a:off x="663575" y="4105275"/>
            <a:ext cx="352425" cy="263525"/>
          </a:xfrm>
          <a:prstGeom prst="rect">
            <a:avLst/>
          </a:prstGeom>
          <a:noFill/>
          <a:effectLst>
            <a:outerShdw blurRad="50800" dist="38100" dir="2700000" algn="tl" rotWithShape="0">
              <a:prstClr val="black">
                <a:alpha val="40000"/>
              </a:prstClr>
            </a:outerShdw>
          </a:effectLst>
        </p:spPr>
      </p:pic>
      <p:pic>
        <p:nvPicPr>
          <p:cNvPr id="8" name="Picture 6" descr="http://3ms.huawei.com/multimedia/ImageDetailServlet?f_id=Img201108220008&amp;type=2&amp;loc=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31888" y="4146550"/>
            <a:ext cx="307975" cy="230188"/>
          </a:xfrm>
          <a:prstGeom prst="rect">
            <a:avLst/>
          </a:prstGeom>
          <a:noFill/>
          <a:effectLst>
            <a:outerShdw blurRad="50800" dist="38100" dir="2700000" algn="tl" rotWithShape="0">
              <a:prstClr val="black">
                <a:alpha val="40000"/>
              </a:prstClr>
            </a:outerShdw>
          </a:effectLst>
        </p:spPr>
      </p:pic>
      <p:pic>
        <p:nvPicPr>
          <p:cNvPr id="9" name="Picture 10" descr="F:\PIC\16：10_PPT_pic\ICOS\Home-Server-icon.png"/>
          <p:cNvPicPr>
            <a:picLocks noChangeAspect="1" noChangeArrowheads="1"/>
          </p:cNvPicPr>
          <p:nvPr/>
        </p:nvPicPr>
        <p:blipFill>
          <a:blip r:embed="rId5"/>
          <a:srcRect/>
          <a:stretch>
            <a:fillRect/>
          </a:stretch>
        </p:blipFill>
        <p:spPr bwMode="auto">
          <a:xfrm>
            <a:off x="2333625" y="4117975"/>
            <a:ext cx="317500" cy="238125"/>
          </a:xfrm>
          <a:prstGeom prst="rect">
            <a:avLst/>
          </a:prstGeom>
          <a:noFill/>
          <a:effectLst>
            <a:outerShdw blurRad="50800" dist="38100" dir="2700000" algn="tl" rotWithShape="0">
              <a:prstClr val="black">
                <a:alpha val="40000"/>
              </a:prstClr>
            </a:outerShdw>
          </a:effectLst>
        </p:spPr>
      </p:pic>
      <p:pic>
        <p:nvPicPr>
          <p:cNvPr id="10" name="Picture 4" descr="D:\PPT素材\图片\1图标\008\icons_contained_003.png"/>
          <p:cNvPicPr>
            <a:picLocks noChangeAspect="1" noChangeArrowheads="1"/>
          </p:cNvPicPr>
          <p:nvPr/>
        </p:nvPicPr>
        <p:blipFill>
          <a:blip r:embed="rId6"/>
          <a:srcRect/>
          <a:stretch>
            <a:fillRect/>
          </a:stretch>
        </p:blipFill>
        <p:spPr bwMode="auto">
          <a:xfrm>
            <a:off x="3005138" y="4084638"/>
            <a:ext cx="406400" cy="304800"/>
          </a:xfrm>
          <a:prstGeom prst="rect">
            <a:avLst/>
          </a:prstGeom>
          <a:noFill/>
          <a:effectLst>
            <a:outerShdw blurRad="50800" dist="38100" dir="2700000" algn="tl" rotWithShape="0">
              <a:prstClr val="black">
                <a:alpha val="40000"/>
              </a:prstClr>
            </a:outerShdw>
          </a:effectLst>
        </p:spPr>
      </p:pic>
      <p:cxnSp>
        <p:nvCxnSpPr>
          <p:cNvPr id="39946" name="直接连接符 10"/>
          <p:cNvCxnSpPr>
            <a:cxnSpLocks noChangeShapeType="1"/>
          </p:cNvCxnSpPr>
          <p:nvPr/>
        </p:nvCxnSpPr>
        <p:spPr bwMode="auto">
          <a:xfrm flipH="1">
            <a:off x="2184400" y="1743075"/>
            <a:ext cx="0" cy="170021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9947" name="直接连接符 11"/>
          <p:cNvCxnSpPr>
            <a:cxnSpLocks noChangeShapeType="1"/>
          </p:cNvCxnSpPr>
          <p:nvPr/>
        </p:nvCxnSpPr>
        <p:spPr bwMode="auto">
          <a:xfrm>
            <a:off x="2128838" y="1755775"/>
            <a:ext cx="0" cy="170021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9948" name="直接连接符 168"/>
          <p:cNvCxnSpPr>
            <a:cxnSpLocks noChangeShapeType="1"/>
          </p:cNvCxnSpPr>
          <p:nvPr/>
        </p:nvCxnSpPr>
        <p:spPr bwMode="auto">
          <a:xfrm flipH="1">
            <a:off x="3200400" y="3708400"/>
            <a:ext cx="3175" cy="2730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9949" name="直接连接符 168"/>
          <p:cNvCxnSpPr>
            <a:cxnSpLocks noChangeShapeType="1"/>
          </p:cNvCxnSpPr>
          <p:nvPr/>
        </p:nvCxnSpPr>
        <p:spPr bwMode="auto">
          <a:xfrm flipH="1">
            <a:off x="1074738" y="3708400"/>
            <a:ext cx="1587" cy="2730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9950" name="直接连接符 168"/>
          <p:cNvCxnSpPr>
            <a:cxnSpLocks noChangeShapeType="1"/>
          </p:cNvCxnSpPr>
          <p:nvPr/>
        </p:nvCxnSpPr>
        <p:spPr bwMode="auto">
          <a:xfrm flipH="1">
            <a:off x="1076325" y="3709988"/>
            <a:ext cx="21272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16" name="Picture 461" descr="图片240"/>
          <p:cNvPicPr>
            <a:picLocks noChangeAspect="1" noChangeArrowheads="1"/>
          </p:cNvPicPr>
          <p:nvPr/>
        </p:nvPicPr>
        <p:blipFill>
          <a:blip r:embed="rId7"/>
          <a:srcRect/>
          <a:stretch>
            <a:fillRect/>
          </a:stretch>
        </p:blipFill>
        <p:spPr bwMode="auto">
          <a:xfrm>
            <a:off x="925513" y="3824288"/>
            <a:ext cx="314325" cy="23336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7" name="Picture 461" descr="图片240"/>
          <p:cNvPicPr>
            <a:picLocks noChangeAspect="1" noChangeArrowheads="1"/>
          </p:cNvPicPr>
          <p:nvPr/>
        </p:nvPicPr>
        <p:blipFill>
          <a:blip r:embed="rId7"/>
          <a:srcRect/>
          <a:stretch>
            <a:fillRect/>
          </a:stretch>
        </p:blipFill>
        <p:spPr bwMode="auto">
          <a:xfrm>
            <a:off x="3041650" y="3824288"/>
            <a:ext cx="312738" cy="233362"/>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39953" name="直接连接符 168"/>
          <p:cNvCxnSpPr>
            <a:cxnSpLocks noChangeShapeType="1"/>
          </p:cNvCxnSpPr>
          <p:nvPr/>
        </p:nvCxnSpPr>
        <p:spPr bwMode="auto">
          <a:xfrm flipH="1">
            <a:off x="2165350" y="3465513"/>
            <a:ext cx="3175" cy="5238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nvGrpSpPr>
          <p:cNvPr id="39954" name="组合 95"/>
          <p:cNvGrpSpPr>
            <a:grpSpLocks/>
          </p:cNvGrpSpPr>
          <p:nvPr/>
        </p:nvGrpSpPr>
        <p:grpSpPr bwMode="auto">
          <a:xfrm>
            <a:off x="1773238" y="3265488"/>
            <a:ext cx="760412" cy="346075"/>
            <a:chOff x="2945082" y="4127993"/>
            <a:chExt cx="760020" cy="461210"/>
          </a:xfrm>
        </p:grpSpPr>
        <p:sp>
          <p:nvSpPr>
            <p:cNvPr id="20" name="圆角矩形 286"/>
            <p:cNvSpPr>
              <a:spLocks noChangeArrowheads="1"/>
            </p:cNvSpPr>
            <p:nvPr/>
          </p:nvSpPr>
          <p:spPr bwMode="auto">
            <a:xfrm>
              <a:off x="2945082" y="4127993"/>
              <a:ext cx="760020" cy="461210"/>
            </a:xfrm>
            <a:prstGeom prst="roundRect">
              <a:avLst>
                <a:gd name="adj" fmla="val 16667"/>
              </a:avLst>
            </a:prstGeom>
            <a:solidFill>
              <a:schemeClr val="bg1">
                <a:lumMod val="95000"/>
              </a:schemeClr>
            </a:solidFill>
            <a:ln w="19050" cap="flat" cmpd="sng" algn="ctr">
              <a:solidFill>
                <a:schemeClr val="tx1"/>
              </a:solidFill>
              <a:prstDash val="sysDot"/>
              <a:round/>
              <a:headEnd type="none" w="med" len="med"/>
              <a:tailEnd type="none" w="med" len="med"/>
            </a:ln>
            <a:effectLst/>
          </p:spPr>
          <p:txBody>
            <a:bodyPr/>
            <a:lstStyle/>
            <a:p>
              <a:pPr eaLnBrk="1" fontAlgn="auto" hangingPunct="1">
                <a:spcBef>
                  <a:spcPts val="0"/>
                </a:spcBef>
                <a:spcAft>
                  <a:spcPts val="0"/>
                </a:spcAft>
                <a:buClr>
                  <a:srgbClr val="CC9900"/>
                </a:buClr>
                <a:buFont typeface="Wingdings" pitchFamily="2" charset="2"/>
                <a:buChar char="n"/>
                <a:defRPr/>
              </a:pPr>
              <a:endParaRPr lang="zh-CN" altLang="en-US" sz="1050">
                <a:solidFill>
                  <a:srgbClr val="000000"/>
                </a:solidFill>
                <a:latin typeface="微软雅黑" pitchFamily="34" charset="-122"/>
                <a:ea typeface="微软雅黑" pitchFamily="34" charset="-122"/>
                <a:cs typeface="Arial" pitchFamily="34" charset="0"/>
              </a:endParaRPr>
            </a:p>
          </p:txBody>
        </p:sp>
        <p:grpSp>
          <p:nvGrpSpPr>
            <p:cNvPr id="39992" name="组合 82"/>
            <p:cNvGrpSpPr>
              <a:grpSpLocks/>
            </p:cNvGrpSpPr>
            <p:nvPr/>
          </p:nvGrpSpPr>
          <p:grpSpPr bwMode="auto">
            <a:xfrm>
              <a:off x="3084888" y="4174886"/>
              <a:ext cx="480408" cy="395842"/>
              <a:chOff x="6360904" y="4429755"/>
              <a:chExt cx="574701" cy="505351"/>
            </a:xfrm>
          </p:grpSpPr>
          <p:pic>
            <p:nvPicPr>
              <p:cNvPr id="22" name="Picture 459" descr="图片238"/>
              <p:cNvPicPr>
                <a:picLocks noChangeAspect="1" noChangeArrowheads="1"/>
              </p:cNvPicPr>
              <p:nvPr/>
            </p:nvPicPr>
            <p:blipFill>
              <a:blip r:embed="rId8"/>
              <a:srcRect/>
              <a:stretch>
                <a:fillRect/>
              </a:stretch>
            </p:blipFill>
            <p:spPr bwMode="auto">
              <a:xfrm>
                <a:off x="6360691" y="4429309"/>
                <a:ext cx="356845" cy="375429"/>
              </a:xfrm>
              <a:prstGeom prst="rect">
                <a:avLst/>
              </a:prstGeom>
              <a:noFill/>
              <a:ln w="9525">
                <a:noFill/>
                <a:prstDash val="sysDot"/>
                <a:miter lim="800000"/>
                <a:headEnd/>
                <a:tailEnd/>
              </a:ln>
              <a:effectLst>
                <a:outerShdw blurRad="50800" dist="38100" dir="2700000" algn="tl" rotWithShape="0">
                  <a:prstClr val="black">
                    <a:alpha val="40000"/>
                  </a:prstClr>
                </a:outerShdw>
              </a:effectLst>
            </p:spPr>
          </p:pic>
          <p:pic>
            <p:nvPicPr>
              <p:cNvPr id="23" name="Picture 459" descr="图片238"/>
              <p:cNvPicPr>
                <a:picLocks noChangeAspect="1" noChangeArrowheads="1"/>
              </p:cNvPicPr>
              <p:nvPr/>
            </p:nvPicPr>
            <p:blipFill>
              <a:blip r:embed="rId8"/>
              <a:srcRect/>
              <a:stretch>
                <a:fillRect/>
              </a:stretch>
            </p:blipFill>
            <p:spPr bwMode="auto">
              <a:xfrm>
                <a:off x="6578973" y="4558954"/>
                <a:ext cx="356845" cy="375429"/>
              </a:xfrm>
              <a:prstGeom prst="rect">
                <a:avLst/>
              </a:prstGeom>
              <a:noFill/>
              <a:ln w="9525">
                <a:noFill/>
                <a:prstDash val="sysDot"/>
                <a:miter lim="800000"/>
                <a:headEnd/>
                <a:tailEnd/>
              </a:ln>
              <a:effectLst>
                <a:outerShdw blurRad="50800" dist="38100" dir="2700000" algn="tl" rotWithShape="0">
                  <a:prstClr val="black">
                    <a:alpha val="40000"/>
                  </a:prstClr>
                </a:outerShdw>
              </a:effectLst>
            </p:spPr>
          </p:pic>
        </p:grpSp>
      </p:grpSp>
      <p:grpSp>
        <p:nvGrpSpPr>
          <p:cNvPr id="39955" name="组合 94"/>
          <p:cNvGrpSpPr>
            <a:grpSpLocks/>
          </p:cNvGrpSpPr>
          <p:nvPr/>
        </p:nvGrpSpPr>
        <p:grpSpPr bwMode="auto">
          <a:xfrm>
            <a:off x="1935163" y="1897063"/>
            <a:ext cx="436562" cy="309562"/>
            <a:chOff x="3113313" y="2538167"/>
            <a:chExt cx="437408" cy="411974"/>
          </a:xfrm>
        </p:grpSpPr>
        <p:pic>
          <p:nvPicPr>
            <p:cNvPr id="25" name="Picture 465" descr="图片156"/>
            <p:cNvPicPr>
              <a:picLocks noChangeAspect="1" noChangeArrowheads="1"/>
            </p:cNvPicPr>
            <p:nvPr/>
          </p:nvPicPr>
          <p:blipFill>
            <a:blip r:embed="rId9"/>
            <a:srcRect/>
            <a:stretch>
              <a:fillRect/>
            </a:stretch>
          </p:blipFill>
          <p:spPr bwMode="auto">
            <a:xfrm>
              <a:off x="3113313" y="2538167"/>
              <a:ext cx="278350" cy="31690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6" name="Picture 465" descr="图片156"/>
            <p:cNvPicPr>
              <a:picLocks noChangeAspect="1" noChangeArrowheads="1"/>
            </p:cNvPicPr>
            <p:nvPr/>
          </p:nvPicPr>
          <p:blipFill>
            <a:blip r:embed="rId9"/>
            <a:srcRect/>
            <a:stretch>
              <a:fillRect/>
            </a:stretch>
          </p:blipFill>
          <p:spPr bwMode="auto">
            <a:xfrm>
              <a:off x="3272371" y="2633237"/>
              <a:ext cx="278350" cy="316904"/>
            </a:xfrm>
            <a:prstGeom prst="rect">
              <a:avLst/>
            </a:prstGeom>
            <a:noFill/>
            <a:ln w="9525">
              <a:noFill/>
              <a:miter lim="800000"/>
              <a:headEnd/>
              <a:tailEnd/>
            </a:ln>
            <a:effectLst>
              <a:outerShdw blurRad="50800" dist="38100" dir="2700000" algn="tl" rotWithShape="0">
                <a:prstClr val="black">
                  <a:alpha val="40000"/>
                </a:prstClr>
              </a:outerShdw>
            </a:effectLst>
          </p:spPr>
        </p:pic>
      </p:grpSp>
      <p:pic>
        <p:nvPicPr>
          <p:cNvPr id="27" name="Picture 456" descr="图片235"/>
          <p:cNvPicPr>
            <a:picLocks noChangeAspect="1" noChangeArrowheads="1"/>
          </p:cNvPicPr>
          <p:nvPr/>
        </p:nvPicPr>
        <p:blipFill>
          <a:blip r:embed="rId10"/>
          <a:srcRect/>
          <a:stretch>
            <a:fillRect/>
          </a:stretch>
        </p:blipFill>
        <p:spPr bwMode="auto">
          <a:xfrm>
            <a:off x="1971675" y="1555750"/>
            <a:ext cx="363538" cy="2587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8" name="TextBox 301"/>
          <p:cNvSpPr txBox="1">
            <a:spLocks noChangeArrowheads="1"/>
          </p:cNvSpPr>
          <p:nvPr/>
        </p:nvSpPr>
        <p:spPr bwMode="auto">
          <a:xfrm>
            <a:off x="1203325" y="2754313"/>
            <a:ext cx="587375" cy="254000"/>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defRPr/>
            </a:pPr>
            <a:r>
              <a:rPr lang="zh-CN" altLang="en-US" sz="1050" dirty="0">
                <a:solidFill>
                  <a:srgbClr val="000000"/>
                </a:solidFill>
                <a:latin typeface="微软雅黑" pitchFamily="34" charset="-122"/>
                <a:ea typeface="微软雅黑" pitchFamily="34" charset="-122"/>
                <a:cs typeface="Arial" pitchFamily="34" charset="0"/>
              </a:rPr>
              <a:t>核心层</a:t>
            </a:r>
          </a:p>
        </p:txBody>
      </p:sp>
      <p:sp>
        <p:nvSpPr>
          <p:cNvPr id="29" name="TextBox 301"/>
          <p:cNvSpPr txBox="1">
            <a:spLocks noChangeArrowheads="1"/>
          </p:cNvSpPr>
          <p:nvPr/>
        </p:nvSpPr>
        <p:spPr bwMode="auto">
          <a:xfrm>
            <a:off x="1203325" y="3354388"/>
            <a:ext cx="587375" cy="254000"/>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defRPr/>
            </a:pPr>
            <a:r>
              <a:rPr lang="zh-CN" altLang="en-US" sz="1050" dirty="0">
                <a:solidFill>
                  <a:srgbClr val="000000"/>
                </a:solidFill>
                <a:latin typeface="微软雅黑" pitchFamily="34" charset="-122"/>
                <a:ea typeface="微软雅黑" pitchFamily="34" charset="-122"/>
                <a:cs typeface="Arial" pitchFamily="34" charset="0"/>
              </a:rPr>
              <a:t>汇聚层</a:t>
            </a:r>
          </a:p>
        </p:txBody>
      </p:sp>
      <p:pic>
        <p:nvPicPr>
          <p:cNvPr id="30" name="Picture 237" descr="图片777"/>
          <p:cNvPicPr>
            <a:picLocks noChangeAspect="1" noChangeArrowheads="1"/>
          </p:cNvPicPr>
          <p:nvPr/>
        </p:nvPicPr>
        <p:blipFill>
          <a:blip r:embed="rId11"/>
          <a:srcRect/>
          <a:stretch>
            <a:fillRect/>
          </a:stretch>
        </p:blipFill>
        <p:spPr bwMode="auto">
          <a:xfrm>
            <a:off x="1042988" y="1131888"/>
            <a:ext cx="1162050" cy="347662"/>
          </a:xfrm>
          <a:prstGeom prst="rect">
            <a:avLst/>
          </a:prstGeom>
          <a:noFill/>
          <a:effectLst>
            <a:outerShdw blurRad="50800" dist="38100" dir="2700000" algn="tl" rotWithShape="0">
              <a:prstClr val="black">
                <a:alpha val="40000"/>
              </a:prstClr>
            </a:outerShdw>
          </a:effectLst>
        </p:spPr>
      </p:pic>
      <p:sp>
        <p:nvSpPr>
          <p:cNvPr id="39960" name="TextBox 301"/>
          <p:cNvSpPr txBox="1">
            <a:spLocks noChangeArrowheads="1"/>
          </p:cNvSpPr>
          <p:nvPr/>
        </p:nvSpPr>
        <p:spPr bwMode="auto">
          <a:xfrm>
            <a:off x="1050925" y="1122363"/>
            <a:ext cx="719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solidFill>
                  <a:srgbClr val="990000"/>
                </a:solidFill>
                <a:latin typeface="微软雅黑" panose="020B0503020204020204" pitchFamily="34" charset="-122"/>
                <a:ea typeface="微软雅黑" panose="020B0503020204020204" pitchFamily="34" charset="-122"/>
                <a:cs typeface="Arial" panose="020B0604020202020204" pitchFamily="34" charset="0"/>
              </a:rPr>
              <a:t>Cernet</a:t>
            </a:r>
            <a:endParaRPr lang="zh-CN" altLang="en-US" sz="1200" b="1">
              <a:solidFill>
                <a:srgbClr val="99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TextBox 31"/>
          <p:cNvSpPr txBox="1"/>
          <p:nvPr/>
        </p:nvSpPr>
        <p:spPr>
          <a:xfrm>
            <a:off x="1174750" y="1970088"/>
            <a:ext cx="588963" cy="254000"/>
          </a:xfrm>
          <a:prstGeom prst="rect">
            <a:avLst/>
          </a:prstGeom>
          <a:noFill/>
        </p:spPr>
        <p:txBody>
          <a:bodyPr wrap="none">
            <a:spAutoFit/>
          </a:bodyPr>
          <a:lstStyle/>
          <a:p>
            <a:pPr eaLnBrk="1" fontAlgn="auto" hangingPunct="1">
              <a:spcBef>
                <a:spcPts val="0"/>
              </a:spcBef>
              <a:spcAft>
                <a:spcPts val="0"/>
              </a:spcAft>
              <a:defRPr/>
            </a:pPr>
            <a:r>
              <a:rPr lang="zh-CN" altLang="en-US" sz="1050" dirty="0">
                <a:solidFill>
                  <a:srgbClr val="000000"/>
                </a:solidFill>
                <a:latin typeface="微软雅黑" pitchFamily="34" charset="-122"/>
                <a:ea typeface="微软雅黑" pitchFamily="34" charset="-122"/>
                <a:cs typeface="Arial" pitchFamily="34" charset="0"/>
              </a:rPr>
              <a:t>防火墙</a:t>
            </a:r>
          </a:p>
        </p:txBody>
      </p:sp>
      <p:sp>
        <p:nvSpPr>
          <p:cNvPr id="33" name="TextBox 32"/>
          <p:cNvSpPr txBox="1"/>
          <p:nvPr/>
        </p:nvSpPr>
        <p:spPr>
          <a:xfrm>
            <a:off x="981075" y="1576388"/>
            <a:ext cx="858838" cy="254000"/>
          </a:xfrm>
          <a:prstGeom prst="rect">
            <a:avLst/>
          </a:prstGeom>
          <a:noFill/>
        </p:spPr>
        <p:txBody>
          <a:bodyPr wrap="none">
            <a:spAutoFit/>
          </a:bodyPr>
          <a:lstStyle/>
          <a:p>
            <a:pPr eaLnBrk="1" fontAlgn="auto" hangingPunct="1">
              <a:spcBef>
                <a:spcPts val="0"/>
              </a:spcBef>
              <a:spcAft>
                <a:spcPts val="0"/>
              </a:spcAft>
              <a:defRPr/>
            </a:pPr>
            <a:r>
              <a:rPr lang="zh-CN" altLang="en-US" sz="1050" dirty="0">
                <a:solidFill>
                  <a:srgbClr val="000000"/>
                </a:solidFill>
                <a:latin typeface="微软雅黑" pitchFamily="34" charset="-122"/>
                <a:ea typeface="微软雅黑" pitchFamily="34" charset="-122"/>
                <a:cs typeface="Arial" pitchFamily="34" charset="0"/>
              </a:rPr>
              <a:t>出口路由器</a:t>
            </a:r>
          </a:p>
        </p:txBody>
      </p:sp>
      <p:sp>
        <p:nvSpPr>
          <p:cNvPr id="34" name="椭圆 33"/>
          <p:cNvSpPr/>
          <p:nvPr/>
        </p:nvSpPr>
        <p:spPr bwMode="auto">
          <a:xfrm flipV="1">
            <a:off x="2074863" y="3128963"/>
            <a:ext cx="176212" cy="41275"/>
          </a:xfrm>
          <a:prstGeom prst="ellipse">
            <a:avLst/>
          </a:prstGeom>
          <a:noFill/>
          <a:ln>
            <a:solidFill>
              <a:schemeClr val="tx2">
                <a:lumMod val="40000"/>
                <a:lumOff val="60000"/>
              </a:schemeClr>
            </a:solidFill>
          </a:ln>
          <a:effectLst/>
          <a:extLst/>
        </p:spPr>
        <p:txBody>
          <a:bodyPr/>
          <a:lstStyle/>
          <a:p>
            <a:pPr eaLnBrk="1" hangingPunct="1">
              <a:buClr>
                <a:srgbClr val="CC9900"/>
              </a:buClr>
              <a:buFont typeface="Wingdings" pitchFamily="2" charset="2"/>
              <a:buChar char="n"/>
              <a:defRPr/>
            </a:pPr>
            <a:endParaRPr lang="zh-CN" altLang="en-US">
              <a:solidFill>
                <a:srgbClr val="000000"/>
              </a:solidFill>
              <a:latin typeface="微软雅黑" pitchFamily="34" charset="-122"/>
              <a:ea typeface="微软雅黑" pitchFamily="34" charset="-122"/>
            </a:endParaRPr>
          </a:p>
        </p:txBody>
      </p:sp>
      <p:pic>
        <p:nvPicPr>
          <p:cNvPr id="35" name="Picture 461" descr="图片240"/>
          <p:cNvPicPr>
            <a:picLocks noChangeAspect="1" noChangeArrowheads="1"/>
          </p:cNvPicPr>
          <p:nvPr/>
        </p:nvPicPr>
        <p:blipFill>
          <a:blip r:embed="rId7"/>
          <a:srcRect/>
          <a:stretch>
            <a:fillRect/>
          </a:stretch>
        </p:blipFill>
        <p:spPr bwMode="auto">
          <a:xfrm>
            <a:off x="2016125" y="3827463"/>
            <a:ext cx="312738" cy="23336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6" name="圆角矩形 286"/>
          <p:cNvSpPr>
            <a:spLocks noChangeArrowheads="1"/>
          </p:cNvSpPr>
          <p:nvPr/>
        </p:nvSpPr>
        <p:spPr bwMode="auto">
          <a:xfrm>
            <a:off x="1773238" y="2682875"/>
            <a:ext cx="760412" cy="346075"/>
          </a:xfrm>
          <a:prstGeom prst="roundRect">
            <a:avLst>
              <a:gd name="adj" fmla="val 16667"/>
            </a:avLst>
          </a:prstGeom>
          <a:solidFill>
            <a:schemeClr val="bg1">
              <a:lumMod val="95000"/>
            </a:schemeClr>
          </a:solidFill>
          <a:ln w="19050" cap="flat" cmpd="sng" algn="ctr">
            <a:solidFill>
              <a:schemeClr val="tx1"/>
            </a:solidFill>
            <a:prstDash val="sysDot"/>
            <a:round/>
            <a:headEnd type="none" w="med" len="med"/>
            <a:tailEnd type="none" w="med" len="med"/>
          </a:ln>
          <a:effectLst/>
        </p:spPr>
        <p:txBody>
          <a:bodyPr/>
          <a:lstStyle/>
          <a:p>
            <a:pPr eaLnBrk="1" fontAlgn="auto" hangingPunct="1">
              <a:spcBef>
                <a:spcPts val="0"/>
              </a:spcBef>
              <a:spcAft>
                <a:spcPts val="0"/>
              </a:spcAft>
              <a:buClr>
                <a:srgbClr val="CC9900"/>
              </a:buClr>
              <a:buFont typeface="Wingdings" pitchFamily="2" charset="2"/>
              <a:buChar char="n"/>
              <a:defRPr/>
            </a:pPr>
            <a:endParaRPr lang="zh-CN" altLang="en-US" sz="1050">
              <a:solidFill>
                <a:srgbClr val="000000"/>
              </a:solidFill>
              <a:latin typeface="微软雅黑" pitchFamily="34" charset="-122"/>
              <a:ea typeface="微软雅黑" pitchFamily="34" charset="-122"/>
              <a:cs typeface="Arial" pitchFamily="34" charset="0"/>
            </a:endParaRPr>
          </a:p>
        </p:txBody>
      </p:sp>
      <p:grpSp>
        <p:nvGrpSpPr>
          <p:cNvPr id="39966" name="组合 102"/>
          <p:cNvGrpSpPr>
            <a:grpSpLocks/>
          </p:cNvGrpSpPr>
          <p:nvPr/>
        </p:nvGrpSpPr>
        <p:grpSpPr bwMode="auto">
          <a:xfrm>
            <a:off x="1922463" y="2713038"/>
            <a:ext cx="468312" cy="296862"/>
            <a:chOff x="6432673" y="3394947"/>
            <a:chExt cx="592484" cy="528626"/>
          </a:xfrm>
        </p:grpSpPr>
        <p:pic>
          <p:nvPicPr>
            <p:cNvPr id="38" name="Picture 460" descr="图片239"/>
            <p:cNvPicPr>
              <a:picLocks noChangeAspect="1" noChangeArrowheads="1"/>
            </p:cNvPicPr>
            <p:nvPr/>
          </p:nvPicPr>
          <p:blipFill>
            <a:blip r:embed="rId12"/>
            <a:srcRect/>
            <a:stretch>
              <a:fillRect/>
            </a:stretch>
          </p:blipFill>
          <p:spPr bwMode="auto">
            <a:xfrm>
              <a:off x="6432673" y="3394947"/>
              <a:ext cx="383608" cy="398589"/>
            </a:xfrm>
            <a:prstGeom prst="rect">
              <a:avLst/>
            </a:prstGeom>
            <a:noFill/>
            <a:ln w="9525">
              <a:noFill/>
              <a:prstDash val="sysDot"/>
              <a:miter lim="800000"/>
              <a:headEnd/>
              <a:tailEnd/>
            </a:ln>
            <a:effectLst>
              <a:outerShdw blurRad="50800" dist="38100" dir="2700000" algn="tl" rotWithShape="0">
                <a:prstClr val="black">
                  <a:alpha val="40000"/>
                </a:prstClr>
              </a:outerShdw>
            </a:effectLst>
          </p:spPr>
        </p:pic>
        <p:pic>
          <p:nvPicPr>
            <p:cNvPr id="39" name="Picture 460" descr="图片239"/>
            <p:cNvPicPr>
              <a:picLocks noChangeAspect="1" noChangeArrowheads="1"/>
            </p:cNvPicPr>
            <p:nvPr/>
          </p:nvPicPr>
          <p:blipFill>
            <a:blip r:embed="rId12"/>
            <a:srcRect/>
            <a:stretch>
              <a:fillRect/>
            </a:stretch>
          </p:blipFill>
          <p:spPr bwMode="auto">
            <a:xfrm>
              <a:off x="6641549" y="3524984"/>
              <a:ext cx="383608" cy="398589"/>
            </a:xfrm>
            <a:prstGeom prst="rect">
              <a:avLst/>
            </a:prstGeom>
            <a:noFill/>
            <a:ln w="9525">
              <a:noFill/>
              <a:prstDash val="sysDot"/>
              <a:miter lim="800000"/>
              <a:headEnd/>
              <a:tailEnd/>
            </a:ln>
            <a:effectLst>
              <a:outerShdw blurRad="50800" dist="38100" dir="2700000" algn="tl" rotWithShape="0">
                <a:prstClr val="black">
                  <a:alpha val="40000"/>
                </a:prstClr>
              </a:outerShdw>
            </a:effectLst>
          </p:spPr>
        </p:pic>
      </p:grpSp>
      <p:pic>
        <p:nvPicPr>
          <p:cNvPr id="39967" name="Picture 54" descr="04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12938" y="2281238"/>
            <a:ext cx="2873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8" name="Picture 54" descr="04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52638" y="2328863"/>
            <a:ext cx="2873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9" name="TextBox 41"/>
          <p:cNvSpPr txBox="1">
            <a:spLocks noChangeArrowheads="1"/>
          </p:cNvSpPr>
          <p:nvPr/>
        </p:nvSpPr>
        <p:spPr bwMode="auto">
          <a:xfrm>
            <a:off x="2124075" y="2390775"/>
            <a:ext cx="1249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solidFill>
                  <a:srgbClr val="FF0000"/>
                </a:solidFill>
                <a:latin typeface="微软雅黑" panose="020B0503020204020204" pitchFamily="34" charset="-122"/>
                <a:ea typeface="微软雅黑" panose="020B0503020204020204" pitchFamily="34" charset="-122"/>
                <a:cs typeface="Arial" panose="020B0604020202020204" pitchFamily="34" charset="0"/>
              </a:rPr>
              <a:t>BRAS</a:t>
            </a:r>
          </a:p>
        </p:txBody>
      </p:sp>
      <p:pic>
        <p:nvPicPr>
          <p:cNvPr id="43" name="Picture 237" descr="图片777"/>
          <p:cNvPicPr>
            <a:picLocks noChangeAspect="1" noChangeArrowheads="1"/>
          </p:cNvPicPr>
          <p:nvPr/>
        </p:nvPicPr>
        <p:blipFill>
          <a:blip r:embed="rId11"/>
          <a:srcRect/>
          <a:stretch>
            <a:fillRect/>
          </a:stretch>
        </p:blipFill>
        <p:spPr bwMode="auto">
          <a:xfrm>
            <a:off x="2339975" y="1149350"/>
            <a:ext cx="1150938" cy="344488"/>
          </a:xfrm>
          <a:prstGeom prst="rect">
            <a:avLst/>
          </a:prstGeom>
          <a:noFill/>
          <a:effectLst>
            <a:outerShdw blurRad="50800" dist="38100" dir="2700000" algn="tl" rotWithShape="0">
              <a:prstClr val="black">
                <a:alpha val="40000"/>
              </a:prstClr>
            </a:outerShdw>
          </a:effectLst>
        </p:spPr>
      </p:pic>
      <p:pic>
        <p:nvPicPr>
          <p:cNvPr id="44" name="Picture 462" descr="图片241"/>
          <p:cNvPicPr>
            <a:picLocks noChangeAspect="1" noChangeArrowheads="1"/>
          </p:cNvPicPr>
          <p:nvPr/>
        </p:nvPicPr>
        <p:blipFill>
          <a:blip r:embed="rId14"/>
          <a:srcRect/>
          <a:stretch>
            <a:fillRect/>
          </a:stretch>
        </p:blipFill>
        <p:spPr bwMode="auto">
          <a:xfrm>
            <a:off x="1503363" y="3833813"/>
            <a:ext cx="311150" cy="233362"/>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39972" name="直接连接符 168"/>
          <p:cNvCxnSpPr>
            <a:cxnSpLocks noChangeShapeType="1"/>
          </p:cNvCxnSpPr>
          <p:nvPr/>
        </p:nvCxnSpPr>
        <p:spPr bwMode="auto">
          <a:xfrm flipH="1" flipV="1">
            <a:off x="1239838" y="3940175"/>
            <a:ext cx="263525" cy="1111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9973" name="TextBox 301"/>
          <p:cNvSpPr txBox="1">
            <a:spLocks noChangeArrowheads="1"/>
          </p:cNvSpPr>
          <p:nvPr/>
        </p:nvSpPr>
        <p:spPr bwMode="auto">
          <a:xfrm>
            <a:off x="2771775" y="1185863"/>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solidFill>
                  <a:srgbClr val="990000"/>
                </a:solidFill>
                <a:latin typeface="微软雅黑" panose="020B0503020204020204" pitchFamily="34" charset="-122"/>
                <a:ea typeface="微软雅黑" panose="020B0503020204020204" pitchFamily="34" charset="-122"/>
                <a:cs typeface="Arial" panose="020B0604020202020204" pitchFamily="34" charset="0"/>
              </a:rPr>
              <a:t>运营商</a:t>
            </a:r>
          </a:p>
        </p:txBody>
      </p:sp>
      <p:pic>
        <p:nvPicPr>
          <p:cNvPr id="39974" name="Picture 54" descr="04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92275" y="1289050"/>
            <a:ext cx="2159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5" name="Picture 54" descr="04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84438" y="1293813"/>
            <a:ext cx="2159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976" name="直接连接符 48"/>
          <p:cNvCxnSpPr>
            <a:cxnSpLocks noChangeShapeType="1"/>
          </p:cNvCxnSpPr>
          <p:nvPr/>
        </p:nvCxnSpPr>
        <p:spPr bwMode="auto">
          <a:xfrm>
            <a:off x="2411413" y="2373313"/>
            <a:ext cx="1584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3" name="弧形 52"/>
          <p:cNvSpPr/>
          <p:nvPr/>
        </p:nvSpPr>
        <p:spPr bwMode="auto">
          <a:xfrm flipH="1">
            <a:off x="2195513" y="1600200"/>
            <a:ext cx="2808287" cy="1655763"/>
          </a:xfrm>
          <a:prstGeom prst="arc">
            <a:avLst>
              <a:gd name="adj1" fmla="val 16730042"/>
              <a:gd name="adj2" fmla="val 466376"/>
            </a:avLst>
          </a:prstGeom>
          <a:noFill/>
          <a:ln w="25400">
            <a:solidFill>
              <a:srgbClr val="C00000"/>
            </a:solidFill>
            <a:headEnd type="triangle" w="med" len="med"/>
            <a:tailEnd type="triangle" w="med" len="med"/>
          </a:ln>
          <a:effectLst/>
          <a:extLst/>
        </p:spPr>
        <p:txBody>
          <a:bodyPr/>
          <a:lstStyle/>
          <a:p>
            <a:pPr eaLnBrk="1" hangingPunct="1">
              <a:buClr>
                <a:srgbClr val="CC9900"/>
              </a:buClr>
              <a:buFont typeface="Wingdings" pitchFamily="2" charset="2"/>
              <a:buChar char="n"/>
              <a:defRPr/>
            </a:pPr>
            <a:endParaRPr lang="zh-CN" altLang="en-US" dirty="0">
              <a:solidFill>
                <a:srgbClr val="000000"/>
              </a:solidFill>
              <a:latin typeface="+mn-lt"/>
              <a:ea typeface="宋体" charset="-122"/>
            </a:endParaRPr>
          </a:p>
        </p:txBody>
      </p:sp>
      <p:cxnSp>
        <p:nvCxnSpPr>
          <p:cNvPr id="39978" name="直接连接符 54"/>
          <p:cNvCxnSpPr>
            <a:cxnSpLocks noChangeShapeType="1"/>
          </p:cNvCxnSpPr>
          <p:nvPr/>
        </p:nvCxnSpPr>
        <p:spPr bwMode="auto">
          <a:xfrm>
            <a:off x="2771775" y="1401763"/>
            <a:ext cx="1584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9979" name="直接箭头连接符 55"/>
          <p:cNvCxnSpPr>
            <a:cxnSpLocks noChangeShapeType="1"/>
          </p:cNvCxnSpPr>
          <p:nvPr/>
        </p:nvCxnSpPr>
        <p:spPr bwMode="auto">
          <a:xfrm flipV="1">
            <a:off x="3708400" y="1455738"/>
            <a:ext cx="0" cy="9175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9980" name="TextBox 56"/>
          <p:cNvSpPr txBox="1">
            <a:spLocks noChangeArrowheads="1"/>
          </p:cNvSpPr>
          <p:nvPr/>
        </p:nvSpPr>
        <p:spPr bwMode="auto">
          <a:xfrm>
            <a:off x="2600325" y="1509713"/>
            <a:ext cx="110807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ea typeface="黑体" panose="02010609060101010101" pitchFamily="49" charset="-122"/>
              </a:rPr>
              <a:t>用户终端通过</a:t>
            </a:r>
            <a:r>
              <a:rPr lang="en-US" altLang="zh-CN" sz="1200">
                <a:solidFill>
                  <a:srgbClr val="000000"/>
                </a:solidFill>
                <a:ea typeface="黑体" panose="02010609060101010101" pitchFamily="49" charset="-122"/>
              </a:rPr>
              <a:t>L2TP</a:t>
            </a:r>
            <a:r>
              <a:rPr lang="zh-CN" altLang="en-US" sz="1200">
                <a:solidFill>
                  <a:srgbClr val="000000"/>
                </a:solidFill>
                <a:ea typeface="黑体" panose="02010609060101010101" pitchFamily="49" charset="-122"/>
              </a:rPr>
              <a:t>拨号客户端访问校园网</a:t>
            </a:r>
          </a:p>
        </p:txBody>
      </p:sp>
      <p:cxnSp>
        <p:nvCxnSpPr>
          <p:cNvPr id="39982" name="直接连接符 60"/>
          <p:cNvCxnSpPr>
            <a:cxnSpLocks noChangeShapeType="1"/>
          </p:cNvCxnSpPr>
          <p:nvPr/>
        </p:nvCxnSpPr>
        <p:spPr bwMode="auto">
          <a:xfrm>
            <a:off x="1341438" y="2374900"/>
            <a:ext cx="5715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64" name="Picture 14" descr="D:\PPT素材\download\laptop-and-computer\laptop-and-computer-20.png"/>
          <p:cNvPicPr>
            <a:picLocks noChangeAspect="1" noChangeArrowheads="1"/>
          </p:cNvPicPr>
          <p:nvPr/>
        </p:nvPicPr>
        <p:blipFill>
          <a:blip r:embed="rId3"/>
          <a:srcRect/>
          <a:stretch>
            <a:fillRect/>
          </a:stretch>
        </p:blipFill>
        <p:spPr bwMode="auto">
          <a:xfrm>
            <a:off x="3419475" y="1149350"/>
            <a:ext cx="352425" cy="263525"/>
          </a:xfrm>
          <a:prstGeom prst="rect">
            <a:avLst/>
          </a:prstGeom>
          <a:noFill/>
          <a:effectLst>
            <a:outerShdw blurRad="50800" dist="38100" dir="2700000" algn="tl" rotWithShape="0">
              <a:prstClr val="black">
                <a:alpha val="40000"/>
              </a:prstClr>
            </a:outerShdw>
          </a:effectLst>
        </p:spPr>
      </p:pic>
      <p:sp>
        <p:nvSpPr>
          <p:cNvPr id="39984" name="TextBox 64"/>
          <p:cNvSpPr txBox="1">
            <a:spLocks noChangeArrowheads="1"/>
          </p:cNvSpPr>
          <p:nvPr/>
        </p:nvSpPr>
        <p:spPr bwMode="auto">
          <a:xfrm>
            <a:off x="3419475" y="1149350"/>
            <a:ext cx="1250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FF0000"/>
                </a:solidFill>
                <a:latin typeface="微软雅黑" panose="020B0503020204020204" pitchFamily="34" charset="-122"/>
                <a:ea typeface="微软雅黑" panose="020B0503020204020204" pitchFamily="34" charset="-122"/>
                <a:cs typeface="Arial" panose="020B0604020202020204" pitchFamily="34" charset="0"/>
              </a:rPr>
              <a:t>用户</a:t>
            </a:r>
            <a:r>
              <a:rPr lang="en-US" altLang="zh-CN" sz="1200">
                <a:solidFill>
                  <a:srgbClr val="FF0000"/>
                </a:solidFill>
                <a:latin typeface="微软雅黑" panose="020B0503020204020204" pitchFamily="34" charset="-122"/>
                <a:ea typeface="微软雅黑" panose="020B0503020204020204" pitchFamily="34" charset="-122"/>
                <a:cs typeface="Arial" panose="020B0604020202020204" pitchFamily="34" charset="0"/>
              </a:rPr>
              <a:t>PC</a:t>
            </a:r>
          </a:p>
        </p:txBody>
      </p:sp>
      <p:sp>
        <p:nvSpPr>
          <p:cNvPr id="39985" name="TextBox 65"/>
          <p:cNvSpPr txBox="1">
            <a:spLocks noChangeArrowheads="1"/>
          </p:cNvSpPr>
          <p:nvPr/>
        </p:nvSpPr>
        <p:spPr bwMode="auto">
          <a:xfrm>
            <a:off x="4579938" y="987425"/>
            <a:ext cx="4373562"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Ø"/>
            </a:pPr>
            <a:r>
              <a:rPr lang="zh-CN" altLang="en-US" sz="1600" dirty="0">
                <a:solidFill>
                  <a:srgbClr val="000000"/>
                </a:solidFill>
                <a:latin typeface="微软雅黑" panose="020B0503020204020204" pitchFamily="34" charset="-122"/>
                <a:ea typeface="微软雅黑" panose="020B0503020204020204" pitchFamily="34" charset="-122"/>
              </a:rPr>
              <a:t>需求场景</a:t>
            </a:r>
            <a:r>
              <a:rPr lang="zh-CN" altLang="en-US"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200" dirty="0">
                <a:solidFill>
                  <a:srgbClr val="000000"/>
                </a:solidFill>
                <a:latin typeface="微软雅黑" panose="020B0503020204020204" pitchFamily="34" charset="-122"/>
                <a:ea typeface="微软雅黑" panose="020B0503020204020204" pitchFamily="34" charset="-122"/>
              </a:rPr>
              <a:t>对于教职员工或研究生在出差或者在家因公需要访问校园内网，需要使用自己的帐号身份访问，获取和校内一样的权限及体验；</a:t>
            </a:r>
            <a:endParaRPr lang="en-US" altLang="zh-CN" sz="1200" dirty="0">
              <a:solidFill>
                <a:srgbClr val="000000"/>
              </a:solidFill>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Char char="Ø"/>
            </a:pPr>
            <a:endParaRPr lang="en-US" altLang="zh-CN" sz="1200" dirty="0">
              <a:solidFill>
                <a:srgbClr val="000000"/>
              </a:solidFill>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Char char="Ø"/>
            </a:pPr>
            <a:r>
              <a:rPr lang="zh-CN" altLang="en-US" sz="1600" dirty="0">
                <a:solidFill>
                  <a:srgbClr val="000000"/>
                </a:solidFill>
                <a:latin typeface="微软雅黑" panose="020B0503020204020204" pitchFamily="34" charset="-122"/>
                <a:ea typeface="微软雅黑" panose="020B0503020204020204" pitchFamily="34" charset="-122"/>
              </a:rPr>
              <a:t>解决方案：</a:t>
            </a:r>
            <a:endParaRPr lang="en-US" altLang="zh-CN" sz="160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200" dirty="0">
                <a:solidFill>
                  <a:srgbClr val="000000"/>
                </a:solidFill>
                <a:latin typeface="微软雅黑" panose="020B0503020204020204" pitchFamily="34" charset="-122"/>
                <a:ea typeface="微软雅黑" panose="020B0503020204020204" pitchFamily="34" charset="-122"/>
              </a:rPr>
              <a:t>使用</a:t>
            </a:r>
            <a:r>
              <a:rPr lang="en-US" altLang="zh-CN" sz="1200" dirty="0">
                <a:solidFill>
                  <a:srgbClr val="000000"/>
                </a:solidFill>
                <a:latin typeface="微软雅黑" panose="020B0503020204020204" pitchFamily="34" charset="-122"/>
                <a:ea typeface="微软雅黑" panose="020B0503020204020204" pitchFamily="34" charset="-122"/>
              </a:rPr>
              <a:t>L2TP</a:t>
            </a:r>
            <a:r>
              <a:rPr lang="zh-CN" altLang="en-US" sz="1200" dirty="0">
                <a:solidFill>
                  <a:srgbClr val="000000"/>
                </a:solidFill>
                <a:latin typeface="微软雅黑" panose="020B0503020204020204" pitchFamily="34" charset="-122"/>
                <a:ea typeface="微软雅黑" panose="020B0503020204020204" pitchFamily="34" charset="-122"/>
              </a:rPr>
              <a:t>隧道方式，用户通过拨号器（可使用</a:t>
            </a:r>
            <a:r>
              <a:rPr lang="en-US" altLang="zh-CN" sz="1200" dirty="0">
                <a:solidFill>
                  <a:srgbClr val="000000"/>
                </a:solidFill>
                <a:latin typeface="微软雅黑" panose="020B0503020204020204" pitchFamily="34" charset="-122"/>
                <a:ea typeface="微软雅黑" panose="020B0503020204020204" pitchFamily="34" charset="-122"/>
              </a:rPr>
              <a:t>windows</a:t>
            </a:r>
            <a:r>
              <a:rPr lang="zh-CN" altLang="en-US" sz="1200" dirty="0">
                <a:solidFill>
                  <a:srgbClr val="000000"/>
                </a:solidFill>
                <a:latin typeface="微软雅黑" panose="020B0503020204020204" pitchFamily="34" charset="-122"/>
                <a:ea typeface="微软雅黑" panose="020B0503020204020204" pitchFamily="34" charset="-122"/>
              </a:rPr>
              <a:t>自带或者学校定制化拨号器）进行拨号，在</a:t>
            </a:r>
            <a:r>
              <a:rPr lang="en-US" altLang="zh-CN" sz="1200" dirty="0">
                <a:solidFill>
                  <a:srgbClr val="000000"/>
                </a:solidFill>
                <a:latin typeface="微软雅黑" panose="020B0503020204020204" pitchFamily="34" charset="-122"/>
                <a:ea typeface="微软雅黑" panose="020B0503020204020204" pitchFamily="34" charset="-122"/>
              </a:rPr>
              <a:t>BRAS</a:t>
            </a:r>
            <a:r>
              <a:rPr lang="zh-CN" altLang="en-US" sz="1200" dirty="0">
                <a:solidFill>
                  <a:srgbClr val="000000"/>
                </a:solidFill>
                <a:latin typeface="微软雅黑" panose="020B0503020204020204" pitchFamily="34" charset="-122"/>
                <a:ea typeface="微软雅黑" panose="020B0503020204020204" pitchFamily="34" charset="-122"/>
              </a:rPr>
              <a:t>上进行认证，使用相同的用户名帐号进行认证，通过以后下发相同的权限，使用户获得和在校内一样的网络接入体验；防火墙基于</a:t>
            </a:r>
            <a:r>
              <a:rPr lang="en-US" altLang="zh-CN" sz="1200" dirty="0">
                <a:solidFill>
                  <a:srgbClr val="000000"/>
                </a:solidFill>
                <a:latin typeface="微软雅黑" panose="020B0503020204020204" pitchFamily="34" charset="-122"/>
                <a:ea typeface="微软雅黑" panose="020B0503020204020204" pitchFamily="34" charset="-122"/>
              </a:rPr>
              <a:t>L2TP</a:t>
            </a:r>
            <a:r>
              <a:rPr lang="zh-CN" altLang="en-US" sz="1200" dirty="0">
                <a:solidFill>
                  <a:srgbClr val="000000"/>
                </a:solidFill>
                <a:latin typeface="微软雅黑" panose="020B0503020204020204" pitchFamily="34" charset="-122"/>
                <a:ea typeface="微软雅黑" panose="020B0503020204020204" pitchFamily="34" charset="-122"/>
              </a:rPr>
              <a:t>的端口号对信令流进行监控，阻止外网通过攻击报文来频繁发起隧道建立请求。</a:t>
            </a:r>
            <a:endParaRPr lang="en-US" altLang="zh-CN" sz="1200" dirty="0">
              <a:solidFill>
                <a:srgbClr val="000000"/>
              </a:solidFill>
              <a:latin typeface="微软雅黑" panose="020B0503020204020204" pitchFamily="34" charset="-122"/>
              <a:ea typeface="微软雅黑" panose="020B0503020204020204" pitchFamily="34" charset="-122"/>
            </a:endParaRPr>
          </a:p>
        </p:txBody>
      </p:sp>
      <p:pic>
        <p:nvPicPr>
          <p:cNvPr id="60" name="Picture 1271" descr="图片220"/>
          <p:cNvPicPr>
            <a:picLocks noChangeAspect="1" noChangeArrowheads="1"/>
          </p:cNvPicPr>
          <p:nvPr/>
        </p:nvPicPr>
        <p:blipFill>
          <a:blip r:embed="rId15"/>
          <a:srcRect/>
          <a:stretch>
            <a:fillRect/>
          </a:stretch>
        </p:blipFill>
        <p:spPr bwMode="auto">
          <a:xfrm>
            <a:off x="798513" y="2270920"/>
            <a:ext cx="573087" cy="223837"/>
          </a:xfrm>
          <a:prstGeom prst="rect">
            <a:avLst/>
          </a:prstGeom>
          <a:noFill/>
          <a:effectLst>
            <a:outerShdw blurRad="50800" dist="38100" dir="2700000" algn="tl" rotWithShape="0">
              <a:prstClr val="black">
                <a:alpha val="40000"/>
              </a:prstClr>
            </a:outerShdw>
          </a:effectLst>
        </p:spPr>
      </p:pic>
    </p:spTree>
  </p:cSld>
  <p:clrMapOvr>
    <a:masterClrMapping/>
  </p:clrMapOvr>
  <p:transition advClick="0" advTm="80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396875" y="123825"/>
            <a:ext cx="5688013" cy="584200"/>
          </a:xfrm>
        </p:spPr>
        <p:txBody>
          <a:bodyPr/>
          <a:lstStyle/>
          <a:p>
            <a:r>
              <a:rPr lang="zh-CN" altLang="en-US" smtClean="0">
                <a:solidFill>
                  <a:srgbClr val="C00000"/>
                </a:solidFill>
                <a:latin typeface="微软雅黑" panose="020B0503020204020204" pitchFamily="34" charset="-122"/>
                <a:ea typeface="微软雅黑" panose="020B0503020204020204" pitchFamily="34" charset="-122"/>
              </a:rPr>
              <a:t>目录</a:t>
            </a:r>
            <a:endParaRPr lang="en-US" altLang="zh-CN" smtClean="0">
              <a:solidFill>
                <a:srgbClr val="C00000"/>
              </a:solidFill>
              <a:latin typeface="微软雅黑" panose="020B0503020204020204" pitchFamily="34" charset="-122"/>
              <a:ea typeface="微软雅黑" panose="020B0503020204020204" pitchFamily="34" charset="-122"/>
            </a:endParaRPr>
          </a:p>
        </p:txBody>
      </p:sp>
      <p:sp>
        <p:nvSpPr>
          <p:cNvPr id="32771" name="Rectangle 2"/>
          <p:cNvSpPr>
            <a:spLocks noChangeArrowheads="1"/>
          </p:cNvSpPr>
          <p:nvPr/>
        </p:nvSpPr>
        <p:spPr bwMode="auto">
          <a:xfrm>
            <a:off x="1692275" y="1611313"/>
            <a:ext cx="682625" cy="2808287"/>
          </a:xfrm>
          <a:prstGeom prst="rect">
            <a:avLst/>
          </a:prstGeom>
          <a:solidFill>
            <a:srgbClr val="EAEAEA"/>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9" name="Rectangle 7"/>
          <p:cNvSpPr>
            <a:spLocks noChangeArrowheads="1"/>
          </p:cNvSpPr>
          <p:nvPr/>
        </p:nvSpPr>
        <p:spPr bwMode="auto">
          <a:xfrm>
            <a:off x="1692275" y="1131888"/>
            <a:ext cx="666750" cy="447675"/>
          </a:xfrm>
          <a:prstGeom prst="rect">
            <a:avLst/>
          </a:prstGeom>
          <a:solidFill>
            <a:schemeClr val="tx2">
              <a:lumMod val="75000"/>
            </a:schemeClr>
          </a:solidFill>
          <a:ln>
            <a:noFill/>
          </a:ln>
          <a:effectLst>
            <a:outerShdw algn="ctr" rotWithShape="0">
              <a:srgbClr val="737373"/>
            </a:outerShdw>
          </a:effectLst>
        </p:spPr>
        <p:txBody>
          <a:bodyPr wrap="none" anchor="ctr"/>
          <a:lstStyle/>
          <a:p>
            <a:pPr algn="ctr" eaLnBrk="1" hangingPunct="1">
              <a:defRPr/>
            </a:pPr>
            <a:r>
              <a:rPr lang="en-US" altLang="zh-CN" sz="4000" b="1" dirty="0">
                <a:solidFill>
                  <a:schemeClr val="bg1"/>
                </a:solidFill>
                <a:latin typeface="Arial Black" pitchFamily="34" charset="0"/>
                <a:cs typeface="Arial" pitchFamily="34" charset="0"/>
              </a:rPr>
              <a:t>1</a:t>
            </a:r>
            <a:endParaRPr lang="en-US" sz="4000" b="1" dirty="0">
              <a:solidFill>
                <a:schemeClr val="bg1"/>
              </a:solidFill>
              <a:latin typeface="Arial Black" pitchFamily="34" charset="0"/>
              <a:cs typeface="Arial" pitchFamily="34" charset="0"/>
            </a:endParaRPr>
          </a:p>
        </p:txBody>
      </p:sp>
      <p:sp>
        <p:nvSpPr>
          <p:cNvPr id="32773" name="Text Box 21"/>
          <p:cNvSpPr txBox="1">
            <a:spLocks noChangeArrowheads="1"/>
          </p:cNvSpPr>
          <p:nvPr/>
        </p:nvSpPr>
        <p:spPr bwMode="auto">
          <a:xfrm>
            <a:off x="1717675" y="1643063"/>
            <a:ext cx="6508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latin typeface="微软雅黑" panose="020B0503020204020204" pitchFamily="34" charset="-122"/>
                <a:ea typeface="微软雅黑" panose="020B0503020204020204" pitchFamily="34" charset="-122"/>
                <a:cs typeface="Arial" panose="020B0604020202020204" pitchFamily="34" charset="0"/>
              </a:rPr>
              <a:t>校园网的发展与挑战</a:t>
            </a:r>
            <a:endParaRPr lang="en-US" altLang="zh-CN" b="1">
              <a:latin typeface="微软雅黑" panose="020B0503020204020204" pitchFamily="34" charset="-122"/>
              <a:ea typeface="微软雅黑" panose="020B0503020204020204" pitchFamily="34" charset="-122"/>
              <a:cs typeface="Arial" panose="020B0604020202020204" pitchFamily="34" charset="0"/>
            </a:endParaRPr>
          </a:p>
        </p:txBody>
      </p:sp>
      <p:sp>
        <p:nvSpPr>
          <p:cNvPr id="32774" name="Rectangle 2"/>
          <p:cNvSpPr>
            <a:spLocks noChangeArrowheads="1"/>
          </p:cNvSpPr>
          <p:nvPr/>
        </p:nvSpPr>
        <p:spPr bwMode="auto">
          <a:xfrm>
            <a:off x="2498725" y="1611313"/>
            <a:ext cx="684213" cy="2808287"/>
          </a:xfrm>
          <a:prstGeom prst="rect">
            <a:avLst/>
          </a:prstGeom>
          <a:solidFill>
            <a:srgbClr val="C00000"/>
          </a:solidFill>
          <a:ln>
            <a:noFill/>
          </a:ln>
          <a:effectLst>
            <a:outerShdw algn="ctr" rotWithShape="0">
              <a:srgbClr val="737373"/>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32775" name="Rectangle 7"/>
          <p:cNvSpPr>
            <a:spLocks noChangeArrowheads="1"/>
          </p:cNvSpPr>
          <p:nvPr/>
        </p:nvSpPr>
        <p:spPr bwMode="auto">
          <a:xfrm>
            <a:off x="2498725" y="1131888"/>
            <a:ext cx="666750" cy="447675"/>
          </a:xfrm>
          <a:prstGeom prst="rect">
            <a:avLst/>
          </a:prstGeom>
          <a:solidFill>
            <a:srgbClr val="B2B2B2"/>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bg1"/>
                </a:solidFill>
                <a:latin typeface="Arial Black" panose="020B0A04020102020204" pitchFamily="34" charset="0"/>
                <a:cs typeface="Arial" panose="020B0604020202020204" pitchFamily="34" charset="0"/>
              </a:rPr>
              <a:t>2</a:t>
            </a:r>
          </a:p>
        </p:txBody>
      </p:sp>
      <p:sp>
        <p:nvSpPr>
          <p:cNvPr id="30" name="Text Box 21"/>
          <p:cNvSpPr txBox="1">
            <a:spLocks noChangeArrowheads="1"/>
          </p:cNvSpPr>
          <p:nvPr/>
        </p:nvSpPr>
        <p:spPr bwMode="auto">
          <a:xfrm>
            <a:off x="2505263" y="1643592"/>
            <a:ext cx="684000"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p>
            <a:pPr algn="ctr" eaLnBrk="1" fontAlgn="auto" hangingPunct="1">
              <a:spcBef>
                <a:spcPts val="0"/>
              </a:spcBef>
              <a:spcAft>
                <a:spcPts val="0"/>
              </a:spcAft>
              <a:defRPr/>
            </a:pPr>
            <a:r>
              <a:rPr lang="zh-CN" altLang="en-US" sz="2000" b="1" kern="1300" spc="150" dirty="0">
                <a:ln>
                  <a:solidFill>
                    <a:srgbClr val="FFFFFF"/>
                  </a:solidFill>
                </a:ln>
                <a:solidFill>
                  <a:schemeClr val="bg1"/>
                </a:solidFill>
                <a:latin typeface="微软雅黑"/>
                <a:ea typeface="微软雅黑"/>
                <a:cs typeface="微软雅黑"/>
              </a:rPr>
              <a:t>华为校园网方案介绍</a:t>
            </a:r>
            <a:endParaRPr lang="en-US" altLang="zh-CN" sz="2000" b="1" kern="1300" spc="150" dirty="0">
              <a:ln>
                <a:solidFill>
                  <a:srgbClr val="FFFFFF"/>
                </a:solidFill>
              </a:ln>
              <a:solidFill>
                <a:schemeClr val="bg1"/>
              </a:solidFill>
              <a:latin typeface="微软雅黑"/>
              <a:ea typeface="微软雅黑"/>
              <a:cs typeface="微软雅黑"/>
            </a:endParaRPr>
          </a:p>
        </p:txBody>
      </p:sp>
      <p:sp>
        <p:nvSpPr>
          <p:cNvPr id="32777" name="Rectangle 2"/>
          <p:cNvSpPr>
            <a:spLocks noChangeArrowheads="1"/>
          </p:cNvSpPr>
          <p:nvPr/>
        </p:nvSpPr>
        <p:spPr bwMode="auto">
          <a:xfrm>
            <a:off x="5307013" y="1611313"/>
            <a:ext cx="684212" cy="2808287"/>
          </a:xfrm>
          <a:prstGeom prst="rect">
            <a:avLst/>
          </a:prstGeom>
          <a:solidFill>
            <a:srgbClr val="EAEAEA"/>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32778" name="Rectangle 7"/>
          <p:cNvSpPr>
            <a:spLocks noChangeArrowheads="1"/>
          </p:cNvSpPr>
          <p:nvPr/>
        </p:nvSpPr>
        <p:spPr bwMode="auto">
          <a:xfrm>
            <a:off x="5307013" y="1131888"/>
            <a:ext cx="666750" cy="447675"/>
          </a:xfrm>
          <a:prstGeom prst="rect">
            <a:avLst/>
          </a:prstGeom>
          <a:solidFill>
            <a:srgbClr val="B2B2B2"/>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bg1"/>
                </a:solidFill>
                <a:latin typeface="Arial Black" panose="020B0A04020102020204" pitchFamily="34" charset="0"/>
                <a:cs typeface="Arial" panose="020B0604020202020204" pitchFamily="34" charset="0"/>
              </a:rPr>
              <a:t>3</a:t>
            </a:r>
          </a:p>
        </p:txBody>
      </p:sp>
      <p:sp>
        <p:nvSpPr>
          <p:cNvPr id="32779" name="Text Box 21"/>
          <p:cNvSpPr txBox="1">
            <a:spLocks noChangeArrowheads="1"/>
          </p:cNvSpPr>
          <p:nvPr/>
        </p:nvSpPr>
        <p:spPr bwMode="auto">
          <a:xfrm>
            <a:off x="5340350" y="1779588"/>
            <a:ext cx="6508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latin typeface="微软雅黑" panose="020B0503020204020204" pitchFamily="34" charset="-122"/>
                <a:ea typeface="微软雅黑" panose="020B0503020204020204" pitchFamily="34" charset="-122"/>
                <a:cs typeface="Arial" panose="020B0604020202020204" pitchFamily="34" charset="0"/>
              </a:rPr>
              <a:t>相关产品介绍</a:t>
            </a:r>
            <a:endParaRPr lang="zh-CN" altLang="zh-CN" b="1">
              <a:latin typeface="微软雅黑" panose="020B0503020204020204" pitchFamily="34" charset="-122"/>
              <a:ea typeface="微软雅黑" panose="020B0503020204020204" pitchFamily="34" charset="-122"/>
              <a:cs typeface="Arial" panose="020B0604020202020204" pitchFamily="34" charset="0"/>
            </a:endParaRPr>
          </a:p>
        </p:txBody>
      </p:sp>
      <p:sp>
        <p:nvSpPr>
          <p:cNvPr id="32780" name="Rectangle 2"/>
          <p:cNvSpPr>
            <a:spLocks noChangeArrowheads="1"/>
          </p:cNvSpPr>
          <p:nvPr/>
        </p:nvSpPr>
        <p:spPr bwMode="auto">
          <a:xfrm>
            <a:off x="6119813" y="1611313"/>
            <a:ext cx="684212" cy="2808287"/>
          </a:xfrm>
          <a:prstGeom prst="rect">
            <a:avLst/>
          </a:prstGeom>
          <a:solidFill>
            <a:srgbClr val="EAEAEA"/>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32781" name="Rectangle 7"/>
          <p:cNvSpPr>
            <a:spLocks noChangeArrowheads="1"/>
          </p:cNvSpPr>
          <p:nvPr/>
        </p:nvSpPr>
        <p:spPr bwMode="auto">
          <a:xfrm>
            <a:off x="6119813" y="1131888"/>
            <a:ext cx="666750" cy="447675"/>
          </a:xfrm>
          <a:prstGeom prst="rect">
            <a:avLst/>
          </a:prstGeom>
          <a:solidFill>
            <a:srgbClr val="B2B2B2"/>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bg1"/>
                </a:solidFill>
                <a:latin typeface="Arial Black" panose="020B0A04020102020204" pitchFamily="34" charset="0"/>
                <a:cs typeface="Arial" panose="020B0604020202020204" pitchFamily="34" charset="0"/>
              </a:rPr>
              <a:t>4</a:t>
            </a:r>
          </a:p>
        </p:txBody>
      </p:sp>
      <p:sp>
        <p:nvSpPr>
          <p:cNvPr id="32782" name="Text Box 21"/>
          <p:cNvSpPr txBox="1">
            <a:spLocks noChangeArrowheads="1"/>
          </p:cNvSpPr>
          <p:nvPr/>
        </p:nvSpPr>
        <p:spPr bwMode="auto">
          <a:xfrm>
            <a:off x="6153150" y="1779588"/>
            <a:ext cx="6508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latin typeface="微软雅黑" panose="020B0503020204020204" pitchFamily="34" charset="-122"/>
                <a:ea typeface="微软雅黑" panose="020B0503020204020204" pitchFamily="34" charset="-122"/>
                <a:cs typeface="Arial" panose="020B0604020202020204" pitchFamily="34" charset="0"/>
              </a:rPr>
              <a:t>华为应用案例</a:t>
            </a:r>
            <a:endParaRPr lang="zh-CN" altLang="zh-CN" b="1">
              <a:latin typeface="微软雅黑" panose="020B0503020204020204" pitchFamily="34" charset="-122"/>
              <a:ea typeface="微软雅黑" panose="020B0503020204020204" pitchFamily="34" charset="-122"/>
              <a:cs typeface="Arial" panose="020B0604020202020204" pitchFamily="34" charset="0"/>
            </a:endParaRPr>
          </a:p>
        </p:txBody>
      </p:sp>
      <p:sp>
        <p:nvSpPr>
          <p:cNvPr id="32783" name="文本框 2"/>
          <p:cNvSpPr txBox="1">
            <a:spLocks noChangeArrowheads="1"/>
          </p:cNvSpPr>
          <p:nvPr/>
        </p:nvSpPr>
        <p:spPr bwMode="auto">
          <a:xfrm>
            <a:off x="3240088" y="1779588"/>
            <a:ext cx="185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zh-CN" altLang="en-US" b="1">
                <a:latin typeface="微软雅黑" panose="020B0503020204020204" pitchFamily="34" charset="-122"/>
                <a:ea typeface="微软雅黑" panose="020B0503020204020204" pitchFamily="34" charset="-122"/>
              </a:rPr>
              <a:t>整体方案介绍</a:t>
            </a:r>
          </a:p>
        </p:txBody>
      </p:sp>
      <p:sp>
        <p:nvSpPr>
          <p:cNvPr id="32784" name="文本框 15"/>
          <p:cNvSpPr txBox="1">
            <a:spLocks noChangeArrowheads="1"/>
          </p:cNvSpPr>
          <p:nvPr/>
        </p:nvSpPr>
        <p:spPr bwMode="auto">
          <a:xfrm>
            <a:off x="3211513" y="2284413"/>
            <a:ext cx="2089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zh-CN" altLang="en-US" b="1">
                <a:solidFill>
                  <a:srgbClr val="C00000"/>
                </a:solidFill>
                <a:latin typeface="微软雅黑" panose="020B0503020204020204" pitchFamily="34" charset="-122"/>
                <a:ea typeface="微软雅黑" panose="020B0503020204020204" pitchFamily="34" charset="-122"/>
              </a:rPr>
              <a:t>精细化方案特色</a:t>
            </a:r>
          </a:p>
        </p:txBody>
      </p:sp>
    </p:spTree>
  </p:cSld>
  <p:clrMapOvr>
    <a:masterClrMapping/>
  </p:clrMapOvr>
  <p:transition advClick="0" advTm="800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idx="4294967295"/>
          </p:nvPr>
        </p:nvSpPr>
        <p:spPr bwMode="auto">
          <a:xfrm>
            <a:off x="407997" y="119856"/>
            <a:ext cx="7632700"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2800" b="0" dirty="0" smtClean="0">
                <a:solidFill>
                  <a:srgbClr val="C00000"/>
                </a:solidFill>
                <a:ea typeface="微软雅黑" panose="020B0503020204020204" pitchFamily="34" charset="-122"/>
                <a:cs typeface="Arial" panose="020B0604020202020204" pitchFamily="34" charset="0"/>
                <a:sym typeface="Arial" panose="020B0604020202020204" pitchFamily="34" charset="0"/>
              </a:rPr>
              <a:t>准确、灵活的计费管理方案</a:t>
            </a:r>
          </a:p>
        </p:txBody>
      </p:sp>
      <p:pic>
        <p:nvPicPr>
          <p:cNvPr id="35843" name="Picture 18" descr="时钟 手表 美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1419225"/>
            <a:ext cx="5873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14" descr="汽车 美元"/>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 y="2152650"/>
            <a:ext cx="7080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descr="D:\PPT素材\透明logo1\png-027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38" y="2889250"/>
            <a:ext cx="8286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圆角矩形 111"/>
          <p:cNvSpPr/>
          <p:nvPr/>
        </p:nvSpPr>
        <p:spPr bwMode="auto">
          <a:xfrm>
            <a:off x="1622425" y="2297113"/>
            <a:ext cx="971550" cy="330200"/>
          </a:xfrm>
          <a:prstGeom prst="roundRect">
            <a:avLst/>
          </a:prstGeom>
          <a:solidFill>
            <a:schemeClr val="bg1"/>
          </a:solidFill>
          <a:ln w="19050">
            <a:solidFill>
              <a:schemeClr val="tx1">
                <a:lumMod val="65000"/>
                <a:lumOff val="35000"/>
              </a:schemeClr>
            </a:solidFill>
          </a:ln>
          <a:effectLst>
            <a:outerShdw blurRad="50800" dist="38100" dir="2700000" algn="tl" rotWithShape="0">
              <a:prstClr val="black">
                <a:alpha val="40000"/>
              </a:prstClr>
            </a:outerShdw>
          </a:effectLst>
          <a:extLst/>
        </p:spPr>
        <p:txBody>
          <a:bodyPr/>
          <a:lstStyle/>
          <a:p>
            <a:pPr algn="ctr" eaLnBrk="1" fontAlgn="auto" hangingPunct="1">
              <a:spcBef>
                <a:spcPts val="0"/>
              </a:spcBef>
              <a:spcAft>
                <a:spcPts val="0"/>
              </a:spcAft>
              <a:defRPr/>
            </a:pPr>
            <a:r>
              <a:rPr lang="zh-CN" altLang="en-US" sz="1400" b="1" dirty="0">
                <a:solidFill>
                  <a:srgbClr val="000000">
                    <a:lumMod val="75000"/>
                    <a:lumOff val="25000"/>
                  </a:srgbClr>
                </a:solidFill>
                <a:latin typeface="微软雅黑" pitchFamily="34" charset="-122"/>
                <a:ea typeface="微软雅黑" pitchFamily="34" charset="-122"/>
              </a:rPr>
              <a:t>按流量</a:t>
            </a:r>
          </a:p>
        </p:txBody>
      </p:sp>
      <p:sp>
        <p:nvSpPr>
          <p:cNvPr id="114" name="圆角矩形 113"/>
          <p:cNvSpPr/>
          <p:nvPr/>
        </p:nvSpPr>
        <p:spPr bwMode="auto">
          <a:xfrm>
            <a:off x="1622425" y="1447800"/>
            <a:ext cx="971550" cy="331788"/>
          </a:xfrm>
          <a:prstGeom prst="roundRect">
            <a:avLst/>
          </a:prstGeom>
          <a:solidFill>
            <a:schemeClr val="bg1"/>
          </a:solidFill>
          <a:ln w="19050">
            <a:solidFill>
              <a:schemeClr val="tx1">
                <a:lumMod val="65000"/>
                <a:lumOff val="35000"/>
              </a:schemeClr>
            </a:solidFill>
          </a:ln>
          <a:effectLst>
            <a:outerShdw blurRad="50800" dist="38100" dir="2700000" algn="tl" rotWithShape="0">
              <a:prstClr val="black">
                <a:alpha val="40000"/>
              </a:prstClr>
            </a:outerShdw>
          </a:effectLst>
          <a:extLst/>
        </p:spPr>
        <p:txBody>
          <a:bodyPr/>
          <a:lstStyle/>
          <a:p>
            <a:pPr algn="ctr" eaLnBrk="1" fontAlgn="auto" hangingPunct="1">
              <a:spcBef>
                <a:spcPts val="0"/>
              </a:spcBef>
              <a:spcAft>
                <a:spcPts val="0"/>
              </a:spcAft>
              <a:defRPr/>
            </a:pPr>
            <a:r>
              <a:rPr lang="zh-CN" altLang="en-US" sz="1400" b="1" dirty="0">
                <a:solidFill>
                  <a:srgbClr val="000000">
                    <a:lumMod val="75000"/>
                    <a:lumOff val="25000"/>
                  </a:srgbClr>
                </a:solidFill>
                <a:latin typeface="微软雅黑" pitchFamily="34" charset="-122"/>
                <a:ea typeface="微软雅黑" pitchFamily="34" charset="-122"/>
              </a:rPr>
              <a:t>按时长</a:t>
            </a:r>
          </a:p>
        </p:txBody>
      </p:sp>
      <p:sp>
        <p:nvSpPr>
          <p:cNvPr id="115" name="圆角矩形 114"/>
          <p:cNvSpPr/>
          <p:nvPr/>
        </p:nvSpPr>
        <p:spPr bwMode="auto">
          <a:xfrm>
            <a:off x="1622425" y="3116263"/>
            <a:ext cx="971550" cy="330200"/>
          </a:xfrm>
          <a:prstGeom prst="roundRect">
            <a:avLst/>
          </a:prstGeom>
          <a:solidFill>
            <a:schemeClr val="bg1"/>
          </a:solidFill>
          <a:ln w="19050">
            <a:solidFill>
              <a:schemeClr val="tx1">
                <a:lumMod val="65000"/>
                <a:lumOff val="35000"/>
              </a:schemeClr>
            </a:solidFill>
          </a:ln>
          <a:effectLst>
            <a:outerShdw blurRad="50800" dist="38100" dir="2700000" algn="tl" rotWithShape="0">
              <a:prstClr val="black">
                <a:alpha val="40000"/>
              </a:prstClr>
            </a:outerShdw>
          </a:effectLst>
          <a:extLst/>
        </p:spPr>
        <p:txBody>
          <a:bodyPr/>
          <a:lstStyle/>
          <a:p>
            <a:pPr algn="ctr" eaLnBrk="1" fontAlgn="auto" hangingPunct="1">
              <a:spcBef>
                <a:spcPts val="0"/>
              </a:spcBef>
              <a:spcAft>
                <a:spcPts val="0"/>
              </a:spcAft>
              <a:defRPr/>
            </a:pPr>
            <a:r>
              <a:rPr lang="zh-CN" altLang="en-US" sz="1400" b="1" dirty="0">
                <a:solidFill>
                  <a:srgbClr val="000000">
                    <a:lumMod val="75000"/>
                    <a:lumOff val="25000"/>
                  </a:srgbClr>
                </a:solidFill>
                <a:latin typeface="微软雅黑" pitchFamily="34" charset="-122"/>
                <a:ea typeface="微软雅黑" pitchFamily="34" charset="-122"/>
              </a:rPr>
              <a:t>套餐</a:t>
            </a:r>
          </a:p>
        </p:txBody>
      </p:sp>
      <p:grpSp>
        <p:nvGrpSpPr>
          <p:cNvPr id="35849" name="组合 55"/>
          <p:cNvGrpSpPr>
            <a:grpSpLocks/>
          </p:cNvGrpSpPr>
          <p:nvPr/>
        </p:nvGrpSpPr>
        <p:grpSpPr bwMode="auto">
          <a:xfrm>
            <a:off x="2890838" y="895350"/>
            <a:ext cx="2689225" cy="2828925"/>
            <a:chOff x="4558692" y="970134"/>
            <a:chExt cx="2682680" cy="4184536"/>
          </a:xfrm>
        </p:grpSpPr>
        <p:sp>
          <p:nvSpPr>
            <p:cNvPr id="104" name="Text Box 16"/>
            <p:cNvSpPr txBox="1">
              <a:spLocks noChangeArrowheads="1"/>
            </p:cNvSpPr>
            <p:nvPr/>
          </p:nvSpPr>
          <p:spPr bwMode="gray">
            <a:xfrm>
              <a:off x="4835828" y="2099631"/>
              <a:ext cx="2164831" cy="1312657"/>
            </a:xfrm>
            <a:prstGeom prst="rect">
              <a:avLst/>
            </a:prstGeom>
            <a:noFill/>
            <a:ln w="9525">
              <a:noFill/>
              <a:miter lim="800000"/>
              <a:headEnd/>
              <a:tailEnd/>
            </a:ln>
          </p:spPr>
          <p:txBody>
            <a:bodyPr>
              <a:spAutoFit/>
            </a:bodyPr>
            <a:lstStyle/>
            <a:p>
              <a:pPr marL="120650" indent="-120650" eaLnBrk="1" fontAlgn="auto" hangingPunct="1">
                <a:lnSpc>
                  <a:spcPct val="80000"/>
                </a:lnSpc>
                <a:spcBef>
                  <a:spcPct val="50000"/>
                </a:spcBef>
                <a:spcAft>
                  <a:spcPts val="0"/>
                </a:spcAft>
                <a:buClr>
                  <a:srgbClr val="000000"/>
                </a:buClr>
                <a:buSzPct val="80000"/>
                <a:buFont typeface="Wingdings" pitchFamily="2" charset="2"/>
                <a:buChar char="n"/>
                <a:defRPr/>
              </a:pPr>
              <a:r>
                <a:rPr lang="zh-CN" altLang="en-US" sz="1100" kern="0" dirty="0">
                  <a:solidFill>
                    <a:srgbClr val="000000"/>
                  </a:solidFill>
                  <a:latin typeface="微软雅黑" pitchFamily="34" charset="-122"/>
                  <a:ea typeface="微软雅黑" pitchFamily="34" charset="-122"/>
                </a:rPr>
                <a:t>按时长计费</a:t>
              </a:r>
              <a:endParaRPr lang="en-US" altLang="zh-CN" sz="1100" kern="0" dirty="0">
                <a:solidFill>
                  <a:srgbClr val="000000"/>
                </a:solidFill>
                <a:latin typeface="微软雅黑" pitchFamily="34" charset="-122"/>
                <a:ea typeface="微软雅黑" pitchFamily="34" charset="-122"/>
              </a:endParaRPr>
            </a:p>
            <a:p>
              <a:pPr marL="120650" indent="-120650" eaLnBrk="1" fontAlgn="auto" hangingPunct="1">
                <a:lnSpc>
                  <a:spcPct val="80000"/>
                </a:lnSpc>
                <a:spcBef>
                  <a:spcPct val="50000"/>
                </a:spcBef>
                <a:spcAft>
                  <a:spcPts val="0"/>
                </a:spcAft>
                <a:buClr>
                  <a:srgbClr val="000000"/>
                </a:buClr>
                <a:buSzPct val="80000"/>
                <a:buFont typeface="Wingdings" pitchFamily="2" charset="2"/>
                <a:buChar char="n"/>
                <a:defRPr/>
              </a:pPr>
              <a:r>
                <a:rPr lang="zh-CN" altLang="en-US" sz="1100" kern="0" dirty="0">
                  <a:solidFill>
                    <a:srgbClr val="000000"/>
                  </a:solidFill>
                  <a:latin typeface="微软雅黑" pitchFamily="34" charset="-122"/>
                  <a:ea typeface="微软雅黑" pitchFamily="34" charset="-122"/>
                </a:rPr>
                <a:t>按流量计费</a:t>
              </a:r>
              <a:endParaRPr lang="en-US" altLang="zh-CN" sz="1100" kern="0" dirty="0">
                <a:solidFill>
                  <a:srgbClr val="000000"/>
                </a:solidFill>
                <a:latin typeface="微软雅黑" pitchFamily="34" charset="-122"/>
                <a:ea typeface="微软雅黑" pitchFamily="34" charset="-122"/>
              </a:endParaRPr>
            </a:p>
            <a:p>
              <a:pPr marL="120650" indent="-120650" eaLnBrk="1" fontAlgn="auto" hangingPunct="1">
                <a:lnSpc>
                  <a:spcPct val="80000"/>
                </a:lnSpc>
                <a:spcBef>
                  <a:spcPct val="50000"/>
                </a:spcBef>
                <a:spcAft>
                  <a:spcPts val="0"/>
                </a:spcAft>
                <a:buClr>
                  <a:srgbClr val="000000"/>
                </a:buClr>
                <a:buSzPct val="80000"/>
                <a:buFont typeface="Wingdings" pitchFamily="2" charset="2"/>
                <a:buChar char="n"/>
                <a:defRPr/>
              </a:pPr>
              <a:r>
                <a:rPr lang="zh-CN" altLang="en-US" sz="1100" kern="0" dirty="0">
                  <a:solidFill>
                    <a:srgbClr val="000000"/>
                  </a:solidFill>
                  <a:latin typeface="微软雅黑" pitchFamily="34" charset="-122"/>
                  <a:ea typeface="微软雅黑" pitchFamily="34" charset="-122"/>
                </a:rPr>
                <a:t>按月</a:t>
              </a:r>
              <a:r>
                <a:rPr lang="en-US" altLang="zh-CN" sz="1100" kern="0" dirty="0">
                  <a:solidFill>
                    <a:srgbClr val="000000"/>
                  </a:solidFill>
                  <a:latin typeface="微软雅黑" pitchFamily="34" charset="-122"/>
                  <a:ea typeface="微软雅黑" pitchFamily="34" charset="-122"/>
                </a:rPr>
                <a:t>/</a:t>
              </a:r>
              <a:r>
                <a:rPr lang="zh-CN" altLang="en-US" sz="1100" kern="0" dirty="0">
                  <a:solidFill>
                    <a:srgbClr val="000000"/>
                  </a:solidFill>
                  <a:latin typeface="微软雅黑" pitchFamily="34" charset="-122"/>
                  <a:ea typeface="微软雅黑" pitchFamily="34" charset="-122"/>
                </a:rPr>
                <a:t>按学期</a:t>
              </a:r>
              <a:r>
                <a:rPr lang="en-US" altLang="zh-CN" sz="1100" kern="0" dirty="0">
                  <a:solidFill>
                    <a:srgbClr val="000000"/>
                  </a:solidFill>
                  <a:latin typeface="微软雅黑" pitchFamily="34" charset="-122"/>
                  <a:ea typeface="微软雅黑" pitchFamily="34" charset="-122"/>
                </a:rPr>
                <a:t>/</a:t>
              </a:r>
              <a:r>
                <a:rPr lang="zh-CN" altLang="en-US" sz="1100" kern="0" dirty="0">
                  <a:solidFill>
                    <a:srgbClr val="000000"/>
                  </a:solidFill>
                  <a:latin typeface="微软雅黑" pitchFamily="34" charset="-122"/>
                  <a:ea typeface="微软雅黑" pitchFamily="34" charset="-122"/>
                </a:rPr>
                <a:t>按时间段</a:t>
              </a:r>
              <a:endParaRPr lang="en-US" altLang="zh-CN" sz="1100" kern="0" dirty="0">
                <a:solidFill>
                  <a:srgbClr val="000000"/>
                </a:solidFill>
                <a:latin typeface="微软雅黑" pitchFamily="34" charset="-122"/>
                <a:ea typeface="微软雅黑" pitchFamily="34" charset="-122"/>
              </a:endParaRPr>
            </a:p>
            <a:p>
              <a:pPr marL="120650" indent="-120650" eaLnBrk="1" fontAlgn="auto" hangingPunct="1">
                <a:lnSpc>
                  <a:spcPct val="80000"/>
                </a:lnSpc>
                <a:spcBef>
                  <a:spcPct val="50000"/>
                </a:spcBef>
                <a:spcAft>
                  <a:spcPts val="0"/>
                </a:spcAft>
                <a:buClr>
                  <a:srgbClr val="000000"/>
                </a:buClr>
                <a:buSzPct val="80000"/>
                <a:buFont typeface="Wingdings" pitchFamily="2" charset="2"/>
                <a:buChar char="n"/>
                <a:defRPr/>
              </a:pPr>
              <a:r>
                <a:rPr lang="zh-CN" altLang="en-US" sz="1100" b="1" kern="0" dirty="0">
                  <a:solidFill>
                    <a:srgbClr val="C00000"/>
                  </a:solidFill>
                  <a:latin typeface="微软雅黑" pitchFamily="34" charset="-122"/>
                  <a:ea typeface="微软雅黑" pitchFamily="34" charset="-122"/>
                </a:rPr>
                <a:t>按目的地访问计费</a:t>
              </a:r>
              <a:endParaRPr lang="en-US" altLang="zh-CN" sz="1100" b="1" kern="0" dirty="0">
                <a:solidFill>
                  <a:srgbClr val="C00000"/>
                </a:solidFill>
                <a:latin typeface="微软雅黑" pitchFamily="34" charset="-122"/>
                <a:ea typeface="微软雅黑" pitchFamily="34" charset="-122"/>
              </a:endParaRPr>
            </a:p>
          </p:txBody>
        </p:sp>
        <p:sp>
          <p:nvSpPr>
            <p:cNvPr id="105" name="Text Box 18"/>
            <p:cNvSpPr txBox="1">
              <a:spLocks noChangeArrowheads="1"/>
            </p:cNvSpPr>
            <p:nvPr/>
          </p:nvSpPr>
          <p:spPr bwMode="gray">
            <a:xfrm>
              <a:off x="4908675" y="1740352"/>
              <a:ext cx="1865524" cy="450859"/>
            </a:xfrm>
            <a:prstGeom prst="rect">
              <a:avLst/>
            </a:prstGeom>
            <a:noFill/>
            <a:ln w="9525" algn="ctr">
              <a:noFill/>
              <a:miter lim="800000"/>
              <a:headEnd/>
              <a:tailEnd/>
            </a:ln>
          </p:spPr>
          <p:txBody>
            <a:bodyPr>
              <a:spAutoFit/>
            </a:bodyPr>
            <a:lstStyle/>
            <a:p>
              <a:pPr eaLnBrk="1" fontAlgn="auto" hangingPunct="1">
                <a:spcBef>
                  <a:spcPct val="50000"/>
                </a:spcBef>
                <a:spcAft>
                  <a:spcPts val="0"/>
                </a:spcAft>
                <a:defRPr/>
              </a:pPr>
              <a:r>
                <a:rPr lang="zh-CN" altLang="en-US" sz="1400" b="1" kern="0" dirty="0">
                  <a:solidFill>
                    <a:srgbClr val="000000"/>
                  </a:solidFill>
                  <a:latin typeface="微软雅黑" pitchFamily="34" charset="-122"/>
                  <a:ea typeface="微软雅黑" pitchFamily="34" charset="-122"/>
                </a:rPr>
                <a:t>学生场景</a:t>
              </a:r>
            </a:p>
          </p:txBody>
        </p:sp>
        <p:sp>
          <p:nvSpPr>
            <p:cNvPr id="106" name="Text Box 16"/>
            <p:cNvSpPr txBox="1">
              <a:spLocks noChangeArrowheads="1"/>
            </p:cNvSpPr>
            <p:nvPr/>
          </p:nvSpPr>
          <p:spPr bwMode="gray">
            <a:xfrm>
              <a:off x="4834245" y="3825575"/>
              <a:ext cx="2407127" cy="664548"/>
            </a:xfrm>
            <a:prstGeom prst="rect">
              <a:avLst/>
            </a:prstGeom>
            <a:noFill/>
            <a:ln w="9525">
              <a:noFill/>
              <a:miter lim="800000"/>
              <a:headEnd/>
              <a:tailEnd/>
            </a:ln>
          </p:spPr>
          <p:txBody>
            <a:bodyPr>
              <a:spAutoFit/>
            </a:bodyPr>
            <a:lstStyle/>
            <a:p>
              <a:pPr marL="120650" indent="-120650" eaLnBrk="1" fontAlgn="auto" hangingPunct="1">
                <a:lnSpc>
                  <a:spcPct val="80000"/>
                </a:lnSpc>
                <a:spcBef>
                  <a:spcPct val="50000"/>
                </a:spcBef>
                <a:spcAft>
                  <a:spcPts val="0"/>
                </a:spcAft>
                <a:buClr>
                  <a:srgbClr val="000000"/>
                </a:buClr>
                <a:buSzPct val="80000"/>
                <a:buFont typeface="Wingdings" pitchFamily="2" charset="2"/>
                <a:buChar char="n"/>
                <a:defRPr/>
              </a:pPr>
              <a:r>
                <a:rPr lang="zh-CN" altLang="en-US" sz="1100" kern="0" dirty="0">
                  <a:solidFill>
                    <a:srgbClr val="000000"/>
                  </a:solidFill>
                  <a:latin typeface="微软雅黑" pitchFamily="34" charset="-122"/>
                  <a:ea typeface="微软雅黑" pitchFamily="34" charset="-122"/>
                </a:rPr>
                <a:t>基础流量免费，超出计费</a:t>
              </a:r>
              <a:endParaRPr lang="en-US" altLang="zh-CN" sz="1100" kern="0" dirty="0">
                <a:solidFill>
                  <a:srgbClr val="000000"/>
                </a:solidFill>
                <a:latin typeface="微软雅黑" pitchFamily="34" charset="-122"/>
                <a:ea typeface="微软雅黑" pitchFamily="34" charset="-122"/>
              </a:endParaRPr>
            </a:p>
            <a:p>
              <a:pPr marL="120650" indent="-120650" eaLnBrk="1" fontAlgn="auto" hangingPunct="1">
                <a:lnSpc>
                  <a:spcPct val="80000"/>
                </a:lnSpc>
                <a:spcBef>
                  <a:spcPct val="50000"/>
                </a:spcBef>
                <a:spcAft>
                  <a:spcPts val="0"/>
                </a:spcAft>
                <a:buClr>
                  <a:srgbClr val="000000"/>
                </a:buClr>
                <a:buSzPct val="80000"/>
                <a:buFont typeface="Wingdings" pitchFamily="2" charset="2"/>
                <a:buChar char="n"/>
                <a:defRPr/>
              </a:pPr>
              <a:r>
                <a:rPr lang="zh-CN" altLang="en-US" sz="1100" kern="0" dirty="0">
                  <a:solidFill>
                    <a:srgbClr val="000000"/>
                  </a:solidFill>
                  <a:latin typeface="微软雅黑" pitchFamily="34" charset="-122"/>
                  <a:ea typeface="微软雅黑" pitchFamily="34" charset="-122"/>
                </a:rPr>
                <a:t>多用户共享帐号</a:t>
              </a:r>
              <a:endParaRPr lang="en-US" altLang="zh-CN" sz="1100" kern="0" dirty="0">
                <a:solidFill>
                  <a:srgbClr val="000000"/>
                </a:solidFill>
                <a:latin typeface="微软雅黑" pitchFamily="34" charset="-122"/>
                <a:ea typeface="微软雅黑" pitchFamily="34" charset="-122"/>
              </a:endParaRPr>
            </a:p>
          </p:txBody>
        </p:sp>
        <p:sp>
          <p:nvSpPr>
            <p:cNvPr id="107" name="Text Box 18"/>
            <p:cNvSpPr txBox="1">
              <a:spLocks noChangeArrowheads="1"/>
            </p:cNvSpPr>
            <p:nvPr/>
          </p:nvSpPr>
          <p:spPr bwMode="gray">
            <a:xfrm>
              <a:off x="4940348" y="3379412"/>
              <a:ext cx="1867108" cy="453208"/>
            </a:xfrm>
            <a:prstGeom prst="rect">
              <a:avLst/>
            </a:prstGeom>
            <a:noFill/>
            <a:ln w="9525" algn="ctr">
              <a:noFill/>
              <a:miter lim="800000"/>
              <a:headEnd/>
              <a:tailEnd/>
            </a:ln>
          </p:spPr>
          <p:txBody>
            <a:bodyPr>
              <a:spAutoFit/>
            </a:bodyPr>
            <a:lstStyle/>
            <a:p>
              <a:pPr eaLnBrk="1" fontAlgn="auto" hangingPunct="1">
                <a:spcBef>
                  <a:spcPct val="50000"/>
                </a:spcBef>
                <a:spcAft>
                  <a:spcPts val="0"/>
                </a:spcAft>
                <a:defRPr/>
              </a:pPr>
              <a:r>
                <a:rPr lang="zh-CN" altLang="en-US" sz="1400" b="1" kern="0" dirty="0">
                  <a:solidFill>
                    <a:srgbClr val="000000"/>
                  </a:solidFill>
                  <a:latin typeface="微软雅黑" pitchFamily="34" charset="-122"/>
                  <a:ea typeface="微软雅黑" pitchFamily="34" charset="-122"/>
                </a:rPr>
                <a:t>教师场景</a:t>
              </a:r>
            </a:p>
          </p:txBody>
        </p:sp>
        <p:sp>
          <p:nvSpPr>
            <p:cNvPr id="108" name="Text Box 16"/>
            <p:cNvSpPr txBox="1">
              <a:spLocks noChangeArrowheads="1"/>
            </p:cNvSpPr>
            <p:nvPr/>
          </p:nvSpPr>
          <p:spPr bwMode="gray">
            <a:xfrm>
              <a:off x="4824743" y="4809482"/>
              <a:ext cx="1832267" cy="335795"/>
            </a:xfrm>
            <a:prstGeom prst="rect">
              <a:avLst/>
            </a:prstGeom>
            <a:noFill/>
            <a:ln w="9525">
              <a:noFill/>
              <a:miter lim="800000"/>
              <a:headEnd/>
              <a:tailEnd/>
            </a:ln>
          </p:spPr>
          <p:txBody>
            <a:bodyPr>
              <a:spAutoFit/>
            </a:bodyPr>
            <a:lstStyle/>
            <a:p>
              <a:pPr marL="120650" indent="-120650" eaLnBrk="1" fontAlgn="auto" hangingPunct="1">
                <a:lnSpc>
                  <a:spcPct val="80000"/>
                </a:lnSpc>
                <a:spcBef>
                  <a:spcPct val="50000"/>
                </a:spcBef>
                <a:spcAft>
                  <a:spcPts val="0"/>
                </a:spcAft>
                <a:buClr>
                  <a:srgbClr val="000000"/>
                </a:buClr>
                <a:buSzPct val="80000"/>
                <a:buFont typeface="Wingdings" pitchFamily="2" charset="2"/>
                <a:buChar char="n"/>
                <a:defRPr/>
              </a:pPr>
              <a:r>
                <a:rPr lang="zh-CN" altLang="en-US" sz="1100" kern="0" dirty="0">
                  <a:solidFill>
                    <a:srgbClr val="000000"/>
                  </a:solidFill>
                  <a:latin typeface="微软雅黑" pitchFamily="34" charset="-122"/>
                  <a:ea typeface="微软雅黑" pitchFamily="34" charset="-122"/>
                </a:rPr>
                <a:t>不同流量套餐</a:t>
              </a:r>
            </a:p>
          </p:txBody>
        </p:sp>
        <p:sp>
          <p:nvSpPr>
            <p:cNvPr id="109" name="Text Box 18"/>
            <p:cNvSpPr txBox="1">
              <a:spLocks noChangeArrowheads="1"/>
            </p:cNvSpPr>
            <p:nvPr/>
          </p:nvSpPr>
          <p:spPr bwMode="gray">
            <a:xfrm>
              <a:off x="4940348" y="4377408"/>
              <a:ext cx="1865524" cy="450859"/>
            </a:xfrm>
            <a:prstGeom prst="rect">
              <a:avLst/>
            </a:prstGeom>
            <a:noFill/>
            <a:ln w="9525" algn="ctr">
              <a:noFill/>
              <a:miter lim="800000"/>
              <a:headEnd/>
              <a:tailEnd/>
            </a:ln>
          </p:spPr>
          <p:txBody>
            <a:bodyPr>
              <a:spAutoFit/>
            </a:bodyPr>
            <a:lstStyle/>
            <a:p>
              <a:pPr eaLnBrk="1" fontAlgn="auto" hangingPunct="1">
                <a:spcBef>
                  <a:spcPct val="50000"/>
                </a:spcBef>
                <a:spcAft>
                  <a:spcPts val="0"/>
                </a:spcAft>
                <a:defRPr/>
              </a:pPr>
              <a:r>
                <a:rPr lang="zh-CN" altLang="en-US" sz="1400" b="1" kern="0" dirty="0">
                  <a:solidFill>
                    <a:srgbClr val="000000"/>
                  </a:solidFill>
                  <a:latin typeface="微软雅黑" pitchFamily="34" charset="-122"/>
                  <a:ea typeface="微软雅黑" pitchFamily="34" charset="-122"/>
                </a:rPr>
                <a:t>访客场景</a:t>
              </a:r>
            </a:p>
          </p:txBody>
        </p:sp>
        <p:sp>
          <p:nvSpPr>
            <p:cNvPr id="35894" name="圆角矩形 117"/>
            <p:cNvSpPr>
              <a:spLocks noChangeArrowheads="1"/>
            </p:cNvSpPr>
            <p:nvPr/>
          </p:nvSpPr>
          <p:spPr bwMode="auto">
            <a:xfrm>
              <a:off x="4558692" y="970134"/>
              <a:ext cx="1590743" cy="44047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1">
                  <a:solidFill>
                    <a:srgbClr val="000000"/>
                  </a:solidFill>
                  <a:latin typeface="微软雅黑" panose="020B0503020204020204" pitchFamily="34" charset="-122"/>
                  <a:ea typeface="微软雅黑" panose="020B0503020204020204" pitchFamily="34" charset="-122"/>
                </a:rPr>
                <a:t>高度灵活</a:t>
              </a:r>
            </a:p>
          </p:txBody>
        </p:sp>
        <p:sp>
          <p:nvSpPr>
            <p:cNvPr id="123" name="AutoShape 3"/>
            <p:cNvSpPr>
              <a:spLocks noChangeArrowheads="1"/>
            </p:cNvSpPr>
            <p:nvPr/>
          </p:nvSpPr>
          <p:spPr bwMode="auto">
            <a:xfrm>
              <a:off x="4623621" y="1590065"/>
              <a:ext cx="2150578" cy="3564605"/>
            </a:xfrm>
            <a:prstGeom prst="roundRect">
              <a:avLst>
                <a:gd name="adj" fmla="val 5084"/>
              </a:avLst>
            </a:prstGeom>
            <a:noFill/>
            <a:ln w="38100" algn="ctr">
              <a:solidFill>
                <a:srgbClr val="C00000"/>
              </a:solidFill>
              <a:round/>
              <a:headEnd/>
              <a:tailEnd/>
            </a:ln>
            <a:effectLst>
              <a:outerShdw blurRad="50800" dist="38100" dir="2700000" algn="tl" rotWithShape="0">
                <a:prstClr val="black">
                  <a:alpha val="40000"/>
                </a:prstClr>
              </a:outerShdw>
            </a:effectLst>
          </p:spPr>
          <p:txBody>
            <a:bodyPr wrap="none" anchor="ctr"/>
            <a:lstStyle/>
            <a:p>
              <a:pPr eaLnBrk="1" hangingPunct="1">
                <a:lnSpc>
                  <a:spcPct val="150000"/>
                </a:lnSpc>
                <a:spcBef>
                  <a:spcPct val="20000"/>
                </a:spcBef>
                <a:buClr>
                  <a:srgbClr val="FFFFFF"/>
                </a:buClr>
                <a:buSzPct val="80000"/>
                <a:buFont typeface="Wingdings" pitchFamily="2" charset="2"/>
                <a:buChar char="n"/>
                <a:defRPr/>
              </a:pPr>
              <a:endParaRPr lang="zh-CN" altLang="en-US" sz="1200" b="1" dirty="0">
                <a:solidFill>
                  <a:srgbClr val="000000"/>
                </a:solidFill>
                <a:latin typeface="微软雅黑" pitchFamily="34" charset="-122"/>
                <a:ea typeface="微软雅黑" pitchFamily="34" charset="-122"/>
              </a:endParaRPr>
            </a:p>
          </p:txBody>
        </p:sp>
      </p:grpSp>
      <p:sp>
        <p:nvSpPr>
          <p:cNvPr id="126" name="Freeform 5"/>
          <p:cNvSpPr>
            <a:spLocks/>
          </p:cNvSpPr>
          <p:nvPr/>
        </p:nvSpPr>
        <p:spPr bwMode="auto">
          <a:xfrm rot="11370625" flipH="1" flipV="1">
            <a:off x="2370138" y="2497138"/>
            <a:ext cx="534987" cy="574675"/>
          </a:xfrm>
          <a:custGeom>
            <a:avLst/>
            <a:gdLst>
              <a:gd name="T0" fmla="*/ 768 w 768"/>
              <a:gd name="T1" fmla="*/ 100 h 744"/>
              <a:gd name="T2" fmla="*/ 609 w 768"/>
              <a:gd name="T3" fmla="*/ 283 h 744"/>
              <a:gd name="T4" fmla="*/ 589 w 768"/>
              <a:gd name="T5" fmla="*/ 202 h 744"/>
              <a:gd name="T6" fmla="*/ 36 w 768"/>
              <a:gd name="T7" fmla="*/ 744 h 744"/>
              <a:gd name="T8" fmla="*/ 560 w 768"/>
              <a:gd name="T9" fmla="*/ 83 h 744"/>
              <a:gd name="T10" fmla="*/ 540 w 768"/>
              <a:gd name="T11" fmla="*/ 0 h 744"/>
              <a:gd name="T12" fmla="*/ 768 w 768"/>
              <a:gd name="T13" fmla="*/ 100 h 744"/>
            </a:gdLst>
            <a:ahLst/>
            <a:cxnLst>
              <a:cxn ang="0">
                <a:pos x="T0" y="T1"/>
              </a:cxn>
              <a:cxn ang="0">
                <a:pos x="T2" y="T3"/>
              </a:cxn>
              <a:cxn ang="0">
                <a:pos x="T4" y="T5"/>
              </a:cxn>
              <a:cxn ang="0">
                <a:pos x="T6" y="T7"/>
              </a:cxn>
              <a:cxn ang="0">
                <a:pos x="T8" y="T9"/>
              </a:cxn>
              <a:cxn ang="0">
                <a:pos x="T10" y="T11"/>
              </a:cxn>
              <a:cxn ang="0">
                <a:pos x="T12" y="T13"/>
              </a:cxn>
            </a:cxnLst>
            <a:rect l="0" t="0" r="r" b="b"/>
            <a:pathLst>
              <a:path w="768" h="744">
                <a:moveTo>
                  <a:pt x="768" y="100"/>
                </a:moveTo>
                <a:cubicBezTo>
                  <a:pt x="609" y="283"/>
                  <a:pt x="609" y="283"/>
                  <a:pt x="609" y="283"/>
                </a:cubicBezTo>
                <a:cubicBezTo>
                  <a:pt x="609" y="283"/>
                  <a:pt x="590" y="202"/>
                  <a:pt x="589" y="202"/>
                </a:cubicBezTo>
                <a:cubicBezTo>
                  <a:pt x="65" y="361"/>
                  <a:pt x="36" y="744"/>
                  <a:pt x="36" y="744"/>
                </a:cubicBezTo>
                <a:cubicBezTo>
                  <a:pt x="36" y="744"/>
                  <a:pt x="0" y="260"/>
                  <a:pt x="560" y="83"/>
                </a:cubicBezTo>
                <a:cubicBezTo>
                  <a:pt x="561" y="80"/>
                  <a:pt x="540" y="0"/>
                  <a:pt x="540" y="0"/>
                </a:cubicBezTo>
                <a:lnTo>
                  <a:pt x="768" y="100"/>
                </a:lnTo>
                <a:close/>
              </a:path>
            </a:pathLst>
          </a:custGeom>
          <a:solidFill>
            <a:srgbClr val="C00000"/>
          </a:solidFill>
          <a:ln>
            <a:noFill/>
          </a:ln>
          <a:effectLst>
            <a:outerShdw blurRad="50800" dist="38100" dir="2700000" algn="tl" rotWithShape="0">
              <a:prstClr val="black">
                <a:alpha val="40000"/>
              </a:prstClr>
            </a:outerShdw>
          </a:effectLst>
        </p:spPr>
        <p:txBody>
          <a:bodyPr lIns="81585" tIns="40792" rIns="81585" bIns="40792"/>
          <a:lstStyle/>
          <a:p>
            <a:pPr fontAlgn="auto">
              <a:spcBef>
                <a:spcPct val="20000"/>
              </a:spcBef>
              <a:spcAft>
                <a:spcPts val="0"/>
              </a:spcAft>
              <a:buClr>
                <a:srgbClr val="990000"/>
              </a:buClr>
              <a:buSzPct val="60000"/>
              <a:buFont typeface="Wingdings" pitchFamily="2" charset="2"/>
              <a:buNone/>
              <a:defRPr/>
            </a:pPr>
            <a:endParaRPr lang="zh-CN" altLang="en-US" sz="2400" dirty="0">
              <a:solidFill>
                <a:srgbClr val="000000"/>
              </a:solidFill>
              <a:latin typeface="FrutigerNext LT Medium" pitchFamily="34" charset="0"/>
              <a:ea typeface="+mn-ea"/>
            </a:endParaRPr>
          </a:p>
        </p:txBody>
      </p:sp>
      <p:sp>
        <p:nvSpPr>
          <p:cNvPr id="35851" name="矩形 130"/>
          <p:cNvSpPr>
            <a:spLocks noChangeArrowheads="1"/>
          </p:cNvSpPr>
          <p:nvPr/>
        </p:nvSpPr>
        <p:spPr bwMode="auto">
          <a:xfrm>
            <a:off x="936625" y="3846513"/>
            <a:ext cx="7516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tabLst>
                <a:tab pos="363538" algn="l"/>
              </a:tabLst>
              <a:defRPr>
                <a:solidFill>
                  <a:schemeClr val="tx1"/>
                </a:solidFill>
                <a:latin typeface="Arial" panose="020B0604020202020204" pitchFamily="34" charset="0"/>
                <a:ea typeface="宋体" panose="02010600030101010101" pitchFamily="2" charset="-122"/>
              </a:defRPr>
            </a:lvl1pPr>
            <a:lvl2pPr marL="742950" indent="-285750">
              <a:tabLst>
                <a:tab pos="363538" algn="l"/>
              </a:tabLst>
              <a:defRPr>
                <a:solidFill>
                  <a:schemeClr val="tx1"/>
                </a:solidFill>
                <a:latin typeface="Arial" panose="020B0604020202020204" pitchFamily="34" charset="0"/>
                <a:ea typeface="宋体" panose="02010600030101010101" pitchFamily="2" charset="-122"/>
              </a:defRPr>
            </a:lvl2pPr>
            <a:lvl3pPr marL="1143000" indent="-228600">
              <a:tabLst>
                <a:tab pos="363538" algn="l"/>
              </a:tabLst>
              <a:defRPr>
                <a:solidFill>
                  <a:schemeClr val="tx1"/>
                </a:solidFill>
                <a:latin typeface="Arial" panose="020B0604020202020204" pitchFamily="34" charset="0"/>
                <a:ea typeface="宋体" panose="02010600030101010101" pitchFamily="2" charset="-122"/>
              </a:defRPr>
            </a:lvl3pPr>
            <a:lvl4pPr marL="1600200" indent="-228600">
              <a:tabLst>
                <a:tab pos="363538" algn="l"/>
              </a:tabLst>
              <a:defRPr>
                <a:solidFill>
                  <a:schemeClr val="tx1"/>
                </a:solidFill>
                <a:latin typeface="Arial" panose="020B0604020202020204" pitchFamily="34" charset="0"/>
                <a:ea typeface="宋体" panose="02010600030101010101" pitchFamily="2" charset="-122"/>
              </a:defRPr>
            </a:lvl4pPr>
            <a:lvl5pPr marL="2057400" indent="-228600">
              <a:tabLst>
                <a:tab pos="363538"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363538"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363538"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363538"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363538" algn="l"/>
              </a:tabLs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SzPct val="100000"/>
              <a:buFont typeface="Wingdings" panose="05000000000000000000" pitchFamily="2" charset="2"/>
              <a:buChar char="l"/>
            </a:pPr>
            <a:r>
              <a:rPr lang="en-US" altLang="zh-CN" sz="1200" b="1">
                <a:solidFill>
                  <a:srgbClr val="C00000"/>
                </a:solidFill>
                <a:latin typeface="微软雅黑" panose="020B0503020204020204" pitchFamily="34" charset="-122"/>
                <a:ea typeface="微软雅黑" panose="020B0503020204020204" pitchFamily="34" charset="-122"/>
              </a:rPr>
              <a:t>BRAS</a:t>
            </a:r>
            <a:r>
              <a:rPr lang="zh-CN" altLang="en-US" sz="1200" b="1">
                <a:solidFill>
                  <a:srgbClr val="C00000"/>
                </a:solidFill>
                <a:latin typeface="微软雅黑" panose="020B0503020204020204" pitchFamily="34" charset="-122"/>
                <a:ea typeface="微软雅黑" panose="020B0503020204020204" pitchFamily="34" charset="-122"/>
              </a:rPr>
              <a:t>准确执行：  </a:t>
            </a:r>
            <a:r>
              <a:rPr lang="zh-CN" altLang="en-US" sz="1200">
                <a:solidFill>
                  <a:srgbClr val="000000"/>
                </a:solidFill>
                <a:latin typeface="微软雅黑" panose="020B0503020204020204" pitchFamily="34" charset="-122"/>
                <a:ea typeface="微软雅黑" panose="020B0503020204020204" pitchFamily="34" charset="-122"/>
              </a:rPr>
              <a:t>支持</a:t>
            </a:r>
            <a:r>
              <a:rPr lang="en-US" altLang="zh-CN" sz="1200">
                <a:solidFill>
                  <a:srgbClr val="000000"/>
                </a:solidFill>
                <a:latin typeface="微软雅黑" panose="020B0503020204020204" pitchFamily="34" charset="-122"/>
                <a:ea typeface="微软雅黑" panose="020B0503020204020204" pitchFamily="34" charset="-122"/>
              </a:rPr>
              <a:t>PPPoE</a:t>
            </a:r>
            <a:r>
              <a:rPr lang="zh-CN" altLang="en-US" sz="1200">
                <a:solidFill>
                  <a:srgbClr val="000000"/>
                </a:solidFill>
                <a:latin typeface="微软雅黑" panose="020B0503020204020204" pitchFamily="34" charset="-122"/>
                <a:ea typeface="微软雅黑" panose="020B0503020204020204" pitchFamily="34" charset="-122"/>
              </a:rPr>
              <a:t>、</a:t>
            </a:r>
            <a:r>
              <a:rPr lang="en-US" altLang="zh-CN" sz="1200">
                <a:solidFill>
                  <a:srgbClr val="000000"/>
                </a:solidFill>
                <a:latin typeface="微软雅黑" panose="020B0503020204020204" pitchFamily="34" charset="-122"/>
                <a:ea typeface="微软雅黑" panose="020B0503020204020204" pitchFamily="34" charset="-122"/>
              </a:rPr>
              <a:t>Portal</a:t>
            </a:r>
            <a:r>
              <a:rPr lang="zh-CN" altLang="en-US" sz="1200">
                <a:solidFill>
                  <a:srgbClr val="000000"/>
                </a:solidFill>
                <a:latin typeface="微软雅黑" panose="020B0503020204020204" pitchFamily="34" charset="-122"/>
                <a:ea typeface="微软雅黑" panose="020B0503020204020204" pitchFamily="34" charset="-122"/>
              </a:rPr>
              <a:t>、</a:t>
            </a:r>
            <a:r>
              <a:rPr lang="en-US" altLang="zh-CN" sz="1200">
                <a:solidFill>
                  <a:srgbClr val="000000"/>
                </a:solidFill>
                <a:latin typeface="微软雅黑" panose="020B0503020204020204" pitchFamily="34" charset="-122"/>
                <a:ea typeface="微软雅黑" panose="020B0503020204020204" pitchFamily="34" charset="-122"/>
              </a:rPr>
              <a:t>802.1X</a:t>
            </a:r>
            <a:r>
              <a:rPr lang="zh-CN" altLang="en-US" sz="1200">
                <a:solidFill>
                  <a:srgbClr val="000000"/>
                </a:solidFill>
                <a:latin typeface="微软雅黑" panose="020B0503020204020204" pitchFamily="34" charset="-122"/>
                <a:ea typeface="微软雅黑" panose="020B0503020204020204" pitchFamily="34" charset="-122"/>
              </a:rPr>
              <a:t>等各种认证；单板可扩容只</a:t>
            </a:r>
            <a:r>
              <a:rPr lang="en-US" altLang="zh-CN" sz="1200">
                <a:solidFill>
                  <a:srgbClr val="000000"/>
                </a:solidFill>
                <a:latin typeface="微软雅黑" panose="020B0503020204020204" pitchFamily="34" charset="-122"/>
                <a:ea typeface="微软雅黑" panose="020B0503020204020204" pitchFamily="34" charset="-122"/>
              </a:rPr>
              <a:t>64K</a:t>
            </a:r>
            <a:r>
              <a:rPr lang="zh-CN" altLang="en-US" sz="1200">
                <a:solidFill>
                  <a:srgbClr val="000000"/>
                </a:solidFill>
                <a:latin typeface="微软雅黑" panose="020B0503020204020204" pitchFamily="34" charset="-122"/>
                <a:ea typeface="微软雅黑" panose="020B0503020204020204" pitchFamily="34" charset="-122"/>
              </a:rPr>
              <a:t>用户，性能可扩到</a:t>
            </a:r>
            <a:r>
              <a:rPr lang="en-US" altLang="zh-CN" sz="1200">
                <a:solidFill>
                  <a:srgbClr val="000000"/>
                </a:solidFill>
                <a:latin typeface="微软雅黑" panose="020B0503020204020204" pitchFamily="34" charset="-122"/>
                <a:ea typeface="微软雅黑" panose="020B0503020204020204" pitchFamily="34" charset="-122"/>
              </a:rPr>
              <a:t>100G</a:t>
            </a:r>
            <a:r>
              <a:rPr lang="zh-CN" altLang="en-US" sz="1200">
                <a:solidFill>
                  <a:srgbClr val="000000"/>
                </a:solidFill>
                <a:latin typeface="微软雅黑" panose="020B0503020204020204" pitchFamily="34" charset="-122"/>
                <a:ea typeface="微软雅黑" panose="020B0503020204020204" pitchFamily="34" charset="-122"/>
              </a:rPr>
              <a:t>，精准识别用户状态；可实现内外网分离统计，内网流量不计费，视频定向流量不计费，</a:t>
            </a:r>
            <a:r>
              <a:rPr lang="en-US" altLang="zh-CN" sz="1200">
                <a:solidFill>
                  <a:srgbClr val="000000"/>
                </a:solidFill>
                <a:latin typeface="微软雅黑" panose="020B0503020204020204" pitchFamily="34" charset="-122"/>
                <a:ea typeface="微软雅黑" panose="020B0503020204020204" pitchFamily="34" charset="-122"/>
              </a:rPr>
              <a:t>IPv6</a:t>
            </a:r>
            <a:r>
              <a:rPr lang="zh-CN" altLang="en-US" sz="1200">
                <a:solidFill>
                  <a:srgbClr val="000000"/>
                </a:solidFill>
                <a:latin typeface="微软雅黑" panose="020B0503020204020204" pitchFamily="34" charset="-122"/>
                <a:ea typeface="微软雅黑" panose="020B0503020204020204" pitchFamily="34" charset="-122"/>
              </a:rPr>
              <a:t>流量不计费。</a:t>
            </a:r>
            <a:endParaRPr lang="en-US" altLang="zh-CN" sz="1200">
              <a:solidFill>
                <a:srgbClr val="000000"/>
              </a:solidFill>
              <a:latin typeface="微软雅黑" panose="020B0503020204020204" pitchFamily="34" charset="-122"/>
              <a:ea typeface="微软雅黑" panose="020B0503020204020204" pitchFamily="34" charset="-122"/>
            </a:endParaRPr>
          </a:p>
        </p:txBody>
      </p:sp>
      <p:grpSp>
        <p:nvGrpSpPr>
          <p:cNvPr id="35852" name="组合 54"/>
          <p:cNvGrpSpPr>
            <a:grpSpLocks/>
          </p:cNvGrpSpPr>
          <p:nvPr/>
        </p:nvGrpSpPr>
        <p:grpSpPr bwMode="auto">
          <a:xfrm>
            <a:off x="5653088" y="1023938"/>
            <a:ext cx="3551237" cy="2535237"/>
            <a:chOff x="7452133" y="1045849"/>
            <a:chExt cx="3864747" cy="3836985"/>
          </a:xfrm>
        </p:grpSpPr>
        <p:sp>
          <p:nvSpPr>
            <p:cNvPr id="35853" name="Text Box 3"/>
            <p:cNvSpPr txBox="1">
              <a:spLocks noChangeArrowheads="1"/>
            </p:cNvSpPr>
            <p:nvPr/>
          </p:nvSpPr>
          <p:spPr bwMode="auto">
            <a:xfrm>
              <a:off x="8848204" y="3773172"/>
              <a:ext cx="2468676"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9962" tIns="39992" rIns="79962" bIns="39992"/>
            <a:lstStyle>
              <a:lvl1pPr marL="300038" indent="-300038" defTabSz="801688">
                <a:defRPr>
                  <a:solidFill>
                    <a:schemeClr val="tx1"/>
                  </a:solidFill>
                  <a:latin typeface="Arial" panose="020B0604020202020204" pitchFamily="34" charset="0"/>
                  <a:ea typeface="宋体" panose="02010600030101010101" pitchFamily="2" charset="-122"/>
                </a:defRPr>
              </a:lvl1pPr>
              <a:lvl2pPr marL="742950" indent="-285750" defTabSz="801688">
                <a:defRPr>
                  <a:solidFill>
                    <a:schemeClr val="tx1"/>
                  </a:solidFill>
                  <a:latin typeface="Arial" panose="020B0604020202020204" pitchFamily="34" charset="0"/>
                  <a:ea typeface="宋体" panose="02010600030101010101" pitchFamily="2" charset="-122"/>
                </a:defRPr>
              </a:lvl2pPr>
              <a:lvl3pPr marL="1143000" indent="-228600" defTabSz="801688">
                <a:defRPr>
                  <a:solidFill>
                    <a:schemeClr val="tx1"/>
                  </a:solidFill>
                  <a:latin typeface="Arial" panose="020B0604020202020204" pitchFamily="34" charset="0"/>
                  <a:ea typeface="宋体" panose="02010600030101010101" pitchFamily="2" charset="-122"/>
                </a:defRPr>
              </a:lvl3pPr>
              <a:lvl4pPr marL="1600200" indent="-228600" defTabSz="801688">
                <a:defRPr>
                  <a:solidFill>
                    <a:schemeClr val="tx1"/>
                  </a:solidFill>
                  <a:latin typeface="Arial" panose="020B0604020202020204" pitchFamily="34" charset="0"/>
                  <a:ea typeface="宋体" panose="02010600030101010101" pitchFamily="2" charset="-122"/>
                </a:defRPr>
              </a:lvl4pPr>
              <a:lvl5pPr marL="2057400" indent="-228600" defTabSz="801688">
                <a:defRPr>
                  <a:solidFill>
                    <a:schemeClr val="tx1"/>
                  </a:solidFill>
                  <a:latin typeface="Arial" panose="020B0604020202020204" pitchFamily="34" charset="0"/>
                  <a:ea typeface="宋体" panose="0201060003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buClr>
                  <a:srgbClr val="808080"/>
                </a:buClr>
                <a:buSzPct val="60000"/>
                <a:buFont typeface="Wingdings" panose="05000000000000000000" pitchFamily="2" charset="2"/>
                <a:buChar char="l"/>
              </a:pPr>
              <a:r>
                <a:rPr lang="en-US" altLang="zh-CN" sz="1000">
                  <a:solidFill>
                    <a:srgbClr val="000000"/>
                  </a:solidFill>
                  <a:latin typeface="微软雅黑" panose="020B0503020204020204" pitchFamily="34" charset="-122"/>
                  <a:ea typeface="微软雅黑" panose="020B0503020204020204" pitchFamily="34" charset="-122"/>
                </a:rPr>
                <a:t>256K </a:t>
              </a:r>
              <a:r>
                <a:rPr lang="zh-CN" altLang="en-US" sz="1000">
                  <a:solidFill>
                    <a:srgbClr val="000000"/>
                  </a:solidFill>
                  <a:latin typeface="微软雅黑" panose="020B0503020204020204" pitchFamily="34" charset="-122"/>
                  <a:ea typeface="微软雅黑" panose="020B0503020204020204" pitchFamily="34" charset="-122"/>
                </a:rPr>
                <a:t>队列每单板</a:t>
              </a:r>
              <a:endParaRPr lang="en-US" altLang="zh-CN" sz="1000">
                <a:solidFill>
                  <a:srgbClr val="000000"/>
                </a:solidFill>
                <a:latin typeface="微软雅黑" panose="020B0503020204020204" pitchFamily="34" charset="-122"/>
                <a:ea typeface="微软雅黑" panose="020B0503020204020204" pitchFamily="34" charset="-122"/>
              </a:endParaRPr>
            </a:p>
            <a:p>
              <a:pPr eaLnBrk="1" hangingPunct="1">
                <a:lnSpc>
                  <a:spcPct val="140000"/>
                </a:lnSpc>
                <a:buClr>
                  <a:srgbClr val="808080"/>
                </a:buClr>
                <a:buSzPct val="60000"/>
                <a:buFont typeface="Wingdings" panose="05000000000000000000" pitchFamily="2" charset="2"/>
                <a:buChar char="l"/>
              </a:pPr>
              <a:r>
                <a:rPr lang="zh-CN" altLang="en-US" sz="1000">
                  <a:solidFill>
                    <a:srgbClr val="000000"/>
                  </a:solidFill>
                  <a:latin typeface="微软雅黑" panose="020B0503020204020204" pitchFamily="34" charset="-122"/>
                  <a:ea typeface="微软雅黑" panose="020B0503020204020204" pitchFamily="34" charset="-122"/>
                </a:rPr>
                <a:t>每用户</a:t>
              </a:r>
              <a:r>
                <a:rPr lang="en-US" altLang="zh-CN" sz="1000">
                  <a:solidFill>
                    <a:srgbClr val="000000"/>
                  </a:solidFill>
                  <a:latin typeface="微软雅黑" panose="020B0503020204020204" pitchFamily="34" charset="-122"/>
                  <a:ea typeface="微软雅黑" panose="020B0503020204020204" pitchFamily="34" charset="-122"/>
                </a:rPr>
                <a:t>8</a:t>
              </a:r>
              <a:r>
                <a:rPr lang="zh-CN" altLang="en-US" sz="1000">
                  <a:solidFill>
                    <a:srgbClr val="000000"/>
                  </a:solidFill>
                  <a:latin typeface="微软雅黑" panose="020B0503020204020204" pitchFamily="34" charset="-122"/>
                  <a:ea typeface="微软雅黑" panose="020B0503020204020204" pitchFamily="34" charset="-122"/>
                </a:rPr>
                <a:t>队列</a:t>
              </a:r>
            </a:p>
            <a:p>
              <a:pPr eaLnBrk="1" hangingPunct="1">
                <a:lnSpc>
                  <a:spcPct val="140000"/>
                </a:lnSpc>
                <a:buClr>
                  <a:srgbClr val="808080"/>
                </a:buClr>
                <a:buSzPct val="60000"/>
                <a:buFont typeface="Wingdings" panose="05000000000000000000" pitchFamily="2" charset="2"/>
                <a:buChar char="l"/>
              </a:pPr>
              <a:r>
                <a:rPr lang="en-US" altLang="zh-CN" sz="1000">
                  <a:solidFill>
                    <a:srgbClr val="000000"/>
                  </a:solidFill>
                  <a:latin typeface="微软雅黑" panose="020B0503020204020204" pitchFamily="34" charset="-122"/>
                  <a:ea typeface="微软雅黑" panose="020B0503020204020204" pitchFamily="34" charset="-122"/>
                </a:rPr>
                <a:t>200ms</a:t>
              </a:r>
              <a:r>
                <a:rPr lang="zh-CN" altLang="en-US" sz="1000">
                  <a:solidFill>
                    <a:srgbClr val="000000"/>
                  </a:solidFill>
                  <a:latin typeface="微软雅黑" panose="020B0503020204020204" pitchFamily="34" charset="-122"/>
                  <a:ea typeface="微软雅黑" panose="020B0503020204020204" pitchFamily="34" charset="-122"/>
                </a:rPr>
                <a:t>队列缓存</a:t>
              </a:r>
            </a:p>
            <a:p>
              <a:pPr eaLnBrk="1" hangingPunct="1">
                <a:lnSpc>
                  <a:spcPct val="140000"/>
                </a:lnSpc>
                <a:buClr>
                  <a:srgbClr val="808080"/>
                </a:buClr>
                <a:buSzPct val="60000"/>
                <a:buFont typeface="Wingdings" panose="05000000000000000000" pitchFamily="2" charset="2"/>
                <a:buChar char="l"/>
              </a:pPr>
              <a:r>
                <a:rPr lang="en-US" altLang="zh-CN" sz="1000">
                  <a:solidFill>
                    <a:srgbClr val="000000"/>
                  </a:solidFill>
                  <a:latin typeface="微软雅黑" panose="020B0503020204020204" pitchFamily="34" charset="-122"/>
                  <a:ea typeface="微软雅黑" panose="020B0503020204020204" pitchFamily="34" charset="-122"/>
                </a:rPr>
                <a:t>5</a:t>
              </a:r>
              <a:r>
                <a:rPr lang="zh-CN" altLang="en-US" sz="1000">
                  <a:solidFill>
                    <a:srgbClr val="000000"/>
                  </a:solidFill>
                  <a:latin typeface="微软雅黑" panose="020B0503020204020204" pitchFamily="34" charset="-122"/>
                  <a:ea typeface="微软雅黑" panose="020B0503020204020204" pitchFamily="34" charset="-122"/>
                </a:rPr>
                <a:t>级</a:t>
              </a:r>
              <a:r>
                <a:rPr lang="en-US" altLang="zh-CN" sz="1000">
                  <a:solidFill>
                    <a:srgbClr val="000000"/>
                  </a:solidFill>
                  <a:latin typeface="微软雅黑" panose="020B0503020204020204" pitchFamily="34" charset="-122"/>
                  <a:ea typeface="微软雅黑" panose="020B0503020204020204" pitchFamily="34" charset="-122"/>
                </a:rPr>
                <a:t>HQOS</a:t>
              </a:r>
              <a:r>
                <a:rPr lang="zh-CN" altLang="en-US" sz="1000">
                  <a:solidFill>
                    <a:srgbClr val="000000"/>
                  </a:solidFill>
                  <a:latin typeface="微软雅黑" panose="020B0503020204020204" pitchFamily="34" charset="-122"/>
                  <a:ea typeface="微软雅黑" panose="020B0503020204020204" pitchFamily="34" charset="-122"/>
                </a:rPr>
                <a:t>调度</a:t>
              </a:r>
            </a:p>
          </p:txBody>
        </p:sp>
        <p:sp>
          <p:nvSpPr>
            <p:cNvPr id="35854" name="AutoShape 11"/>
            <p:cNvSpPr>
              <a:spLocks noChangeArrowheads="1"/>
            </p:cNvSpPr>
            <p:nvPr/>
          </p:nvSpPr>
          <p:spPr bwMode="auto">
            <a:xfrm rot="5400000">
              <a:off x="6854372" y="2110335"/>
              <a:ext cx="2705100" cy="1509577"/>
            </a:xfrm>
            <a:prstGeom prst="can">
              <a:avLst>
                <a:gd name="adj" fmla="val 50000"/>
              </a:avLst>
            </a:prstGeom>
            <a:solidFill>
              <a:srgbClr val="80808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55" name="AutoShape 12"/>
            <p:cNvSpPr>
              <a:spLocks noChangeArrowheads="1"/>
            </p:cNvSpPr>
            <p:nvPr/>
          </p:nvSpPr>
          <p:spPr bwMode="auto">
            <a:xfrm rot="5400000">
              <a:off x="8023508" y="1953702"/>
              <a:ext cx="1952625" cy="1511694"/>
            </a:xfrm>
            <a:prstGeom prst="can">
              <a:avLst>
                <a:gd name="adj" fmla="val 50000"/>
              </a:avLst>
            </a:prstGeom>
            <a:solidFill>
              <a:srgbClr val="666699"/>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56" name="AutoShape 13"/>
            <p:cNvSpPr>
              <a:spLocks noChangeArrowheads="1"/>
            </p:cNvSpPr>
            <p:nvPr/>
          </p:nvSpPr>
          <p:spPr bwMode="auto">
            <a:xfrm rot="5400000">
              <a:off x="9176719" y="1810899"/>
              <a:ext cx="844550" cy="952748"/>
            </a:xfrm>
            <a:prstGeom prst="can">
              <a:avLst>
                <a:gd name="adj" fmla="val 50003"/>
              </a:avLst>
            </a:prstGeom>
            <a:gradFill rotWithShape="1">
              <a:gsLst>
                <a:gs pos="0">
                  <a:srgbClr val="007556"/>
                </a:gs>
                <a:gs pos="50000">
                  <a:srgbClr val="00FCBA"/>
                </a:gs>
                <a:gs pos="100000">
                  <a:srgbClr val="007556"/>
                </a:gs>
              </a:gsLst>
              <a:lin ang="0" scaled="1"/>
            </a:gra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57" name="AutoShape 14"/>
            <p:cNvSpPr>
              <a:spLocks noChangeArrowheads="1"/>
            </p:cNvSpPr>
            <p:nvPr/>
          </p:nvSpPr>
          <p:spPr bwMode="auto">
            <a:xfrm rot="5400000">
              <a:off x="9902585" y="2113391"/>
              <a:ext cx="265112" cy="393803"/>
            </a:xfrm>
            <a:prstGeom prst="can">
              <a:avLst>
                <a:gd name="adj" fmla="val 55690"/>
              </a:avLst>
            </a:prstGeom>
            <a:gradFill rotWithShape="1">
              <a:gsLst>
                <a:gs pos="0">
                  <a:srgbClr val="447669"/>
                </a:gs>
                <a:gs pos="50000">
                  <a:srgbClr val="93FFE3"/>
                </a:gs>
                <a:gs pos="100000">
                  <a:srgbClr val="447669"/>
                </a:gs>
              </a:gsLst>
              <a:lin ang="0" scaled="1"/>
            </a:gra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58" name="AutoShape 15"/>
            <p:cNvSpPr>
              <a:spLocks noChangeArrowheads="1"/>
            </p:cNvSpPr>
            <p:nvPr/>
          </p:nvSpPr>
          <p:spPr bwMode="auto">
            <a:xfrm rot="5400000">
              <a:off x="9741146" y="1932415"/>
              <a:ext cx="268288" cy="400155"/>
            </a:xfrm>
            <a:prstGeom prst="can">
              <a:avLst>
                <a:gd name="adj" fmla="val 55918"/>
              </a:avLst>
            </a:prstGeom>
            <a:gradFill rotWithShape="1">
              <a:gsLst>
                <a:gs pos="0">
                  <a:srgbClr val="447669"/>
                </a:gs>
                <a:gs pos="50000">
                  <a:srgbClr val="93FFE3"/>
                </a:gs>
                <a:gs pos="100000">
                  <a:srgbClr val="447669"/>
                </a:gs>
              </a:gsLst>
              <a:lin ang="0" scaled="1"/>
            </a:gra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59" name="AutoShape 16"/>
            <p:cNvSpPr>
              <a:spLocks noChangeArrowheads="1"/>
            </p:cNvSpPr>
            <p:nvPr/>
          </p:nvSpPr>
          <p:spPr bwMode="auto">
            <a:xfrm rot="5400000">
              <a:off x="9741940" y="2198321"/>
              <a:ext cx="266700" cy="400155"/>
            </a:xfrm>
            <a:prstGeom prst="can">
              <a:avLst>
                <a:gd name="adj" fmla="val 56251"/>
              </a:avLst>
            </a:prstGeom>
            <a:gradFill rotWithShape="1">
              <a:gsLst>
                <a:gs pos="0">
                  <a:srgbClr val="447669"/>
                </a:gs>
                <a:gs pos="50000">
                  <a:srgbClr val="93FFE3"/>
                </a:gs>
                <a:gs pos="100000">
                  <a:srgbClr val="447669"/>
                </a:gs>
              </a:gsLst>
              <a:lin ang="0" scaled="1"/>
            </a:gra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grpSp>
          <p:nvGrpSpPr>
            <p:cNvPr id="35860" name="Group 17"/>
            <p:cNvGrpSpPr>
              <a:grpSpLocks/>
            </p:cNvGrpSpPr>
            <p:nvPr/>
          </p:nvGrpSpPr>
          <p:grpSpPr bwMode="auto">
            <a:xfrm>
              <a:off x="9992795" y="2042798"/>
              <a:ext cx="400155" cy="179388"/>
              <a:chOff x="3243" y="2025"/>
              <a:chExt cx="590" cy="362"/>
            </a:xfrm>
          </p:grpSpPr>
          <p:sp>
            <p:nvSpPr>
              <p:cNvPr id="35880" name="Rectangle 18"/>
              <p:cNvSpPr>
                <a:spLocks noChangeArrowheads="1"/>
              </p:cNvSpPr>
              <p:nvPr/>
            </p:nvSpPr>
            <p:spPr bwMode="auto">
              <a:xfrm>
                <a:off x="3243" y="2025"/>
                <a:ext cx="590" cy="4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81" name="Rectangle 19"/>
              <p:cNvSpPr>
                <a:spLocks noChangeArrowheads="1"/>
              </p:cNvSpPr>
              <p:nvPr/>
            </p:nvSpPr>
            <p:spPr bwMode="auto">
              <a:xfrm>
                <a:off x="3243" y="2070"/>
                <a:ext cx="590" cy="4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82" name="Rectangle 20"/>
              <p:cNvSpPr>
                <a:spLocks noChangeArrowheads="1"/>
              </p:cNvSpPr>
              <p:nvPr/>
            </p:nvSpPr>
            <p:spPr bwMode="auto">
              <a:xfrm>
                <a:off x="3243" y="2115"/>
                <a:ext cx="590" cy="4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83" name="Rectangle 21"/>
              <p:cNvSpPr>
                <a:spLocks noChangeArrowheads="1"/>
              </p:cNvSpPr>
              <p:nvPr/>
            </p:nvSpPr>
            <p:spPr bwMode="auto">
              <a:xfrm>
                <a:off x="3243" y="2160"/>
                <a:ext cx="590" cy="45"/>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84" name="Rectangle 22"/>
              <p:cNvSpPr>
                <a:spLocks noChangeArrowheads="1"/>
              </p:cNvSpPr>
              <p:nvPr/>
            </p:nvSpPr>
            <p:spPr bwMode="auto">
              <a:xfrm>
                <a:off x="3243" y="2205"/>
                <a:ext cx="590" cy="4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85" name="Rectangle 23"/>
              <p:cNvSpPr>
                <a:spLocks noChangeArrowheads="1"/>
              </p:cNvSpPr>
              <p:nvPr/>
            </p:nvSpPr>
            <p:spPr bwMode="auto">
              <a:xfrm>
                <a:off x="3243" y="2251"/>
                <a:ext cx="590" cy="4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86" name="Rectangle 24"/>
              <p:cNvSpPr>
                <a:spLocks noChangeArrowheads="1"/>
              </p:cNvSpPr>
              <p:nvPr/>
            </p:nvSpPr>
            <p:spPr bwMode="auto">
              <a:xfrm>
                <a:off x="3243" y="2342"/>
                <a:ext cx="590" cy="45"/>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87" name="Rectangle 25"/>
              <p:cNvSpPr>
                <a:spLocks noChangeArrowheads="1"/>
              </p:cNvSpPr>
              <p:nvPr/>
            </p:nvSpPr>
            <p:spPr bwMode="auto">
              <a:xfrm>
                <a:off x="3243" y="2296"/>
                <a:ext cx="590" cy="45"/>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grpSp>
        <p:sp>
          <p:nvSpPr>
            <p:cNvPr id="35861" name="AutoShape 26"/>
            <p:cNvSpPr>
              <a:spLocks noChangeArrowheads="1"/>
            </p:cNvSpPr>
            <p:nvPr/>
          </p:nvSpPr>
          <p:spPr bwMode="auto">
            <a:xfrm>
              <a:off x="9232714" y="1045849"/>
              <a:ext cx="1151767" cy="296863"/>
            </a:xfrm>
            <a:prstGeom prst="wedgeRoundRectCallout">
              <a:avLst>
                <a:gd name="adj1" fmla="val 51287"/>
                <a:gd name="adj2" fmla="val 430750"/>
                <a:gd name="adj3" fmla="val 16667"/>
              </a:avLst>
            </a:prstGeom>
            <a:noFill/>
            <a:ln w="19050">
              <a:solidFill>
                <a:srgbClr val="99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06299" tIns="53145" rIns="106299" bIns="53145"/>
            <a:lstStyle>
              <a:lvl1pPr defTabSz="1066800">
                <a:defRPr>
                  <a:solidFill>
                    <a:schemeClr val="tx1"/>
                  </a:solidFill>
                  <a:latin typeface="Arial" panose="020B0604020202020204" pitchFamily="34" charset="0"/>
                  <a:ea typeface="宋体" panose="02010600030101010101" pitchFamily="2" charset="-122"/>
                </a:defRPr>
              </a:lvl1pPr>
              <a:lvl2pPr marL="742950" indent="-285750" defTabSz="1066800">
                <a:defRPr>
                  <a:solidFill>
                    <a:schemeClr val="tx1"/>
                  </a:solidFill>
                  <a:latin typeface="Arial" panose="020B0604020202020204" pitchFamily="34" charset="0"/>
                  <a:ea typeface="宋体" panose="02010600030101010101" pitchFamily="2" charset="-122"/>
                </a:defRPr>
              </a:lvl2pPr>
              <a:lvl3pPr marL="1143000" indent="-228600" defTabSz="1066800">
                <a:defRPr>
                  <a:solidFill>
                    <a:schemeClr val="tx1"/>
                  </a:solidFill>
                  <a:latin typeface="Arial" panose="020B0604020202020204" pitchFamily="34" charset="0"/>
                  <a:ea typeface="宋体" panose="02010600030101010101" pitchFamily="2" charset="-122"/>
                </a:defRPr>
              </a:lvl3pPr>
              <a:lvl4pPr marL="1600200" indent="-228600" defTabSz="1066800">
                <a:defRPr>
                  <a:solidFill>
                    <a:schemeClr val="tx1"/>
                  </a:solidFill>
                  <a:latin typeface="Arial" panose="020B0604020202020204" pitchFamily="34" charset="0"/>
                  <a:ea typeface="宋体" panose="02010600030101010101" pitchFamily="2" charset="-122"/>
                </a:defRPr>
              </a:lvl4pPr>
              <a:lvl5pPr marL="2057400" indent="-228600" defTabSz="1066800">
                <a:defRPr>
                  <a:solidFill>
                    <a:schemeClr val="tx1"/>
                  </a:solidFill>
                  <a:latin typeface="Arial" panose="020B0604020202020204" pitchFamily="34" charset="0"/>
                  <a:ea typeface="宋体" panose="02010600030101010101" pitchFamily="2" charset="-122"/>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00">
                  <a:solidFill>
                    <a:srgbClr val="990000"/>
                  </a:solidFill>
                  <a:latin typeface="微软雅黑" panose="020B0503020204020204" pitchFamily="34" charset="-122"/>
                  <a:ea typeface="微软雅黑" panose="020B0503020204020204" pitchFamily="34" charset="-122"/>
                </a:rPr>
                <a:t>用户身份</a:t>
              </a:r>
            </a:p>
          </p:txBody>
        </p:sp>
        <p:sp>
          <p:nvSpPr>
            <p:cNvPr id="35862" name="AutoShape 27"/>
            <p:cNvSpPr>
              <a:spLocks noChangeArrowheads="1"/>
            </p:cNvSpPr>
            <p:nvPr/>
          </p:nvSpPr>
          <p:spPr bwMode="auto">
            <a:xfrm rot="5400000">
              <a:off x="9177513" y="2654656"/>
              <a:ext cx="842963" cy="952748"/>
            </a:xfrm>
            <a:prstGeom prst="can">
              <a:avLst>
                <a:gd name="adj" fmla="val 50003"/>
              </a:avLst>
            </a:prstGeom>
            <a:gradFill rotWithShape="1">
              <a:gsLst>
                <a:gs pos="0">
                  <a:srgbClr val="007556"/>
                </a:gs>
                <a:gs pos="50000">
                  <a:srgbClr val="00FCBA"/>
                </a:gs>
                <a:gs pos="100000">
                  <a:srgbClr val="007556"/>
                </a:gs>
              </a:gsLst>
              <a:lin ang="0" scaled="1"/>
            </a:gra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63" name="AutoShape 28"/>
            <p:cNvSpPr>
              <a:spLocks noChangeArrowheads="1"/>
            </p:cNvSpPr>
            <p:nvPr/>
          </p:nvSpPr>
          <p:spPr bwMode="auto">
            <a:xfrm rot="5400000">
              <a:off x="9901791" y="2955560"/>
              <a:ext cx="266700" cy="393803"/>
            </a:xfrm>
            <a:prstGeom prst="can">
              <a:avLst>
                <a:gd name="adj" fmla="val 55358"/>
              </a:avLst>
            </a:prstGeom>
            <a:gradFill rotWithShape="1">
              <a:gsLst>
                <a:gs pos="0">
                  <a:srgbClr val="447669"/>
                </a:gs>
                <a:gs pos="50000">
                  <a:srgbClr val="93FFE3"/>
                </a:gs>
                <a:gs pos="100000">
                  <a:srgbClr val="447669"/>
                </a:gs>
              </a:gsLst>
              <a:lin ang="0" scaled="1"/>
            </a:gra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64" name="AutoShape 29"/>
            <p:cNvSpPr>
              <a:spLocks noChangeArrowheads="1"/>
            </p:cNvSpPr>
            <p:nvPr/>
          </p:nvSpPr>
          <p:spPr bwMode="auto">
            <a:xfrm rot="5400000">
              <a:off x="9741940" y="2777759"/>
              <a:ext cx="266700" cy="400155"/>
            </a:xfrm>
            <a:prstGeom prst="can">
              <a:avLst>
                <a:gd name="adj" fmla="val 56251"/>
              </a:avLst>
            </a:prstGeom>
            <a:gradFill rotWithShape="1">
              <a:gsLst>
                <a:gs pos="0">
                  <a:srgbClr val="447669"/>
                </a:gs>
                <a:gs pos="50000">
                  <a:srgbClr val="93FFE3"/>
                </a:gs>
                <a:gs pos="100000">
                  <a:srgbClr val="447669"/>
                </a:gs>
              </a:gsLst>
              <a:lin ang="0" scaled="1"/>
            </a:gra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65" name="AutoShape 30"/>
            <p:cNvSpPr>
              <a:spLocks noChangeArrowheads="1"/>
            </p:cNvSpPr>
            <p:nvPr/>
          </p:nvSpPr>
          <p:spPr bwMode="auto">
            <a:xfrm rot="5400000">
              <a:off x="9741146" y="3042078"/>
              <a:ext cx="268287" cy="400155"/>
            </a:xfrm>
            <a:prstGeom prst="can">
              <a:avLst>
                <a:gd name="adj" fmla="val 55918"/>
              </a:avLst>
            </a:prstGeom>
            <a:gradFill rotWithShape="1">
              <a:gsLst>
                <a:gs pos="0">
                  <a:srgbClr val="447669"/>
                </a:gs>
                <a:gs pos="50000">
                  <a:srgbClr val="93FFE3"/>
                </a:gs>
                <a:gs pos="100000">
                  <a:srgbClr val="447669"/>
                </a:gs>
              </a:gsLst>
              <a:lin ang="0" scaled="1"/>
            </a:gra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grpSp>
          <p:nvGrpSpPr>
            <p:cNvPr id="35866" name="Group 31"/>
            <p:cNvGrpSpPr>
              <a:grpSpLocks/>
            </p:cNvGrpSpPr>
            <p:nvPr/>
          </p:nvGrpSpPr>
          <p:grpSpPr bwMode="auto">
            <a:xfrm>
              <a:off x="9992795" y="2885762"/>
              <a:ext cx="400155" cy="179387"/>
              <a:chOff x="3243" y="2025"/>
              <a:chExt cx="590" cy="362"/>
            </a:xfrm>
          </p:grpSpPr>
          <p:sp>
            <p:nvSpPr>
              <p:cNvPr id="35872" name="Rectangle 32"/>
              <p:cNvSpPr>
                <a:spLocks noChangeArrowheads="1"/>
              </p:cNvSpPr>
              <p:nvPr/>
            </p:nvSpPr>
            <p:spPr bwMode="auto">
              <a:xfrm>
                <a:off x="3243" y="2025"/>
                <a:ext cx="590" cy="4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73" name="Rectangle 33"/>
              <p:cNvSpPr>
                <a:spLocks noChangeArrowheads="1"/>
              </p:cNvSpPr>
              <p:nvPr/>
            </p:nvSpPr>
            <p:spPr bwMode="auto">
              <a:xfrm>
                <a:off x="3243" y="2070"/>
                <a:ext cx="590" cy="4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74" name="Rectangle 34"/>
              <p:cNvSpPr>
                <a:spLocks noChangeArrowheads="1"/>
              </p:cNvSpPr>
              <p:nvPr/>
            </p:nvSpPr>
            <p:spPr bwMode="auto">
              <a:xfrm>
                <a:off x="3243" y="2115"/>
                <a:ext cx="590" cy="4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75" name="Rectangle 35"/>
              <p:cNvSpPr>
                <a:spLocks noChangeArrowheads="1"/>
              </p:cNvSpPr>
              <p:nvPr/>
            </p:nvSpPr>
            <p:spPr bwMode="auto">
              <a:xfrm>
                <a:off x="3243" y="2160"/>
                <a:ext cx="590" cy="45"/>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76" name="Rectangle 36"/>
              <p:cNvSpPr>
                <a:spLocks noChangeArrowheads="1"/>
              </p:cNvSpPr>
              <p:nvPr/>
            </p:nvSpPr>
            <p:spPr bwMode="auto">
              <a:xfrm>
                <a:off x="3243" y="2205"/>
                <a:ext cx="590" cy="4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77" name="Rectangle 37"/>
              <p:cNvSpPr>
                <a:spLocks noChangeArrowheads="1"/>
              </p:cNvSpPr>
              <p:nvPr/>
            </p:nvSpPr>
            <p:spPr bwMode="auto">
              <a:xfrm>
                <a:off x="3243" y="2251"/>
                <a:ext cx="590" cy="4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78" name="Rectangle 38"/>
              <p:cNvSpPr>
                <a:spLocks noChangeArrowheads="1"/>
              </p:cNvSpPr>
              <p:nvPr/>
            </p:nvSpPr>
            <p:spPr bwMode="auto">
              <a:xfrm>
                <a:off x="3243" y="2342"/>
                <a:ext cx="590" cy="45"/>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5879" name="Rectangle 39"/>
              <p:cNvSpPr>
                <a:spLocks noChangeArrowheads="1"/>
              </p:cNvSpPr>
              <p:nvPr/>
            </p:nvSpPr>
            <p:spPr bwMode="auto">
              <a:xfrm>
                <a:off x="3243" y="2296"/>
                <a:ext cx="590" cy="45"/>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rgbClr val="000000"/>
                  </a:solidFill>
                  <a:latin typeface="微软雅黑" panose="020B0503020204020204" pitchFamily="34" charset="-122"/>
                  <a:ea typeface="微软雅黑" panose="020B0503020204020204" pitchFamily="34" charset="-122"/>
                </a:endParaRPr>
              </a:p>
            </p:txBody>
          </p:sp>
        </p:grpSp>
        <p:sp>
          <p:nvSpPr>
            <p:cNvPr id="35867" name="Text Box 87"/>
            <p:cNvSpPr txBox="1">
              <a:spLocks noChangeArrowheads="1"/>
            </p:cNvSpPr>
            <p:nvPr/>
          </p:nvSpPr>
          <p:spPr bwMode="auto">
            <a:xfrm rot="-5400000">
              <a:off x="6989769" y="2691042"/>
              <a:ext cx="1983344" cy="35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6299" tIns="53145" rIns="106299" bIns="53145">
              <a:spAutoFit/>
            </a:bodyPr>
            <a:lstStyle>
              <a:lvl1pPr defTabSz="1066800">
                <a:defRPr>
                  <a:solidFill>
                    <a:schemeClr val="tx1"/>
                  </a:solidFill>
                  <a:latin typeface="Arial" panose="020B0604020202020204" pitchFamily="34" charset="0"/>
                  <a:ea typeface="宋体" panose="02010600030101010101" pitchFamily="2" charset="-122"/>
                </a:defRPr>
              </a:lvl1pPr>
              <a:lvl2pPr marL="742950" indent="-285750" defTabSz="1066800">
                <a:defRPr>
                  <a:solidFill>
                    <a:schemeClr val="tx1"/>
                  </a:solidFill>
                  <a:latin typeface="Arial" panose="020B0604020202020204" pitchFamily="34" charset="0"/>
                  <a:ea typeface="宋体" panose="02010600030101010101" pitchFamily="2" charset="-122"/>
                </a:defRPr>
              </a:lvl2pPr>
              <a:lvl3pPr marL="1143000" indent="-228600" defTabSz="1066800">
                <a:defRPr>
                  <a:solidFill>
                    <a:schemeClr val="tx1"/>
                  </a:solidFill>
                  <a:latin typeface="Arial" panose="020B0604020202020204" pitchFamily="34" charset="0"/>
                  <a:ea typeface="宋体" panose="02010600030101010101" pitchFamily="2" charset="-122"/>
                </a:defRPr>
              </a:lvl3pPr>
              <a:lvl4pPr marL="1600200" indent="-228600" defTabSz="1066800">
                <a:defRPr>
                  <a:solidFill>
                    <a:schemeClr val="tx1"/>
                  </a:solidFill>
                  <a:latin typeface="Arial" panose="020B0604020202020204" pitchFamily="34" charset="0"/>
                  <a:ea typeface="宋体" panose="02010600030101010101" pitchFamily="2" charset="-122"/>
                </a:defRPr>
              </a:lvl4pPr>
              <a:lvl5pPr marL="2057400" indent="-228600" defTabSz="1066800">
                <a:defRPr>
                  <a:solidFill>
                    <a:schemeClr val="tx1"/>
                  </a:solidFill>
                  <a:latin typeface="Arial" panose="020B0604020202020204" pitchFamily="34" charset="0"/>
                  <a:ea typeface="宋体" panose="02010600030101010101" pitchFamily="2" charset="-122"/>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rgbClr val="000000"/>
                  </a:solidFill>
                  <a:latin typeface="微软雅黑" panose="020B0503020204020204" pitchFamily="34" charset="-122"/>
                  <a:ea typeface="微软雅黑" panose="020B0503020204020204" pitchFamily="34" charset="-122"/>
                </a:rPr>
                <a:t>Physical Port</a:t>
              </a:r>
            </a:p>
          </p:txBody>
        </p:sp>
        <p:sp>
          <p:nvSpPr>
            <p:cNvPr id="35868" name="Text Box 88"/>
            <p:cNvSpPr txBox="1">
              <a:spLocks noChangeArrowheads="1"/>
            </p:cNvSpPr>
            <p:nvPr/>
          </p:nvSpPr>
          <p:spPr bwMode="auto">
            <a:xfrm rot="-5400000">
              <a:off x="7777176" y="2598171"/>
              <a:ext cx="2081110" cy="35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6299" tIns="53145" rIns="106299" bIns="53145">
              <a:spAutoFit/>
            </a:bodyPr>
            <a:lstStyle>
              <a:lvl1pPr defTabSz="1066800">
                <a:defRPr>
                  <a:solidFill>
                    <a:schemeClr val="tx1"/>
                  </a:solidFill>
                  <a:latin typeface="Arial" panose="020B0604020202020204" pitchFamily="34" charset="0"/>
                  <a:ea typeface="宋体" panose="02010600030101010101" pitchFamily="2" charset="-122"/>
                </a:defRPr>
              </a:lvl1pPr>
              <a:lvl2pPr marL="742950" indent="-285750" defTabSz="1066800">
                <a:defRPr>
                  <a:solidFill>
                    <a:schemeClr val="tx1"/>
                  </a:solidFill>
                  <a:latin typeface="Arial" panose="020B0604020202020204" pitchFamily="34" charset="0"/>
                  <a:ea typeface="宋体" panose="02010600030101010101" pitchFamily="2" charset="-122"/>
                </a:defRPr>
              </a:lvl2pPr>
              <a:lvl3pPr marL="1143000" indent="-228600" defTabSz="1066800">
                <a:defRPr>
                  <a:solidFill>
                    <a:schemeClr val="tx1"/>
                  </a:solidFill>
                  <a:latin typeface="Arial" panose="020B0604020202020204" pitchFamily="34" charset="0"/>
                  <a:ea typeface="宋体" panose="02010600030101010101" pitchFamily="2" charset="-122"/>
                </a:defRPr>
              </a:lvl3pPr>
              <a:lvl4pPr marL="1600200" indent="-228600" defTabSz="1066800">
                <a:defRPr>
                  <a:solidFill>
                    <a:schemeClr val="tx1"/>
                  </a:solidFill>
                  <a:latin typeface="Arial" panose="020B0604020202020204" pitchFamily="34" charset="0"/>
                  <a:ea typeface="宋体" panose="02010600030101010101" pitchFamily="2" charset="-122"/>
                </a:defRPr>
              </a:lvl4pPr>
              <a:lvl5pPr marL="2057400" indent="-228600" defTabSz="1066800">
                <a:defRPr>
                  <a:solidFill>
                    <a:schemeClr val="tx1"/>
                  </a:solidFill>
                  <a:latin typeface="Arial" panose="020B0604020202020204" pitchFamily="34" charset="0"/>
                  <a:ea typeface="宋体" panose="02010600030101010101" pitchFamily="2" charset="-122"/>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rgbClr val="000000"/>
                  </a:solidFill>
                  <a:latin typeface="微软雅黑" panose="020B0503020204020204" pitchFamily="34" charset="-122"/>
                  <a:ea typeface="微软雅黑" panose="020B0503020204020204" pitchFamily="34" charset="-122"/>
                </a:rPr>
                <a:t>Sub-interface</a:t>
              </a:r>
            </a:p>
          </p:txBody>
        </p:sp>
        <p:sp>
          <p:nvSpPr>
            <p:cNvPr id="35869" name="Text Box 89"/>
            <p:cNvSpPr txBox="1">
              <a:spLocks noChangeArrowheads="1"/>
            </p:cNvSpPr>
            <p:nvPr/>
          </p:nvSpPr>
          <p:spPr bwMode="auto">
            <a:xfrm rot="-5400000">
              <a:off x="9079126" y="2095453"/>
              <a:ext cx="904236" cy="30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6299" tIns="53145" rIns="106299" bIns="53145">
              <a:spAutoFit/>
            </a:bodyPr>
            <a:lstStyle>
              <a:lvl1pPr defTabSz="1066800">
                <a:defRPr>
                  <a:solidFill>
                    <a:schemeClr val="tx1"/>
                  </a:solidFill>
                  <a:latin typeface="Arial" panose="020B0604020202020204" pitchFamily="34" charset="0"/>
                  <a:ea typeface="宋体" panose="02010600030101010101" pitchFamily="2" charset="-122"/>
                </a:defRPr>
              </a:lvl1pPr>
              <a:lvl2pPr marL="742950" indent="-285750" defTabSz="1066800">
                <a:defRPr>
                  <a:solidFill>
                    <a:schemeClr val="tx1"/>
                  </a:solidFill>
                  <a:latin typeface="Arial" panose="020B0604020202020204" pitchFamily="34" charset="0"/>
                  <a:ea typeface="宋体" panose="02010600030101010101" pitchFamily="2" charset="-122"/>
                </a:defRPr>
              </a:lvl2pPr>
              <a:lvl3pPr marL="1143000" indent="-228600" defTabSz="1066800">
                <a:defRPr>
                  <a:solidFill>
                    <a:schemeClr val="tx1"/>
                  </a:solidFill>
                  <a:latin typeface="Arial" panose="020B0604020202020204" pitchFamily="34" charset="0"/>
                  <a:ea typeface="宋体" panose="02010600030101010101" pitchFamily="2" charset="-122"/>
                </a:defRPr>
              </a:lvl3pPr>
              <a:lvl4pPr marL="1600200" indent="-228600" defTabSz="1066800">
                <a:defRPr>
                  <a:solidFill>
                    <a:schemeClr val="tx1"/>
                  </a:solidFill>
                  <a:latin typeface="Arial" panose="020B0604020202020204" pitchFamily="34" charset="0"/>
                  <a:ea typeface="宋体" panose="02010600030101010101" pitchFamily="2" charset="-122"/>
                </a:defRPr>
              </a:lvl4pPr>
              <a:lvl5pPr marL="2057400" indent="-228600" defTabSz="1066800">
                <a:defRPr>
                  <a:solidFill>
                    <a:schemeClr val="tx1"/>
                  </a:solidFill>
                  <a:latin typeface="Arial" panose="020B0604020202020204" pitchFamily="34" charset="0"/>
                  <a:ea typeface="宋体" panose="02010600030101010101" pitchFamily="2" charset="-122"/>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100">
                  <a:solidFill>
                    <a:srgbClr val="000000"/>
                  </a:solidFill>
                  <a:latin typeface="微软雅黑" panose="020B0503020204020204" pitchFamily="34" charset="-122"/>
                  <a:ea typeface="微软雅黑" panose="020B0503020204020204" pitchFamily="34" charset="-122"/>
                </a:rPr>
                <a:t>VLAN</a:t>
              </a:r>
            </a:p>
          </p:txBody>
        </p:sp>
        <p:sp>
          <p:nvSpPr>
            <p:cNvPr id="35870" name="AutoShape 90"/>
            <p:cNvSpPr>
              <a:spLocks noChangeArrowheads="1"/>
            </p:cNvSpPr>
            <p:nvPr/>
          </p:nvSpPr>
          <p:spPr bwMode="auto">
            <a:xfrm>
              <a:off x="10081719" y="2455548"/>
              <a:ext cx="718277" cy="246485"/>
            </a:xfrm>
            <a:prstGeom prst="wedgeRoundRectCallout">
              <a:avLst>
                <a:gd name="adj1" fmla="val -27181"/>
                <a:gd name="adj2" fmla="val -141111"/>
                <a:gd name="adj3" fmla="val 16667"/>
              </a:avLst>
            </a:prstGeom>
            <a:noFill/>
            <a:ln w="19050">
              <a:solidFill>
                <a:srgbClr val="99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06299" tIns="53145" rIns="106299" bIns="53145"/>
            <a:lstStyle>
              <a:lvl1pPr defTabSz="1066800">
                <a:defRPr>
                  <a:solidFill>
                    <a:schemeClr val="tx1"/>
                  </a:solidFill>
                  <a:latin typeface="Arial" panose="020B0604020202020204" pitchFamily="34" charset="0"/>
                  <a:ea typeface="宋体" panose="02010600030101010101" pitchFamily="2" charset="-122"/>
                </a:defRPr>
              </a:lvl1pPr>
              <a:lvl2pPr marL="742950" indent="-285750" defTabSz="1066800">
                <a:defRPr>
                  <a:solidFill>
                    <a:schemeClr val="tx1"/>
                  </a:solidFill>
                  <a:latin typeface="Arial" panose="020B0604020202020204" pitchFamily="34" charset="0"/>
                  <a:ea typeface="宋体" panose="02010600030101010101" pitchFamily="2" charset="-122"/>
                </a:defRPr>
              </a:lvl2pPr>
              <a:lvl3pPr marL="1143000" indent="-228600" defTabSz="1066800">
                <a:defRPr>
                  <a:solidFill>
                    <a:schemeClr val="tx1"/>
                  </a:solidFill>
                  <a:latin typeface="Arial" panose="020B0604020202020204" pitchFamily="34" charset="0"/>
                  <a:ea typeface="宋体" panose="02010600030101010101" pitchFamily="2" charset="-122"/>
                </a:defRPr>
              </a:lvl3pPr>
              <a:lvl4pPr marL="1600200" indent="-228600" defTabSz="1066800">
                <a:defRPr>
                  <a:solidFill>
                    <a:schemeClr val="tx1"/>
                  </a:solidFill>
                  <a:latin typeface="Arial" panose="020B0604020202020204" pitchFamily="34" charset="0"/>
                  <a:ea typeface="宋体" panose="02010600030101010101" pitchFamily="2" charset="-122"/>
                </a:defRPr>
              </a:lvl4pPr>
              <a:lvl5pPr marL="2057400" indent="-228600" defTabSz="1066800">
                <a:defRPr>
                  <a:solidFill>
                    <a:schemeClr val="tx1"/>
                  </a:solidFill>
                  <a:latin typeface="Arial" panose="020B0604020202020204" pitchFamily="34" charset="0"/>
                  <a:ea typeface="宋体" panose="02010600030101010101" pitchFamily="2" charset="-122"/>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800">
                  <a:solidFill>
                    <a:srgbClr val="990000"/>
                  </a:solidFill>
                  <a:latin typeface="微软雅黑" panose="020B0503020204020204" pitchFamily="34" charset="-122"/>
                  <a:ea typeface="微软雅黑" panose="020B0503020204020204" pitchFamily="34" charset="-122"/>
                </a:rPr>
                <a:t>Service</a:t>
              </a:r>
            </a:p>
          </p:txBody>
        </p:sp>
        <p:sp>
          <p:nvSpPr>
            <p:cNvPr id="35871" name="Text Box 91"/>
            <p:cNvSpPr txBox="1">
              <a:spLocks noChangeArrowheads="1"/>
            </p:cNvSpPr>
            <p:nvPr/>
          </p:nvSpPr>
          <p:spPr bwMode="auto">
            <a:xfrm rot="-5400000">
              <a:off x="9011375" y="2966990"/>
              <a:ext cx="904236" cy="30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6299" tIns="53145" rIns="106299" bIns="53145">
              <a:spAutoFit/>
            </a:bodyPr>
            <a:lstStyle>
              <a:lvl1pPr defTabSz="1066800">
                <a:defRPr>
                  <a:solidFill>
                    <a:schemeClr val="tx1"/>
                  </a:solidFill>
                  <a:latin typeface="Arial" panose="020B0604020202020204" pitchFamily="34" charset="0"/>
                  <a:ea typeface="宋体" panose="02010600030101010101" pitchFamily="2" charset="-122"/>
                </a:defRPr>
              </a:lvl1pPr>
              <a:lvl2pPr marL="742950" indent="-285750" defTabSz="1066800">
                <a:defRPr>
                  <a:solidFill>
                    <a:schemeClr val="tx1"/>
                  </a:solidFill>
                  <a:latin typeface="Arial" panose="020B0604020202020204" pitchFamily="34" charset="0"/>
                  <a:ea typeface="宋体" panose="02010600030101010101" pitchFamily="2" charset="-122"/>
                </a:defRPr>
              </a:lvl2pPr>
              <a:lvl3pPr marL="1143000" indent="-228600" defTabSz="1066800">
                <a:defRPr>
                  <a:solidFill>
                    <a:schemeClr val="tx1"/>
                  </a:solidFill>
                  <a:latin typeface="Arial" panose="020B0604020202020204" pitchFamily="34" charset="0"/>
                  <a:ea typeface="宋体" panose="02010600030101010101" pitchFamily="2" charset="-122"/>
                </a:defRPr>
              </a:lvl3pPr>
              <a:lvl4pPr marL="1600200" indent="-228600" defTabSz="1066800">
                <a:defRPr>
                  <a:solidFill>
                    <a:schemeClr val="tx1"/>
                  </a:solidFill>
                  <a:latin typeface="Arial" panose="020B0604020202020204" pitchFamily="34" charset="0"/>
                  <a:ea typeface="宋体" panose="02010600030101010101" pitchFamily="2" charset="-122"/>
                </a:defRPr>
              </a:lvl4pPr>
              <a:lvl5pPr marL="2057400" indent="-228600" defTabSz="1066800">
                <a:defRPr>
                  <a:solidFill>
                    <a:schemeClr val="tx1"/>
                  </a:solidFill>
                  <a:latin typeface="Arial" panose="020B0604020202020204" pitchFamily="34" charset="0"/>
                  <a:ea typeface="宋体" panose="02010600030101010101" pitchFamily="2" charset="-122"/>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100">
                  <a:solidFill>
                    <a:srgbClr val="000000"/>
                  </a:solidFill>
                  <a:latin typeface="微软雅黑" panose="020B0503020204020204" pitchFamily="34" charset="-122"/>
                  <a:ea typeface="微软雅黑" panose="020B0503020204020204" pitchFamily="34" charset="-122"/>
                </a:rPr>
                <a:t>VLAN</a:t>
              </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云形 60"/>
          <p:cNvSpPr/>
          <p:nvPr/>
        </p:nvSpPr>
        <p:spPr bwMode="auto">
          <a:xfrm>
            <a:off x="1803400" y="828675"/>
            <a:ext cx="1898650" cy="771525"/>
          </a:xfrm>
          <a:prstGeom prst="cloud">
            <a:avLst/>
          </a:prstGeom>
          <a:solidFill>
            <a:schemeClr val="bg1"/>
          </a:solidFill>
          <a:ln>
            <a:solidFill>
              <a:schemeClr val="bg1">
                <a:lumMod val="95000"/>
              </a:schemeClr>
            </a:solidFill>
          </a:ln>
          <a:effectLst>
            <a:outerShdw blurRad="50800" dist="38100" dir="2700000" algn="tl" rotWithShape="0">
              <a:prstClr val="black">
                <a:alpha val="40000"/>
              </a:prstClr>
            </a:outerShdw>
          </a:effectLst>
          <a:extLst/>
        </p:spPr>
        <p:txBody>
          <a:bodyPr wrap="none"/>
          <a:lstStyle/>
          <a:p>
            <a:pPr eaLnBrk="1" hangingPunct="1">
              <a:buClr>
                <a:srgbClr val="CC9900"/>
              </a:buClr>
              <a:buFont typeface="Wingdings" pitchFamily="2" charset="2"/>
              <a:buChar char="n"/>
              <a:defRPr/>
            </a:pPr>
            <a:endParaRPr lang="zh-CN" altLang="en-US" dirty="0">
              <a:solidFill>
                <a:schemeClr val="bg1"/>
              </a:solidFill>
              <a:latin typeface="Arial" charset="0"/>
              <a:ea typeface="宋体" charset="-122"/>
            </a:endParaRPr>
          </a:p>
        </p:txBody>
      </p:sp>
      <p:sp>
        <p:nvSpPr>
          <p:cNvPr id="59" name="云形 58"/>
          <p:cNvSpPr/>
          <p:nvPr/>
        </p:nvSpPr>
        <p:spPr bwMode="auto">
          <a:xfrm>
            <a:off x="3043238" y="2320925"/>
            <a:ext cx="1778000" cy="769938"/>
          </a:xfrm>
          <a:prstGeom prst="cloud">
            <a:avLst/>
          </a:prstGeom>
          <a:noFill/>
          <a:ln>
            <a:solidFill>
              <a:srgbClr val="0070C0"/>
            </a:solidFill>
          </a:ln>
          <a:effectLst>
            <a:outerShdw blurRad="50800" dist="38100" dir="2700000" algn="tl" rotWithShape="0">
              <a:prstClr val="black">
                <a:alpha val="40000"/>
              </a:prstClr>
            </a:outerShdw>
          </a:effectLst>
          <a:extLst/>
        </p:spPr>
        <p:txBody>
          <a:bodyPr/>
          <a:lstStyle/>
          <a:p>
            <a:pPr eaLnBrk="1" hangingPunct="1">
              <a:buClr>
                <a:srgbClr val="CC9900"/>
              </a:buClr>
              <a:defRPr/>
            </a:pPr>
            <a:endParaRPr lang="zh-CN" altLang="en-US" sz="1000" dirty="0">
              <a:latin typeface="Arial" charset="0"/>
              <a:ea typeface="宋体" charset="-122"/>
            </a:endParaRPr>
          </a:p>
        </p:txBody>
      </p:sp>
      <p:sp>
        <p:nvSpPr>
          <p:cNvPr id="37892" name="标题 1"/>
          <p:cNvSpPr txBox="1">
            <a:spLocks/>
          </p:cNvSpPr>
          <p:nvPr/>
        </p:nvSpPr>
        <p:spPr bwMode="auto">
          <a:xfrm>
            <a:off x="395288" y="123825"/>
            <a:ext cx="913288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精细化的管控</a:t>
            </a:r>
            <a:r>
              <a:rPr lang="en-US" altLang="zh-CN" sz="28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r>
              <a:rPr lang="zh-CN" altLang="en-US" sz="280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基于用户业务的带宽管理</a:t>
            </a:r>
          </a:p>
        </p:txBody>
      </p:sp>
      <p:pic>
        <p:nvPicPr>
          <p:cNvPr id="37893" name="Picture 2" descr="http://localhost:7890/pages/31184200/02/31184200/02/resources/me60v6r2_cfg_zh/ne/images/fig_dc_ne_cfg_01266201.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625" y="1354138"/>
            <a:ext cx="1190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6" descr="数字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1416050"/>
            <a:ext cx="3698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8" descr="数字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0" y="2095500"/>
            <a:ext cx="3698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p:cNvSpPr txBox="1"/>
          <p:nvPr/>
        </p:nvSpPr>
        <p:spPr>
          <a:xfrm>
            <a:off x="5153025" y="1366838"/>
            <a:ext cx="3508375" cy="892175"/>
          </a:xfrm>
          <a:prstGeom prst="rect">
            <a:avLst/>
          </a:prstGeom>
          <a:noFill/>
        </p:spPr>
        <p:txBody>
          <a:bodyPr>
            <a:spAutoFit/>
          </a:bodyPr>
          <a:lstStyle/>
          <a:p>
            <a:pPr eaLnBrk="1" fontAlgn="auto" hangingPunct="1">
              <a:spcBef>
                <a:spcPts val="0"/>
              </a:spcBef>
              <a:spcAft>
                <a:spcPts val="0"/>
              </a:spcAft>
              <a:defRPr/>
            </a:pPr>
            <a:r>
              <a:rPr lang="zh-CN" altLang="en-US" sz="1200" dirty="0">
                <a:latin typeface="+mn-ea"/>
                <a:ea typeface="+mn-ea"/>
              </a:rPr>
              <a:t>华为</a:t>
            </a:r>
            <a:r>
              <a:rPr lang="en-US" altLang="zh-CN" sz="1200" dirty="0">
                <a:latin typeface="+mn-ea"/>
                <a:ea typeface="+mn-ea"/>
              </a:rPr>
              <a:t>BRAS</a:t>
            </a:r>
            <a:r>
              <a:rPr lang="zh-CN" altLang="en-US" sz="1200" dirty="0">
                <a:latin typeface="+mn-ea"/>
                <a:ea typeface="+mn-ea"/>
              </a:rPr>
              <a:t>设备支持强大的</a:t>
            </a:r>
            <a:r>
              <a:rPr lang="en-US" altLang="zh-CN" sz="1200" dirty="0" err="1">
                <a:latin typeface="+mn-ea"/>
                <a:ea typeface="+mn-ea"/>
              </a:rPr>
              <a:t>HQoS</a:t>
            </a:r>
            <a:r>
              <a:rPr lang="zh-CN" altLang="en-US" sz="1200" dirty="0">
                <a:latin typeface="+mn-ea"/>
                <a:ea typeface="+mn-ea"/>
              </a:rPr>
              <a:t>和带宽控制能力，能实现基于每个学生</a:t>
            </a:r>
            <a:r>
              <a:rPr lang="en-US" altLang="zh-CN" sz="1200" dirty="0">
                <a:latin typeface="+mn-ea"/>
                <a:ea typeface="+mn-ea"/>
              </a:rPr>
              <a:t>/</a:t>
            </a:r>
            <a:r>
              <a:rPr lang="zh-CN" altLang="en-US" sz="1200" dirty="0">
                <a:latin typeface="+mn-ea"/>
                <a:ea typeface="+mn-ea"/>
              </a:rPr>
              <a:t>每间宿舍的带宽分配，及对每个学生</a:t>
            </a:r>
            <a:r>
              <a:rPr lang="en-US" altLang="zh-CN" sz="1200" dirty="0">
                <a:latin typeface="+mn-ea"/>
                <a:ea typeface="+mn-ea"/>
              </a:rPr>
              <a:t>HTTP</a:t>
            </a:r>
            <a:r>
              <a:rPr lang="zh-CN" altLang="en-US" sz="1200" dirty="0">
                <a:latin typeface="+mn-ea"/>
                <a:ea typeface="+mn-ea"/>
              </a:rPr>
              <a:t>、</a:t>
            </a:r>
            <a:r>
              <a:rPr lang="en-US" altLang="zh-CN" sz="1200" dirty="0">
                <a:latin typeface="+mn-ea"/>
                <a:ea typeface="+mn-ea"/>
              </a:rPr>
              <a:t>VOIP</a:t>
            </a:r>
            <a:r>
              <a:rPr lang="zh-CN" altLang="en-US" sz="1200" dirty="0">
                <a:latin typeface="+mn-ea"/>
                <a:ea typeface="+mn-ea"/>
              </a:rPr>
              <a:t>等上网业务的带宽分配。</a:t>
            </a:r>
            <a:endParaRPr lang="en-US" altLang="zh-CN" sz="1200" dirty="0">
              <a:latin typeface="+mn-ea"/>
              <a:ea typeface="+mn-ea"/>
            </a:endParaRPr>
          </a:p>
          <a:p>
            <a:pPr eaLnBrk="1" fontAlgn="auto" hangingPunct="1">
              <a:spcBef>
                <a:spcPts val="0"/>
              </a:spcBef>
              <a:spcAft>
                <a:spcPts val="0"/>
              </a:spcAft>
              <a:defRPr/>
            </a:pPr>
            <a:endParaRPr lang="zh-CN" altLang="en-US" sz="1600" dirty="0">
              <a:latin typeface="+mn-ea"/>
              <a:ea typeface="+mn-ea"/>
            </a:endParaRPr>
          </a:p>
        </p:txBody>
      </p:sp>
      <p:sp>
        <p:nvSpPr>
          <p:cNvPr id="65" name="TextBox 64"/>
          <p:cNvSpPr txBox="1"/>
          <p:nvPr/>
        </p:nvSpPr>
        <p:spPr>
          <a:xfrm>
            <a:off x="5164138" y="2024063"/>
            <a:ext cx="3506787" cy="893762"/>
          </a:xfrm>
          <a:prstGeom prst="rect">
            <a:avLst/>
          </a:prstGeom>
          <a:noFill/>
        </p:spPr>
        <p:txBody>
          <a:bodyPr>
            <a:spAutoFit/>
          </a:bodyPr>
          <a:lstStyle/>
          <a:p>
            <a:pPr eaLnBrk="1" fontAlgn="auto" hangingPunct="1">
              <a:spcBef>
                <a:spcPts val="0"/>
              </a:spcBef>
              <a:spcAft>
                <a:spcPts val="0"/>
              </a:spcAft>
              <a:defRPr/>
            </a:pPr>
            <a:r>
              <a:rPr lang="zh-CN" altLang="en-US" sz="1200" dirty="0">
                <a:latin typeface="+mn-ea"/>
                <a:ea typeface="+mn-ea"/>
              </a:rPr>
              <a:t>允许存在各自的业务策略模板，可以基于用户、基于时段来进行灵活的带宽管理，可以方便学校管理到每一个教师学生 </a:t>
            </a:r>
          </a:p>
          <a:p>
            <a:pPr eaLnBrk="1" fontAlgn="auto" hangingPunct="1">
              <a:spcBef>
                <a:spcPts val="0"/>
              </a:spcBef>
              <a:spcAft>
                <a:spcPts val="0"/>
              </a:spcAft>
              <a:defRPr/>
            </a:pPr>
            <a:endParaRPr lang="zh-CN" altLang="en-US" sz="1600" dirty="0">
              <a:latin typeface="+mn-ea"/>
              <a:ea typeface="+mn-ea"/>
            </a:endParaRPr>
          </a:p>
        </p:txBody>
      </p:sp>
      <p:sp>
        <p:nvSpPr>
          <p:cNvPr id="37898" name="矩形 65"/>
          <p:cNvSpPr>
            <a:spLocks noChangeArrowheads="1"/>
          </p:cNvSpPr>
          <p:nvPr/>
        </p:nvSpPr>
        <p:spPr bwMode="auto">
          <a:xfrm>
            <a:off x="4943475" y="3133725"/>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solidFill>
                  <a:srgbClr val="C00000"/>
                </a:solidFill>
                <a:latin typeface="微软雅黑" panose="020B0503020204020204" pitchFamily="34" charset="-122"/>
                <a:ea typeface="微软雅黑" panose="020B0503020204020204" pitchFamily="34" charset="-122"/>
              </a:rPr>
              <a:t>可规划：一个系的，一个导师的，一个同学的，一个业务的流量</a:t>
            </a:r>
          </a:p>
        </p:txBody>
      </p:sp>
      <p:cxnSp>
        <p:nvCxnSpPr>
          <p:cNvPr id="70" name="直接连接符 69"/>
          <p:cNvCxnSpPr/>
          <p:nvPr/>
        </p:nvCxnSpPr>
        <p:spPr bwMode="auto">
          <a:xfrm flipH="1">
            <a:off x="2786063" y="1409700"/>
            <a:ext cx="76200" cy="287338"/>
          </a:xfrm>
          <a:prstGeom prst="line">
            <a:avLst/>
          </a:prstGeom>
          <a:ln/>
          <a:extLst/>
        </p:spPr>
        <p:style>
          <a:lnRef idx="1">
            <a:schemeClr val="dk1"/>
          </a:lnRef>
          <a:fillRef idx="0">
            <a:schemeClr val="dk1"/>
          </a:fillRef>
          <a:effectRef idx="0">
            <a:schemeClr val="dk1"/>
          </a:effectRef>
          <a:fontRef idx="minor">
            <a:schemeClr val="tx1"/>
          </a:fontRef>
        </p:style>
      </p:cxnSp>
      <p:grpSp>
        <p:nvGrpSpPr>
          <p:cNvPr id="2" name="组合 70"/>
          <p:cNvGrpSpPr/>
          <p:nvPr/>
        </p:nvGrpSpPr>
        <p:grpSpPr>
          <a:xfrm>
            <a:off x="2141148" y="1701142"/>
            <a:ext cx="1207694" cy="619388"/>
            <a:chOff x="863588" y="1700808"/>
            <a:chExt cx="940883" cy="504056"/>
          </a:xfrm>
          <a:effectLst>
            <a:outerShdw blurRad="50800" dist="38100" dir="2700000" algn="tl" rotWithShape="0">
              <a:prstClr val="black">
                <a:alpha val="40000"/>
              </a:prstClr>
            </a:outerShdw>
          </a:effectLst>
        </p:grpSpPr>
        <p:sp>
          <p:nvSpPr>
            <p:cNvPr id="73" name="云形 72"/>
            <p:cNvSpPr/>
            <p:nvPr/>
          </p:nvSpPr>
          <p:spPr bwMode="auto">
            <a:xfrm>
              <a:off x="863588" y="1700808"/>
              <a:ext cx="940883" cy="504056"/>
            </a:xfrm>
            <a:prstGeom prst="cloud">
              <a:avLst/>
            </a:prstGeom>
            <a:solidFill>
              <a:srgbClr val="00B0F0"/>
            </a:solidFill>
            <a:ln>
              <a:noFill/>
            </a:ln>
            <a:effectLst>
              <a:outerShdw blurRad="50800" dist="38100" dir="2700000" algn="tl" rotWithShape="0">
                <a:prstClr val="black">
                  <a:alpha val="40000"/>
                </a:prstClr>
              </a:outerShdw>
            </a:effectLst>
            <a:extLst/>
          </p:spPr>
          <p:txBody>
            <a:bodyPr/>
            <a:lstStyle/>
            <a:p>
              <a:pPr eaLnBrk="1" hangingPunct="1">
                <a:buClr>
                  <a:srgbClr val="CC9900"/>
                </a:buClr>
                <a:defRPr/>
              </a:pPr>
              <a:endParaRPr lang="zh-CN" altLang="en-US" sz="1200" dirty="0">
                <a:latin typeface="Arial" charset="0"/>
                <a:ea typeface="宋体" charset="-122"/>
              </a:endParaRPr>
            </a:p>
          </p:txBody>
        </p:sp>
        <p:sp>
          <p:nvSpPr>
            <p:cNvPr id="74" name="TextBox 73"/>
            <p:cNvSpPr txBox="1"/>
            <p:nvPr/>
          </p:nvSpPr>
          <p:spPr>
            <a:xfrm>
              <a:off x="863619" y="1793827"/>
              <a:ext cx="933922" cy="300561"/>
            </a:xfrm>
            <a:prstGeom prst="rect">
              <a:avLst/>
            </a:prstGeom>
            <a:noFill/>
            <a:ln>
              <a:noFill/>
            </a:ln>
          </p:spPr>
          <p:txBody>
            <a:bodyPr anchor="ctr">
              <a:spAutoFit/>
            </a:bodyPr>
            <a:lstStyle/>
            <a:p>
              <a:pPr algn="ctr" eaLnBrk="1" fontAlgn="auto" hangingPunct="1">
                <a:spcBef>
                  <a:spcPts val="0"/>
                </a:spcBef>
                <a:spcAft>
                  <a:spcPts val="0"/>
                </a:spcAft>
                <a:defRPr/>
              </a:pPr>
              <a:r>
                <a:rPr lang="en-US" altLang="zh-CN" b="1" dirty="0">
                  <a:solidFill>
                    <a:schemeClr val="bg1"/>
                  </a:solidFill>
                  <a:latin typeface="Arial" charset="0"/>
                  <a:ea typeface="宋体" charset="-122"/>
                </a:rPr>
                <a:t>Network</a:t>
              </a:r>
              <a:endParaRPr lang="zh-CN" altLang="en-US" b="1" dirty="0">
                <a:solidFill>
                  <a:schemeClr val="bg1"/>
                </a:solidFill>
                <a:latin typeface="Arial" charset="0"/>
                <a:ea typeface="宋体" charset="-122"/>
              </a:endParaRPr>
            </a:p>
          </p:txBody>
        </p:sp>
      </p:grpSp>
      <p:sp>
        <p:nvSpPr>
          <p:cNvPr id="37901" name="TextBox 77"/>
          <p:cNvSpPr txBox="1">
            <a:spLocks noChangeArrowheads="1"/>
          </p:cNvSpPr>
          <p:nvPr/>
        </p:nvSpPr>
        <p:spPr bwMode="auto">
          <a:xfrm>
            <a:off x="2443163" y="746125"/>
            <a:ext cx="10795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latin typeface="微软雅黑" panose="020B0503020204020204" pitchFamily="34" charset="-122"/>
                <a:ea typeface="微软雅黑" panose="020B0503020204020204" pitchFamily="34" charset="-122"/>
              </a:rPr>
              <a:t>Policy Server</a:t>
            </a:r>
            <a:endParaRPr lang="zh-CN" altLang="en-US" sz="1100">
              <a:latin typeface="微软雅黑" panose="020B0503020204020204" pitchFamily="34" charset="-122"/>
              <a:ea typeface="微软雅黑" panose="020B0503020204020204" pitchFamily="34" charset="-122"/>
            </a:endParaRPr>
          </a:p>
        </p:txBody>
      </p:sp>
      <p:sp>
        <p:nvSpPr>
          <p:cNvPr id="37902" name="TextBox 78"/>
          <p:cNvSpPr txBox="1">
            <a:spLocks noChangeArrowheads="1"/>
          </p:cNvSpPr>
          <p:nvPr/>
        </p:nvSpPr>
        <p:spPr bwMode="auto">
          <a:xfrm>
            <a:off x="1231900" y="2436813"/>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FrutigerNext LT Medium" panose="020B0603040504020204" pitchFamily="34" charset="0"/>
                <a:ea typeface="华文细黑" panose="02010600040101010101" pitchFamily="2" charset="-122"/>
              </a:rPr>
              <a:t>教师</a:t>
            </a:r>
          </a:p>
        </p:txBody>
      </p:sp>
      <p:sp>
        <p:nvSpPr>
          <p:cNvPr id="37903" name="TextBox 79"/>
          <p:cNvSpPr txBox="1">
            <a:spLocks noChangeArrowheads="1"/>
          </p:cNvSpPr>
          <p:nvPr/>
        </p:nvSpPr>
        <p:spPr bwMode="auto">
          <a:xfrm>
            <a:off x="2909887" y="969220"/>
            <a:ext cx="10541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a:latin typeface="微软雅黑" panose="020B0503020204020204" pitchFamily="34" charset="-122"/>
                <a:ea typeface="微软雅黑" panose="020B0503020204020204" pitchFamily="34" charset="-122"/>
              </a:rPr>
              <a:t>Portal Server</a:t>
            </a:r>
            <a:endParaRPr lang="zh-CN" altLang="en-US" sz="1100">
              <a:latin typeface="微软雅黑" panose="020B0503020204020204" pitchFamily="34" charset="-122"/>
              <a:ea typeface="微软雅黑" panose="020B0503020204020204" pitchFamily="34" charset="-122"/>
            </a:endParaRPr>
          </a:p>
        </p:txBody>
      </p:sp>
      <p:sp>
        <p:nvSpPr>
          <p:cNvPr id="37904" name="TextBox 83"/>
          <p:cNvSpPr txBox="1">
            <a:spLocks noChangeArrowheads="1"/>
          </p:cNvSpPr>
          <p:nvPr/>
        </p:nvSpPr>
        <p:spPr bwMode="auto">
          <a:xfrm>
            <a:off x="1692275" y="915988"/>
            <a:ext cx="10017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100">
                <a:latin typeface="微软雅黑" panose="020B0503020204020204" pitchFamily="34" charset="-122"/>
                <a:ea typeface="微软雅黑" panose="020B0503020204020204" pitchFamily="34" charset="-122"/>
              </a:rPr>
              <a:t>AAA Server</a:t>
            </a:r>
          </a:p>
        </p:txBody>
      </p:sp>
      <p:pic>
        <p:nvPicPr>
          <p:cNvPr id="88" name="Picture 76" descr="0713蔡钻华数通增加图标02"/>
          <p:cNvPicPr>
            <a:picLocks noChangeAspect="1" noChangeArrowheads="1"/>
          </p:cNvPicPr>
          <p:nvPr/>
        </p:nvPicPr>
        <p:blipFill>
          <a:blip r:embed="rId5"/>
          <a:srcRect/>
          <a:stretch>
            <a:fillRect/>
          </a:stretch>
        </p:blipFill>
        <p:spPr bwMode="auto">
          <a:xfrm>
            <a:off x="2239963" y="2611438"/>
            <a:ext cx="492125" cy="300037"/>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91" name="直接连接符 90"/>
          <p:cNvCxnSpPr>
            <a:endCxn id="88" idx="0"/>
          </p:cNvCxnSpPr>
          <p:nvPr/>
        </p:nvCxnSpPr>
        <p:spPr bwMode="auto">
          <a:xfrm flipH="1">
            <a:off x="2486025" y="2320925"/>
            <a:ext cx="79375" cy="290513"/>
          </a:xfrm>
          <a:prstGeom prst="line">
            <a:avLst/>
          </a:prstGeom>
          <a:ln/>
          <a:extLst/>
        </p:spPr>
        <p:style>
          <a:lnRef idx="1">
            <a:schemeClr val="dk1"/>
          </a:lnRef>
          <a:fillRef idx="0">
            <a:schemeClr val="dk1"/>
          </a:fillRef>
          <a:effectRef idx="0">
            <a:schemeClr val="dk1"/>
          </a:effectRef>
          <a:fontRef idx="minor">
            <a:schemeClr val="tx1"/>
          </a:fontRef>
        </p:style>
      </p:cxnSp>
      <p:sp>
        <p:nvSpPr>
          <p:cNvPr id="37907" name="TextBox 91"/>
          <p:cNvSpPr txBox="1">
            <a:spLocks noChangeArrowheads="1"/>
          </p:cNvSpPr>
          <p:nvPr/>
        </p:nvSpPr>
        <p:spPr bwMode="auto">
          <a:xfrm>
            <a:off x="1254125" y="2876550"/>
            <a:ext cx="647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FrutigerNext LT Medium" panose="020B0603040504020204" pitchFamily="34" charset="0"/>
                <a:ea typeface="华文细黑" panose="02010600040101010101" pitchFamily="2" charset="-122"/>
              </a:rPr>
              <a:t>学生</a:t>
            </a:r>
          </a:p>
        </p:txBody>
      </p:sp>
      <p:sp>
        <p:nvSpPr>
          <p:cNvPr id="37908" name="TextBox 92"/>
          <p:cNvSpPr txBox="1">
            <a:spLocks noChangeArrowheads="1"/>
          </p:cNvSpPr>
          <p:nvPr/>
        </p:nvSpPr>
        <p:spPr bwMode="auto">
          <a:xfrm>
            <a:off x="1312863" y="3324225"/>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FrutigerNext LT Medium" panose="020B0603040504020204" pitchFamily="34" charset="0"/>
                <a:ea typeface="华文细黑" panose="02010600040101010101" pitchFamily="2" charset="-122"/>
              </a:rPr>
              <a:t>学生</a:t>
            </a:r>
          </a:p>
        </p:txBody>
      </p:sp>
      <p:sp>
        <p:nvSpPr>
          <p:cNvPr id="94" name="TextBox 93"/>
          <p:cNvSpPr txBox="1"/>
          <p:nvPr/>
        </p:nvSpPr>
        <p:spPr>
          <a:xfrm>
            <a:off x="1204913" y="3595688"/>
            <a:ext cx="3490912" cy="276225"/>
          </a:xfrm>
          <a:prstGeom prst="rect">
            <a:avLst/>
          </a:prstGeom>
          <a:noFill/>
        </p:spPr>
        <p:txBody>
          <a:bodyPr>
            <a:spAutoFit/>
          </a:bodyPr>
          <a:lstStyle/>
          <a:p>
            <a:pPr eaLnBrk="1" fontAlgn="auto" hangingPunct="1">
              <a:spcBef>
                <a:spcPts val="0"/>
              </a:spcBef>
              <a:spcAft>
                <a:spcPts val="0"/>
              </a:spcAft>
              <a:defRPr/>
            </a:pPr>
            <a:r>
              <a:rPr lang="zh-CN" altLang="en-US" sz="1200" b="1" u="sng" dirty="0">
                <a:solidFill>
                  <a:srgbClr val="FF0000"/>
                </a:solidFill>
                <a:latin typeface="+mn-lt"/>
                <a:ea typeface="+mn-ea"/>
              </a:rPr>
              <a:t>教师：</a:t>
            </a:r>
            <a:r>
              <a:rPr lang="en-US" altLang="zh-CN" sz="1200" u="sng" dirty="0">
                <a:solidFill>
                  <a:schemeClr val="tx1">
                    <a:lumMod val="85000"/>
                    <a:lumOff val="15000"/>
                  </a:schemeClr>
                </a:solidFill>
                <a:latin typeface="+mn-lt"/>
                <a:ea typeface="+mn-ea"/>
              </a:rPr>
              <a:t>VIP</a:t>
            </a:r>
            <a:r>
              <a:rPr lang="zh-CN" altLang="en-US" sz="1200" u="sng" dirty="0">
                <a:solidFill>
                  <a:schemeClr val="tx1">
                    <a:lumMod val="85000"/>
                    <a:lumOff val="15000"/>
                  </a:schemeClr>
                </a:solidFill>
                <a:latin typeface="+mn-lt"/>
                <a:ea typeface="+mn-ea"/>
              </a:rPr>
              <a:t>用户，需要保证各种业务带宽</a:t>
            </a:r>
          </a:p>
        </p:txBody>
      </p:sp>
      <p:sp>
        <p:nvSpPr>
          <p:cNvPr id="95" name="TextBox 94"/>
          <p:cNvSpPr txBox="1"/>
          <p:nvPr/>
        </p:nvSpPr>
        <p:spPr>
          <a:xfrm>
            <a:off x="1204913" y="3863975"/>
            <a:ext cx="3490912" cy="277813"/>
          </a:xfrm>
          <a:prstGeom prst="rect">
            <a:avLst/>
          </a:prstGeom>
          <a:noFill/>
        </p:spPr>
        <p:txBody>
          <a:bodyPr>
            <a:spAutoFit/>
          </a:bodyPr>
          <a:lstStyle/>
          <a:p>
            <a:pPr eaLnBrk="1" fontAlgn="auto" hangingPunct="1">
              <a:spcBef>
                <a:spcPts val="0"/>
              </a:spcBef>
              <a:spcAft>
                <a:spcPts val="0"/>
              </a:spcAft>
              <a:defRPr/>
            </a:pPr>
            <a:r>
              <a:rPr lang="zh-CN" altLang="en-US" sz="1200" b="1" u="sng" dirty="0">
                <a:solidFill>
                  <a:srgbClr val="FF0000"/>
                </a:solidFill>
                <a:latin typeface="+mn-lt"/>
                <a:ea typeface="+mn-ea"/>
              </a:rPr>
              <a:t>学生：</a:t>
            </a:r>
            <a:r>
              <a:rPr lang="zh-CN" altLang="en-US" sz="1200" u="sng" dirty="0">
                <a:solidFill>
                  <a:schemeClr val="tx1">
                    <a:lumMod val="85000"/>
                    <a:lumOff val="15000"/>
                  </a:schemeClr>
                </a:solidFill>
                <a:latin typeface="+mn-lt"/>
                <a:ea typeface="+mn-ea"/>
              </a:rPr>
              <a:t>普通用户，需要</a:t>
            </a:r>
            <a:r>
              <a:rPr lang="en-US" altLang="zh-CN" sz="1200" u="sng" dirty="0">
                <a:solidFill>
                  <a:schemeClr val="tx1">
                    <a:lumMod val="85000"/>
                    <a:lumOff val="15000"/>
                  </a:schemeClr>
                </a:solidFill>
                <a:latin typeface="+mn-lt"/>
                <a:ea typeface="+mn-ea"/>
              </a:rPr>
              <a:t>BT</a:t>
            </a:r>
            <a:r>
              <a:rPr lang="zh-CN" altLang="en-US" sz="1200" u="sng" dirty="0">
                <a:solidFill>
                  <a:schemeClr val="tx1">
                    <a:lumMod val="85000"/>
                    <a:lumOff val="15000"/>
                  </a:schemeClr>
                </a:solidFill>
                <a:latin typeface="+mn-lt"/>
                <a:ea typeface="+mn-ea"/>
              </a:rPr>
              <a:t>下载，进行限制</a:t>
            </a:r>
          </a:p>
        </p:txBody>
      </p:sp>
      <p:sp>
        <p:nvSpPr>
          <p:cNvPr id="96" name="TextBox 95"/>
          <p:cNvSpPr txBox="1"/>
          <p:nvPr/>
        </p:nvSpPr>
        <p:spPr>
          <a:xfrm>
            <a:off x="1181100" y="4133850"/>
            <a:ext cx="4019550" cy="276225"/>
          </a:xfrm>
          <a:prstGeom prst="rect">
            <a:avLst/>
          </a:prstGeom>
          <a:noFill/>
        </p:spPr>
        <p:txBody>
          <a:bodyPr>
            <a:spAutoFit/>
          </a:bodyPr>
          <a:lstStyle/>
          <a:p>
            <a:pPr eaLnBrk="1" fontAlgn="auto" hangingPunct="1">
              <a:spcBef>
                <a:spcPts val="0"/>
              </a:spcBef>
              <a:spcAft>
                <a:spcPts val="0"/>
              </a:spcAft>
              <a:defRPr/>
            </a:pPr>
            <a:r>
              <a:rPr lang="zh-CN" altLang="en-US" sz="1200" b="1" u="sng" dirty="0">
                <a:solidFill>
                  <a:srgbClr val="FF0000"/>
                </a:solidFill>
                <a:latin typeface="+mn-lt"/>
                <a:ea typeface="+mn-ea"/>
              </a:rPr>
              <a:t>学生：</a:t>
            </a:r>
            <a:r>
              <a:rPr lang="zh-CN" altLang="en-US" sz="1200" u="sng" dirty="0">
                <a:solidFill>
                  <a:schemeClr val="tx1">
                    <a:lumMod val="85000"/>
                    <a:lumOff val="15000"/>
                  </a:schemeClr>
                </a:solidFill>
                <a:latin typeface="+mn-lt"/>
                <a:ea typeface="+mn-ea"/>
              </a:rPr>
              <a:t>普通用户，通过定制</a:t>
            </a:r>
            <a:r>
              <a:rPr lang="en-US" altLang="zh-CN" sz="1200" u="sng" dirty="0">
                <a:solidFill>
                  <a:schemeClr val="tx1">
                    <a:lumMod val="85000"/>
                    <a:lumOff val="15000"/>
                  </a:schemeClr>
                </a:solidFill>
                <a:latin typeface="+mn-lt"/>
                <a:ea typeface="+mn-ea"/>
              </a:rPr>
              <a:t>VOIP</a:t>
            </a:r>
            <a:r>
              <a:rPr lang="zh-CN" altLang="en-US" sz="1200" u="sng" dirty="0">
                <a:solidFill>
                  <a:schemeClr val="tx1">
                    <a:lumMod val="85000"/>
                    <a:lumOff val="15000"/>
                  </a:schemeClr>
                </a:solidFill>
                <a:latin typeface="+mn-lt"/>
                <a:ea typeface="+mn-ea"/>
              </a:rPr>
              <a:t>服务，体验差异化服务</a:t>
            </a:r>
          </a:p>
        </p:txBody>
      </p:sp>
      <p:sp>
        <p:nvSpPr>
          <p:cNvPr id="37912" name="TextBox 96"/>
          <p:cNvSpPr txBox="1">
            <a:spLocks noChangeArrowheads="1"/>
          </p:cNvSpPr>
          <p:nvPr/>
        </p:nvSpPr>
        <p:spPr bwMode="auto">
          <a:xfrm>
            <a:off x="2190750" y="2990850"/>
            <a:ext cx="1089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latin typeface="FrutigerNext LT Medium" panose="020B0603040504020204" pitchFamily="34" charset="0"/>
                <a:ea typeface="华文细黑" panose="02010600040101010101" pitchFamily="2" charset="-122"/>
              </a:rPr>
              <a:t>BRAS</a:t>
            </a:r>
            <a:endParaRPr lang="zh-CN" altLang="en-US" sz="1200" b="1">
              <a:latin typeface="FrutigerNext LT Medium" panose="020B0603040504020204" pitchFamily="34" charset="0"/>
              <a:ea typeface="华文细黑" panose="02010600040101010101" pitchFamily="2" charset="-122"/>
            </a:endParaRPr>
          </a:p>
        </p:txBody>
      </p:sp>
      <p:sp>
        <p:nvSpPr>
          <p:cNvPr id="37913" name="椭圆 97"/>
          <p:cNvSpPr>
            <a:spLocks noChangeArrowheads="1"/>
          </p:cNvSpPr>
          <p:nvPr/>
        </p:nvSpPr>
        <p:spPr bwMode="auto">
          <a:xfrm>
            <a:off x="3082925" y="2447925"/>
            <a:ext cx="708025" cy="230188"/>
          </a:xfrm>
          <a:prstGeom prst="ellipse">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00">
                <a:latin typeface="微软雅黑" panose="020B0503020204020204" pitchFamily="34" charset="-122"/>
                <a:ea typeface="微软雅黑" panose="020B0503020204020204" pitchFamily="34" charset="-122"/>
              </a:rPr>
              <a:t>文件下载</a:t>
            </a:r>
          </a:p>
        </p:txBody>
      </p:sp>
      <p:sp>
        <p:nvSpPr>
          <p:cNvPr id="99" name="椭圆 98"/>
          <p:cNvSpPr/>
          <p:nvPr/>
        </p:nvSpPr>
        <p:spPr bwMode="auto">
          <a:xfrm>
            <a:off x="3746500" y="2379663"/>
            <a:ext cx="709613" cy="230187"/>
          </a:xfrm>
          <a:prstGeom prst="ellipse">
            <a:avLst/>
          </a:prstGeom>
          <a:solidFill>
            <a:schemeClr val="accent3">
              <a:lumMod val="85000"/>
            </a:schemeClr>
          </a:solidFill>
          <a:ln w="9525" cap="flat" cmpd="sng" algn="ctr">
            <a:noFill/>
            <a:prstDash val="solid"/>
            <a:round/>
            <a:headEnd type="none" w="med" len="med"/>
            <a:tailEnd type="none" w="med" len="med"/>
          </a:ln>
          <a:effectLst/>
        </p:spPr>
        <p:txBody>
          <a:bodyPr lIns="0" tIns="0" rIns="0" bIns="0" anchor="ctr"/>
          <a:lstStyle/>
          <a:p>
            <a:pPr marL="285750" indent="-285750" algn="ctr" eaLnBrk="1" fontAlgn="auto" hangingPunct="1">
              <a:spcBef>
                <a:spcPts val="0"/>
              </a:spcBef>
              <a:spcAft>
                <a:spcPts val="0"/>
              </a:spcAft>
              <a:defRPr/>
            </a:pPr>
            <a:r>
              <a:rPr lang="en-US" altLang="zh-CN" sz="900" dirty="0">
                <a:latin typeface="微软雅黑" pitchFamily="34" charset="-122"/>
                <a:ea typeface="微软雅黑" pitchFamily="34" charset="-122"/>
              </a:rPr>
              <a:t>BT</a:t>
            </a:r>
            <a:endParaRPr lang="zh-CN" altLang="en-US" sz="900" dirty="0">
              <a:latin typeface="微软雅黑" pitchFamily="34" charset="-122"/>
              <a:ea typeface="微软雅黑" pitchFamily="34" charset="-122"/>
            </a:endParaRPr>
          </a:p>
        </p:txBody>
      </p:sp>
      <p:sp>
        <p:nvSpPr>
          <p:cNvPr id="37915" name="椭圆 99"/>
          <p:cNvSpPr>
            <a:spLocks noChangeArrowheads="1"/>
          </p:cNvSpPr>
          <p:nvPr/>
        </p:nvSpPr>
        <p:spPr bwMode="auto">
          <a:xfrm>
            <a:off x="4149725" y="2549525"/>
            <a:ext cx="708025" cy="230188"/>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00">
                <a:latin typeface="微软雅黑" panose="020B0503020204020204" pitchFamily="34" charset="-122"/>
                <a:ea typeface="微软雅黑" panose="020B0503020204020204" pitchFamily="34" charset="-122"/>
              </a:rPr>
              <a:t>网络游戏</a:t>
            </a:r>
          </a:p>
        </p:txBody>
      </p:sp>
      <p:sp>
        <p:nvSpPr>
          <p:cNvPr id="101" name="椭圆 100"/>
          <p:cNvSpPr/>
          <p:nvPr/>
        </p:nvSpPr>
        <p:spPr bwMode="auto">
          <a:xfrm>
            <a:off x="3217863" y="2798763"/>
            <a:ext cx="708025" cy="230187"/>
          </a:xfrm>
          <a:prstGeom prst="ellipse">
            <a:avLst/>
          </a:prstGeom>
          <a:solidFill>
            <a:schemeClr val="tx2">
              <a:lumMod val="20000"/>
              <a:lumOff val="80000"/>
            </a:schemeClr>
          </a:solidFill>
          <a:ln w="9525" cap="flat" cmpd="sng" algn="ctr">
            <a:noFill/>
            <a:prstDash val="solid"/>
            <a:round/>
            <a:headEnd type="none" w="med" len="med"/>
            <a:tailEnd type="none" w="med" len="med"/>
          </a:ln>
          <a:effectLst/>
        </p:spPr>
        <p:txBody>
          <a:bodyPr lIns="0" tIns="0" rIns="0" bIns="0" anchor="ctr"/>
          <a:lstStyle/>
          <a:p>
            <a:pPr marL="285750" indent="-285750" algn="ctr" eaLnBrk="1" fontAlgn="auto" hangingPunct="1">
              <a:spcBef>
                <a:spcPts val="0"/>
              </a:spcBef>
              <a:spcAft>
                <a:spcPts val="0"/>
              </a:spcAft>
              <a:defRPr/>
            </a:pPr>
            <a:r>
              <a:rPr lang="en-US" altLang="zh-CN" sz="900" dirty="0">
                <a:latin typeface="微软雅黑" pitchFamily="34" charset="-122"/>
                <a:ea typeface="微软雅黑" pitchFamily="34" charset="-122"/>
              </a:rPr>
              <a:t>VOIP</a:t>
            </a:r>
            <a:endParaRPr lang="zh-CN" altLang="en-US" sz="900" dirty="0">
              <a:latin typeface="微软雅黑" pitchFamily="34" charset="-122"/>
              <a:ea typeface="微软雅黑" pitchFamily="34" charset="-122"/>
            </a:endParaRPr>
          </a:p>
        </p:txBody>
      </p:sp>
      <p:sp>
        <p:nvSpPr>
          <p:cNvPr id="37917" name="椭圆 101"/>
          <p:cNvSpPr>
            <a:spLocks noChangeArrowheads="1"/>
          </p:cNvSpPr>
          <p:nvPr/>
        </p:nvSpPr>
        <p:spPr bwMode="auto">
          <a:xfrm>
            <a:off x="3927475" y="2762250"/>
            <a:ext cx="708025" cy="230188"/>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900">
                <a:latin typeface="微软雅黑" panose="020B0503020204020204" pitchFamily="34" charset="-122"/>
                <a:ea typeface="微软雅黑" panose="020B0503020204020204" pitchFamily="34" charset="-122"/>
              </a:rPr>
              <a:t>IPTV</a:t>
            </a:r>
            <a:endParaRPr lang="zh-CN" altLang="en-US" sz="900">
              <a:latin typeface="微软雅黑" panose="020B0503020204020204" pitchFamily="34" charset="-122"/>
              <a:ea typeface="微软雅黑" panose="020B0503020204020204" pitchFamily="34" charset="-122"/>
            </a:endParaRPr>
          </a:p>
        </p:txBody>
      </p:sp>
      <p:cxnSp>
        <p:nvCxnSpPr>
          <p:cNvPr id="37918" name="形状 102"/>
          <p:cNvCxnSpPr>
            <a:cxnSpLocks noChangeShapeType="1"/>
            <a:stCxn id="114" idx="31"/>
            <a:endCxn id="94" idx="1"/>
          </p:cNvCxnSpPr>
          <p:nvPr/>
        </p:nvCxnSpPr>
        <p:spPr bwMode="auto">
          <a:xfrm>
            <a:off x="952500" y="2308225"/>
            <a:ext cx="252413" cy="1425575"/>
          </a:xfrm>
          <a:prstGeom prst="bentConnector5">
            <a:avLst>
              <a:gd name="adj1" fmla="val 90333"/>
              <a:gd name="adj2" fmla="val 51782"/>
              <a:gd name="adj3" fmla="val 9671"/>
            </a:avLst>
          </a:prstGeom>
          <a:noFill/>
          <a:ln w="9525">
            <a:solidFill>
              <a:srgbClr val="0070C0"/>
            </a:solidFill>
            <a:miter lim="800000"/>
            <a:headEnd/>
            <a:tailEnd type="arrow" w="med" len="med"/>
          </a:ln>
          <a:extLst>
            <a:ext uri="{909E8E84-426E-40DD-AFC4-6F175D3DCCD1}">
              <a14:hiddenFill xmlns:a14="http://schemas.microsoft.com/office/drawing/2010/main">
                <a:noFill/>
              </a14:hiddenFill>
            </a:ext>
          </a:extLst>
        </p:spPr>
      </p:cxnSp>
      <p:cxnSp>
        <p:nvCxnSpPr>
          <p:cNvPr id="37919" name="形状 189"/>
          <p:cNvCxnSpPr>
            <a:cxnSpLocks noChangeShapeType="1"/>
          </p:cNvCxnSpPr>
          <p:nvPr/>
        </p:nvCxnSpPr>
        <p:spPr bwMode="auto">
          <a:xfrm rot="16200000" flipH="1">
            <a:off x="508794" y="3231356"/>
            <a:ext cx="1095375" cy="474663"/>
          </a:xfrm>
          <a:prstGeom prst="bentConnector3">
            <a:avLst>
              <a:gd name="adj1" fmla="val 97153"/>
            </a:avLst>
          </a:prstGeom>
          <a:noFill/>
          <a:ln w="9525">
            <a:solidFill>
              <a:srgbClr val="0070C0"/>
            </a:solidFill>
            <a:miter lim="800000"/>
            <a:headEnd/>
            <a:tailEnd type="arrow" w="med" len="med"/>
          </a:ln>
          <a:extLst>
            <a:ext uri="{909E8E84-426E-40DD-AFC4-6F175D3DCCD1}">
              <a14:hiddenFill xmlns:a14="http://schemas.microsoft.com/office/drawing/2010/main">
                <a:noFill/>
              </a14:hiddenFill>
            </a:ext>
          </a:extLst>
        </p:spPr>
      </p:cxnSp>
      <p:cxnSp>
        <p:nvCxnSpPr>
          <p:cNvPr id="37920" name="形状 189"/>
          <p:cNvCxnSpPr>
            <a:cxnSpLocks noChangeShapeType="1"/>
            <a:endCxn id="96" idx="1"/>
          </p:cNvCxnSpPr>
          <p:nvPr/>
        </p:nvCxnSpPr>
        <p:spPr bwMode="auto">
          <a:xfrm rot="16200000" flipH="1">
            <a:off x="635000" y="3725863"/>
            <a:ext cx="871538" cy="220662"/>
          </a:xfrm>
          <a:prstGeom prst="bentConnector2">
            <a:avLst/>
          </a:prstGeom>
          <a:noFill/>
          <a:ln w="9525">
            <a:solidFill>
              <a:srgbClr val="0070C0"/>
            </a:solidFill>
            <a:miter lim="800000"/>
            <a:headEnd/>
            <a:tailEnd type="arrow" w="med" len="med"/>
          </a:ln>
          <a:extLst>
            <a:ext uri="{909E8E84-426E-40DD-AFC4-6F175D3DCCD1}">
              <a14:hiddenFill xmlns:a14="http://schemas.microsoft.com/office/drawing/2010/main">
                <a:noFill/>
              </a14:hiddenFill>
            </a:ext>
          </a:extLst>
        </p:spPr>
      </p:cxnSp>
      <p:sp>
        <p:nvSpPr>
          <p:cNvPr id="106" name="任意多边形 105"/>
          <p:cNvSpPr/>
          <p:nvPr/>
        </p:nvSpPr>
        <p:spPr bwMode="auto">
          <a:xfrm rot="16200000" flipV="1">
            <a:off x="1939132" y="1796256"/>
            <a:ext cx="665162" cy="2270125"/>
          </a:xfrm>
          <a:custGeom>
            <a:avLst/>
            <a:gdLst>
              <a:gd name="connsiteX0" fmla="*/ 0 w 593387"/>
              <a:gd name="connsiteY0" fmla="*/ 2597285 h 2597285"/>
              <a:gd name="connsiteX1" fmla="*/ 68093 w 593387"/>
              <a:gd name="connsiteY1" fmla="*/ 2110902 h 2597285"/>
              <a:gd name="connsiteX2" fmla="*/ 126459 w 593387"/>
              <a:gd name="connsiteY2" fmla="*/ 1507787 h 2597285"/>
              <a:gd name="connsiteX3" fmla="*/ 486383 w 593387"/>
              <a:gd name="connsiteY3" fmla="*/ 972765 h 2597285"/>
              <a:gd name="connsiteX4" fmla="*/ 573932 w 593387"/>
              <a:gd name="connsiteY4" fmla="*/ 486383 h 2597285"/>
              <a:gd name="connsiteX5" fmla="*/ 593387 w 593387"/>
              <a:gd name="connsiteY5" fmla="*/ 0 h 2597285"/>
              <a:gd name="connsiteX0" fmla="*/ 0 w 809440"/>
              <a:gd name="connsiteY0" fmla="*/ 2597284 h 2597284"/>
              <a:gd name="connsiteX1" fmla="*/ 284146 w 809440"/>
              <a:gd name="connsiteY1" fmla="*/ 2110902 h 2597284"/>
              <a:gd name="connsiteX2" fmla="*/ 342512 w 809440"/>
              <a:gd name="connsiteY2" fmla="*/ 1507787 h 2597284"/>
              <a:gd name="connsiteX3" fmla="*/ 702436 w 809440"/>
              <a:gd name="connsiteY3" fmla="*/ 972765 h 2597284"/>
              <a:gd name="connsiteX4" fmla="*/ 789985 w 809440"/>
              <a:gd name="connsiteY4" fmla="*/ 486383 h 2597284"/>
              <a:gd name="connsiteX5" fmla="*/ 809440 w 809440"/>
              <a:gd name="connsiteY5" fmla="*/ 0 h 2597284"/>
              <a:gd name="connsiteX0" fmla="*/ 0 w 809440"/>
              <a:gd name="connsiteY0" fmla="*/ 2597284 h 2597284"/>
              <a:gd name="connsiteX1" fmla="*/ 226436 w 809440"/>
              <a:gd name="connsiteY1" fmla="*/ 2001910 h 2597284"/>
              <a:gd name="connsiteX2" fmla="*/ 342512 w 809440"/>
              <a:gd name="connsiteY2" fmla="*/ 1507787 h 2597284"/>
              <a:gd name="connsiteX3" fmla="*/ 702436 w 809440"/>
              <a:gd name="connsiteY3" fmla="*/ 972765 h 2597284"/>
              <a:gd name="connsiteX4" fmla="*/ 789985 w 809440"/>
              <a:gd name="connsiteY4" fmla="*/ 486383 h 2597284"/>
              <a:gd name="connsiteX5" fmla="*/ 809440 w 809440"/>
              <a:gd name="connsiteY5" fmla="*/ 0 h 2597284"/>
              <a:gd name="connsiteX0" fmla="*/ 0 w 649014"/>
              <a:gd name="connsiteY0" fmla="*/ 2615449 h 2615449"/>
              <a:gd name="connsiteX1" fmla="*/ 66010 w 649014"/>
              <a:gd name="connsiteY1" fmla="*/ 2001910 h 2615449"/>
              <a:gd name="connsiteX2" fmla="*/ 182086 w 649014"/>
              <a:gd name="connsiteY2" fmla="*/ 1507787 h 2615449"/>
              <a:gd name="connsiteX3" fmla="*/ 542010 w 649014"/>
              <a:gd name="connsiteY3" fmla="*/ 972765 h 2615449"/>
              <a:gd name="connsiteX4" fmla="*/ 629559 w 649014"/>
              <a:gd name="connsiteY4" fmla="*/ 486383 h 2615449"/>
              <a:gd name="connsiteX5" fmla="*/ 649014 w 649014"/>
              <a:gd name="connsiteY5" fmla="*/ 0 h 261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14" h="2615449">
                <a:moveTo>
                  <a:pt x="0" y="2615449"/>
                </a:moveTo>
                <a:cubicBezTo>
                  <a:pt x="23508" y="2463049"/>
                  <a:pt x="35662" y="2186520"/>
                  <a:pt x="66010" y="2001910"/>
                </a:cubicBezTo>
                <a:cubicBezTo>
                  <a:pt x="96358" y="1817300"/>
                  <a:pt x="102753" y="1679311"/>
                  <a:pt x="182086" y="1507787"/>
                </a:cubicBezTo>
                <a:cubicBezTo>
                  <a:pt x="261419" y="1336263"/>
                  <a:pt x="467431" y="1142999"/>
                  <a:pt x="542010" y="972765"/>
                </a:cubicBezTo>
                <a:cubicBezTo>
                  <a:pt x="616589" y="802531"/>
                  <a:pt x="611725" y="648511"/>
                  <a:pt x="629559" y="486383"/>
                </a:cubicBezTo>
                <a:cubicBezTo>
                  <a:pt x="647393" y="324256"/>
                  <a:pt x="648203" y="162128"/>
                  <a:pt x="649014" y="0"/>
                </a:cubicBezTo>
              </a:path>
            </a:pathLst>
          </a:custGeom>
          <a:ln w="38100">
            <a:solidFill>
              <a:srgbClr val="0070C0"/>
            </a:solidFill>
            <a:tailEnd type="stealth" w="med" len="lg"/>
          </a:ln>
          <a:extLst/>
        </p:spPr>
        <p:style>
          <a:lnRef idx="1">
            <a:schemeClr val="dk1"/>
          </a:lnRef>
          <a:fillRef idx="0">
            <a:schemeClr val="dk1"/>
          </a:fillRef>
          <a:effectRef idx="0">
            <a:schemeClr val="dk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07" name="任意多边形 106"/>
          <p:cNvSpPr/>
          <p:nvPr/>
        </p:nvSpPr>
        <p:spPr bwMode="auto">
          <a:xfrm rot="5400000">
            <a:off x="2483644" y="1316832"/>
            <a:ext cx="98425" cy="2986087"/>
          </a:xfrm>
          <a:custGeom>
            <a:avLst/>
            <a:gdLst>
              <a:gd name="connsiteX0" fmla="*/ 0 w 593387"/>
              <a:gd name="connsiteY0" fmla="*/ 2597285 h 2597285"/>
              <a:gd name="connsiteX1" fmla="*/ 68093 w 593387"/>
              <a:gd name="connsiteY1" fmla="*/ 2110902 h 2597285"/>
              <a:gd name="connsiteX2" fmla="*/ 126459 w 593387"/>
              <a:gd name="connsiteY2" fmla="*/ 1507787 h 2597285"/>
              <a:gd name="connsiteX3" fmla="*/ 486383 w 593387"/>
              <a:gd name="connsiteY3" fmla="*/ 972765 h 2597285"/>
              <a:gd name="connsiteX4" fmla="*/ 573932 w 593387"/>
              <a:gd name="connsiteY4" fmla="*/ 486383 h 2597285"/>
              <a:gd name="connsiteX5" fmla="*/ 593387 w 593387"/>
              <a:gd name="connsiteY5" fmla="*/ 0 h 2597285"/>
              <a:gd name="connsiteX0" fmla="*/ 12971 w 606358"/>
              <a:gd name="connsiteY0" fmla="*/ 2597285 h 2597285"/>
              <a:gd name="connsiteX1" fmla="*/ 81064 w 606358"/>
              <a:gd name="connsiteY1" fmla="*/ 2110902 h 2597285"/>
              <a:gd name="connsiteX2" fmla="*/ 499354 w 606358"/>
              <a:gd name="connsiteY2" fmla="*/ 972765 h 2597285"/>
              <a:gd name="connsiteX3" fmla="*/ 586903 w 606358"/>
              <a:gd name="connsiteY3" fmla="*/ 486383 h 2597285"/>
              <a:gd name="connsiteX4" fmla="*/ 606358 w 606358"/>
              <a:gd name="connsiteY4" fmla="*/ 0 h 2597285"/>
              <a:gd name="connsiteX0" fmla="*/ 0 w 593387"/>
              <a:gd name="connsiteY0" fmla="*/ 2597285 h 2597285"/>
              <a:gd name="connsiteX1" fmla="*/ 486383 w 593387"/>
              <a:gd name="connsiteY1" fmla="*/ 972765 h 2597285"/>
              <a:gd name="connsiteX2" fmla="*/ 573932 w 593387"/>
              <a:gd name="connsiteY2" fmla="*/ 486383 h 2597285"/>
              <a:gd name="connsiteX3" fmla="*/ 593387 w 593387"/>
              <a:gd name="connsiteY3" fmla="*/ 0 h 2597285"/>
              <a:gd name="connsiteX0" fmla="*/ 78907 w 180237"/>
              <a:gd name="connsiteY0" fmla="*/ 2749685 h 2749685"/>
              <a:gd name="connsiteX1" fmla="*/ 1728 w 180237"/>
              <a:gd name="connsiteY1" fmla="*/ 972765 h 2749685"/>
              <a:gd name="connsiteX2" fmla="*/ 89277 w 180237"/>
              <a:gd name="connsiteY2" fmla="*/ 486383 h 2749685"/>
              <a:gd name="connsiteX3" fmla="*/ 108732 w 180237"/>
              <a:gd name="connsiteY3" fmla="*/ 0 h 2749685"/>
              <a:gd name="connsiteX0" fmla="*/ 63142 w 164472"/>
              <a:gd name="connsiteY0" fmla="*/ 2749685 h 2749685"/>
              <a:gd name="connsiteX1" fmla="*/ 1728 w 164472"/>
              <a:gd name="connsiteY1" fmla="*/ 1461496 h 2749685"/>
              <a:gd name="connsiteX2" fmla="*/ 73512 w 164472"/>
              <a:gd name="connsiteY2" fmla="*/ 486383 h 2749685"/>
              <a:gd name="connsiteX3" fmla="*/ 92967 w 164472"/>
              <a:gd name="connsiteY3" fmla="*/ 0 h 2749685"/>
              <a:gd name="connsiteX0" fmla="*/ 66385 w 167715"/>
              <a:gd name="connsiteY0" fmla="*/ 2749685 h 2749685"/>
              <a:gd name="connsiteX1" fmla="*/ 4971 w 167715"/>
              <a:gd name="connsiteY1" fmla="*/ 1461496 h 2749685"/>
              <a:gd name="connsiteX2" fmla="*/ 96210 w 167715"/>
              <a:gd name="connsiteY2" fmla="*/ 0 h 2749685"/>
              <a:gd name="connsiteX0" fmla="*/ 66953 w 168283"/>
              <a:gd name="connsiteY0" fmla="*/ 2828513 h 2828513"/>
              <a:gd name="connsiteX1" fmla="*/ 5539 w 168283"/>
              <a:gd name="connsiteY1" fmla="*/ 1540324 h 2828513"/>
              <a:gd name="connsiteX2" fmla="*/ 33716 w 168283"/>
              <a:gd name="connsiteY2" fmla="*/ 0 h 2828513"/>
            </a:gdLst>
            <a:ahLst/>
            <a:cxnLst>
              <a:cxn ang="0">
                <a:pos x="connsiteX0" y="connsiteY0"/>
              </a:cxn>
              <a:cxn ang="0">
                <a:pos x="connsiteX1" y="connsiteY1"/>
              </a:cxn>
              <a:cxn ang="0">
                <a:pos x="connsiteX2" y="connsiteY2"/>
              </a:cxn>
            </a:cxnLst>
            <a:rect l="l" t="t" r="r" b="b"/>
            <a:pathLst>
              <a:path w="168283" h="2828513">
                <a:moveTo>
                  <a:pt x="66953" y="2828513"/>
                </a:moveTo>
                <a:cubicBezTo>
                  <a:pt x="168283" y="2490072"/>
                  <a:pt x="11078" y="2011743"/>
                  <a:pt x="5539" y="1540324"/>
                </a:cubicBezTo>
                <a:cubicBezTo>
                  <a:pt x="0" y="1068905"/>
                  <a:pt x="14708" y="304478"/>
                  <a:pt x="33716" y="0"/>
                </a:cubicBezTo>
              </a:path>
            </a:pathLst>
          </a:custGeom>
          <a:ln w="38100">
            <a:solidFill>
              <a:srgbClr val="00B050"/>
            </a:solidFill>
            <a:tailEnd type="stealth" w="med" len="lg"/>
          </a:ln>
          <a:extLst/>
        </p:spPr>
        <p:style>
          <a:lnRef idx="1">
            <a:schemeClr val="dk1"/>
          </a:lnRef>
          <a:fillRef idx="0">
            <a:schemeClr val="dk1"/>
          </a:fillRef>
          <a:effectRef idx="0">
            <a:schemeClr val="dk1"/>
          </a:effectRef>
          <a:fontRef idx="minor">
            <a:schemeClr val="tx1"/>
          </a:fontRef>
        </p:style>
        <p:txBody>
          <a:bodyPr anchor="ctr"/>
          <a:lstStyle/>
          <a:p>
            <a:pPr algn="ctr" eaLnBrk="1" fontAlgn="auto" hangingPunct="1">
              <a:spcBef>
                <a:spcPts val="0"/>
              </a:spcBef>
              <a:spcAft>
                <a:spcPts val="0"/>
              </a:spcAft>
              <a:defRPr/>
            </a:pPr>
            <a:endParaRPr lang="zh-CN" altLang="en-US"/>
          </a:p>
        </p:txBody>
      </p:sp>
      <p:grpSp>
        <p:nvGrpSpPr>
          <p:cNvPr id="6" name="组合 45"/>
          <p:cNvGrpSpPr/>
          <p:nvPr/>
        </p:nvGrpSpPr>
        <p:grpSpPr>
          <a:xfrm>
            <a:off x="950649" y="2613134"/>
            <a:ext cx="436727" cy="342900"/>
            <a:chOff x="4271963" y="3440113"/>
            <a:chExt cx="1211262" cy="1300162"/>
          </a:xfrm>
          <a:solidFill>
            <a:schemeClr val="tx1">
              <a:lumMod val="50000"/>
              <a:lumOff val="50000"/>
            </a:schemeClr>
          </a:solidFill>
          <a:effectLst>
            <a:outerShdw blurRad="50800" dist="38100" dir="2700000" algn="tl" rotWithShape="0">
              <a:prstClr val="black">
                <a:alpha val="40000"/>
              </a:prstClr>
            </a:outerShdw>
          </a:effectLst>
        </p:grpSpPr>
        <p:sp>
          <p:nvSpPr>
            <p:cNvPr id="109" name="Freeform 37"/>
            <p:cNvSpPr>
              <a:spLocks/>
            </p:cNvSpPr>
            <p:nvPr/>
          </p:nvSpPr>
          <p:spPr bwMode="auto">
            <a:xfrm>
              <a:off x="4562475" y="3440113"/>
              <a:ext cx="590550" cy="436562"/>
            </a:xfrm>
            <a:custGeom>
              <a:avLst/>
              <a:gdLst/>
              <a:ahLst/>
              <a:cxnLst>
                <a:cxn ang="0">
                  <a:pos x="7345" y="5073"/>
                </a:cxn>
                <a:cxn ang="0">
                  <a:pos x="7433" y="4303"/>
                </a:cxn>
                <a:cxn ang="0">
                  <a:pos x="7399" y="2766"/>
                </a:cxn>
                <a:cxn ang="0">
                  <a:pos x="7166" y="1820"/>
                </a:cxn>
                <a:cxn ang="0">
                  <a:pos x="6681" y="1088"/>
                </a:cxn>
                <a:cxn ang="0">
                  <a:pos x="6022" y="553"/>
                </a:cxn>
                <a:cxn ang="0">
                  <a:pos x="5235" y="196"/>
                </a:cxn>
                <a:cxn ang="0">
                  <a:pos x="4397" y="17"/>
                </a:cxn>
                <a:cxn ang="0">
                  <a:pos x="3536" y="17"/>
                </a:cxn>
                <a:cxn ang="0">
                  <a:pos x="2754" y="160"/>
                </a:cxn>
                <a:cxn ang="0">
                  <a:pos x="2073" y="427"/>
                </a:cxn>
                <a:cxn ang="0">
                  <a:pos x="1572" y="822"/>
                </a:cxn>
                <a:cxn ang="0">
                  <a:pos x="1305" y="1322"/>
                </a:cxn>
                <a:cxn ang="0">
                  <a:pos x="1001" y="1535"/>
                </a:cxn>
                <a:cxn ang="0">
                  <a:pos x="485" y="1641"/>
                </a:cxn>
                <a:cxn ang="0">
                  <a:pos x="125" y="2053"/>
                </a:cxn>
                <a:cxn ang="0">
                  <a:pos x="36" y="2394"/>
                </a:cxn>
                <a:cxn ang="0">
                  <a:pos x="0" y="4303"/>
                </a:cxn>
                <a:cxn ang="0">
                  <a:pos x="71" y="5054"/>
                </a:cxn>
                <a:cxn ang="0">
                  <a:pos x="607" y="5358"/>
                </a:cxn>
                <a:cxn ang="0">
                  <a:pos x="1305" y="5286"/>
                </a:cxn>
                <a:cxn ang="0">
                  <a:pos x="1323" y="4644"/>
                </a:cxn>
                <a:cxn ang="0">
                  <a:pos x="1467" y="4089"/>
                </a:cxn>
                <a:cxn ang="0">
                  <a:pos x="1608" y="3768"/>
                </a:cxn>
                <a:cxn ang="0">
                  <a:pos x="1821" y="3609"/>
                </a:cxn>
                <a:cxn ang="0">
                  <a:pos x="2073" y="3520"/>
                </a:cxn>
                <a:cxn ang="0">
                  <a:pos x="2339" y="3535"/>
                </a:cxn>
                <a:cxn ang="0">
                  <a:pos x="2592" y="3662"/>
                </a:cxn>
                <a:cxn ang="0">
                  <a:pos x="2825" y="3913"/>
                </a:cxn>
                <a:cxn ang="0">
                  <a:pos x="3270" y="4215"/>
                </a:cxn>
                <a:cxn ang="0">
                  <a:pos x="3825" y="4410"/>
                </a:cxn>
                <a:cxn ang="0">
                  <a:pos x="4413" y="4466"/>
                </a:cxn>
                <a:cxn ang="0">
                  <a:pos x="5039" y="4410"/>
                </a:cxn>
                <a:cxn ang="0">
                  <a:pos x="5610" y="4215"/>
                </a:cxn>
                <a:cxn ang="0">
                  <a:pos x="5628" y="4089"/>
                </a:cxn>
                <a:cxn ang="0">
                  <a:pos x="5343" y="3981"/>
                </a:cxn>
                <a:cxn ang="0">
                  <a:pos x="5076" y="3713"/>
                </a:cxn>
                <a:cxn ang="0">
                  <a:pos x="4986" y="3358"/>
                </a:cxn>
                <a:cxn ang="0">
                  <a:pos x="5521" y="3429"/>
                </a:cxn>
                <a:cxn ang="0">
                  <a:pos x="5932" y="3588"/>
                </a:cxn>
                <a:cxn ang="0">
                  <a:pos x="6218" y="3858"/>
                </a:cxn>
                <a:cxn ang="0">
                  <a:pos x="6417" y="4215"/>
                </a:cxn>
                <a:cxn ang="0">
                  <a:pos x="6522" y="4839"/>
                </a:cxn>
                <a:cxn ang="0">
                  <a:pos x="6380" y="5341"/>
                </a:cxn>
              </a:cxnLst>
              <a:rect l="0" t="0" r="r" b="b"/>
              <a:pathLst>
                <a:path w="7433" h="5501">
                  <a:moveTo>
                    <a:pt x="6807" y="5393"/>
                  </a:moveTo>
                  <a:lnTo>
                    <a:pt x="7290" y="5323"/>
                  </a:lnTo>
                  <a:lnTo>
                    <a:pt x="7345" y="5073"/>
                  </a:lnTo>
                  <a:lnTo>
                    <a:pt x="7399" y="4822"/>
                  </a:lnTo>
                  <a:lnTo>
                    <a:pt x="7416" y="4572"/>
                  </a:lnTo>
                  <a:lnTo>
                    <a:pt x="7433" y="4303"/>
                  </a:lnTo>
                  <a:lnTo>
                    <a:pt x="7416" y="4017"/>
                  </a:lnTo>
                  <a:lnTo>
                    <a:pt x="7416" y="3143"/>
                  </a:lnTo>
                  <a:lnTo>
                    <a:pt x="7399" y="2766"/>
                  </a:lnTo>
                  <a:lnTo>
                    <a:pt x="7345" y="2427"/>
                  </a:lnTo>
                  <a:lnTo>
                    <a:pt x="7273" y="2108"/>
                  </a:lnTo>
                  <a:lnTo>
                    <a:pt x="7166" y="1820"/>
                  </a:lnTo>
                  <a:lnTo>
                    <a:pt x="7021" y="1553"/>
                  </a:lnTo>
                  <a:lnTo>
                    <a:pt x="6860" y="1304"/>
                  </a:lnTo>
                  <a:lnTo>
                    <a:pt x="6681" y="1088"/>
                  </a:lnTo>
                  <a:lnTo>
                    <a:pt x="6468" y="873"/>
                  </a:lnTo>
                  <a:lnTo>
                    <a:pt x="6254" y="696"/>
                  </a:lnTo>
                  <a:lnTo>
                    <a:pt x="6022" y="553"/>
                  </a:lnTo>
                  <a:lnTo>
                    <a:pt x="5772" y="409"/>
                  </a:lnTo>
                  <a:lnTo>
                    <a:pt x="5503" y="304"/>
                  </a:lnTo>
                  <a:lnTo>
                    <a:pt x="5235" y="196"/>
                  </a:lnTo>
                  <a:lnTo>
                    <a:pt x="4951" y="125"/>
                  </a:lnTo>
                  <a:lnTo>
                    <a:pt x="4664" y="71"/>
                  </a:lnTo>
                  <a:lnTo>
                    <a:pt x="4397" y="17"/>
                  </a:lnTo>
                  <a:lnTo>
                    <a:pt x="4110" y="0"/>
                  </a:lnTo>
                  <a:lnTo>
                    <a:pt x="3825" y="0"/>
                  </a:lnTo>
                  <a:lnTo>
                    <a:pt x="3536" y="17"/>
                  </a:lnTo>
                  <a:lnTo>
                    <a:pt x="3270" y="51"/>
                  </a:lnTo>
                  <a:lnTo>
                    <a:pt x="3002" y="89"/>
                  </a:lnTo>
                  <a:lnTo>
                    <a:pt x="2754" y="160"/>
                  </a:lnTo>
                  <a:lnTo>
                    <a:pt x="2502" y="232"/>
                  </a:lnTo>
                  <a:lnTo>
                    <a:pt x="2288" y="319"/>
                  </a:lnTo>
                  <a:lnTo>
                    <a:pt x="2073" y="427"/>
                  </a:lnTo>
                  <a:lnTo>
                    <a:pt x="1875" y="534"/>
                  </a:lnTo>
                  <a:lnTo>
                    <a:pt x="1716" y="678"/>
                  </a:lnTo>
                  <a:lnTo>
                    <a:pt x="1572" y="822"/>
                  </a:lnTo>
                  <a:lnTo>
                    <a:pt x="1448" y="982"/>
                  </a:lnTo>
                  <a:lnTo>
                    <a:pt x="1357" y="1142"/>
                  </a:lnTo>
                  <a:lnTo>
                    <a:pt x="1305" y="1322"/>
                  </a:lnTo>
                  <a:lnTo>
                    <a:pt x="1268" y="1516"/>
                  </a:lnTo>
                  <a:lnTo>
                    <a:pt x="1216" y="1568"/>
                  </a:lnTo>
                  <a:lnTo>
                    <a:pt x="1001" y="1535"/>
                  </a:lnTo>
                  <a:lnTo>
                    <a:pt x="823" y="1535"/>
                  </a:lnTo>
                  <a:lnTo>
                    <a:pt x="644" y="1568"/>
                  </a:lnTo>
                  <a:lnTo>
                    <a:pt x="485" y="1641"/>
                  </a:lnTo>
                  <a:lnTo>
                    <a:pt x="340" y="1750"/>
                  </a:lnTo>
                  <a:lnTo>
                    <a:pt x="214" y="1893"/>
                  </a:lnTo>
                  <a:lnTo>
                    <a:pt x="125" y="2053"/>
                  </a:lnTo>
                  <a:lnTo>
                    <a:pt x="54" y="2213"/>
                  </a:lnTo>
                  <a:lnTo>
                    <a:pt x="54" y="2302"/>
                  </a:lnTo>
                  <a:lnTo>
                    <a:pt x="36" y="2394"/>
                  </a:lnTo>
                  <a:lnTo>
                    <a:pt x="36" y="3768"/>
                  </a:lnTo>
                  <a:lnTo>
                    <a:pt x="18" y="4036"/>
                  </a:lnTo>
                  <a:lnTo>
                    <a:pt x="0" y="4303"/>
                  </a:lnTo>
                  <a:lnTo>
                    <a:pt x="0" y="4555"/>
                  </a:lnTo>
                  <a:lnTo>
                    <a:pt x="36" y="4806"/>
                  </a:lnTo>
                  <a:lnTo>
                    <a:pt x="71" y="5054"/>
                  </a:lnTo>
                  <a:lnTo>
                    <a:pt x="144" y="5303"/>
                  </a:lnTo>
                  <a:lnTo>
                    <a:pt x="359" y="5323"/>
                  </a:lnTo>
                  <a:lnTo>
                    <a:pt x="607" y="5358"/>
                  </a:lnTo>
                  <a:lnTo>
                    <a:pt x="1090" y="5447"/>
                  </a:lnTo>
                  <a:lnTo>
                    <a:pt x="1341" y="5501"/>
                  </a:lnTo>
                  <a:lnTo>
                    <a:pt x="1305" y="5286"/>
                  </a:lnTo>
                  <a:lnTo>
                    <a:pt x="1305" y="5073"/>
                  </a:lnTo>
                  <a:lnTo>
                    <a:pt x="1305" y="4859"/>
                  </a:lnTo>
                  <a:lnTo>
                    <a:pt x="1323" y="4644"/>
                  </a:lnTo>
                  <a:lnTo>
                    <a:pt x="1357" y="4447"/>
                  </a:lnTo>
                  <a:lnTo>
                    <a:pt x="1412" y="4251"/>
                  </a:lnTo>
                  <a:lnTo>
                    <a:pt x="1467" y="4089"/>
                  </a:lnTo>
                  <a:lnTo>
                    <a:pt x="1520" y="3928"/>
                  </a:lnTo>
                  <a:lnTo>
                    <a:pt x="1572" y="3858"/>
                  </a:lnTo>
                  <a:lnTo>
                    <a:pt x="1608" y="3768"/>
                  </a:lnTo>
                  <a:lnTo>
                    <a:pt x="1682" y="3713"/>
                  </a:lnTo>
                  <a:lnTo>
                    <a:pt x="1750" y="3643"/>
                  </a:lnTo>
                  <a:lnTo>
                    <a:pt x="1821" y="3609"/>
                  </a:lnTo>
                  <a:lnTo>
                    <a:pt x="1895" y="3572"/>
                  </a:lnTo>
                  <a:lnTo>
                    <a:pt x="1984" y="3535"/>
                  </a:lnTo>
                  <a:lnTo>
                    <a:pt x="2073" y="3520"/>
                  </a:lnTo>
                  <a:lnTo>
                    <a:pt x="2161" y="3520"/>
                  </a:lnTo>
                  <a:lnTo>
                    <a:pt x="2251" y="3520"/>
                  </a:lnTo>
                  <a:lnTo>
                    <a:pt x="2339" y="3535"/>
                  </a:lnTo>
                  <a:lnTo>
                    <a:pt x="2430" y="3572"/>
                  </a:lnTo>
                  <a:lnTo>
                    <a:pt x="2502" y="3609"/>
                  </a:lnTo>
                  <a:lnTo>
                    <a:pt x="2592" y="3662"/>
                  </a:lnTo>
                  <a:lnTo>
                    <a:pt x="2664" y="3713"/>
                  </a:lnTo>
                  <a:lnTo>
                    <a:pt x="2717" y="3787"/>
                  </a:lnTo>
                  <a:lnTo>
                    <a:pt x="2825" y="3913"/>
                  </a:lnTo>
                  <a:lnTo>
                    <a:pt x="2968" y="4017"/>
                  </a:lnTo>
                  <a:lnTo>
                    <a:pt x="3107" y="4126"/>
                  </a:lnTo>
                  <a:lnTo>
                    <a:pt x="3270" y="4215"/>
                  </a:lnTo>
                  <a:lnTo>
                    <a:pt x="3448" y="4287"/>
                  </a:lnTo>
                  <a:lnTo>
                    <a:pt x="3626" y="4358"/>
                  </a:lnTo>
                  <a:lnTo>
                    <a:pt x="3825" y="4410"/>
                  </a:lnTo>
                  <a:lnTo>
                    <a:pt x="4022" y="4447"/>
                  </a:lnTo>
                  <a:lnTo>
                    <a:pt x="4218" y="4466"/>
                  </a:lnTo>
                  <a:lnTo>
                    <a:pt x="4413" y="4466"/>
                  </a:lnTo>
                  <a:lnTo>
                    <a:pt x="4627" y="4466"/>
                  </a:lnTo>
                  <a:lnTo>
                    <a:pt x="4824" y="4447"/>
                  </a:lnTo>
                  <a:lnTo>
                    <a:pt x="5039" y="4410"/>
                  </a:lnTo>
                  <a:lnTo>
                    <a:pt x="5235" y="4358"/>
                  </a:lnTo>
                  <a:lnTo>
                    <a:pt x="5431" y="4287"/>
                  </a:lnTo>
                  <a:lnTo>
                    <a:pt x="5610" y="4215"/>
                  </a:lnTo>
                  <a:lnTo>
                    <a:pt x="5646" y="4178"/>
                  </a:lnTo>
                  <a:lnTo>
                    <a:pt x="5664" y="4126"/>
                  </a:lnTo>
                  <a:lnTo>
                    <a:pt x="5628" y="4089"/>
                  </a:lnTo>
                  <a:lnTo>
                    <a:pt x="5594" y="4071"/>
                  </a:lnTo>
                  <a:lnTo>
                    <a:pt x="5468" y="4036"/>
                  </a:lnTo>
                  <a:lnTo>
                    <a:pt x="5343" y="3981"/>
                  </a:lnTo>
                  <a:lnTo>
                    <a:pt x="5235" y="3894"/>
                  </a:lnTo>
                  <a:lnTo>
                    <a:pt x="5146" y="3824"/>
                  </a:lnTo>
                  <a:lnTo>
                    <a:pt x="5076" y="3713"/>
                  </a:lnTo>
                  <a:lnTo>
                    <a:pt x="5021" y="3609"/>
                  </a:lnTo>
                  <a:lnTo>
                    <a:pt x="5005" y="3483"/>
                  </a:lnTo>
                  <a:lnTo>
                    <a:pt x="4986" y="3358"/>
                  </a:lnTo>
                  <a:lnTo>
                    <a:pt x="5182" y="3375"/>
                  </a:lnTo>
                  <a:lnTo>
                    <a:pt x="5360" y="3395"/>
                  </a:lnTo>
                  <a:lnTo>
                    <a:pt x="5521" y="3429"/>
                  </a:lnTo>
                  <a:lnTo>
                    <a:pt x="5683" y="3483"/>
                  </a:lnTo>
                  <a:lnTo>
                    <a:pt x="5807" y="3535"/>
                  </a:lnTo>
                  <a:lnTo>
                    <a:pt x="5932" y="3588"/>
                  </a:lnTo>
                  <a:lnTo>
                    <a:pt x="6039" y="3679"/>
                  </a:lnTo>
                  <a:lnTo>
                    <a:pt x="6148" y="3750"/>
                  </a:lnTo>
                  <a:lnTo>
                    <a:pt x="6218" y="3858"/>
                  </a:lnTo>
                  <a:lnTo>
                    <a:pt x="6291" y="3963"/>
                  </a:lnTo>
                  <a:lnTo>
                    <a:pt x="6362" y="4071"/>
                  </a:lnTo>
                  <a:lnTo>
                    <a:pt x="6417" y="4215"/>
                  </a:lnTo>
                  <a:lnTo>
                    <a:pt x="6451" y="4358"/>
                  </a:lnTo>
                  <a:lnTo>
                    <a:pt x="6488" y="4499"/>
                  </a:lnTo>
                  <a:lnTo>
                    <a:pt x="6522" y="4839"/>
                  </a:lnTo>
                  <a:lnTo>
                    <a:pt x="6488" y="4999"/>
                  </a:lnTo>
                  <a:lnTo>
                    <a:pt x="6433" y="5178"/>
                  </a:lnTo>
                  <a:lnTo>
                    <a:pt x="6380" y="5341"/>
                  </a:lnTo>
                  <a:lnTo>
                    <a:pt x="6307" y="5501"/>
                  </a:lnTo>
                  <a:lnTo>
                    <a:pt x="6807" y="5393"/>
                  </a:lnTo>
                  <a:close/>
                </a:path>
              </a:pathLst>
            </a:custGeom>
            <a:grpFill/>
            <a:ln w="9525">
              <a:noFill/>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10" name="Freeform 38"/>
            <p:cNvSpPr>
              <a:spLocks noEditPoints="1"/>
            </p:cNvSpPr>
            <p:nvPr/>
          </p:nvSpPr>
          <p:spPr bwMode="auto">
            <a:xfrm>
              <a:off x="4271963" y="3948113"/>
              <a:ext cx="1211262" cy="792162"/>
            </a:xfrm>
            <a:custGeom>
              <a:avLst/>
              <a:gdLst/>
              <a:ahLst/>
              <a:cxnLst>
                <a:cxn ang="0">
                  <a:pos x="13025" y="178"/>
                </a:cxn>
                <a:cxn ang="0">
                  <a:pos x="10684" y="71"/>
                </a:cxn>
                <a:cxn ang="0">
                  <a:pos x="8005" y="1145"/>
                </a:cxn>
                <a:cxn ang="0">
                  <a:pos x="7022" y="1182"/>
                </a:cxn>
                <a:cxn ang="0">
                  <a:pos x="5345" y="322"/>
                </a:cxn>
                <a:cxn ang="0">
                  <a:pos x="3127" y="0"/>
                </a:cxn>
                <a:cxn ang="0">
                  <a:pos x="1750" y="357"/>
                </a:cxn>
                <a:cxn ang="0">
                  <a:pos x="911" y="3002"/>
                </a:cxn>
                <a:cxn ang="0">
                  <a:pos x="143" y="3877"/>
                </a:cxn>
                <a:cxn ang="0">
                  <a:pos x="36" y="6075"/>
                </a:cxn>
                <a:cxn ang="0">
                  <a:pos x="535" y="6932"/>
                </a:cxn>
                <a:cxn ang="0">
                  <a:pos x="1483" y="7272"/>
                </a:cxn>
                <a:cxn ang="0">
                  <a:pos x="1928" y="8752"/>
                </a:cxn>
                <a:cxn ang="0">
                  <a:pos x="4396" y="8663"/>
                </a:cxn>
                <a:cxn ang="0">
                  <a:pos x="6755" y="9521"/>
                </a:cxn>
                <a:cxn ang="0">
                  <a:pos x="7897" y="9718"/>
                </a:cxn>
                <a:cxn ang="0">
                  <a:pos x="10185" y="8681"/>
                </a:cxn>
                <a:cxn ang="0">
                  <a:pos x="12686" y="8611"/>
                </a:cxn>
                <a:cxn ang="0">
                  <a:pos x="13221" y="7253"/>
                </a:cxn>
                <a:cxn ang="0">
                  <a:pos x="14473" y="6949"/>
                </a:cxn>
                <a:cxn ang="0">
                  <a:pos x="15171" y="6004"/>
                </a:cxn>
                <a:cxn ang="0">
                  <a:pos x="15171" y="4019"/>
                </a:cxn>
                <a:cxn ang="0">
                  <a:pos x="14473" y="3073"/>
                </a:cxn>
                <a:cxn ang="0">
                  <a:pos x="14616" y="5485"/>
                </a:cxn>
                <a:cxn ang="0">
                  <a:pos x="14278" y="6286"/>
                </a:cxn>
                <a:cxn ang="0">
                  <a:pos x="13474" y="6610"/>
                </a:cxn>
                <a:cxn ang="0">
                  <a:pos x="12402" y="6431"/>
                </a:cxn>
                <a:cxn ang="0">
                  <a:pos x="12383" y="5896"/>
                </a:cxn>
                <a:cxn ang="0">
                  <a:pos x="12829" y="5752"/>
                </a:cxn>
                <a:cxn ang="0">
                  <a:pos x="12779" y="5449"/>
                </a:cxn>
                <a:cxn ang="0">
                  <a:pos x="12349" y="5271"/>
                </a:cxn>
                <a:cxn ang="0">
                  <a:pos x="12419" y="4681"/>
                </a:cxn>
                <a:cxn ang="0">
                  <a:pos x="12883" y="4555"/>
                </a:cxn>
                <a:cxn ang="0">
                  <a:pos x="12634" y="4323"/>
                </a:cxn>
                <a:cxn ang="0">
                  <a:pos x="12330" y="4091"/>
                </a:cxn>
                <a:cxn ang="0">
                  <a:pos x="12527" y="3484"/>
                </a:cxn>
                <a:cxn ang="0">
                  <a:pos x="13474" y="3414"/>
                </a:cxn>
                <a:cxn ang="0">
                  <a:pos x="14278" y="3752"/>
                </a:cxn>
                <a:cxn ang="0">
                  <a:pos x="14616" y="4555"/>
                </a:cxn>
                <a:cxn ang="0">
                  <a:pos x="964" y="3770"/>
                </a:cxn>
                <a:cxn ang="0">
                  <a:pos x="2233" y="3414"/>
                </a:cxn>
                <a:cxn ang="0">
                  <a:pos x="2842" y="3610"/>
                </a:cxn>
                <a:cxn ang="0">
                  <a:pos x="2877" y="4199"/>
                </a:cxn>
                <a:cxn ang="0">
                  <a:pos x="2413" y="4343"/>
                </a:cxn>
                <a:cxn ang="0">
                  <a:pos x="2466" y="4592"/>
                </a:cxn>
                <a:cxn ang="0">
                  <a:pos x="2895" y="4770"/>
                </a:cxn>
                <a:cxn ang="0">
                  <a:pos x="2842" y="5360"/>
                </a:cxn>
                <a:cxn ang="0">
                  <a:pos x="2376" y="5503"/>
                </a:cxn>
                <a:cxn ang="0">
                  <a:pos x="2628" y="5752"/>
                </a:cxn>
                <a:cxn ang="0">
                  <a:pos x="2913" y="5986"/>
                </a:cxn>
                <a:cxn ang="0">
                  <a:pos x="2788" y="6575"/>
                </a:cxn>
                <a:cxn ang="0">
                  <a:pos x="1483" y="6627"/>
                </a:cxn>
                <a:cxn ang="0">
                  <a:pos x="661" y="5949"/>
                </a:cxn>
                <a:cxn ang="0">
                  <a:pos x="11649" y="1965"/>
                </a:cxn>
                <a:cxn ang="0">
                  <a:pos x="10882" y="3055"/>
                </a:cxn>
                <a:cxn ang="0">
                  <a:pos x="9131" y="3627"/>
                </a:cxn>
                <a:cxn ang="0">
                  <a:pos x="9131" y="2253"/>
                </a:cxn>
                <a:cxn ang="0">
                  <a:pos x="10847" y="1646"/>
                </a:cxn>
              </a:cxnLst>
              <a:rect l="0" t="0" r="r" b="b"/>
              <a:pathLst>
                <a:path w="15260" h="9986">
                  <a:moveTo>
                    <a:pt x="13474" y="2769"/>
                  </a:moveTo>
                  <a:lnTo>
                    <a:pt x="13221" y="2769"/>
                  </a:lnTo>
                  <a:lnTo>
                    <a:pt x="13221" y="449"/>
                  </a:lnTo>
                  <a:lnTo>
                    <a:pt x="13206" y="357"/>
                  </a:lnTo>
                  <a:lnTo>
                    <a:pt x="13170" y="268"/>
                  </a:lnTo>
                  <a:lnTo>
                    <a:pt x="13098" y="215"/>
                  </a:lnTo>
                  <a:lnTo>
                    <a:pt x="13025" y="178"/>
                  </a:lnTo>
                  <a:lnTo>
                    <a:pt x="12706" y="107"/>
                  </a:lnTo>
                  <a:lnTo>
                    <a:pt x="12383" y="54"/>
                  </a:lnTo>
                  <a:lnTo>
                    <a:pt x="12045" y="19"/>
                  </a:lnTo>
                  <a:lnTo>
                    <a:pt x="11704" y="0"/>
                  </a:lnTo>
                  <a:lnTo>
                    <a:pt x="11366" y="19"/>
                  </a:lnTo>
                  <a:lnTo>
                    <a:pt x="11025" y="35"/>
                  </a:lnTo>
                  <a:lnTo>
                    <a:pt x="10684" y="71"/>
                  </a:lnTo>
                  <a:lnTo>
                    <a:pt x="10344" y="145"/>
                  </a:lnTo>
                  <a:lnTo>
                    <a:pt x="9954" y="234"/>
                  </a:lnTo>
                  <a:lnTo>
                    <a:pt x="9577" y="340"/>
                  </a:lnTo>
                  <a:lnTo>
                    <a:pt x="9166" y="500"/>
                  </a:lnTo>
                  <a:lnTo>
                    <a:pt x="8756" y="698"/>
                  </a:lnTo>
                  <a:lnTo>
                    <a:pt x="8364" y="894"/>
                  </a:lnTo>
                  <a:lnTo>
                    <a:pt x="8005" y="1145"/>
                  </a:lnTo>
                  <a:lnTo>
                    <a:pt x="7808" y="1268"/>
                  </a:lnTo>
                  <a:lnTo>
                    <a:pt x="7631" y="1412"/>
                  </a:lnTo>
                  <a:lnTo>
                    <a:pt x="7559" y="1464"/>
                  </a:lnTo>
                  <a:lnTo>
                    <a:pt x="7470" y="1483"/>
                  </a:lnTo>
                  <a:lnTo>
                    <a:pt x="7399" y="1464"/>
                  </a:lnTo>
                  <a:lnTo>
                    <a:pt x="7326" y="1412"/>
                  </a:lnTo>
                  <a:lnTo>
                    <a:pt x="7022" y="1182"/>
                  </a:lnTo>
                  <a:lnTo>
                    <a:pt x="6790" y="1019"/>
                  </a:lnTo>
                  <a:lnTo>
                    <a:pt x="6576" y="875"/>
                  </a:lnTo>
                  <a:lnTo>
                    <a:pt x="6343" y="753"/>
                  </a:lnTo>
                  <a:lnTo>
                    <a:pt x="6093" y="626"/>
                  </a:lnTo>
                  <a:lnTo>
                    <a:pt x="5842" y="519"/>
                  </a:lnTo>
                  <a:lnTo>
                    <a:pt x="5594" y="411"/>
                  </a:lnTo>
                  <a:lnTo>
                    <a:pt x="5345" y="322"/>
                  </a:lnTo>
                  <a:lnTo>
                    <a:pt x="5075" y="250"/>
                  </a:lnTo>
                  <a:lnTo>
                    <a:pt x="4717" y="161"/>
                  </a:lnTo>
                  <a:lnTo>
                    <a:pt x="4378" y="89"/>
                  </a:lnTo>
                  <a:lnTo>
                    <a:pt x="4056" y="54"/>
                  </a:lnTo>
                  <a:lnTo>
                    <a:pt x="3752" y="19"/>
                  </a:lnTo>
                  <a:lnTo>
                    <a:pt x="3448" y="0"/>
                  </a:lnTo>
                  <a:lnTo>
                    <a:pt x="3127" y="0"/>
                  </a:lnTo>
                  <a:lnTo>
                    <a:pt x="2823" y="19"/>
                  </a:lnTo>
                  <a:lnTo>
                    <a:pt x="2520" y="54"/>
                  </a:lnTo>
                  <a:lnTo>
                    <a:pt x="2233" y="107"/>
                  </a:lnTo>
                  <a:lnTo>
                    <a:pt x="1928" y="178"/>
                  </a:lnTo>
                  <a:lnTo>
                    <a:pt x="1858" y="215"/>
                  </a:lnTo>
                  <a:lnTo>
                    <a:pt x="1786" y="268"/>
                  </a:lnTo>
                  <a:lnTo>
                    <a:pt x="1750" y="357"/>
                  </a:lnTo>
                  <a:lnTo>
                    <a:pt x="1735" y="449"/>
                  </a:lnTo>
                  <a:lnTo>
                    <a:pt x="1735" y="2769"/>
                  </a:lnTo>
                  <a:lnTo>
                    <a:pt x="1556" y="2788"/>
                  </a:lnTo>
                  <a:lnTo>
                    <a:pt x="1375" y="2822"/>
                  </a:lnTo>
                  <a:lnTo>
                    <a:pt x="1216" y="2858"/>
                  </a:lnTo>
                  <a:lnTo>
                    <a:pt x="1053" y="2931"/>
                  </a:lnTo>
                  <a:lnTo>
                    <a:pt x="911" y="3002"/>
                  </a:lnTo>
                  <a:lnTo>
                    <a:pt x="767" y="3091"/>
                  </a:lnTo>
                  <a:lnTo>
                    <a:pt x="627" y="3199"/>
                  </a:lnTo>
                  <a:lnTo>
                    <a:pt x="500" y="3306"/>
                  </a:lnTo>
                  <a:lnTo>
                    <a:pt x="394" y="3429"/>
                  </a:lnTo>
                  <a:lnTo>
                    <a:pt x="303" y="3573"/>
                  </a:lnTo>
                  <a:lnTo>
                    <a:pt x="214" y="3716"/>
                  </a:lnTo>
                  <a:lnTo>
                    <a:pt x="143" y="3877"/>
                  </a:lnTo>
                  <a:lnTo>
                    <a:pt x="71" y="4037"/>
                  </a:lnTo>
                  <a:lnTo>
                    <a:pt x="36" y="4199"/>
                  </a:lnTo>
                  <a:lnTo>
                    <a:pt x="18" y="4377"/>
                  </a:lnTo>
                  <a:lnTo>
                    <a:pt x="0" y="4555"/>
                  </a:lnTo>
                  <a:lnTo>
                    <a:pt x="0" y="5789"/>
                  </a:lnTo>
                  <a:lnTo>
                    <a:pt x="18" y="5931"/>
                  </a:lnTo>
                  <a:lnTo>
                    <a:pt x="36" y="6075"/>
                  </a:lnTo>
                  <a:lnTo>
                    <a:pt x="71" y="6216"/>
                  </a:lnTo>
                  <a:lnTo>
                    <a:pt x="125" y="6360"/>
                  </a:lnTo>
                  <a:lnTo>
                    <a:pt x="179" y="6484"/>
                  </a:lnTo>
                  <a:lnTo>
                    <a:pt x="251" y="6610"/>
                  </a:lnTo>
                  <a:lnTo>
                    <a:pt x="340" y="6717"/>
                  </a:lnTo>
                  <a:lnTo>
                    <a:pt x="448" y="6824"/>
                  </a:lnTo>
                  <a:lnTo>
                    <a:pt x="535" y="6932"/>
                  </a:lnTo>
                  <a:lnTo>
                    <a:pt x="661" y="7020"/>
                  </a:lnTo>
                  <a:lnTo>
                    <a:pt x="787" y="7093"/>
                  </a:lnTo>
                  <a:lnTo>
                    <a:pt x="911" y="7146"/>
                  </a:lnTo>
                  <a:lnTo>
                    <a:pt x="1053" y="7201"/>
                  </a:lnTo>
                  <a:lnTo>
                    <a:pt x="1197" y="7235"/>
                  </a:lnTo>
                  <a:lnTo>
                    <a:pt x="1341" y="7253"/>
                  </a:lnTo>
                  <a:lnTo>
                    <a:pt x="1483" y="7272"/>
                  </a:lnTo>
                  <a:lnTo>
                    <a:pt x="1735" y="7272"/>
                  </a:lnTo>
                  <a:lnTo>
                    <a:pt x="1735" y="7484"/>
                  </a:lnTo>
                  <a:lnTo>
                    <a:pt x="1735" y="8611"/>
                  </a:lnTo>
                  <a:lnTo>
                    <a:pt x="1750" y="8681"/>
                  </a:lnTo>
                  <a:lnTo>
                    <a:pt x="1786" y="8736"/>
                  </a:lnTo>
                  <a:lnTo>
                    <a:pt x="1858" y="8752"/>
                  </a:lnTo>
                  <a:lnTo>
                    <a:pt x="1928" y="8752"/>
                  </a:lnTo>
                  <a:lnTo>
                    <a:pt x="2268" y="8681"/>
                  </a:lnTo>
                  <a:lnTo>
                    <a:pt x="2608" y="8629"/>
                  </a:lnTo>
                  <a:lnTo>
                    <a:pt x="2966" y="8592"/>
                  </a:lnTo>
                  <a:lnTo>
                    <a:pt x="3325" y="8576"/>
                  </a:lnTo>
                  <a:lnTo>
                    <a:pt x="3681" y="8576"/>
                  </a:lnTo>
                  <a:lnTo>
                    <a:pt x="4037" y="8611"/>
                  </a:lnTo>
                  <a:lnTo>
                    <a:pt x="4396" y="8663"/>
                  </a:lnTo>
                  <a:lnTo>
                    <a:pt x="4753" y="8736"/>
                  </a:lnTo>
                  <a:lnTo>
                    <a:pt x="5111" y="8807"/>
                  </a:lnTo>
                  <a:lnTo>
                    <a:pt x="5468" y="8914"/>
                  </a:lnTo>
                  <a:lnTo>
                    <a:pt x="5809" y="9040"/>
                  </a:lnTo>
                  <a:lnTo>
                    <a:pt x="6128" y="9181"/>
                  </a:lnTo>
                  <a:lnTo>
                    <a:pt x="6451" y="9344"/>
                  </a:lnTo>
                  <a:lnTo>
                    <a:pt x="6755" y="9521"/>
                  </a:lnTo>
                  <a:lnTo>
                    <a:pt x="7041" y="9718"/>
                  </a:lnTo>
                  <a:lnTo>
                    <a:pt x="7326" y="9933"/>
                  </a:lnTo>
                  <a:lnTo>
                    <a:pt x="7399" y="9986"/>
                  </a:lnTo>
                  <a:lnTo>
                    <a:pt x="7470" y="9986"/>
                  </a:lnTo>
                  <a:lnTo>
                    <a:pt x="7559" y="9986"/>
                  </a:lnTo>
                  <a:lnTo>
                    <a:pt x="7631" y="9933"/>
                  </a:lnTo>
                  <a:lnTo>
                    <a:pt x="7897" y="9718"/>
                  </a:lnTo>
                  <a:lnTo>
                    <a:pt x="8201" y="9521"/>
                  </a:lnTo>
                  <a:lnTo>
                    <a:pt x="8505" y="9344"/>
                  </a:lnTo>
                  <a:lnTo>
                    <a:pt x="8809" y="9166"/>
                  </a:lnTo>
                  <a:lnTo>
                    <a:pt x="9148" y="9022"/>
                  </a:lnTo>
                  <a:lnTo>
                    <a:pt x="9487" y="8896"/>
                  </a:lnTo>
                  <a:lnTo>
                    <a:pt x="9827" y="8788"/>
                  </a:lnTo>
                  <a:lnTo>
                    <a:pt x="10185" y="8681"/>
                  </a:lnTo>
                  <a:lnTo>
                    <a:pt x="10544" y="8611"/>
                  </a:lnTo>
                  <a:lnTo>
                    <a:pt x="10899" y="8558"/>
                  </a:lnTo>
                  <a:lnTo>
                    <a:pt x="11256" y="8539"/>
                  </a:lnTo>
                  <a:lnTo>
                    <a:pt x="11615" y="8521"/>
                  </a:lnTo>
                  <a:lnTo>
                    <a:pt x="11973" y="8539"/>
                  </a:lnTo>
                  <a:lnTo>
                    <a:pt x="12330" y="8558"/>
                  </a:lnTo>
                  <a:lnTo>
                    <a:pt x="12686" y="8611"/>
                  </a:lnTo>
                  <a:lnTo>
                    <a:pt x="13025" y="8681"/>
                  </a:lnTo>
                  <a:lnTo>
                    <a:pt x="13098" y="8681"/>
                  </a:lnTo>
                  <a:lnTo>
                    <a:pt x="13170" y="8663"/>
                  </a:lnTo>
                  <a:lnTo>
                    <a:pt x="13206" y="8611"/>
                  </a:lnTo>
                  <a:lnTo>
                    <a:pt x="13221" y="8539"/>
                  </a:lnTo>
                  <a:lnTo>
                    <a:pt x="13221" y="7412"/>
                  </a:lnTo>
                  <a:lnTo>
                    <a:pt x="13221" y="7253"/>
                  </a:lnTo>
                  <a:lnTo>
                    <a:pt x="13474" y="7253"/>
                  </a:lnTo>
                  <a:lnTo>
                    <a:pt x="13651" y="7253"/>
                  </a:lnTo>
                  <a:lnTo>
                    <a:pt x="13832" y="7217"/>
                  </a:lnTo>
                  <a:lnTo>
                    <a:pt x="14011" y="7183"/>
                  </a:lnTo>
                  <a:lnTo>
                    <a:pt x="14170" y="7128"/>
                  </a:lnTo>
                  <a:lnTo>
                    <a:pt x="14312" y="7039"/>
                  </a:lnTo>
                  <a:lnTo>
                    <a:pt x="14473" y="6949"/>
                  </a:lnTo>
                  <a:lnTo>
                    <a:pt x="14600" y="6859"/>
                  </a:lnTo>
                  <a:lnTo>
                    <a:pt x="14722" y="6735"/>
                  </a:lnTo>
                  <a:lnTo>
                    <a:pt x="14849" y="6610"/>
                  </a:lnTo>
                  <a:lnTo>
                    <a:pt x="14956" y="6467"/>
                  </a:lnTo>
                  <a:lnTo>
                    <a:pt x="15045" y="6324"/>
                  </a:lnTo>
                  <a:lnTo>
                    <a:pt x="15119" y="6164"/>
                  </a:lnTo>
                  <a:lnTo>
                    <a:pt x="15171" y="6004"/>
                  </a:lnTo>
                  <a:lnTo>
                    <a:pt x="15225" y="5842"/>
                  </a:lnTo>
                  <a:lnTo>
                    <a:pt x="15242" y="5663"/>
                  </a:lnTo>
                  <a:lnTo>
                    <a:pt x="15260" y="5485"/>
                  </a:lnTo>
                  <a:lnTo>
                    <a:pt x="15260" y="4555"/>
                  </a:lnTo>
                  <a:lnTo>
                    <a:pt x="15242" y="4377"/>
                  </a:lnTo>
                  <a:lnTo>
                    <a:pt x="15225" y="4199"/>
                  </a:lnTo>
                  <a:lnTo>
                    <a:pt x="15171" y="4019"/>
                  </a:lnTo>
                  <a:lnTo>
                    <a:pt x="15119" y="3859"/>
                  </a:lnTo>
                  <a:lnTo>
                    <a:pt x="15045" y="3698"/>
                  </a:lnTo>
                  <a:lnTo>
                    <a:pt x="14956" y="3555"/>
                  </a:lnTo>
                  <a:lnTo>
                    <a:pt x="14849" y="3414"/>
                  </a:lnTo>
                  <a:lnTo>
                    <a:pt x="14722" y="3288"/>
                  </a:lnTo>
                  <a:lnTo>
                    <a:pt x="14600" y="3180"/>
                  </a:lnTo>
                  <a:lnTo>
                    <a:pt x="14473" y="3073"/>
                  </a:lnTo>
                  <a:lnTo>
                    <a:pt x="14312" y="2985"/>
                  </a:lnTo>
                  <a:lnTo>
                    <a:pt x="14170" y="2913"/>
                  </a:lnTo>
                  <a:lnTo>
                    <a:pt x="14011" y="2858"/>
                  </a:lnTo>
                  <a:lnTo>
                    <a:pt x="13832" y="2805"/>
                  </a:lnTo>
                  <a:lnTo>
                    <a:pt x="13651" y="2788"/>
                  </a:lnTo>
                  <a:lnTo>
                    <a:pt x="13474" y="2769"/>
                  </a:lnTo>
                  <a:close/>
                  <a:moveTo>
                    <a:pt x="14616" y="5485"/>
                  </a:moveTo>
                  <a:lnTo>
                    <a:pt x="14600" y="5592"/>
                  </a:lnTo>
                  <a:lnTo>
                    <a:pt x="14581" y="5700"/>
                  </a:lnTo>
                  <a:lnTo>
                    <a:pt x="14563" y="5823"/>
                  </a:lnTo>
                  <a:lnTo>
                    <a:pt x="14527" y="5916"/>
                  </a:lnTo>
                  <a:lnTo>
                    <a:pt x="14473" y="6022"/>
                  </a:lnTo>
                  <a:lnTo>
                    <a:pt x="14419" y="6111"/>
                  </a:lnTo>
                  <a:lnTo>
                    <a:pt x="14278" y="6286"/>
                  </a:lnTo>
                  <a:lnTo>
                    <a:pt x="14115" y="6413"/>
                  </a:lnTo>
                  <a:lnTo>
                    <a:pt x="14011" y="6484"/>
                  </a:lnTo>
                  <a:lnTo>
                    <a:pt x="13920" y="6520"/>
                  </a:lnTo>
                  <a:lnTo>
                    <a:pt x="13814" y="6556"/>
                  </a:lnTo>
                  <a:lnTo>
                    <a:pt x="13706" y="6593"/>
                  </a:lnTo>
                  <a:lnTo>
                    <a:pt x="13580" y="6610"/>
                  </a:lnTo>
                  <a:lnTo>
                    <a:pt x="13474" y="6610"/>
                  </a:lnTo>
                  <a:lnTo>
                    <a:pt x="13221" y="6610"/>
                  </a:lnTo>
                  <a:lnTo>
                    <a:pt x="12757" y="6610"/>
                  </a:lnTo>
                  <a:lnTo>
                    <a:pt x="12669" y="6610"/>
                  </a:lnTo>
                  <a:lnTo>
                    <a:pt x="12597" y="6575"/>
                  </a:lnTo>
                  <a:lnTo>
                    <a:pt x="12527" y="6539"/>
                  </a:lnTo>
                  <a:lnTo>
                    <a:pt x="12454" y="6484"/>
                  </a:lnTo>
                  <a:lnTo>
                    <a:pt x="12402" y="6431"/>
                  </a:lnTo>
                  <a:lnTo>
                    <a:pt x="12365" y="6360"/>
                  </a:lnTo>
                  <a:lnTo>
                    <a:pt x="12349" y="6271"/>
                  </a:lnTo>
                  <a:lnTo>
                    <a:pt x="12330" y="6180"/>
                  </a:lnTo>
                  <a:lnTo>
                    <a:pt x="12330" y="6056"/>
                  </a:lnTo>
                  <a:lnTo>
                    <a:pt x="12330" y="5986"/>
                  </a:lnTo>
                  <a:lnTo>
                    <a:pt x="12349" y="5931"/>
                  </a:lnTo>
                  <a:lnTo>
                    <a:pt x="12383" y="5896"/>
                  </a:lnTo>
                  <a:lnTo>
                    <a:pt x="12419" y="5842"/>
                  </a:lnTo>
                  <a:lnTo>
                    <a:pt x="12454" y="5807"/>
                  </a:lnTo>
                  <a:lnTo>
                    <a:pt x="12508" y="5771"/>
                  </a:lnTo>
                  <a:lnTo>
                    <a:pt x="12564" y="5771"/>
                  </a:lnTo>
                  <a:lnTo>
                    <a:pt x="12634" y="5752"/>
                  </a:lnTo>
                  <a:lnTo>
                    <a:pt x="12779" y="5752"/>
                  </a:lnTo>
                  <a:lnTo>
                    <a:pt x="12829" y="5752"/>
                  </a:lnTo>
                  <a:lnTo>
                    <a:pt x="12883" y="5718"/>
                  </a:lnTo>
                  <a:lnTo>
                    <a:pt x="12917" y="5663"/>
                  </a:lnTo>
                  <a:lnTo>
                    <a:pt x="12917" y="5608"/>
                  </a:lnTo>
                  <a:lnTo>
                    <a:pt x="12917" y="5538"/>
                  </a:lnTo>
                  <a:lnTo>
                    <a:pt x="12883" y="5503"/>
                  </a:lnTo>
                  <a:lnTo>
                    <a:pt x="12829" y="5467"/>
                  </a:lnTo>
                  <a:lnTo>
                    <a:pt x="12779" y="5449"/>
                  </a:lnTo>
                  <a:lnTo>
                    <a:pt x="12634" y="5449"/>
                  </a:lnTo>
                  <a:lnTo>
                    <a:pt x="12564" y="5449"/>
                  </a:lnTo>
                  <a:lnTo>
                    <a:pt x="12508" y="5430"/>
                  </a:lnTo>
                  <a:lnTo>
                    <a:pt x="12454" y="5397"/>
                  </a:lnTo>
                  <a:lnTo>
                    <a:pt x="12419" y="5360"/>
                  </a:lnTo>
                  <a:lnTo>
                    <a:pt x="12383" y="5323"/>
                  </a:lnTo>
                  <a:lnTo>
                    <a:pt x="12349" y="5271"/>
                  </a:lnTo>
                  <a:lnTo>
                    <a:pt x="12330" y="5215"/>
                  </a:lnTo>
                  <a:lnTo>
                    <a:pt x="12330" y="5163"/>
                  </a:lnTo>
                  <a:lnTo>
                    <a:pt x="12330" y="4896"/>
                  </a:lnTo>
                  <a:lnTo>
                    <a:pt x="12330" y="4824"/>
                  </a:lnTo>
                  <a:lnTo>
                    <a:pt x="12349" y="4770"/>
                  </a:lnTo>
                  <a:lnTo>
                    <a:pt x="12383" y="4718"/>
                  </a:lnTo>
                  <a:lnTo>
                    <a:pt x="12419" y="4681"/>
                  </a:lnTo>
                  <a:lnTo>
                    <a:pt x="12454" y="4647"/>
                  </a:lnTo>
                  <a:lnTo>
                    <a:pt x="12508" y="4610"/>
                  </a:lnTo>
                  <a:lnTo>
                    <a:pt x="12564" y="4592"/>
                  </a:lnTo>
                  <a:lnTo>
                    <a:pt x="12634" y="4592"/>
                  </a:lnTo>
                  <a:lnTo>
                    <a:pt x="12794" y="4592"/>
                  </a:lnTo>
                  <a:lnTo>
                    <a:pt x="12846" y="4574"/>
                  </a:lnTo>
                  <a:lnTo>
                    <a:pt x="12883" y="4555"/>
                  </a:lnTo>
                  <a:lnTo>
                    <a:pt x="12917" y="4521"/>
                  </a:lnTo>
                  <a:lnTo>
                    <a:pt x="12917" y="4466"/>
                  </a:lnTo>
                  <a:lnTo>
                    <a:pt x="12917" y="4414"/>
                  </a:lnTo>
                  <a:lnTo>
                    <a:pt x="12883" y="4358"/>
                  </a:lnTo>
                  <a:lnTo>
                    <a:pt x="12846" y="4343"/>
                  </a:lnTo>
                  <a:lnTo>
                    <a:pt x="12794" y="4323"/>
                  </a:lnTo>
                  <a:lnTo>
                    <a:pt x="12634" y="4323"/>
                  </a:lnTo>
                  <a:lnTo>
                    <a:pt x="12564" y="4323"/>
                  </a:lnTo>
                  <a:lnTo>
                    <a:pt x="12508" y="4306"/>
                  </a:lnTo>
                  <a:lnTo>
                    <a:pt x="12454" y="4270"/>
                  </a:lnTo>
                  <a:lnTo>
                    <a:pt x="12419" y="4234"/>
                  </a:lnTo>
                  <a:lnTo>
                    <a:pt x="12383" y="4199"/>
                  </a:lnTo>
                  <a:lnTo>
                    <a:pt x="12349" y="4144"/>
                  </a:lnTo>
                  <a:lnTo>
                    <a:pt x="12330" y="4091"/>
                  </a:lnTo>
                  <a:lnTo>
                    <a:pt x="12330" y="4037"/>
                  </a:lnTo>
                  <a:lnTo>
                    <a:pt x="12330" y="3877"/>
                  </a:lnTo>
                  <a:lnTo>
                    <a:pt x="12349" y="3770"/>
                  </a:lnTo>
                  <a:lnTo>
                    <a:pt x="12365" y="3698"/>
                  </a:lnTo>
                  <a:lnTo>
                    <a:pt x="12402" y="3610"/>
                  </a:lnTo>
                  <a:lnTo>
                    <a:pt x="12472" y="3555"/>
                  </a:lnTo>
                  <a:lnTo>
                    <a:pt x="12527" y="3484"/>
                  </a:lnTo>
                  <a:lnTo>
                    <a:pt x="12617" y="3449"/>
                  </a:lnTo>
                  <a:lnTo>
                    <a:pt x="12706" y="3429"/>
                  </a:lnTo>
                  <a:lnTo>
                    <a:pt x="12794" y="3414"/>
                  </a:lnTo>
                  <a:lnTo>
                    <a:pt x="12917" y="3414"/>
                  </a:lnTo>
                  <a:lnTo>
                    <a:pt x="13025" y="3414"/>
                  </a:lnTo>
                  <a:lnTo>
                    <a:pt x="13221" y="3414"/>
                  </a:lnTo>
                  <a:lnTo>
                    <a:pt x="13474" y="3414"/>
                  </a:lnTo>
                  <a:lnTo>
                    <a:pt x="13580" y="3414"/>
                  </a:lnTo>
                  <a:lnTo>
                    <a:pt x="13706" y="3429"/>
                  </a:lnTo>
                  <a:lnTo>
                    <a:pt x="13814" y="3466"/>
                  </a:lnTo>
                  <a:lnTo>
                    <a:pt x="13920" y="3503"/>
                  </a:lnTo>
                  <a:lnTo>
                    <a:pt x="14011" y="3555"/>
                  </a:lnTo>
                  <a:lnTo>
                    <a:pt x="14115" y="3610"/>
                  </a:lnTo>
                  <a:lnTo>
                    <a:pt x="14278" y="3752"/>
                  </a:lnTo>
                  <a:lnTo>
                    <a:pt x="14419" y="3914"/>
                  </a:lnTo>
                  <a:lnTo>
                    <a:pt x="14473" y="4002"/>
                  </a:lnTo>
                  <a:lnTo>
                    <a:pt x="14527" y="4108"/>
                  </a:lnTo>
                  <a:lnTo>
                    <a:pt x="14563" y="4217"/>
                  </a:lnTo>
                  <a:lnTo>
                    <a:pt x="14581" y="4323"/>
                  </a:lnTo>
                  <a:lnTo>
                    <a:pt x="14600" y="4431"/>
                  </a:lnTo>
                  <a:lnTo>
                    <a:pt x="14616" y="4555"/>
                  </a:lnTo>
                  <a:lnTo>
                    <a:pt x="14616" y="5485"/>
                  </a:lnTo>
                  <a:close/>
                  <a:moveTo>
                    <a:pt x="642" y="4555"/>
                  </a:moveTo>
                  <a:lnTo>
                    <a:pt x="642" y="4448"/>
                  </a:lnTo>
                  <a:lnTo>
                    <a:pt x="661" y="4323"/>
                  </a:lnTo>
                  <a:lnTo>
                    <a:pt x="733" y="4128"/>
                  </a:lnTo>
                  <a:lnTo>
                    <a:pt x="822" y="3929"/>
                  </a:lnTo>
                  <a:lnTo>
                    <a:pt x="964" y="3770"/>
                  </a:lnTo>
                  <a:lnTo>
                    <a:pt x="1127" y="3627"/>
                  </a:lnTo>
                  <a:lnTo>
                    <a:pt x="1305" y="3520"/>
                  </a:lnTo>
                  <a:lnTo>
                    <a:pt x="1520" y="3449"/>
                  </a:lnTo>
                  <a:lnTo>
                    <a:pt x="1626" y="3429"/>
                  </a:lnTo>
                  <a:lnTo>
                    <a:pt x="1735" y="3414"/>
                  </a:lnTo>
                  <a:lnTo>
                    <a:pt x="1786" y="3414"/>
                  </a:lnTo>
                  <a:lnTo>
                    <a:pt x="2233" y="3414"/>
                  </a:lnTo>
                  <a:lnTo>
                    <a:pt x="2324" y="3414"/>
                  </a:lnTo>
                  <a:lnTo>
                    <a:pt x="2466" y="3414"/>
                  </a:lnTo>
                  <a:lnTo>
                    <a:pt x="2555" y="3429"/>
                  </a:lnTo>
                  <a:lnTo>
                    <a:pt x="2646" y="3449"/>
                  </a:lnTo>
                  <a:lnTo>
                    <a:pt x="2717" y="3484"/>
                  </a:lnTo>
                  <a:lnTo>
                    <a:pt x="2788" y="3555"/>
                  </a:lnTo>
                  <a:lnTo>
                    <a:pt x="2842" y="3610"/>
                  </a:lnTo>
                  <a:lnTo>
                    <a:pt x="2895" y="3698"/>
                  </a:lnTo>
                  <a:lnTo>
                    <a:pt x="2913" y="3770"/>
                  </a:lnTo>
                  <a:lnTo>
                    <a:pt x="2932" y="3877"/>
                  </a:lnTo>
                  <a:lnTo>
                    <a:pt x="2932" y="4037"/>
                  </a:lnTo>
                  <a:lnTo>
                    <a:pt x="2913" y="4091"/>
                  </a:lnTo>
                  <a:lnTo>
                    <a:pt x="2895" y="4144"/>
                  </a:lnTo>
                  <a:lnTo>
                    <a:pt x="2877" y="4199"/>
                  </a:lnTo>
                  <a:lnTo>
                    <a:pt x="2842" y="4234"/>
                  </a:lnTo>
                  <a:lnTo>
                    <a:pt x="2788" y="4270"/>
                  </a:lnTo>
                  <a:lnTo>
                    <a:pt x="2752" y="4306"/>
                  </a:lnTo>
                  <a:lnTo>
                    <a:pt x="2680" y="4323"/>
                  </a:lnTo>
                  <a:lnTo>
                    <a:pt x="2628" y="4323"/>
                  </a:lnTo>
                  <a:lnTo>
                    <a:pt x="2466" y="4323"/>
                  </a:lnTo>
                  <a:lnTo>
                    <a:pt x="2413" y="4343"/>
                  </a:lnTo>
                  <a:lnTo>
                    <a:pt x="2376" y="4358"/>
                  </a:lnTo>
                  <a:lnTo>
                    <a:pt x="2342" y="4414"/>
                  </a:lnTo>
                  <a:lnTo>
                    <a:pt x="2324" y="4466"/>
                  </a:lnTo>
                  <a:lnTo>
                    <a:pt x="2342" y="4521"/>
                  </a:lnTo>
                  <a:lnTo>
                    <a:pt x="2376" y="4555"/>
                  </a:lnTo>
                  <a:lnTo>
                    <a:pt x="2413" y="4574"/>
                  </a:lnTo>
                  <a:lnTo>
                    <a:pt x="2466" y="4592"/>
                  </a:lnTo>
                  <a:lnTo>
                    <a:pt x="2628" y="4592"/>
                  </a:lnTo>
                  <a:lnTo>
                    <a:pt x="2680" y="4592"/>
                  </a:lnTo>
                  <a:lnTo>
                    <a:pt x="2752" y="4610"/>
                  </a:lnTo>
                  <a:lnTo>
                    <a:pt x="2788" y="4647"/>
                  </a:lnTo>
                  <a:lnTo>
                    <a:pt x="2842" y="4681"/>
                  </a:lnTo>
                  <a:lnTo>
                    <a:pt x="2877" y="4718"/>
                  </a:lnTo>
                  <a:lnTo>
                    <a:pt x="2895" y="4770"/>
                  </a:lnTo>
                  <a:lnTo>
                    <a:pt x="2913" y="4824"/>
                  </a:lnTo>
                  <a:lnTo>
                    <a:pt x="2932" y="4896"/>
                  </a:lnTo>
                  <a:lnTo>
                    <a:pt x="2932" y="5163"/>
                  </a:lnTo>
                  <a:lnTo>
                    <a:pt x="2913" y="5215"/>
                  </a:lnTo>
                  <a:lnTo>
                    <a:pt x="2895" y="5271"/>
                  </a:lnTo>
                  <a:lnTo>
                    <a:pt x="2877" y="5323"/>
                  </a:lnTo>
                  <a:lnTo>
                    <a:pt x="2842" y="5360"/>
                  </a:lnTo>
                  <a:lnTo>
                    <a:pt x="2788" y="5397"/>
                  </a:lnTo>
                  <a:lnTo>
                    <a:pt x="2752" y="5430"/>
                  </a:lnTo>
                  <a:lnTo>
                    <a:pt x="2680" y="5449"/>
                  </a:lnTo>
                  <a:lnTo>
                    <a:pt x="2628" y="5449"/>
                  </a:lnTo>
                  <a:lnTo>
                    <a:pt x="2483" y="5449"/>
                  </a:lnTo>
                  <a:lnTo>
                    <a:pt x="2431" y="5467"/>
                  </a:lnTo>
                  <a:lnTo>
                    <a:pt x="2376" y="5503"/>
                  </a:lnTo>
                  <a:lnTo>
                    <a:pt x="2342" y="5538"/>
                  </a:lnTo>
                  <a:lnTo>
                    <a:pt x="2324" y="5608"/>
                  </a:lnTo>
                  <a:lnTo>
                    <a:pt x="2342" y="5663"/>
                  </a:lnTo>
                  <a:lnTo>
                    <a:pt x="2376" y="5718"/>
                  </a:lnTo>
                  <a:lnTo>
                    <a:pt x="2431" y="5752"/>
                  </a:lnTo>
                  <a:lnTo>
                    <a:pt x="2483" y="5752"/>
                  </a:lnTo>
                  <a:lnTo>
                    <a:pt x="2628" y="5752"/>
                  </a:lnTo>
                  <a:lnTo>
                    <a:pt x="2680" y="5771"/>
                  </a:lnTo>
                  <a:lnTo>
                    <a:pt x="2752" y="5771"/>
                  </a:lnTo>
                  <a:lnTo>
                    <a:pt x="2788" y="5807"/>
                  </a:lnTo>
                  <a:lnTo>
                    <a:pt x="2842" y="5842"/>
                  </a:lnTo>
                  <a:lnTo>
                    <a:pt x="2877" y="5896"/>
                  </a:lnTo>
                  <a:lnTo>
                    <a:pt x="2895" y="5931"/>
                  </a:lnTo>
                  <a:lnTo>
                    <a:pt x="2913" y="5986"/>
                  </a:lnTo>
                  <a:lnTo>
                    <a:pt x="2932" y="6056"/>
                  </a:lnTo>
                  <a:lnTo>
                    <a:pt x="2932" y="6324"/>
                  </a:lnTo>
                  <a:lnTo>
                    <a:pt x="2913" y="6379"/>
                  </a:lnTo>
                  <a:lnTo>
                    <a:pt x="2895" y="6431"/>
                  </a:lnTo>
                  <a:lnTo>
                    <a:pt x="2877" y="6484"/>
                  </a:lnTo>
                  <a:lnTo>
                    <a:pt x="2842" y="6539"/>
                  </a:lnTo>
                  <a:lnTo>
                    <a:pt x="2788" y="6575"/>
                  </a:lnTo>
                  <a:lnTo>
                    <a:pt x="2752" y="6593"/>
                  </a:lnTo>
                  <a:lnTo>
                    <a:pt x="2680" y="6610"/>
                  </a:lnTo>
                  <a:lnTo>
                    <a:pt x="2628" y="6610"/>
                  </a:lnTo>
                  <a:lnTo>
                    <a:pt x="2342" y="6610"/>
                  </a:lnTo>
                  <a:lnTo>
                    <a:pt x="2324" y="6627"/>
                  </a:lnTo>
                  <a:lnTo>
                    <a:pt x="1735" y="6627"/>
                  </a:lnTo>
                  <a:lnTo>
                    <a:pt x="1483" y="6627"/>
                  </a:lnTo>
                  <a:lnTo>
                    <a:pt x="1322" y="6610"/>
                  </a:lnTo>
                  <a:lnTo>
                    <a:pt x="1161" y="6556"/>
                  </a:lnTo>
                  <a:lnTo>
                    <a:pt x="1018" y="6484"/>
                  </a:lnTo>
                  <a:lnTo>
                    <a:pt x="893" y="6379"/>
                  </a:lnTo>
                  <a:lnTo>
                    <a:pt x="787" y="6252"/>
                  </a:lnTo>
                  <a:lnTo>
                    <a:pt x="715" y="6111"/>
                  </a:lnTo>
                  <a:lnTo>
                    <a:pt x="661" y="5949"/>
                  </a:lnTo>
                  <a:lnTo>
                    <a:pt x="642" y="5789"/>
                  </a:lnTo>
                  <a:lnTo>
                    <a:pt x="642" y="4555"/>
                  </a:lnTo>
                  <a:close/>
                  <a:moveTo>
                    <a:pt x="11437" y="1697"/>
                  </a:moveTo>
                  <a:lnTo>
                    <a:pt x="11526" y="1735"/>
                  </a:lnTo>
                  <a:lnTo>
                    <a:pt x="11579" y="1787"/>
                  </a:lnTo>
                  <a:lnTo>
                    <a:pt x="11632" y="1876"/>
                  </a:lnTo>
                  <a:lnTo>
                    <a:pt x="11649" y="1965"/>
                  </a:lnTo>
                  <a:lnTo>
                    <a:pt x="11649" y="2948"/>
                  </a:lnTo>
                  <a:lnTo>
                    <a:pt x="11632" y="3020"/>
                  </a:lnTo>
                  <a:lnTo>
                    <a:pt x="11579" y="3091"/>
                  </a:lnTo>
                  <a:lnTo>
                    <a:pt x="11508" y="3109"/>
                  </a:lnTo>
                  <a:lnTo>
                    <a:pt x="11437" y="3109"/>
                  </a:lnTo>
                  <a:lnTo>
                    <a:pt x="11168" y="3073"/>
                  </a:lnTo>
                  <a:lnTo>
                    <a:pt x="10882" y="3055"/>
                  </a:lnTo>
                  <a:lnTo>
                    <a:pt x="10578" y="3073"/>
                  </a:lnTo>
                  <a:lnTo>
                    <a:pt x="10294" y="3126"/>
                  </a:lnTo>
                  <a:lnTo>
                    <a:pt x="9988" y="3199"/>
                  </a:lnTo>
                  <a:lnTo>
                    <a:pt x="9702" y="3306"/>
                  </a:lnTo>
                  <a:lnTo>
                    <a:pt x="9435" y="3449"/>
                  </a:lnTo>
                  <a:lnTo>
                    <a:pt x="9184" y="3610"/>
                  </a:lnTo>
                  <a:lnTo>
                    <a:pt x="9131" y="3627"/>
                  </a:lnTo>
                  <a:lnTo>
                    <a:pt x="9079" y="3627"/>
                  </a:lnTo>
                  <a:lnTo>
                    <a:pt x="9043" y="3591"/>
                  </a:lnTo>
                  <a:lnTo>
                    <a:pt x="9023" y="3538"/>
                  </a:lnTo>
                  <a:lnTo>
                    <a:pt x="9023" y="2536"/>
                  </a:lnTo>
                  <a:lnTo>
                    <a:pt x="9043" y="2431"/>
                  </a:lnTo>
                  <a:lnTo>
                    <a:pt x="9079" y="2324"/>
                  </a:lnTo>
                  <a:lnTo>
                    <a:pt x="9131" y="2253"/>
                  </a:lnTo>
                  <a:lnTo>
                    <a:pt x="9184" y="2180"/>
                  </a:lnTo>
                  <a:lnTo>
                    <a:pt x="9435" y="2020"/>
                  </a:lnTo>
                  <a:lnTo>
                    <a:pt x="9702" y="1894"/>
                  </a:lnTo>
                  <a:lnTo>
                    <a:pt x="9970" y="1787"/>
                  </a:lnTo>
                  <a:lnTo>
                    <a:pt x="10257" y="1697"/>
                  </a:lnTo>
                  <a:lnTo>
                    <a:pt x="10559" y="1661"/>
                  </a:lnTo>
                  <a:lnTo>
                    <a:pt x="10847" y="1646"/>
                  </a:lnTo>
                  <a:lnTo>
                    <a:pt x="11151" y="1646"/>
                  </a:lnTo>
                  <a:lnTo>
                    <a:pt x="11437" y="1697"/>
                  </a:lnTo>
                  <a:close/>
                </a:path>
              </a:pathLst>
            </a:custGeom>
            <a:grpFill/>
            <a:ln w="9525">
              <a:noFill/>
              <a:round/>
              <a:headEnd/>
              <a:tailEnd/>
            </a:ln>
          </p:spPr>
          <p:txBody>
            <a:bodyPr/>
            <a:lstStyle/>
            <a:p>
              <a:pPr eaLnBrk="1" fontAlgn="auto" hangingPunct="1">
                <a:spcBef>
                  <a:spcPts val="0"/>
                </a:spcBef>
                <a:spcAft>
                  <a:spcPts val="0"/>
                </a:spcAft>
                <a:defRPr/>
              </a:pPr>
              <a:endParaRPr lang="zh-CN" altLang="en-US">
                <a:latin typeface="+mn-lt"/>
                <a:ea typeface="+mn-ea"/>
              </a:endParaRPr>
            </a:p>
          </p:txBody>
        </p:sp>
      </p:grpSp>
      <p:grpSp>
        <p:nvGrpSpPr>
          <p:cNvPr id="7" name="组合 45"/>
          <p:cNvGrpSpPr/>
          <p:nvPr/>
        </p:nvGrpSpPr>
        <p:grpSpPr>
          <a:xfrm>
            <a:off x="950649" y="3084910"/>
            <a:ext cx="436727" cy="342900"/>
            <a:chOff x="4271963" y="3440113"/>
            <a:chExt cx="1211262" cy="1300162"/>
          </a:xfrm>
          <a:solidFill>
            <a:schemeClr val="tx1">
              <a:lumMod val="50000"/>
              <a:lumOff val="50000"/>
            </a:schemeClr>
          </a:solidFill>
          <a:effectLst>
            <a:outerShdw blurRad="50800" dist="38100" dir="2700000" algn="tl" rotWithShape="0">
              <a:prstClr val="black">
                <a:alpha val="40000"/>
              </a:prstClr>
            </a:outerShdw>
          </a:effectLst>
        </p:grpSpPr>
        <p:sp>
          <p:nvSpPr>
            <p:cNvPr id="112" name="Freeform 37"/>
            <p:cNvSpPr>
              <a:spLocks/>
            </p:cNvSpPr>
            <p:nvPr/>
          </p:nvSpPr>
          <p:spPr bwMode="auto">
            <a:xfrm>
              <a:off x="4562475" y="3440113"/>
              <a:ext cx="590550" cy="436562"/>
            </a:xfrm>
            <a:custGeom>
              <a:avLst/>
              <a:gdLst/>
              <a:ahLst/>
              <a:cxnLst>
                <a:cxn ang="0">
                  <a:pos x="7345" y="5073"/>
                </a:cxn>
                <a:cxn ang="0">
                  <a:pos x="7433" y="4303"/>
                </a:cxn>
                <a:cxn ang="0">
                  <a:pos x="7399" y="2766"/>
                </a:cxn>
                <a:cxn ang="0">
                  <a:pos x="7166" y="1820"/>
                </a:cxn>
                <a:cxn ang="0">
                  <a:pos x="6681" y="1088"/>
                </a:cxn>
                <a:cxn ang="0">
                  <a:pos x="6022" y="553"/>
                </a:cxn>
                <a:cxn ang="0">
                  <a:pos x="5235" y="196"/>
                </a:cxn>
                <a:cxn ang="0">
                  <a:pos x="4397" y="17"/>
                </a:cxn>
                <a:cxn ang="0">
                  <a:pos x="3536" y="17"/>
                </a:cxn>
                <a:cxn ang="0">
                  <a:pos x="2754" y="160"/>
                </a:cxn>
                <a:cxn ang="0">
                  <a:pos x="2073" y="427"/>
                </a:cxn>
                <a:cxn ang="0">
                  <a:pos x="1572" y="822"/>
                </a:cxn>
                <a:cxn ang="0">
                  <a:pos x="1305" y="1322"/>
                </a:cxn>
                <a:cxn ang="0">
                  <a:pos x="1001" y="1535"/>
                </a:cxn>
                <a:cxn ang="0">
                  <a:pos x="485" y="1641"/>
                </a:cxn>
                <a:cxn ang="0">
                  <a:pos x="125" y="2053"/>
                </a:cxn>
                <a:cxn ang="0">
                  <a:pos x="36" y="2394"/>
                </a:cxn>
                <a:cxn ang="0">
                  <a:pos x="0" y="4303"/>
                </a:cxn>
                <a:cxn ang="0">
                  <a:pos x="71" y="5054"/>
                </a:cxn>
                <a:cxn ang="0">
                  <a:pos x="607" y="5358"/>
                </a:cxn>
                <a:cxn ang="0">
                  <a:pos x="1305" y="5286"/>
                </a:cxn>
                <a:cxn ang="0">
                  <a:pos x="1323" y="4644"/>
                </a:cxn>
                <a:cxn ang="0">
                  <a:pos x="1467" y="4089"/>
                </a:cxn>
                <a:cxn ang="0">
                  <a:pos x="1608" y="3768"/>
                </a:cxn>
                <a:cxn ang="0">
                  <a:pos x="1821" y="3609"/>
                </a:cxn>
                <a:cxn ang="0">
                  <a:pos x="2073" y="3520"/>
                </a:cxn>
                <a:cxn ang="0">
                  <a:pos x="2339" y="3535"/>
                </a:cxn>
                <a:cxn ang="0">
                  <a:pos x="2592" y="3662"/>
                </a:cxn>
                <a:cxn ang="0">
                  <a:pos x="2825" y="3913"/>
                </a:cxn>
                <a:cxn ang="0">
                  <a:pos x="3270" y="4215"/>
                </a:cxn>
                <a:cxn ang="0">
                  <a:pos x="3825" y="4410"/>
                </a:cxn>
                <a:cxn ang="0">
                  <a:pos x="4413" y="4466"/>
                </a:cxn>
                <a:cxn ang="0">
                  <a:pos x="5039" y="4410"/>
                </a:cxn>
                <a:cxn ang="0">
                  <a:pos x="5610" y="4215"/>
                </a:cxn>
                <a:cxn ang="0">
                  <a:pos x="5628" y="4089"/>
                </a:cxn>
                <a:cxn ang="0">
                  <a:pos x="5343" y="3981"/>
                </a:cxn>
                <a:cxn ang="0">
                  <a:pos x="5076" y="3713"/>
                </a:cxn>
                <a:cxn ang="0">
                  <a:pos x="4986" y="3358"/>
                </a:cxn>
                <a:cxn ang="0">
                  <a:pos x="5521" y="3429"/>
                </a:cxn>
                <a:cxn ang="0">
                  <a:pos x="5932" y="3588"/>
                </a:cxn>
                <a:cxn ang="0">
                  <a:pos x="6218" y="3858"/>
                </a:cxn>
                <a:cxn ang="0">
                  <a:pos x="6417" y="4215"/>
                </a:cxn>
                <a:cxn ang="0">
                  <a:pos x="6522" y="4839"/>
                </a:cxn>
                <a:cxn ang="0">
                  <a:pos x="6380" y="5341"/>
                </a:cxn>
              </a:cxnLst>
              <a:rect l="0" t="0" r="r" b="b"/>
              <a:pathLst>
                <a:path w="7433" h="5501">
                  <a:moveTo>
                    <a:pt x="6807" y="5393"/>
                  </a:moveTo>
                  <a:lnTo>
                    <a:pt x="7290" y="5323"/>
                  </a:lnTo>
                  <a:lnTo>
                    <a:pt x="7345" y="5073"/>
                  </a:lnTo>
                  <a:lnTo>
                    <a:pt x="7399" y="4822"/>
                  </a:lnTo>
                  <a:lnTo>
                    <a:pt x="7416" y="4572"/>
                  </a:lnTo>
                  <a:lnTo>
                    <a:pt x="7433" y="4303"/>
                  </a:lnTo>
                  <a:lnTo>
                    <a:pt x="7416" y="4017"/>
                  </a:lnTo>
                  <a:lnTo>
                    <a:pt x="7416" y="3143"/>
                  </a:lnTo>
                  <a:lnTo>
                    <a:pt x="7399" y="2766"/>
                  </a:lnTo>
                  <a:lnTo>
                    <a:pt x="7345" y="2427"/>
                  </a:lnTo>
                  <a:lnTo>
                    <a:pt x="7273" y="2108"/>
                  </a:lnTo>
                  <a:lnTo>
                    <a:pt x="7166" y="1820"/>
                  </a:lnTo>
                  <a:lnTo>
                    <a:pt x="7021" y="1553"/>
                  </a:lnTo>
                  <a:lnTo>
                    <a:pt x="6860" y="1304"/>
                  </a:lnTo>
                  <a:lnTo>
                    <a:pt x="6681" y="1088"/>
                  </a:lnTo>
                  <a:lnTo>
                    <a:pt x="6468" y="873"/>
                  </a:lnTo>
                  <a:lnTo>
                    <a:pt x="6254" y="696"/>
                  </a:lnTo>
                  <a:lnTo>
                    <a:pt x="6022" y="553"/>
                  </a:lnTo>
                  <a:lnTo>
                    <a:pt x="5772" y="409"/>
                  </a:lnTo>
                  <a:lnTo>
                    <a:pt x="5503" y="304"/>
                  </a:lnTo>
                  <a:lnTo>
                    <a:pt x="5235" y="196"/>
                  </a:lnTo>
                  <a:lnTo>
                    <a:pt x="4951" y="125"/>
                  </a:lnTo>
                  <a:lnTo>
                    <a:pt x="4664" y="71"/>
                  </a:lnTo>
                  <a:lnTo>
                    <a:pt x="4397" y="17"/>
                  </a:lnTo>
                  <a:lnTo>
                    <a:pt x="4110" y="0"/>
                  </a:lnTo>
                  <a:lnTo>
                    <a:pt x="3825" y="0"/>
                  </a:lnTo>
                  <a:lnTo>
                    <a:pt x="3536" y="17"/>
                  </a:lnTo>
                  <a:lnTo>
                    <a:pt x="3270" y="51"/>
                  </a:lnTo>
                  <a:lnTo>
                    <a:pt x="3002" y="89"/>
                  </a:lnTo>
                  <a:lnTo>
                    <a:pt x="2754" y="160"/>
                  </a:lnTo>
                  <a:lnTo>
                    <a:pt x="2502" y="232"/>
                  </a:lnTo>
                  <a:lnTo>
                    <a:pt x="2288" y="319"/>
                  </a:lnTo>
                  <a:lnTo>
                    <a:pt x="2073" y="427"/>
                  </a:lnTo>
                  <a:lnTo>
                    <a:pt x="1875" y="534"/>
                  </a:lnTo>
                  <a:lnTo>
                    <a:pt x="1716" y="678"/>
                  </a:lnTo>
                  <a:lnTo>
                    <a:pt x="1572" y="822"/>
                  </a:lnTo>
                  <a:lnTo>
                    <a:pt x="1448" y="982"/>
                  </a:lnTo>
                  <a:lnTo>
                    <a:pt x="1357" y="1142"/>
                  </a:lnTo>
                  <a:lnTo>
                    <a:pt x="1305" y="1322"/>
                  </a:lnTo>
                  <a:lnTo>
                    <a:pt x="1268" y="1516"/>
                  </a:lnTo>
                  <a:lnTo>
                    <a:pt x="1216" y="1568"/>
                  </a:lnTo>
                  <a:lnTo>
                    <a:pt x="1001" y="1535"/>
                  </a:lnTo>
                  <a:lnTo>
                    <a:pt x="823" y="1535"/>
                  </a:lnTo>
                  <a:lnTo>
                    <a:pt x="644" y="1568"/>
                  </a:lnTo>
                  <a:lnTo>
                    <a:pt x="485" y="1641"/>
                  </a:lnTo>
                  <a:lnTo>
                    <a:pt x="340" y="1750"/>
                  </a:lnTo>
                  <a:lnTo>
                    <a:pt x="214" y="1893"/>
                  </a:lnTo>
                  <a:lnTo>
                    <a:pt x="125" y="2053"/>
                  </a:lnTo>
                  <a:lnTo>
                    <a:pt x="54" y="2213"/>
                  </a:lnTo>
                  <a:lnTo>
                    <a:pt x="54" y="2302"/>
                  </a:lnTo>
                  <a:lnTo>
                    <a:pt x="36" y="2394"/>
                  </a:lnTo>
                  <a:lnTo>
                    <a:pt x="36" y="3768"/>
                  </a:lnTo>
                  <a:lnTo>
                    <a:pt x="18" y="4036"/>
                  </a:lnTo>
                  <a:lnTo>
                    <a:pt x="0" y="4303"/>
                  </a:lnTo>
                  <a:lnTo>
                    <a:pt x="0" y="4555"/>
                  </a:lnTo>
                  <a:lnTo>
                    <a:pt x="36" y="4806"/>
                  </a:lnTo>
                  <a:lnTo>
                    <a:pt x="71" y="5054"/>
                  </a:lnTo>
                  <a:lnTo>
                    <a:pt x="144" y="5303"/>
                  </a:lnTo>
                  <a:lnTo>
                    <a:pt x="359" y="5323"/>
                  </a:lnTo>
                  <a:lnTo>
                    <a:pt x="607" y="5358"/>
                  </a:lnTo>
                  <a:lnTo>
                    <a:pt x="1090" y="5447"/>
                  </a:lnTo>
                  <a:lnTo>
                    <a:pt x="1341" y="5501"/>
                  </a:lnTo>
                  <a:lnTo>
                    <a:pt x="1305" y="5286"/>
                  </a:lnTo>
                  <a:lnTo>
                    <a:pt x="1305" y="5073"/>
                  </a:lnTo>
                  <a:lnTo>
                    <a:pt x="1305" y="4859"/>
                  </a:lnTo>
                  <a:lnTo>
                    <a:pt x="1323" y="4644"/>
                  </a:lnTo>
                  <a:lnTo>
                    <a:pt x="1357" y="4447"/>
                  </a:lnTo>
                  <a:lnTo>
                    <a:pt x="1412" y="4251"/>
                  </a:lnTo>
                  <a:lnTo>
                    <a:pt x="1467" y="4089"/>
                  </a:lnTo>
                  <a:lnTo>
                    <a:pt x="1520" y="3928"/>
                  </a:lnTo>
                  <a:lnTo>
                    <a:pt x="1572" y="3858"/>
                  </a:lnTo>
                  <a:lnTo>
                    <a:pt x="1608" y="3768"/>
                  </a:lnTo>
                  <a:lnTo>
                    <a:pt x="1682" y="3713"/>
                  </a:lnTo>
                  <a:lnTo>
                    <a:pt x="1750" y="3643"/>
                  </a:lnTo>
                  <a:lnTo>
                    <a:pt x="1821" y="3609"/>
                  </a:lnTo>
                  <a:lnTo>
                    <a:pt x="1895" y="3572"/>
                  </a:lnTo>
                  <a:lnTo>
                    <a:pt x="1984" y="3535"/>
                  </a:lnTo>
                  <a:lnTo>
                    <a:pt x="2073" y="3520"/>
                  </a:lnTo>
                  <a:lnTo>
                    <a:pt x="2161" y="3520"/>
                  </a:lnTo>
                  <a:lnTo>
                    <a:pt x="2251" y="3520"/>
                  </a:lnTo>
                  <a:lnTo>
                    <a:pt x="2339" y="3535"/>
                  </a:lnTo>
                  <a:lnTo>
                    <a:pt x="2430" y="3572"/>
                  </a:lnTo>
                  <a:lnTo>
                    <a:pt x="2502" y="3609"/>
                  </a:lnTo>
                  <a:lnTo>
                    <a:pt x="2592" y="3662"/>
                  </a:lnTo>
                  <a:lnTo>
                    <a:pt x="2664" y="3713"/>
                  </a:lnTo>
                  <a:lnTo>
                    <a:pt x="2717" y="3787"/>
                  </a:lnTo>
                  <a:lnTo>
                    <a:pt x="2825" y="3913"/>
                  </a:lnTo>
                  <a:lnTo>
                    <a:pt x="2968" y="4017"/>
                  </a:lnTo>
                  <a:lnTo>
                    <a:pt x="3107" y="4126"/>
                  </a:lnTo>
                  <a:lnTo>
                    <a:pt x="3270" y="4215"/>
                  </a:lnTo>
                  <a:lnTo>
                    <a:pt x="3448" y="4287"/>
                  </a:lnTo>
                  <a:lnTo>
                    <a:pt x="3626" y="4358"/>
                  </a:lnTo>
                  <a:lnTo>
                    <a:pt x="3825" y="4410"/>
                  </a:lnTo>
                  <a:lnTo>
                    <a:pt x="4022" y="4447"/>
                  </a:lnTo>
                  <a:lnTo>
                    <a:pt x="4218" y="4466"/>
                  </a:lnTo>
                  <a:lnTo>
                    <a:pt x="4413" y="4466"/>
                  </a:lnTo>
                  <a:lnTo>
                    <a:pt x="4627" y="4466"/>
                  </a:lnTo>
                  <a:lnTo>
                    <a:pt x="4824" y="4447"/>
                  </a:lnTo>
                  <a:lnTo>
                    <a:pt x="5039" y="4410"/>
                  </a:lnTo>
                  <a:lnTo>
                    <a:pt x="5235" y="4358"/>
                  </a:lnTo>
                  <a:lnTo>
                    <a:pt x="5431" y="4287"/>
                  </a:lnTo>
                  <a:lnTo>
                    <a:pt x="5610" y="4215"/>
                  </a:lnTo>
                  <a:lnTo>
                    <a:pt x="5646" y="4178"/>
                  </a:lnTo>
                  <a:lnTo>
                    <a:pt x="5664" y="4126"/>
                  </a:lnTo>
                  <a:lnTo>
                    <a:pt x="5628" y="4089"/>
                  </a:lnTo>
                  <a:lnTo>
                    <a:pt x="5594" y="4071"/>
                  </a:lnTo>
                  <a:lnTo>
                    <a:pt x="5468" y="4036"/>
                  </a:lnTo>
                  <a:lnTo>
                    <a:pt x="5343" y="3981"/>
                  </a:lnTo>
                  <a:lnTo>
                    <a:pt x="5235" y="3894"/>
                  </a:lnTo>
                  <a:lnTo>
                    <a:pt x="5146" y="3824"/>
                  </a:lnTo>
                  <a:lnTo>
                    <a:pt x="5076" y="3713"/>
                  </a:lnTo>
                  <a:lnTo>
                    <a:pt x="5021" y="3609"/>
                  </a:lnTo>
                  <a:lnTo>
                    <a:pt x="5005" y="3483"/>
                  </a:lnTo>
                  <a:lnTo>
                    <a:pt x="4986" y="3358"/>
                  </a:lnTo>
                  <a:lnTo>
                    <a:pt x="5182" y="3375"/>
                  </a:lnTo>
                  <a:lnTo>
                    <a:pt x="5360" y="3395"/>
                  </a:lnTo>
                  <a:lnTo>
                    <a:pt x="5521" y="3429"/>
                  </a:lnTo>
                  <a:lnTo>
                    <a:pt x="5683" y="3483"/>
                  </a:lnTo>
                  <a:lnTo>
                    <a:pt x="5807" y="3535"/>
                  </a:lnTo>
                  <a:lnTo>
                    <a:pt x="5932" y="3588"/>
                  </a:lnTo>
                  <a:lnTo>
                    <a:pt x="6039" y="3679"/>
                  </a:lnTo>
                  <a:lnTo>
                    <a:pt x="6148" y="3750"/>
                  </a:lnTo>
                  <a:lnTo>
                    <a:pt x="6218" y="3858"/>
                  </a:lnTo>
                  <a:lnTo>
                    <a:pt x="6291" y="3963"/>
                  </a:lnTo>
                  <a:lnTo>
                    <a:pt x="6362" y="4071"/>
                  </a:lnTo>
                  <a:lnTo>
                    <a:pt x="6417" y="4215"/>
                  </a:lnTo>
                  <a:lnTo>
                    <a:pt x="6451" y="4358"/>
                  </a:lnTo>
                  <a:lnTo>
                    <a:pt x="6488" y="4499"/>
                  </a:lnTo>
                  <a:lnTo>
                    <a:pt x="6522" y="4839"/>
                  </a:lnTo>
                  <a:lnTo>
                    <a:pt x="6488" y="4999"/>
                  </a:lnTo>
                  <a:lnTo>
                    <a:pt x="6433" y="5178"/>
                  </a:lnTo>
                  <a:lnTo>
                    <a:pt x="6380" y="5341"/>
                  </a:lnTo>
                  <a:lnTo>
                    <a:pt x="6307" y="5501"/>
                  </a:lnTo>
                  <a:lnTo>
                    <a:pt x="6807" y="5393"/>
                  </a:lnTo>
                  <a:close/>
                </a:path>
              </a:pathLst>
            </a:custGeom>
            <a:grpFill/>
            <a:ln w="9525">
              <a:noFill/>
              <a:round/>
              <a:headEnd/>
              <a:tailEnd/>
            </a:ln>
          </p:spPr>
          <p:txBody>
            <a:bodyPr/>
            <a:lstStyle/>
            <a:p>
              <a:pPr eaLnBrk="1" fontAlgn="auto" hangingPunct="1">
                <a:spcBef>
                  <a:spcPts val="0"/>
                </a:spcBef>
                <a:spcAft>
                  <a:spcPts val="0"/>
                </a:spcAft>
                <a:defRPr/>
              </a:pPr>
              <a:endParaRPr lang="zh-CN" altLang="en-US">
                <a:latin typeface="+mn-lt"/>
                <a:ea typeface="+mn-ea"/>
              </a:endParaRPr>
            </a:p>
          </p:txBody>
        </p:sp>
        <p:sp>
          <p:nvSpPr>
            <p:cNvPr id="113" name="Freeform 38"/>
            <p:cNvSpPr>
              <a:spLocks noEditPoints="1"/>
            </p:cNvSpPr>
            <p:nvPr/>
          </p:nvSpPr>
          <p:spPr bwMode="auto">
            <a:xfrm>
              <a:off x="4271963" y="3948113"/>
              <a:ext cx="1211262" cy="792162"/>
            </a:xfrm>
            <a:custGeom>
              <a:avLst/>
              <a:gdLst/>
              <a:ahLst/>
              <a:cxnLst>
                <a:cxn ang="0">
                  <a:pos x="13025" y="178"/>
                </a:cxn>
                <a:cxn ang="0">
                  <a:pos x="10684" y="71"/>
                </a:cxn>
                <a:cxn ang="0">
                  <a:pos x="8005" y="1145"/>
                </a:cxn>
                <a:cxn ang="0">
                  <a:pos x="7022" y="1182"/>
                </a:cxn>
                <a:cxn ang="0">
                  <a:pos x="5345" y="322"/>
                </a:cxn>
                <a:cxn ang="0">
                  <a:pos x="3127" y="0"/>
                </a:cxn>
                <a:cxn ang="0">
                  <a:pos x="1750" y="357"/>
                </a:cxn>
                <a:cxn ang="0">
                  <a:pos x="911" y="3002"/>
                </a:cxn>
                <a:cxn ang="0">
                  <a:pos x="143" y="3877"/>
                </a:cxn>
                <a:cxn ang="0">
                  <a:pos x="36" y="6075"/>
                </a:cxn>
                <a:cxn ang="0">
                  <a:pos x="535" y="6932"/>
                </a:cxn>
                <a:cxn ang="0">
                  <a:pos x="1483" y="7272"/>
                </a:cxn>
                <a:cxn ang="0">
                  <a:pos x="1928" y="8752"/>
                </a:cxn>
                <a:cxn ang="0">
                  <a:pos x="4396" y="8663"/>
                </a:cxn>
                <a:cxn ang="0">
                  <a:pos x="6755" y="9521"/>
                </a:cxn>
                <a:cxn ang="0">
                  <a:pos x="7897" y="9718"/>
                </a:cxn>
                <a:cxn ang="0">
                  <a:pos x="10185" y="8681"/>
                </a:cxn>
                <a:cxn ang="0">
                  <a:pos x="12686" y="8611"/>
                </a:cxn>
                <a:cxn ang="0">
                  <a:pos x="13221" y="7253"/>
                </a:cxn>
                <a:cxn ang="0">
                  <a:pos x="14473" y="6949"/>
                </a:cxn>
                <a:cxn ang="0">
                  <a:pos x="15171" y="6004"/>
                </a:cxn>
                <a:cxn ang="0">
                  <a:pos x="15171" y="4019"/>
                </a:cxn>
                <a:cxn ang="0">
                  <a:pos x="14473" y="3073"/>
                </a:cxn>
                <a:cxn ang="0">
                  <a:pos x="14616" y="5485"/>
                </a:cxn>
                <a:cxn ang="0">
                  <a:pos x="14278" y="6286"/>
                </a:cxn>
                <a:cxn ang="0">
                  <a:pos x="13474" y="6610"/>
                </a:cxn>
                <a:cxn ang="0">
                  <a:pos x="12402" y="6431"/>
                </a:cxn>
                <a:cxn ang="0">
                  <a:pos x="12383" y="5896"/>
                </a:cxn>
                <a:cxn ang="0">
                  <a:pos x="12829" y="5752"/>
                </a:cxn>
                <a:cxn ang="0">
                  <a:pos x="12779" y="5449"/>
                </a:cxn>
                <a:cxn ang="0">
                  <a:pos x="12349" y="5271"/>
                </a:cxn>
                <a:cxn ang="0">
                  <a:pos x="12419" y="4681"/>
                </a:cxn>
                <a:cxn ang="0">
                  <a:pos x="12883" y="4555"/>
                </a:cxn>
                <a:cxn ang="0">
                  <a:pos x="12634" y="4323"/>
                </a:cxn>
                <a:cxn ang="0">
                  <a:pos x="12330" y="4091"/>
                </a:cxn>
                <a:cxn ang="0">
                  <a:pos x="12527" y="3484"/>
                </a:cxn>
                <a:cxn ang="0">
                  <a:pos x="13474" y="3414"/>
                </a:cxn>
                <a:cxn ang="0">
                  <a:pos x="14278" y="3752"/>
                </a:cxn>
                <a:cxn ang="0">
                  <a:pos x="14616" y="4555"/>
                </a:cxn>
                <a:cxn ang="0">
                  <a:pos x="964" y="3770"/>
                </a:cxn>
                <a:cxn ang="0">
                  <a:pos x="2233" y="3414"/>
                </a:cxn>
                <a:cxn ang="0">
                  <a:pos x="2842" y="3610"/>
                </a:cxn>
                <a:cxn ang="0">
                  <a:pos x="2877" y="4199"/>
                </a:cxn>
                <a:cxn ang="0">
                  <a:pos x="2413" y="4343"/>
                </a:cxn>
                <a:cxn ang="0">
                  <a:pos x="2466" y="4592"/>
                </a:cxn>
                <a:cxn ang="0">
                  <a:pos x="2895" y="4770"/>
                </a:cxn>
                <a:cxn ang="0">
                  <a:pos x="2842" y="5360"/>
                </a:cxn>
                <a:cxn ang="0">
                  <a:pos x="2376" y="5503"/>
                </a:cxn>
                <a:cxn ang="0">
                  <a:pos x="2628" y="5752"/>
                </a:cxn>
                <a:cxn ang="0">
                  <a:pos x="2913" y="5986"/>
                </a:cxn>
                <a:cxn ang="0">
                  <a:pos x="2788" y="6575"/>
                </a:cxn>
                <a:cxn ang="0">
                  <a:pos x="1483" y="6627"/>
                </a:cxn>
                <a:cxn ang="0">
                  <a:pos x="661" y="5949"/>
                </a:cxn>
                <a:cxn ang="0">
                  <a:pos x="11649" y="1965"/>
                </a:cxn>
                <a:cxn ang="0">
                  <a:pos x="10882" y="3055"/>
                </a:cxn>
                <a:cxn ang="0">
                  <a:pos x="9131" y="3627"/>
                </a:cxn>
                <a:cxn ang="0">
                  <a:pos x="9131" y="2253"/>
                </a:cxn>
                <a:cxn ang="0">
                  <a:pos x="10847" y="1646"/>
                </a:cxn>
              </a:cxnLst>
              <a:rect l="0" t="0" r="r" b="b"/>
              <a:pathLst>
                <a:path w="15260" h="9986">
                  <a:moveTo>
                    <a:pt x="13474" y="2769"/>
                  </a:moveTo>
                  <a:lnTo>
                    <a:pt x="13221" y="2769"/>
                  </a:lnTo>
                  <a:lnTo>
                    <a:pt x="13221" y="449"/>
                  </a:lnTo>
                  <a:lnTo>
                    <a:pt x="13206" y="357"/>
                  </a:lnTo>
                  <a:lnTo>
                    <a:pt x="13170" y="268"/>
                  </a:lnTo>
                  <a:lnTo>
                    <a:pt x="13098" y="215"/>
                  </a:lnTo>
                  <a:lnTo>
                    <a:pt x="13025" y="178"/>
                  </a:lnTo>
                  <a:lnTo>
                    <a:pt x="12706" y="107"/>
                  </a:lnTo>
                  <a:lnTo>
                    <a:pt x="12383" y="54"/>
                  </a:lnTo>
                  <a:lnTo>
                    <a:pt x="12045" y="19"/>
                  </a:lnTo>
                  <a:lnTo>
                    <a:pt x="11704" y="0"/>
                  </a:lnTo>
                  <a:lnTo>
                    <a:pt x="11366" y="19"/>
                  </a:lnTo>
                  <a:lnTo>
                    <a:pt x="11025" y="35"/>
                  </a:lnTo>
                  <a:lnTo>
                    <a:pt x="10684" y="71"/>
                  </a:lnTo>
                  <a:lnTo>
                    <a:pt x="10344" y="145"/>
                  </a:lnTo>
                  <a:lnTo>
                    <a:pt x="9954" y="234"/>
                  </a:lnTo>
                  <a:lnTo>
                    <a:pt x="9577" y="340"/>
                  </a:lnTo>
                  <a:lnTo>
                    <a:pt x="9166" y="500"/>
                  </a:lnTo>
                  <a:lnTo>
                    <a:pt x="8756" y="698"/>
                  </a:lnTo>
                  <a:lnTo>
                    <a:pt x="8364" y="894"/>
                  </a:lnTo>
                  <a:lnTo>
                    <a:pt x="8005" y="1145"/>
                  </a:lnTo>
                  <a:lnTo>
                    <a:pt x="7808" y="1268"/>
                  </a:lnTo>
                  <a:lnTo>
                    <a:pt x="7631" y="1412"/>
                  </a:lnTo>
                  <a:lnTo>
                    <a:pt x="7559" y="1464"/>
                  </a:lnTo>
                  <a:lnTo>
                    <a:pt x="7470" y="1483"/>
                  </a:lnTo>
                  <a:lnTo>
                    <a:pt x="7399" y="1464"/>
                  </a:lnTo>
                  <a:lnTo>
                    <a:pt x="7326" y="1412"/>
                  </a:lnTo>
                  <a:lnTo>
                    <a:pt x="7022" y="1182"/>
                  </a:lnTo>
                  <a:lnTo>
                    <a:pt x="6790" y="1019"/>
                  </a:lnTo>
                  <a:lnTo>
                    <a:pt x="6576" y="875"/>
                  </a:lnTo>
                  <a:lnTo>
                    <a:pt x="6343" y="753"/>
                  </a:lnTo>
                  <a:lnTo>
                    <a:pt x="6093" y="626"/>
                  </a:lnTo>
                  <a:lnTo>
                    <a:pt x="5842" y="519"/>
                  </a:lnTo>
                  <a:lnTo>
                    <a:pt x="5594" y="411"/>
                  </a:lnTo>
                  <a:lnTo>
                    <a:pt x="5345" y="322"/>
                  </a:lnTo>
                  <a:lnTo>
                    <a:pt x="5075" y="250"/>
                  </a:lnTo>
                  <a:lnTo>
                    <a:pt x="4717" y="161"/>
                  </a:lnTo>
                  <a:lnTo>
                    <a:pt x="4378" y="89"/>
                  </a:lnTo>
                  <a:lnTo>
                    <a:pt x="4056" y="54"/>
                  </a:lnTo>
                  <a:lnTo>
                    <a:pt x="3752" y="19"/>
                  </a:lnTo>
                  <a:lnTo>
                    <a:pt x="3448" y="0"/>
                  </a:lnTo>
                  <a:lnTo>
                    <a:pt x="3127" y="0"/>
                  </a:lnTo>
                  <a:lnTo>
                    <a:pt x="2823" y="19"/>
                  </a:lnTo>
                  <a:lnTo>
                    <a:pt x="2520" y="54"/>
                  </a:lnTo>
                  <a:lnTo>
                    <a:pt x="2233" y="107"/>
                  </a:lnTo>
                  <a:lnTo>
                    <a:pt x="1928" y="178"/>
                  </a:lnTo>
                  <a:lnTo>
                    <a:pt x="1858" y="215"/>
                  </a:lnTo>
                  <a:lnTo>
                    <a:pt x="1786" y="268"/>
                  </a:lnTo>
                  <a:lnTo>
                    <a:pt x="1750" y="357"/>
                  </a:lnTo>
                  <a:lnTo>
                    <a:pt x="1735" y="449"/>
                  </a:lnTo>
                  <a:lnTo>
                    <a:pt x="1735" y="2769"/>
                  </a:lnTo>
                  <a:lnTo>
                    <a:pt x="1556" y="2788"/>
                  </a:lnTo>
                  <a:lnTo>
                    <a:pt x="1375" y="2822"/>
                  </a:lnTo>
                  <a:lnTo>
                    <a:pt x="1216" y="2858"/>
                  </a:lnTo>
                  <a:lnTo>
                    <a:pt x="1053" y="2931"/>
                  </a:lnTo>
                  <a:lnTo>
                    <a:pt x="911" y="3002"/>
                  </a:lnTo>
                  <a:lnTo>
                    <a:pt x="767" y="3091"/>
                  </a:lnTo>
                  <a:lnTo>
                    <a:pt x="627" y="3199"/>
                  </a:lnTo>
                  <a:lnTo>
                    <a:pt x="500" y="3306"/>
                  </a:lnTo>
                  <a:lnTo>
                    <a:pt x="394" y="3429"/>
                  </a:lnTo>
                  <a:lnTo>
                    <a:pt x="303" y="3573"/>
                  </a:lnTo>
                  <a:lnTo>
                    <a:pt x="214" y="3716"/>
                  </a:lnTo>
                  <a:lnTo>
                    <a:pt x="143" y="3877"/>
                  </a:lnTo>
                  <a:lnTo>
                    <a:pt x="71" y="4037"/>
                  </a:lnTo>
                  <a:lnTo>
                    <a:pt x="36" y="4199"/>
                  </a:lnTo>
                  <a:lnTo>
                    <a:pt x="18" y="4377"/>
                  </a:lnTo>
                  <a:lnTo>
                    <a:pt x="0" y="4555"/>
                  </a:lnTo>
                  <a:lnTo>
                    <a:pt x="0" y="5789"/>
                  </a:lnTo>
                  <a:lnTo>
                    <a:pt x="18" y="5931"/>
                  </a:lnTo>
                  <a:lnTo>
                    <a:pt x="36" y="6075"/>
                  </a:lnTo>
                  <a:lnTo>
                    <a:pt x="71" y="6216"/>
                  </a:lnTo>
                  <a:lnTo>
                    <a:pt x="125" y="6360"/>
                  </a:lnTo>
                  <a:lnTo>
                    <a:pt x="179" y="6484"/>
                  </a:lnTo>
                  <a:lnTo>
                    <a:pt x="251" y="6610"/>
                  </a:lnTo>
                  <a:lnTo>
                    <a:pt x="340" y="6717"/>
                  </a:lnTo>
                  <a:lnTo>
                    <a:pt x="448" y="6824"/>
                  </a:lnTo>
                  <a:lnTo>
                    <a:pt x="535" y="6932"/>
                  </a:lnTo>
                  <a:lnTo>
                    <a:pt x="661" y="7020"/>
                  </a:lnTo>
                  <a:lnTo>
                    <a:pt x="787" y="7093"/>
                  </a:lnTo>
                  <a:lnTo>
                    <a:pt x="911" y="7146"/>
                  </a:lnTo>
                  <a:lnTo>
                    <a:pt x="1053" y="7201"/>
                  </a:lnTo>
                  <a:lnTo>
                    <a:pt x="1197" y="7235"/>
                  </a:lnTo>
                  <a:lnTo>
                    <a:pt x="1341" y="7253"/>
                  </a:lnTo>
                  <a:lnTo>
                    <a:pt x="1483" y="7272"/>
                  </a:lnTo>
                  <a:lnTo>
                    <a:pt x="1735" y="7272"/>
                  </a:lnTo>
                  <a:lnTo>
                    <a:pt x="1735" y="7484"/>
                  </a:lnTo>
                  <a:lnTo>
                    <a:pt x="1735" y="8611"/>
                  </a:lnTo>
                  <a:lnTo>
                    <a:pt x="1750" y="8681"/>
                  </a:lnTo>
                  <a:lnTo>
                    <a:pt x="1786" y="8736"/>
                  </a:lnTo>
                  <a:lnTo>
                    <a:pt x="1858" y="8752"/>
                  </a:lnTo>
                  <a:lnTo>
                    <a:pt x="1928" y="8752"/>
                  </a:lnTo>
                  <a:lnTo>
                    <a:pt x="2268" y="8681"/>
                  </a:lnTo>
                  <a:lnTo>
                    <a:pt x="2608" y="8629"/>
                  </a:lnTo>
                  <a:lnTo>
                    <a:pt x="2966" y="8592"/>
                  </a:lnTo>
                  <a:lnTo>
                    <a:pt x="3325" y="8576"/>
                  </a:lnTo>
                  <a:lnTo>
                    <a:pt x="3681" y="8576"/>
                  </a:lnTo>
                  <a:lnTo>
                    <a:pt x="4037" y="8611"/>
                  </a:lnTo>
                  <a:lnTo>
                    <a:pt x="4396" y="8663"/>
                  </a:lnTo>
                  <a:lnTo>
                    <a:pt x="4753" y="8736"/>
                  </a:lnTo>
                  <a:lnTo>
                    <a:pt x="5111" y="8807"/>
                  </a:lnTo>
                  <a:lnTo>
                    <a:pt x="5468" y="8914"/>
                  </a:lnTo>
                  <a:lnTo>
                    <a:pt x="5809" y="9040"/>
                  </a:lnTo>
                  <a:lnTo>
                    <a:pt x="6128" y="9181"/>
                  </a:lnTo>
                  <a:lnTo>
                    <a:pt x="6451" y="9344"/>
                  </a:lnTo>
                  <a:lnTo>
                    <a:pt x="6755" y="9521"/>
                  </a:lnTo>
                  <a:lnTo>
                    <a:pt x="7041" y="9718"/>
                  </a:lnTo>
                  <a:lnTo>
                    <a:pt x="7326" y="9933"/>
                  </a:lnTo>
                  <a:lnTo>
                    <a:pt x="7399" y="9986"/>
                  </a:lnTo>
                  <a:lnTo>
                    <a:pt x="7470" y="9986"/>
                  </a:lnTo>
                  <a:lnTo>
                    <a:pt x="7559" y="9986"/>
                  </a:lnTo>
                  <a:lnTo>
                    <a:pt x="7631" y="9933"/>
                  </a:lnTo>
                  <a:lnTo>
                    <a:pt x="7897" y="9718"/>
                  </a:lnTo>
                  <a:lnTo>
                    <a:pt x="8201" y="9521"/>
                  </a:lnTo>
                  <a:lnTo>
                    <a:pt x="8505" y="9344"/>
                  </a:lnTo>
                  <a:lnTo>
                    <a:pt x="8809" y="9166"/>
                  </a:lnTo>
                  <a:lnTo>
                    <a:pt x="9148" y="9022"/>
                  </a:lnTo>
                  <a:lnTo>
                    <a:pt x="9487" y="8896"/>
                  </a:lnTo>
                  <a:lnTo>
                    <a:pt x="9827" y="8788"/>
                  </a:lnTo>
                  <a:lnTo>
                    <a:pt x="10185" y="8681"/>
                  </a:lnTo>
                  <a:lnTo>
                    <a:pt x="10544" y="8611"/>
                  </a:lnTo>
                  <a:lnTo>
                    <a:pt x="10899" y="8558"/>
                  </a:lnTo>
                  <a:lnTo>
                    <a:pt x="11256" y="8539"/>
                  </a:lnTo>
                  <a:lnTo>
                    <a:pt x="11615" y="8521"/>
                  </a:lnTo>
                  <a:lnTo>
                    <a:pt x="11973" y="8539"/>
                  </a:lnTo>
                  <a:lnTo>
                    <a:pt x="12330" y="8558"/>
                  </a:lnTo>
                  <a:lnTo>
                    <a:pt x="12686" y="8611"/>
                  </a:lnTo>
                  <a:lnTo>
                    <a:pt x="13025" y="8681"/>
                  </a:lnTo>
                  <a:lnTo>
                    <a:pt x="13098" y="8681"/>
                  </a:lnTo>
                  <a:lnTo>
                    <a:pt x="13170" y="8663"/>
                  </a:lnTo>
                  <a:lnTo>
                    <a:pt x="13206" y="8611"/>
                  </a:lnTo>
                  <a:lnTo>
                    <a:pt x="13221" y="8539"/>
                  </a:lnTo>
                  <a:lnTo>
                    <a:pt x="13221" y="7412"/>
                  </a:lnTo>
                  <a:lnTo>
                    <a:pt x="13221" y="7253"/>
                  </a:lnTo>
                  <a:lnTo>
                    <a:pt x="13474" y="7253"/>
                  </a:lnTo>
                  <a:lnTo>
                    <a:pt x="13651" y="7253"/>
                  </a:lnTo>
                  <a:lnTo>
                    <a:pt x="13832" y="7217"/>
                  </a:lnTo>
                  <a:lnTo>
                    <a:pt x="14011" y="7183"/>
                  </a:lnTo>
                  <a:lnTo>
                    <a:pt x="14170" y="7128"/>
                  </a:lnTo>
                  <a:lnTo>
                    <a:pt x="14312" y="7039"/>
                  </a:lnTo>
                  <a:lnTo>
                    <a:pt x="14473" y="6949"/>
                  </a:lnTo>
                  <a:lnTo>
                    <a:pt x="14600" y="6859"/>
                  </a:lnTo>
                  <a:lnTo>
                    <a:pt x="14722" y="6735"/>
                  </a:lnTo>
                  <a:lnTo>
                    <a:pt x="14849" y="6610"/>
                  </a:lnTo>
                  <a:lnTo>
                    <a:pt x="14956" y="6467"/>
                  </a:lnTo>
                  <a:lnTo>
                    <a:pt x="15045" y="6324"/>
                  </a:lnTo>
                  <a:lnTo>
                    <a:pt x="15119" y="6164"/>
                  </a:lnTo>
                  <a:lnTo>
                    <a:pt x="15171" y="6004"/>
                  </a:lnTo>
                  <a:lnTo>
                    <a:pt x="15225" y="5842"/>
                  </a:lnTo>
                  <a:lnTo>
                    <a:pt x="15242" y="5663"/>
                  </a:lnTo>
                  <a:lnTo>
                    <a:pt x="15260" y="5485"/>
                  </a:lnTo>
                  <a:lnTo>
                    <a:pt x="15260" y="4555"/>
                  </a:lnTo>
                  <a:lnTo>
                    <a:pt x="15242" y="4377"/>
                  </a:lnTo>
                  <a:lnTo>
                    <a:pt x="15225" y="4199"/>
                  </a:lnTo>
                  <a:lnTo>
                    <a:pt x="15171" y="4019"/>
                  </a:lnTo>
                  <a:lnTo>
                    <a:pt x="15119" y="3859"/>
                  </a:lnTo>
                  <a:lnTo>
                    <a:pt x="15045" y="3698"/>
                  </a:lnTo>
                  <a:lnTo>
                    <a:pt x="14956" y="3555"/>
                  </a:lnTo>
                  <a:lnTo>
                    <a:pt x="14849" y="3414"/>
                  </a:lnTo>
                  <a:lnTo>
                    <a:pt x="14722" y="3288"/>
                  </a:lnTo>
                  <a:lnTo>
                    <a:pt x="14600" y="3180"/>
                  </a:lnTo>
                  <a:lnTo>
                    <a:pt x="14473" y="3073"/>
                  </a:lnTo>
                  <a:lnTo>
                    <a:pt x="14312" y="2985"/>
                  </a:lnTo>
                  <a:lnTo>
                    <a:pt x="14170" y="2913"/>
                  </a:lnTo>
                  <a:lnTo>
                    <a:pt x="14011" y="2858"/>
                  </a:lnTo>
                  <a:lnTo>
                    <a:pt x="13832" y="2805"/>
                  </a:lnTo>
                  <a:lnTo>
                    <a:pt x="13651" y="2788"/>
                  </a:lnTo>
                  <a:lnTo>
                    <a:pt x="13474" y="2769"/>
                  </a:lnTo>
                  <a:close/>
                  <a:moveTo>
                    <a:pt x="14616" y="5485"/>
                  </a:moveTo>
                  <a:lnTo>
                    <a:pt x="14600" y="5592"/>
                  </a:lnTo>
                  <a:lnTo>
                    <a:pt x="14581" y="5700"/>
                  </a:lnTo>
                  <a:lnTo>
                    <a:pt x="14563" y="5823"/>
                  </a:lnTo>
                  <a:lnTo>
                    <a:pt x="14527" y="5916"/>
                  </a:lnTo>
                  <a:lnTo>
                    <a:pt x="14473" y="6022"/>
                  </a:lnTo>
                  <a:lnTo>
                    <a:pt x="14419" y="6111"/>
                  </a:lnTo>
                  <a:lnTo>
                    <a:pt x="14278" y="6286"/>
                  </a:lnTo>
                  <a:lnTo>
                    <a:pt x="14115" y="6413"/>
                  </a:lnTo>
                  <a:lnTo>
                    <a:pt x="14011" y="6484"/>
                  </a:lnTo>
                  <a:lnTo>
                    <a:pt x="13920" y="6520"/>
                  </a:lnTo>
                  <a:lnTo>
                    <a:pt x="13814" y="6556"/>
                  </a:lnTo>
                  <a:lnTo>
                    <a:pt x="13706" y="6593"/>
                  </a:lnTo>
                  <a:lnTo>
                    <a:pt x="13580" y="6610"/>
                  </a:lnTo>
                  <a:lnTo>
                    <a:pt x="13474" y="6610"/>
                  </a:lnTo>
                  <a:lnTo>
                    <a:pt x="13221" y="6610"/>
                  </a:lnTo>
                  <a:lnTo>
                    <a:pt x="12757" y="6610"/>
                  </a:lnTo>
                  <a:lnTo>
                    <a:pt x="12669" y="6610"/>
                  </a:lnTo>
                  <a:lnTo>
                    <a:pt x="12597" y="6575"/>
                  </a:lnTo>
                  <a:lnTo>
                    <a:pt x="12527" y="6539"/>
                  </a:lnTo>
                  <a:lnTo>
                    <a:pt x="12454" y="6484"/>
                  </a:lnTo>
                  <a:lnTo>
                    <a:pt x="12402" y="6431"/>
                  </a:lnTo>
                  <a:lnTo>
                    <a:pt x="12365" y="6360"/>
                  </a:lnTo>
                  <a:lnTo>
                    <a:pt x="12349" y="6271"/>
                  </a:lnTo>
                  <a:lnTo>
                    <a:pt x="12330" y="6180"/>
                  </a:lnTo>
                  <a:lnTo>
                    <a:pt x="12330" y="6056"/>
                  </a:lnTo>
                  <a:lnTo>
                    <a:pt x="12330" y="5986"/>
                  </a:lnTo>
                  <a:lnTo>
                    <a:pt x="12349" y="5931"/>
                  </a:lnTo>
                  <a:lnTo>
                    <a:pt x="12383" y="5896"/>
                  </a:lnTo>
                  <a:lnTo>
                    <a:pt x="12419" y="5842"/>
                  </a:lnTo>
                  <a:lnTo>
                    <a:pt x="12454" y="5807"/>
                  </a:lnTo>
                  <a:lnTo>
                    <a:pt x="12508" y="5771"/>
                  </a:lnTo>
                  <a:lnTo>
                    <a:pt x="12564" y="5771"/>
                  </a:lnTo>
                  <a:lnTo>
                    <a:pt x="12634" y="5752"/>
                  </a:lnTo>
                  <a:lnTo>
                    <a:pt x="12779" y="5752"/>
                  </a:lnTo>
                  <a:lnTo>
                    <a:pt x="12829" y="5752"/>
                  </a:lnTo>
                  <a:lnTo>
                    <a:pt x="12883" y="5718"/>
                  </a:lnTo>
                  <a:lnTo>
                    <a:pt x="12917" y="5663"/>
                  </a:lnTo>
                  <a:lnTo>
                    <a:pt x="12917" y="5608"/>
                  </a:lnTo>
                  <a:lnTo>
                    <a:pt x="12917" y="5538"/>
                  </a:lnTo>
                  <a:lnTo>
                    <a:pt x="12883" y="5503"/>
                  </a:lnTo>
                  <a:lnTo>
                    <a:pt x="12829" y="5467"/>
                  </a:lnTo>
                  <a:lnTo>
                    <a:pt x="12779" y="5449"/>
                  </a:lnTo>
                  <a:lnTo>
                    <a:pt x="12634" y="5449"/>
                  </a:lnTo>
                  <a:lnTo>
                    <a:pt x="12564" y="5449"/>
                  </a:lnTo>
                  <a:lnTo>
                    <a:pt x="12508" y="5430"/>
                  </a:lnTo>
                  <a:lnTo>
                    <a:pt x="12454" y="5397"/>
                  </a:lnTo>
                  <a:lnTo>
                    <a:pt x="12419" y="5360"/>
                  </a:lnTo>
                  <a:lnTo>
                    <a:pt x="12383" y="5323"/>
                  </a:lnTo>
                  <a:lnTo>
                    <a:pt x="12349" y="5271"/>
                  </a:lnTo>
                  <a:lnTo>
                    <a:pt x="12330" y="5215"/>
                  </a:lnTo>
                  <a:lnTo>
                    <a:pt x="12330" y="5163"/>
                  </a:lnTo>
                  <a:lnTo>
                    <a:pt x="12330" y="4896"/>
                  </a:lnTo>
                  <a:lnTo>
                    <a:pt x="12330" y="4824"/>
                  </a:lnTo>
                  <a:lnTo>
                    <a:pt x="12349" y="4770"/>
                  </a:lnTo>
                  <a:lnTo>
                    <a:pt x="12383" y="4718"/>
                  </a:lnTo>
                  <a:lnTo>
                    <a:pt x="12419" y="4681"/>
                  </a:lnTo>
                  <a:lnTo>
                    <a:pt x="12454" y="4647"/>
                  </a:lnTo>
                  <a:lnTo>
                    <a:pt x="12508" y="4610"/>
                  </a:lnTo>
                  <a:lnTo>
                    <a:pt x="12564" y="4592"/>
                  </a:lnTo>
                  <a:lnTo>
                    <a:pt x="12634" y="4592"/>
                  </a:lnTo>
                  <a:lnTo>
                    <a:pt x="12794" y="4592"/>
                  </a:lnTo>
                  <a:lnTo>
                    <a:pt x="12846" y="4574"/>
                  </a:lnTo>
                  <a:lnTo>
                    <a:pt x="12883" y="4555"/>
                  </a:lnTo>
                  <a:lnTo>
                    <a:pt x="12917" y="4521"/>
                  </a:lnTo>
                  <a:lnTo>
                    <a:pt x="12917" y="4466"/>
                  </a:lnTo>
                  <a:lnTo>
                    <a:pt x="12917" y="4414"/>
                  </a:lnTo>
                  <a:lnTo>
                    <a:pt x="12883" y="4358"/>
                  </a:lnTo>
                  <a:lnTo>
                    <a:pt x="12846" y="4343"/>
                  </a:lnTo>
                  <a:lnTo>
                    <a:pt x="12794" y="4323"/>
                  </a:lnTo>
                  <a:lnTo>
                    <a:pt x="12634" y="4323"/>
                  </a:lnTo>
                  <a:lnTo>
                    <a:pt x="12564" y="4323"/>
                  </a:lnTo>
                  <a:lnTo>
                    <a:pt x="12508" y="4306"/>
                  </a:lnTo>
                  <a:lnTo>
                    <a:pt x="12454" y="4270"/>
                  </a:lnTo>
                  <a:lnTo>
                    <a:pt x="12419" y="4234"/>
                  </a:lnTo>
                  <a:lnTo>
                    <a:pt x="12383" y="4199"/>
                  </a:lnTo>
                  <a:lnTo>
                    <a:pt x="12349" y="4144"/>
                  </a:lnTo>
                  <a:lnTo>
                    <a:pt x="12330" y="4091"/>
                  </a:lnTo>
                  <a:lnTo>
                    <a:pt x="12330" y="4037"/>
                  </a:lnTo>
                  <a:lnTo>
                    <a:pt x="12330" y="3877"/>
                  </a:lnTo>
                  <a:lnTo>
                    <a:pt x="12349" y="3770"/>
                  </a:lnTo>
                  <a:lnTo>
                    <a:pt x="12365" y="3698"/>
                  </a:lnTo>
                  <a:lnTo>
                    <a:pt x="12402" y="3610"/>
                  </a:lnTo>
                  <a:lnTo>
                    <a:pt x="12472" y="3555"/>
                  </a:lnTo>
                  <a:lnTo>
                    <a:pt x="12527" y="3484"/>
                  </a:lnTo>
                  <a:lnTo>
                    <a:pt x="12617" y="3449"/>
                  </a:lnTo>
                  <a:lnTo>
                    <a:pt x="12706" y="3429"/>
                  </a:lnTo>
                  <a:lnTo>
                    <a:pt x="12794" y="3414"/>
                  </a:lnTo>
                  <a:lnTo>
                    <a:pt x="12917" y="3414"/>
                  </a:lnTo>
                  <a:lnTo>
                    <a:pt x="13025" y="3414"/>
                  </a:lnTo>
                  <a:lnTo>
                    <a:pt x="13221" y="3414"/>
                  </a:lnTo>
                  <a:lnTo>
                    <a:pt x="13474" y="3414"/>
                  </a:lnTo>
                  <a:lnTo>
                    <a:pt x="13580" y="3414"/>
                  </a:lnTo>
                  <a:lnTo>
                    <a:pt x="13706" y="3429"/>
                  </a:lnTo>
                  <a:lnTo>
                    <a:pt x="13814" y="3466"/>
                  </a:lnTo>
                  <a:lnTo>
                    <a:pt x="13920" y="3503"/>
                  </a:lnTo>
                  <a:lnTo>
                    <a:pt x="14011" y="3555"/>
                  </a:lnTo>
                  <a:lnTo>
                    <a:pt x="14115" y="3610"/>
                  </a:lnTo>
                  <a:lnTo>
                    <a:pt x="14278" y="3752"/>
                  </a:lnTo>
                  <a:lnTo>
                    <a:pt x="14419" y="3914"/>
                  </a:lnTo>
                  <a:lnTo>
                    <a:pt x="14473" y="4002"/>
                  </a:lnTo>
                  <a:lnTo>
                    <a:pt x="14527" y="4108"/>
                  </a:lnTo>
                  <a:lnTo>
                    <a:pt x="14563" y="4217"/>
                  </a:lnTo>
                  <a:lnTo>
                    <a:pt x="14581" y="4323"/>
                  </a:lnTo>
                  <a:lnTo>
                    <a:pt x="14600" y="4431"/>
                  </a:lnTo>
                  <a:lnTo>
                    <a:pt x="14616" y="4555"/>
                  </a:lnTo>
                  <a:lnTo>
                    <a:pt x="14616" y="5485"/>
                  </a:lnTo>
                  <a:close/>
                  <a:moveTo>
                    <a:pt x="642" y="4555"/>
                  </a:moveTo>
                  <a:lnTo>
                    <a:pt x="642" y="4448"/>
                  </a:lnTo>
                  <a:lnTo>
                    <a:pt x="661" y="4323"/>
                  </a:lnTo>
                  <a:lnTo>
                    <a:pt x="733" y="4128"/>
                  </a:lnTo>
                  <a:lnTo>
                    <a:pt x="822" y="3929"/>
                  </a:lnTo>
                  <a:lnTo>
                    <a:pt x="964" y="3770"/>
                  </a:lnTo>
                  <a:lnTo>
                    <a:pt x="1127" y="3627"/>
                  </a:lnTo>
                  <a:lnTo>
                    <a:pt x="1305" y="3520"/>
                  </a:lnTo>
                  <a:lnTo>
                    <a:pt x="1520" y="3449"/>
                  </a:lnTo>
                  <a:lnTo>
                    <a:pt x="1626" y="3429"/>
                  </a:lnTo>
                  <a:lnTo>
                    <a:pt x="1735" y="3414"/>
                  </a:lnTo>
                  <a:lnTo>
                    <a:pt x="1786" y="3414"/>
                  </a:lnTo>
                  <a:lnTo>
                    <a:pt x="2233" y="3414"/>
                  </a:lnTo>
                  <a:lnTo>
                    <a:pt x="2324" y="3414"/>
                  </a:lnTo>
                  <a:lnTo>
                    <a:pt x="2466" y="3414"/>
                  </a:lnTo>
                  <a:lnTo>
                    <a:pt x="2555" y="3429"/>
                  </a:lnTo>
                  <a:lnTo>
                    <a:pt x="2646" y="3449"/>
                  </a:lnTo>
                  <a:lnTo>
                    <a:pt x="2717" y="3484"/>
                  </a:lnTo>
                  <a:lnTo>
                    <a:pt x="2788" y="3555"/>
                  </a:lnTo>
                  <a:lnTo>
                    <a:pt x="2842" y="3610"/>
                  </a:lnTo>
                  <a:lnTo>
                    <a:pt x="2895" y="3698"/>
                  </a:lnTo>
                  <a:lnTo>
                    <a:pt x="2913" y="3770"/>
                  </a:lnTo>
                  <a:lnTo>
                    <a:pt x="2932" y="3877"/>
                  </a:lnTo>
                  <a:lnTo>
                    <a:pt x="2932" y="4037"/>
                  </a:lnTo>
                  <a:lnTo>
                    <a:pt x="2913" y="4091"/>
                  </a:lnTo>
                  <a:lnTo>
                    <a:pt x="2895" y="4144"/>
                  </a:lnTo>
                  <a:lnTo>
                    <a:pt x="2877" y="4199"/>
                  </a:lnTo>
                  <a:lnTo>
                    <a:pt x="2842" y="4234"/>
                  </a:lnTo>
                  <a:lnTo>
                    <a:pt x="2788" y="4270"/>
                  </a:lnTo>
                  <a:lnTo>
                    <a:pt x="2752" y="4306"/>
                  </a:lnTo>
                  <a:lnTo>
                    <a:pt x="2680" y="4323"/>
                  </a:lnTo>
                  <a:lnTo>
                    <a:pt x="2628" y="4323"/>
                  </a:lnTo>
                  <a:lnTo>
                    <a:pt x="2466" y="4323"/>
                  </a:lnTo>
                  <a:lnTo>
                    <a:pt x="2413" y="4343"/>
                  </a:lnTo>
                  <a:lnTo>
                    <a:pt x="2376" y="4358"/>
                  </a:lnTo>
                  <a:lnTo>
                    <a:pt x="2342" y="4414"/>
                  </a:lnTo>
                  <a:lnTo>
                    <a:pt x="2324" y="4466"/>
                  </a:lnTo>
                  <a:lnTo>
                    <a:pt x="2342" y="4521"/>
                  </a:lnTo>
                  <a:lnTo>
                    <a:pt x="2376" y="4555"/>
                  </a:lnTo>
                  <a:lnTo>
                    <a:pt x="2413" y="4574"/>
                  </a:lnTo>
                  <a:lnTo>
                    <a:pt x="2466" y="4592"/>
                  </a:lnTo>
                  <a:lnTo>
                    <a:pt x="2628" y="4592"/>
                  </a:lnTo>
                  <a:lnTo>
                    <a:pt x="2680" y="4592"/>
                  </a:lnTo>
                  <a:lnTo>
                    <a:pt x="2752" y="4610"/>
                  </a:lnTo>
                  <a:lnTo>
                    <a:pt x="2788" y="4647"/>
                  </a:lnTo>
                  <a:lnTo>
                    <a:pt x="2842" y="4681"/>
                  </a:lnTo>
                  <a:lnTo>
                    <a:pt x="2877" y="4718"/>
                  </a:lnTo>
                  <a:lnTo>
                    <a:pt x="2895" y="4770"/>
                  </a:lnTo>
                  <a:lnTo>
                    <a:pt x="2913" y="4824"/>
                  </a:lnTo>
                  <a:lnTo>
                    <a:pt x="2932" y="4896"/>
                  </a:lnTo>
                  <a:lnTo>
                    <a:pt x="2932" y="5163"/>
                  </a:lnTo>
                  <a:lnTo>
                    <a:pt x="2913" y="5215"/>
                  </a:lnTo>
                  <a:lnTo>
                    <a:pt x="2895" y="5271"/>
                  </a:lnTo>
                  <a:lnTo>
                    <a:pt x="2877" y="5323"/>
                  </a:lnTo>
                  <a:lnTo>
                    <a:pt x="2842" y="5360"/>
                  </a:lnTo>
                  <a:lnTo>
                    <a:pt x="2788" y="5397"/>
                  </a:lnTo>
                  <a:lnTo>
                    <a:pt x="2752" y="5430"/>
                  </a:lnTo>
                  <a:lnTo>
                    <a:pt x="2680" y="5449"/>
                  </a:lnTo>
                  <a:lnTo>
                    <a:pt x="2628" y="5449"/>
                  </a:lnTo>
                  <a:lnTo>
                    <a:pt x="2483" y="5449"/>
                  </a:lnTo>
                  <a:lnTo>
                    <a:pt x="2431" y="5467"/>
                  </a:lnTo>
                  <a:lnTo>
                    <a:pt x="2376" y="5503"/>
                  </a:lnTo>
                  <a:lnTo>
                    <a:pt x="2342" y="5538"/>
                  </a:lnTo>
                  <a:lnTo>
                    <a:pt x="2324" y="5608"/>
                  </a:lnTo>
                  <a:lnTo>
                    <a:pt x="2342" y="5663"/>
                  </a:lnTo>
                  <a:lnTo>
                    <a:pt x="2376" y="5718"/>
                  </a:lnTo>
                  <a:lnTo>
                    <a:pt x="2431" y="5752"/>
                  </a:lnTo>
                  <a:lnTo>
                    <a:pt x="2483" y="5752"/>
                  </a:lnTo>
                  <a:lnTo>
                    <a:pt x="2628" y="5752"/>
                  </a:lnTo>
                  <a:lnTo>
                    <a:pt x="2680" y="5771"/>
                  </a:lnTo>
                  <a:lnTo>
                    <a:pt x="2752" y="5771"/>
                  </a:lnTo>
                  <a:lnTo>
                    <a:pt x="2788" y="5807"/>
                  </a:lnTo>
                  <a:lnTo>
                    <a:pt x="2842" y="5842"/>
                  </a:lnTo>
                  <a:lnTo>
                    <a:pt x="2877" y="5896"/>
                  </a:lnTo>
                  <a:lnTo>
                    <a:pt x="2895" y="5931"/>
                  </a:lnTo>
                  <a:lnTo>
                    <a:pt x="2913" y="5986"/>
                  </a:lnTo>
                  <a:lnTo>
                    <a:pt x="2932" y="6056"/>
                  </a:lnTo>
                  <a:lnTo>
                    <a:pt x="2932" y="6324"/>
                  </a:lnTo>
                  <a:lnTo>
                    <a:pt x="2913" y="6379"/>
                  </a:lnTo>
                  <a:lnTo>
                    <a:pt x="2895" y="6431"/>
                  </a:lnTo>
                  <a:lnTo>
                    <a:pt x="2877" y="6484"/>
                  </a:lnTo>
                  <a:lnTo>
                    <a:pt x="2842" y="6539"/>
                  </a:lnTo>
                  <a:lnTo>
                    <a:pt x="2788" y="6575"/>
                  </a:lnTo>
                  <a:lnTo>
                    <a:pt x="2752" y="6593"/>
                  </a:lnTo>
                  <a:lnTo>
                    <a:pt x="2680" y="6610"/>
                  </a:lnTo>
                  <a:lnTo>
                    <a:pt x="2628" y="6610"/>
                  </a:lnTo>
                  <a:lnTo>
                    <a:pt x="2342" y="6610"/>
                  </a:lnTo>
                  <a:lnTo>
                    <a:pt x="2324" y="6627"/>
                  </a:lnTo>
                  <a:lnTo>
                    <a:pt x="1735" y="6627"/>
                  </a:lnTo>
                  <a:lnTo>
                    <a:pt x="1483" y="6627"/>
                  </a:lnTo>
                  <a:lnTo>
                    <a:pt x="1322" y="6610"/>
                  </a:lnTo>
                  <a:lnTo>
                    <a:pt x="1161" y="6556"/>
                  </a:lnTo>
                  <a:lnTo>
                    <a:pt x="1018" y="6484"/>
                  </a:lnTo>
                  <a:lnTo>
                    <a:pt x="893" y="6379"/>
                  </a:lnTo>
                  <a:lnTo>
                    <a:pt x="787" y="6252"/>
                  </a:lnTo>
                  <a:lnTo>
                    <a:pt x="715" y="6111"/>
                  </a:lnTo>
                  <a:lnTo>
                    <a:pt x="661" y="5949"/>
                  </a:lnTo>
                  <a:lnTo>
                    <a:pt x="642" y="5789"/>
                  </a:lnTo>
                  <a:lnTo>
                    <a:pt x="642" y="4555"/>
                  </a:lnTo>
                  <a:close/>
                  <a:moveTo>
                    <a:pt x="11437" y="1697"/>
                  </a:moveTo>
                  <a:lnTo>
                    <a:pt x="11526" y="1735"/>
                  </a:lnTo>
                  <a:lnTo>
                    <a:pt x="11579" y="1787"/>
                  </a:lnTo>
                  <a:lnTo>
                    <a:pt x="11632" y="1876"/>
                  </a:lnTo>
                  <a:lnTo>
                    <a:pt x="11649" y="1965"/>
                  </a:lnTo>
                  <a:lnTo>
                    <a:pt x="11649" y="2948"/>
                  </a:lnTo>
                  <a:lnTo>
                    <a:pt x="11632" y="3020"/>
                  </a:lnTo>
                  <a:lnTo>
                    <a:pt x="11579" y="3091"/>
                  </a:lnTo>
                  <a:lnTo>
                    <a:pt x="11508" y="3109"/>
                  </a:lnTo>
                  <a:lnTo>
                    <a:pt x="11437" y="3109"/>
                  </a:lnTo>
                  <a:lnTo>
                    <a:pt x="11168" y="3073"/>
                  </a:lnTo>
                  <a:lnTo>
                    <a:pt x="10882" y="3055"/>
                  </a:lnTo>
                  <a:lnTo>
                    <a:pt x="10578" y="3073"/>
                  </a:lnTo>
                  <a:lnTo>
                    <a:pt x="10294" y="3126"/>
                  </a:lnTo>
                  <a:lnTo>
                    <a:pt x="9988" y="3199"/>
                  </a:lnTo>
                  <a:lnTo>
                    <a:pt x="9702" y="3306"/>
                  </a:lnTo>
                  <a:lnTo>
                    <a:pt x="9435" y="3449"/>
                  </a:lnTo>
                  <a:lnTo>
                    <a:pt x="9184" y="3610"/>
                  </a:lnTo>
                  <a:lnTo>
                    <a:pt x="9131" y="3627"/>
                  </a:lnTo>
                  <a:lnTo>
                    <a:pt x="9079" y="3627"/>
                  </a:lnTo>
                  <a:lnTo>
                    <a:pt x="9043" y="3591"/>
                  </a:lnTo>
                  <a:lnTo>
                    <a:pt x="9023" y="3538"/>
                  </a:lnTo>
                  <a:lnTo>
                    <a:pt x="9023" y="2536"/>
                  </a:lnTo>
                  <a:lnTo>
                    <a:pt x="9043" y="2431"/>
                  </a:lnTo>
                  <a:lnTo>
                    <a:pt x="9079" y="2324"/>
                  </a:lnTo>
                  <a:lnTo>
                    <a:pt x="9131" y="2253"/>
                  </a:lnTo>
                  <a:lnTo>
                    <a:pt x="9184" y="2180"/>
                  </a:lnTo>
                  <a:lnTo>
                    <a:pt x="9435" y="2020"/>
                  </a:lnTo>
                  <a:lnTo>
                    <a:pt x="9702" y="1894"/>
                  </a:lnTo>
                  <a:lnTo>
                    <a:pt x="9970" y="1787"/>
                  </a:lnTo>
                  <a:lnTo>
                    <a:pt x="10257" y="1697"/>
                  </a:lnTo>
                  <a:lnTo>
                    <a:pt x="10559" y="1661"/>
                  </a:lnTo>
                  <a:lnTo>
                    <a:pt x="10847" y="1646"/>
                  </a:lnTo>
                  <a:lnTo>
                    <a:pt x="11151" y="1646"/>
                  </a:lnTo>
                  <a:lnTo>
                    <a:pt x="11437" y="1697"/>
                  </a:lnTo>
                  <a:close/>
                </a:path>
              </a:pathLst>
            </a:custGeom>
            <a:grpFill/>
            <a:ln w="9525">
              <a:noFill/>
              <a:round/>
              <a:headEnd/>
              <a:tailEnd/>
            </a:ln>
          </p:spPr>
          <p:txBody>
            <a:bodyPr/>
            <a:lstStyle/>
            <a:p>
              <a:pPr eaLnBrk="1" fontAlgn="auto" hangingPunct="1">
                <a:spcBef>
                  <a:spcPts val="0"/>
                </a:spcBef>
                <a:spcAft>
                  <a:spcPts val="0"/>
                </a:spcAft>
                <a:defRPr/>
              </a:pPr>
              <a:endParaRPr lang="zh-CN" altLang="en-US">
                <a:latin typeface="+mn-lt"/>
                <a:ea typeface="+mn-ea"/>
              </a:endParaRPr>
            </a:p>
          </p:txBody>
        </p:sp>
      </p:grpSp>
      <p:sp>
        <p:nvSpPr>
          <p:cNvPr id="114" name="Freeform 12"/>
          <p:cNvSpPr>
            <a:spLocks noChangeAspect="1" noEditPoints="1"/>
          </p:cNvSpPr>
          <p:nvPr/>
        </p:nvSpPr>
        <p:spPr bwMode="auto">
          <a:xfrm>
            <a:off x="950913" y="2033588"/>
            <a:ext cx="736600" cy="463550"/>
          </a:xfrm>
          <a:custGeom>
            <a:avLst/>
            <a:gdLst>
              <a:gd name="T0" fmla="*/ 214 w 518"/>
              <a:gd name="T1" fmla="*/ 14 h 434"/>
              <a:gd name="T2" fmla="*/ 200 w 518"/>
              <a:gd name="T3" fmla="*/ 31 h 434"/>
              <a:gd name="T4" fmla="*/ 220 w 518"/>
              <a:gd name="T5" fmla="*/ 167 h 434"/>
              <a:gd name="T6" fmla="*/ 494 w 518"/>
              <a:gd name="T7" fmla="*/ 32 h 434"/>
              <a:gd name="T8" fmla="*/ 498 w 518"/>
              <a:gd name="T9" fmla="*/ 193 h 434"/>
              <a:gd name="T10" fmla="*/ 285 w 518"/>
              <a:gd name="T11" fmla="*/ 201 h 434"/>
              <a:gd name="T12" fmla="*/ 494 w 518"/>
              <a:gd name="T13" fmla="*/ 217 h 434"/>
              <a:gd name="T14" fmla="*/ 515 w 518"/>
              <a:gd name="T15" fmla="*/ 206 h 434"/>
              <a:gd name="T16" fmla="*/ 518 w 518"/>
              <a:gd name="T17" fmla="*/ 35 h 434"/>
              <a:gd name="T18" fmla="*/ 508 w 518"/>
              <a:gd name="T19" fmla="*/ 16 h 434"/>
              <a:gd name="T20" fmla="*/ 270 w 518"/>
              <a:gd name="T21" fmla="*/ 199 h 434"/>
              <a:gd name="T22" fmla="*/ 277 w 518"/>
              <a:gd name="T23" fmla="*/ 182 h 434"/>
              <a:gd name="T24" fmla="*/ 294 w 518"/>
              <a:gd name="T25" fmla="*/ 86 h 434"/>
              <a:gd name="T26" fmla="*/ 289 w 518"/>
              <a:gd name="T27" fmla="*/ 85 h 434"/>
              <a:gd name="T28" fmla="*/ 260 w 518"/>
              <a:gd name="T29" fmla="*/ 163 h 434"/>
              <a:gd name="T30" fmla="*/ 203 w 518"/>
              <a:gd name="T31" fmla="*/ 200 h 434"/>
              <a:gd name="T32" fmla="*/ 161 w 518"/>
              <a:gd name="T33" fmla="*/ 132 h 434"/>
              <a:gd name="T34" fmla="*/ 119 w 518"/>
              <a:gd name="T35" fmla="*/ 124 h 434"/>
              <a:gd name="T36" fmla="*/ 158 w 518"/>
              <a:gd name="T37" fmla="*/ 96 h 434"/>
              <a:gd name="T38" fmla="*/ 165 w 518"/>
              <a:gd name="T39" fmla="*/ 55 h 434"/>
              <a:gd name="T40" fmla="*/ 131 w 518"/>
              <a:gd name="T41" fmla="*/ 14 h 434"/>
              <a:gd name="T42" fmla="*/ 92 w 518"/>
              <a:gd name="T43" fmla="*/ 10 h 434"/>
              <a:gd name="T44" fmla="*/ 68 w 518"/>
              <a:gd name="T45" fmla="*/ 5 h 434"/>
              <a:gd name="T46" fmla="*/ 50 w 518"/>
              <a:gd name="T47" fmla="*/ 1 h 434"/>
              <a:gd name="T48" fmla="*/ 26 w 518"/>
              <a:gd name="T49" fmla="*/ 25 h 434"/>
              <a:gd name="T50" fmla="*/ 26 w 518"/>
              <a:gd name="T51" fmla="*/ 48 h 434"/>
              <a:gd name="T52" fmla="*/ 45 w 518"/>
              <a:gd name="T53" fmla="*/ 58 h 434"/>
              <a:gd name="T54" fmla="*/ 50 w 518"/>
              <a:gd name="T55" fmla="*/ 77 h 434"/>
              <a:gd name="T56" fmla="*/ 76 w 518"/>
              <a:gd name="T57" fmla="*/ 116 h 434"/>
              <a:gd name="T58" fmla="*/ 57 w 518"/>
              <a:gd name="T59" fmla="*/ 132 h 434"/>
              <a:gd name="T60" fmla="*/ 45 w 518"/>
              <a:gd name="T61" fmla="*/ 136 h 434"/>
              <a:gd name="T62" fmla="*/ 1 w 518"/>
              <a:gd name="T63" fmla="*/ 257 h 434"/>
              <a:gd name="T64" fmla="*/ 19 w 518"/>
              <a:gd name="T65" fmla="*/ 265 h 434"/>
              <a:gd name="T66" fmla="*/ 67 w 518"/>
              <a:gd name="T67" fmla="*/ 203 h 434"/>
              <a:gd name="T68" fmla="*/ 68 w 518"/>
              <a:gd name="T69" fmla="*/ 224 h 434"/>
              <a:gd name="T70" fmla="*/ 27 w 518"/>
              <a:gd name="T71" fmla="*/ 322 h 434"/>
              <a:gd name="T72" fmla="*/ 32 w 518"/>
              <a:gd name="T73" fmla="*/ 337 h 434"/>
              <a:gd name="T74" fmla="*/ 168 w 518"/>
              <a:gd name="T75" fmla="*/ 345 h 434"/>
              <a:gd name="T76" fmla="*/ 186 w 518"/>
              <a:gd name="T77" fmla="*/ 333 h 434"/>
              <a:gd name="T78" fmla="*/ 149 w 518"/>
              <a:gd name="T79" fmla="*/ 231 h 434"/>
              <a:gd name="T80" fmla="*/ 147 w 518"/>
              <a:gd name="T81" fmla="*/ 214 h 434"/>
              <a:gd name="T82" fmla="*/ 157 w 518"/>
              <a:gd name="T83" fmla="*/ 181 h 434"/>
              <a:gd name="T84" fmla="*/ 184 w 518"/>
              <a:gd name="T85" fmla="*/ 230 h 434"/>
              <a:gd name="T86" fmla="*/ 198 w 518"/>
              <a:gd name="T87" fmla="*/ 236 h 434"/>
              <a:gd name="T88" fmla="*/ 259 w 518"/>
              <a:gd name="T89" fmla="*/ 199 h 434"/>
              <a:gd name="T90" fmla="*/ 266 w 518"/>
              <a:gd name="T91" fmla="*/ 202 h 434"/>
              <a:gd name="T92" fmla="*/ 119 w 518"/>
              <a:gd name="T93" fmla="*/ 139 h 434"/>
              <a:gd name="T94" fmla="*/ 106 w 518"/>
              <a:gd name="T95" fmla="*/ 178 h 434"/>
              <a:gd name="T96" fmla="*/ 92 w 518"/>
              <a:gd name="T97" fmla="*/ 138 h 434"/>
              <a:gd name="T98" fmla="*/ 100 w 518"/>
              <a:gd name="T99" fmla="*/ 142 h 434"/>
              <a:gd name="T100" fmla="*/ 119 w 518"/>
              <a:gd name="T101" fmla="*/ 138 h 434"/>
              <a:gd name="T102" fmla="*/ 73 w 518"/>
              <a:gd name="T103" fmla="*/ 425 h 434"/>
              <a:gd name="T104" fmla="*/ 132 w 518"/>
              <a:gd name="T105" fmla="*/ 434 h 434"/>
              <a:gd name="T106" fmla="*/ 142 w 518"/>
              <a:gd name="T107" fmla="*/ 42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8" h="434">
                <a:moveTo>
                  <a:pt x="494" y="11"/>
                </a:moveTo>
                <a:lnTo>
                  <a:pt x="224" y="11"/>
                </a:lnTo>
                <a:lnTo>
                  <a:pt x="224" y="11"/>
                </a:lnTo>
                <a:lnTo>
                  <a:pt x="218" y="11"/>
                </a:lnTo>
                <a:lnTo>
                  <a:pt x="214" y="14"/>
                </a:lnTo>
                <a:lnTo>
                  <a:pt x="210" y="16"/>
                </a:lnTo>
                <a:lnTo>
                  <a:pt x="207" y="18"/>
                </a:lnTo>
                <a:lnTo>
                  <a:pt x="203" y="22"/>
                </a:lnTo>
                <a:lnTo>
                  <a:pt x="201" y="26"/>
                </a:lnTo>
                <a:lnTo>
                  <a:pt x="200" y="31"/>
                </a:lnTo>
                <a:lnTo>
                  <a:pt x="200" y="35"/>
                </a:lnTo>
                <a:lnTo>
                  <a:pt x="200" y="158"/>
                </a:lnTo>
                <a:lnTo>
                  <a:pt x="209" y="175"/>
                </a:lnTo>
                <a:lnTo>
                  <a:pt x="210" y="175"/>
                </a:lnTo>
                <a:lnTo>
                  <a:pt x="220" y="167"/>
                </a:lnTo>
                <a:lnTo>
                  <a:pt x="220" y="35"/>
                </a:lnTo>
                <a:lnTo>
                  <a:pt x="220" y="35"/>
                </a:lnTo>
                <a:lnTo>
                  <a:pt x="220" y="33"/>
                </a:lnTo>
                <a:lnTo>
                  <a:pt x="224" y="32"/>
                </a:lnTo>
                <a:lnTo>
                  <a:pt x="494" y="32"/>
                </a:lnTo>
                <a:lnTo>
                  <a:pt x="494" y="32"/>
                </a:lnTo>
                <a:lnTo>
                  <a:pt x="496" y="33"/>
                </a:lnTo>
                <a:lnTo>
                  <a:pt x="498" y="35"/>
                </a:lnTo>
                <a:lnTo>
                  <a:pt x="498" y="193"/>
                </a:lnTo>
                <a:lnTo>
                  <a:pt x="498" y="193"/>
                </a:lnTo>
                <a:lnTo>
                  <a:pt x="496" y="195"/>
                </a:lnTo>
                <a:lnTo>
                  <a:pt x="494" y="197"/>
                </a:lnTo>
                <a:lnTo>
                  <a:pt x="289" y="197"/>
                </a:lnTo>
                <a:lnTo>
                  <a:pt x="289" y="197"/>
                </a:lnTo>
                <a:lnTo>
                  <a:pt x="285" y="201"/>
                </a:lnTo>
                <a:lnTo>
                  <a:pt x="279" y="205"/>
                </a:lnTo>
                <a:lnTo>
                  <a:pt x="278" y="207"/>
                </a:lnTo>
                <a:lnTo>
                  <a:pt x="262" y="217"/>
                </a:lnTo>
                <a:lnTo>
                  <a:pt x="494" y="217"/>
                </a:lnTo>
                <a:lnTo>
                  <a:pt x="494" y="217"/>
                </a:lnTo>
                <a:lnTo>
                  <a:pt x="500" y="216"/>
                </a:lnTo>
                <a:lnTo>
                  <a:pt x="503" y="215"/>
                </a:lnTo>
                <a:lnTo>
                  <a:pt x="508" y="213"/>
                </a:lnTo>
                <a:lnTo>
                  <a:pt x="511" y="210"/>
                </a:lnTo>
                <a:lnTo>
                  <a:pt x="515" y="206"/>
                </a:lnTo>
                <a:lnTo>
                  <a:pt x="517" y="202"/>
                </a:lnTo>
                <a:lnTo>
                  <a:pt x="518" y="198"/>
                </a:lnTo>
                <a:lnTo>
                  <a:pt x="518" y="193"/>
                </a:lnTo>
                <a:lnTo>
                  <a:pt x="518" y="35"/>
                </a:lnTo>
                <a:lnTo>
                  <a:pt x="518" y="35"/>
                </a:lnTo>
                <a:lnTo>
                  <a:pt x="518" y="31"/>
                </a:lnTo>
                <a:lnTo>
                  <a:pt x="517" y="26"/>
                </a:lnTo>
                <a:lnTo>
                  <a:pt x="515" y="22"/>
                </a:lnTo>
                <a:lnTo>
                  <a:pt x="511" y="18"/>
                </a:lnTo>
                <a:lnTo>
                  <a:pt x="508" y="16"/>
                </a:lnTo>
                <a:lnTo>
                  <a:pt x="503" y="14"/>
                </a:lnTo>
                <a:lnTo>
                  <a:pt x="500" y="11"/>
                </a:lnTo>
                <a:lnTo>
                  <a:pt x="494" y="11"/>
                </a:lnTo>
                <a:lnTo>
                  <a:pt x="494" y="11"/>
                </a:lnTo>
                <a:close/>
                <a:moveTo>
                  <a:pt x="270" y="199"/>
                </a:moveTo>
                <a:lnTo>
                  <a:pt x="270" y="197"/>
                </a:lnTo>
                <a:lnTo>
                  <a:pt x="273" y="190"/>
                </a:lnTo>
                <a:lnTo>
                  <a:pt x="273" y="190"/>
                </a:lnTo>
                <a:lnTo>
                  <a:pt x="275" y="185"/>
                </a:lnTo>
                <a:lnTo>
                  <a:pt x="277" y="182"/>
                </a:lnTo>
                <a:lnTo>
                  <a:pt x="277" y="177"/>
                </a:lnTo>
                <a:lnTo>
                  <a:pt x="276" y="173"/>
                </a:lnTo>
                <a:lnTo>
                  <a:pt x="281" y="152"/>
                </a:lnTo>
                <a:lnTo>
                  <a:pt x="294" y="86"/>
                </a:lnTo>
                <a:lnTo>
                  <a:pt x="294" y="86"/>
                </a:lnTo>
                <a:lnTo>
                  <a:pt x="294" y="84"/>
                </a:lnTo>
                <a:lnTo>
                  <a:pt x="292" y="83"/>
                </a:lnTo>
                <a:lnTo>
                  <a:pt x="292" y="83"/>
                </a:lnTo>
                <a:lnTo>
                  <a:pt x="290" y="84"/>
                </a:lnTo>
                <a:lnTo>
                  <a:pt x="289" y="85"/>
                </a:lnTo>
                <a:lnTo>
                  <a:pt x="273" y="148"/>
                </a:lnTo>
                <a:lnTo>
                  <a:pt x="268" y="165"/>
                </a:lnTo>
                <a:lnTo>
                  <a:pt x="268" y="165"/>
                </a:lnTo>
                <a:lnTo>
                  <a:pt x="265" y="164"/>
                </a:lnTo>
                <a:lnTo>
                  <a:pt x="260" y="163"/>
                </a:lnTo>
                <a:lnTo>
                  <a:pt x="257" y="164"/>
                </a:lnTo>
                <a:lnTo>
                  <a:pt x="253" y="166"/>
                </a:lnTo>
                <a:lnTo>
                  <a:pt x="220" y="189"/>
                </a:lnTo>
                <a:lnTo>
                  <a:pt x="210" y="195"/>
                </a:lnTo>
                <a:lnTo>
                  <a:pt x="203" y="200"/>
                </a:lnTo>
                <a:lnTo>
                  <a:pt x="200" y="193"/>
                </a:lnTo>
                <a:lnTo>
                  <a:pt x="169" y="139"/>
                </a:lnTo>
                <a:lnTo>
                  <a:pt x="169" y="139"/>
                </a:lnTo>
                <a:lnTo>
                  <a:pt x="166" y="134"/>
                </a:lnTo>
                <a:lnTo>
                  <a:pt x="161" y="132"/>
                </a:lnTo>
                <a:lnTo>
                  <a:pt x="156" y="131"/>
                </a:lnTo>
                <a:lnTo>
                  <a:pt x="151" y="132"/>
                </a:lnTo>
                <a:lnTo>
                  <a:pt x="119" y="132"/>
                </a:lnTo>
                <a:lnTo>
                  <a:pt x="119" y="124"/>
                </a:lnTo>
                <a:lnTo>
                  <a:pt x="119" y="124"/>
                </a:lnTo>
                <a:lnTo>
                  <a:pt x="130" y="121"/>
                </a:lnTo>
                <a:lnTo>
                  <a:pt x="139" y="116"/>
                </a:lnTo>
                <a:lnTo>
                  <a:pt x="145" y="110"/>
                </a:lnTo>
                <a:lnTo>
                  <a:pt x="152" y="103"/>
                </a:lnTo>
                <a:lnTo>
                  <a:pt x="158" y="96"/>
                </a:lnTo>
                <a:lnTo>
                  <a:pt x="162" y="86"/>
                </a:lnTo>
                <a:lnTo>
                  <a:pt x="165" y="77"/>
                </a:lnTo>
                <a:lnTo>
                  <a:pt x="166" y="67"/>
                </a:lnTo>
                <a:lnTo>
                  <a:pt x="166" y="67"/>
                </a:lnTo>
                <a:lnTo>
                  <a:pt x="165" y="55"/>
                </a:lnTo>
                <a:lnTo>
                  <a:pt x="161" y="44"/>
                </a:lnTo>
                <a:lnTo>
                  <a:pt x="156" y="34"/>
                </a:lnTo>
                <a:lnTo>
                  <a:pt x="149" y="26"/>
                </a:lnTo>
                <a:lnTo>
                  <a:pt x="140" y="18"/>
                </a:lnTo>
                <a:lnTo>
                  <a:pt x="131" y="14"/>
                </a:lnTo>
                <a:lnTo>
                  <a:pt x="119" y="10"/>
                </a:lnTo>
                <a:lnTo>
                  <a:pt x="108" y="9"/>
                </a:lnTo>
                <a:lnTo>
                  <a:pt x="108" y="9"/>
                </a:lnTo>
                <a:lnTo>
                  <a:pt x="100" y="9"/>
                </a:lnTo>
                <a:lnTo>
                  <a:pt x="92" y="10"/>
                </a:lnTo>
                <a:lnTo>
                  <a:pt x="84" y="14"/>
                </a:lnTo>
                <a:lnTo>
                  <a:pt x="77" y="17"/>
                </a:lnTo>
                <a:lnTo>
                  <a:pt x="77" y="17"/>
                </a:lnTo>
                <a:lnTo>
                  <a:pt x="74" y="10"/>
                </a:lnTo>
                <a:lnTo>
                  <a:pt x="68" y="5"/>
                </a:lnTo>
                <a:lnTo>
                  <a:pt x="68" y="5"/>
                </a:lnTo>
                <a:lnTo>
                  <a:pt x="64" y="1"/>
                </a:lnTo>
                <a:lnTo>
                  <a:pt x="59" y="0"/>
                </a:lnTo>
                <a:lnTo>
                  <a:pt x="55" y="0"/>
                </a:lnTo>
                <a:lnTo>
                  <a:pt x="50" y="1"/>
                </a:lnTo>
                <a:lnTo>
                  <a:pt x="45" y="4"/>
                </a:lnTo>
                <a:lnTo>
                  <a:pt x="41" y="7"/>
                </a:lnTo>
                <a:lnTo>
                  <a:pt x="33" y="16"/>
                </a:lnTo>
                <a:lnTo>
                  <a:pt x="33" y="16"/>
                </a:lnTo>
                <a:lnTo>
                  <a:pt x="26" y="25"/>
                </a:lnTo>
                <a:lnTo>
                  <a:pt x="24" y="30"/>
                </a:lnTo>
                <a:lnTo>
                  <a:pt x="23" y="35"/>
                </a:lnTo>
                <a:lnTo>
                  <a:pt x="23" y="40"/>
                </a:lnTo>
                <a:lnTo>
                  <a:pt x="24" y="43"/>
                </a:lnTo>
                <a:lnTo>
                  <a:pt x="26" y="48"/>
                </a:lnTo>
                <a:lnTo>
                  <a:pt x="31" y="52"/>
                </a:lnTo>
                <a:lnTo>
                  <a:pt x="31" y="52"/>
                </a:lnTo>
                <a:lnTo>
                  <a:pt x="35" y="55"/>
                </a:lnTo>
                <a:lnTo>
                  <a:pt x="40" y="57"/>
                </a:lnTo>
                <a:lnTo>
                  <a:pt x="45" y="58"/>
                </a:lnTo>
                <a:lnTo>
                  <a:pt x="50" y="58"/>
                </a:lnTo>
                <a:lnTo>
                  <a:pt x="50" y="58"/>
                </a:lnTo>
                <a:lnTo>
                  <a:pt x="49" y="67"/>
                </a:lnTo>
                <a:lnTo>
                  <a:pt x="49" y="67"/>
                </a:lnTo>
                <a:lnTo>
                  <a:pt x="50" y="77"/>
                </a:lnTo>
                <a:lnTo>
                  <a:pt x="52" y="86"/>
                </a:lnTo>
                <a:lnTo>
                  <a:pt x="57" y="96"/>
                </a:lnTo>
                <a:lnTo>
                  <a:pt x="61" y="103"/>
                </a:lnTo>
                <a:lnTo>
                  <a:pt x="68" y="110"/>
                </a:lnTo>
                <a:lnTo>
                  <a:pt x="76" y="116"/>
                </a:lnTo>
                <a:lnTo>
                  <a:pt x="84" y="121"/>
                </a:lnTo>
                <a:lnTo>
                  <a:pt x="93" y="123"/>
                </a:lnTo>
                <a:lnTo>
                  <a:pt x="93" y="132"/>
                </a:lnTo>
                <a:lnTo>
                  <a:pt x="57" y="132"/>
                </a:lnTo>
                <a:lnTo>
                  <a:pt x="57" y="132"/>
                </a:lnTo>
                <a:lnTo>
                  <a:pt x="56" y="132"/>
                </a:lnTo>
                <a:lnTo>
                  <a:pt x="56" y="132"/>
                </a:lnTo>
                <a:lnTo>
                  <a:pt x="52" y="132"/>
                </a:lnTo>
                <a:lnTo>
                  <a:pt x="49" y="133"/>
                </a:lnTo>
                <a:lnTo>
                  <a:pt x="45" y="136"/>
                </a:lnTo>
                <a:lnTo>
                  <a:pt x="43" y="140"/>
                </a:lnTo>
                <a:lnTo>
                  <a:pt x="1" y="244"/>
                </a:lnTo>
                <a:lnTo>
                  <a:pt x="1" y="244"/>
                </a:lnTo>
                <a:lnTo>
                  <a:pt x="0" y="251"/>
                </a:lnTo>
                <a:lnTo>
                  <a:pt x="1" y="257"/>
                </a:lnTo>
                <a:lnTo>
                  <a:pt x="5" y="261"/>
                </a:lnTo>
                <a:lnTo>
                  <a:pt x="9" y="265"/>
                </a:lnTo>
                <a:lnTo>
                  <a:pt x="9" y="265"/>
                </a:lnTo>
                <a:lnTo>
                  <a:pt x="15" y="266"/>
                </a:lnTo>
                <a:lnTo>
                  <a:pt x="19" y="265"/>
                </a:lnTo>
                <a:lnTo>
                  <a:pt x="24" y="262"/>
                </a:lnTo>
                <a:lnTo>
                  <a:pt x="27" y="258"/>
                </a:lnTo>
                <a:lnTo>
                  <a:pt x="57" y="185"/>
                </a:lnTo>
                <a:lnTo>
                  <a:pt x="58" y="181"/>
                </a:lnTo>
                <a:lnTo>
                  <a:pt x="67" y="203"/>
                </a:lnTo>
                <a:lnTo>
                  <a:pt x="67" y="203"/>
                </a:lnTo>
                <a:lnTo>
                  <a:pt x="68" y="208"/>
                </a:lnTo>
                <a:lnTo>
                  <a:pt x="69" y="214"/>
                </a:lnTo>
                <a:lnTo>
                  <a:pt x="69" y="218"/>
                </a:lnTo>
                <a:lnTo>
                  <a:pt x="68" y="224"/>
                </a:lnTo>
                <a:lnTo>
                  <a:pt x="68" y="224"/>
                </a:lnTo>
                <a:lnTo>
                  <a:pt x="66" y="231"/>
                </a:lnTo>
                <a:lnTo>
                  <a:pt x="28" y="318"/>
                </a:lnTo>
                <a:lnTo>
                  <a:pt x="28" y="318"/>
                </a:lnTo>
                <a:lnTo>
                  <a:pt x="27" y="322"/>
                </a:lnTo>
                <a:lnTo>
                  <a:pt x="27" y="325"/>
                </a:lnTo>
                <a:lnTo>
                  <a:pt x="27" y="330"/>
                </a:lnTo>
                <a:lnTo>
                  <a:pt x="28" y="333"/>
                </a:lnTo>
                <a:lnTo>
                  <a:pt x="28" y="333"/>
                </a:lnTo>
                <a:lnTo>
                  <a:pt x="32" y="337"/>
                </a:lnTo>
                <a:lnTo>
                  <a:pt x="35" y="342"/>
                </a:lnTo>
                <a:lnTo>
                  <a:pt x="41" y="344"/>
                </a:lnTo>
                <a:lnTo>
                  <a:pt x="47" y="345"/>
                </a:lnTo>
                <a:lnTo>
                  <a:pt x="168" y="345"/>
                </a:lnTo>
                <a:lnTo>
                  <a:pt x="168" y="345"/>
                </a:lnTo>
                <a:lnTo>
                  <a:pt x="174" y="344"/>
                </a:lnTo>
                <a:lnTo>
                  <a:pt x="179" y="342"/>
                </a:lnTo>
                <a:lnTo>
                  <a:pt x="184" y="337"/>
                </a:lnTo>
                <a:lnTo>
                  <a:pt x="186" y="333"/>
                </a:lnTo>
                <a:lnTo>
                  <a:pt x="186" y="333"/>
                </a:lnTo>
                <a:lnTo>
                  <a:pt x="187" y="330"/>
                </a:lnTo>
                <a:lnTo>
                  <a:pt x="189" y="325"/>
                </a:lnTo>
                <a:lnTo>
                  <a:pt x="187" y="322"/>
                </a:lnTo>
                <a:lnTo>
                  <a:pt x="186" y="318"/>
                </a:lnTo>
                <a:lnTo>
                  <a:pt x="149" y="231"/>
                </a:lnTo>
                <a:lnTo>
                  <a:pt x="149" y="231"/>
                </a:lnTo>
                <a:lnTo>
                  <a:pt x="147" y="224"/>
                </a:lnTo>
                <a:lnTo>
                  <a:pt x="147" y="224"/>
                </a:lnTo>
                <a:lnTo>
                  <a:pt x="147" y="218"/>
                </a:lnTo>
                <a:lnTo>
                  <a:pt x="147" y="214"/>
                </a:lnTo>
                <a:lnTo>
                  <a:pt x="147" y="208"/>
                </a:lnTo>
                <a:lnTo>
                  <a:pt x="149" y="203"/>
                </a:lnTo>
                <a:lnTo>
                  <a:pt x="149" y="201"/>
                </a:lnTo>
                <a:lnTo>
                  <a:pt x="157" y="181"/>
                </a:lnTo>
                <a:lnTo>
                  <a:pt x="157" y="181"/>
                </a:lnTo>
                <a:lnTo>
                  <a:pt x="157" y="181"/>
                </a:lnTo>
                <a:lnTo>
                  <a:pt x="157" y="181"/>
                </a:lnTo>
                <a:lnTo>
                  <a:pt x="158" y="181"/>
                </a:lnTo>
                <a:lnTo>
                  <a:pt x="184" y="230"/>
                </a:lnTo>
                <a:lnTo>
                  <a:pt x="184" y="230"/>
                </a:lnTo>
                <a:lnTo>
                  <a:pt x="189" y="234"/>
                </a:lnTo>
                <a:lnTo>
                  <a:pt x="194" y="236"/>
                </a:lnTo>
                <a:lnTo>
                  <a:pt x="194" y="236"/>
                </a:lnTo>
                <a:lnTo>
                  <a:pt x="198" y="236"/>
                </a:lnTo>
                <a:lnTo>
                  <a:pt x="198" y="236"/>
                </a:lnTo>
                <a:lnTo>
                  <a:pt x="202" y="236"/>
                </a:lnTo>
                <a:lnTo>
                  <a:pt x="207" y="234"/>
                </a:lnTo>
                <a:lnTo>
                  <a:pt x="233" y="217"/>
                </a:lnTo>
                <a:lnTo>
                  <a:pt x="248" y="207"/>
                </a:lnTo>
                <a:lnTo>
                  <a:pt x="259" y="199"/>
                </a:lnTo>
                <a:lnTo>
                  <a:pt x="259" y="199"/>
                </a:lnTo>
                <a:lnTo>
                  <a:pt x="261" y="201"/>
                </a:lnTo>
                <a:lnTo>
                  <a:pt x="264" y="202"/>
                </a:lnTo>
                <a:lnTo>
                  <a:pt x="264" y="202"/>
                </a:lnTo>
                <a:lnTo>
                  <a:pt x="266" y="202"/>
                </a:lnTo>
                <a:lnTo>
                  <a:pt x="268" y="202"/>
                </a:lnTo>
                <a:lnTo>
                  <a:pt x="269" y="200"/>
                </a:lnTo>
                <a:lnTo>
                  <a:pt x="270" y="199"/>
                </a:lnTo>
                <a:lnTo>
                  <a:pt x="270" y="199"/>
                </a:lnTo>
                <a:close/>
                <a:moveTo>
                  <a:pt x="119" y="139"/>
                </a:moveTo>
                <a:lnTo>
                  <a:pt x="119" y="140"/>
                </a:lnTo>
                <a:lnTo>
                  <a:pt x="115" y="152"/>
                </a:lnTo>
                <a:lnTo>
                  <a:pt x="112" y="158"/>
                </a:lnTo>
                <a:lnTo>
                  <a:pt x="110" y="167"/>
                </a:lnTo>
                <a:lnTo>
                  <a:pt x="106" y="178"/>
                </a:lnTo>
                <a:lnTo>
                  <a:pt x="102" y="167"/>
                </a:lnTo>
                <a:lnTo>
                  <a:pt x="99" y="158"/>
                </a:lnTo>
                <a:lnTo>
                  <a:pt x="97" y="152"/>
                </a:lnTo>
                <a:lnTo>
                  <a:pt x="92" y="138"/>
                </a:lnTo>
                <a:lnTo>
                  <a:pt x="92" y="138"/>
                </a:lnTo>
                <a:lnTo>
                  <a:pt x="93" y="140"/>
                </a:lnTo>
                <a:lnTo>
                  <a:pt x="93" y="140"/>
                </a:lnTo>
                <a:lnTo>
                  <a:pt x="95" y="140"/>
                </a:lnTo>
                <a:lnTo>
                  <a:pt x="95" y="140"/>
                </a:lnTo>
                <a:lnTo>
                  <a:pt x="100" y="142"/>
                </a:lnTo>
                <a:lnTo>
                  <a:pt x="106" y="142"/>
                </a:lnTo>
                <a:lnTo>
                  <a:pt x="111" y="142"/>
                </a:lnTo>
                <a:lnTo>
                  <a:pt x="117" y="140"/>
                </a:lnTo>
                <a:lnTo>
                  <a:pt x="117" y="140"/>
                </a:lnTo>
                <a:lnTo>
                  <a:pt x="119" y="138"/>
                </a:lnTo>
                <a:lnTo>
                  <a:pt x="119" y="138"/>
                </a:lnTo>
                <a:lnTo>
                  <a:pt x="120" y="138"/>
                </a:lnTo>
                <a:lnTo>
                  <a:pt x="119" y="139"/>
                </a:lnTo>
                <a:close/>
                <a:moveTo>
                  <a:pt x="73" y="425"/>
                </a:moveTo>
                <a:lnTo>
                  <a:pt x="73" y="425"/>
                </a:lnTo>
                <a:lnTo>
                  <a:pt x="74" y="429"/>
                </a:lnTo>
                <a:lnTo>
                  <a:pt x="76" y="432"/>
                </a:lnTo>
                <a:lnTo>
                  <a:pt x="80" y="434"/>
                </a:lnTo>
                <a:lnTo>
                  <a:pt x="83" y="434"/>
                </a:lnTo>
                <a:lnTo>
                  <a:pt x="132" y="434"/>
                </a:lnTo>
                <a:lnTo>
                  <a:pt x="132" y="434"/>
                </a:lnTo>
                <a:lnTo>
                  <a:pt x="135" y="434"/>
                </a:lnTo>
                <a:lnTo>
                  <a:pt x="139" y="432"/>
                </a:lnTo>
                <a:lnTo>
                  <a:pt x="141" y="429"/>
                </a:lnTo>
                <a:lnTo>
                  <a:pt x="142" y="425"/>
                </a:lnTo>
                <a:lnTo>
                  <a:pt x="154" y="360"/>
                </a:lnTo>
                <a:lnTo>
                  <a:pt x="60" y="360"/>
                </a:lnTo>
                <a:lnTo>
                  <a:pt x="73" y="425"/>
                </a:lnTo>
                <a:close/>
              </a:path>
            </a:pathLst>
          </a:custGeom>
          <a:solidFill>
            <a:schemeClr val="tx1">
              <a:lumMod val="50000"/>
              <a:lumOff val="50000"/>
            </a:schemeClr>
          </a:solidFill>
          <a:ln>
            <a:noFill/>
          </a:ln>
          <a:effectLst>
            <a:outerShdw blurRad="50800" dist="381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sz="1600">
              <a:latin typeface="+mn-lt"/>
              <a:ea typeface="+mn-ea"/>
            </a:endParaRPr>
          </a:p>
        </p:txBody>
      </p:sp>
      <p:sp>
        <p:nvSpPr>
          <p:cNvPr id="115" name="任意多边形 114"/>
          <p:cNvSpPr/>
          <p:nvPr/>
        </p:nvSpPr>
        <p:spPr bwMode="auto">
          <a:xfrm rot="5400000">
            <a:off x="2021681" y="1466057"/>
            <a:ext cx="608013" cy="2317750"/>
          </a:xfrm>
          <a:custGeom>
            <a:avLst/>
            <a:gdLst>
              <a:gd name="connsiteX0" fmla="*/ 0 w 593387"/>
              <a:gd name="connsiteY0" fmla="*/ 2597285 h 2597285"/>
              <a:gd name="connsiteX1" fmla="*/ 68093 w 593387"/>
              <a:gd name="connsiteY1" fmla="*/ 2110902 h 2597285"/>
              <a:gd name="connsiteX2" fmla="*/ 126459 w 593387"/>
              <a:gd name="connsiteY2" fmla="*/ 1507787 h 2597285"/>
              <a:gd name="connsiteX3" fmla="*/ 486383 w 593387"/>
              <a:gd name="connsiteY3" fmla="*/ 972765 h 2597285"/>
              <a:gd name="connsiteX4" fmla="*/ 573932 w 593387"/>
              <a:gd name="connsiteY4" fmla="*/ 486383 h 2597285"/>
              <a:gd name="connsiteX5" fmla="*/ 593387 w 593387"/>
              <a:gd name="connsiteY5" fmla="*/ 0 h 259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387" h="2597285">
                <a:moveTo>
                  <a:pt x="0" y="2597285"/>
                </a:moveTo>
                <a:cubicBezTo>
                  <a:pt x="23508" y="2444885"/>
                  <a:pt x="47017" y="2292485"/>
                  <a:pt x="68093" y="2110902"/>
                </a:cubicBezTo>
                <a:cubicBezTo>
                  <a:pt x="89169" y="1929319"/>
                  <a:pt x="56744" y="1697476"/>
                  <a:pt x="126459" y="1507787"/>
                </a:cubicBezTo>
                <a:cubicBezTo>
                  <a:pt x="196174" y="1318098"/>
                  <a:pt x="411804" y="1142999"/>
                  <a:pt x="486383" y="972765"/>
                </a:cubicBezTo>
                <a:cubicBezTo>
                  <a:pt x="560962" y="802531"/>
                  <a:pt x="556098" y="648511"/>
                  <a:pt x="573932" y="486383"/>
                </a:cubicBezTo>
                <a:cubicBezTo>
                  <a:pt x="591766" y="324256"/>
                  <a:pt x="592576" y="162128"/>
                  <a:pt x="593387" y="0"/>
                </a:cubicBezTo>
              </a:path>
            </a:pathLst>
          </a:custGeom>
          <a:ln w="38100">
            <a:solidFill>
              <a:srgbClr val="C00000"/>
            </a:solidFill>
            <a:tailEnd type="stealth" w="med" len="lg"/>
          </a:ln>
          <a:extLst/>
        </p:spPr>
        <p:style>
          <a:lnRef idx="1">
            <a:schemeClr val="dk1"/>
          </a:lnRef>
          <a:fillRef idx="0">
            <a:schemeClr val="dk1"/>
          </a:fillRef>
          <a:effectRef idx="0">
            <a:schemeClr val="dk1"/>
          </a:effectRef>
          <a:fontRef idx="minor">
            <a:schemeClr val="tx1"/>
          </a:fontRef>
        </p:style>
        <p:txBody>
          <a:bodyPr anchor="ctr"/>
          <a:lstStyle/>
          <a:p>
            <a:pPr algn="ctr" eaLnBrk="1" fontAlgn="auto" hangingPunct="1">
              <a:spcBef>
                <a:spcPts val="0"/>
              </a:spcBef>
              <a:spcAft>
                <a:spcPts val="0"/>
              </a:spcAft>
              <a:defRPr/>
            </a:pPr>
            <a:endParaRPr lang="zh-CN" altLang="en-US"/>
          </a:p>
        </p:txBody>
      </p:sp>
      <p:pic>
        <p:nvPicPr>
          <p:cNvPr id="47" name="Picture 1271" descr="图片220"/>
          <p:cNvPicPr>
            <a:picLocks noChangeAspect="1" noChangeArrowheads="1"/>
          </p:cNvPicPr>
          <p:nvPr/>
        </p:nvPicPr>
        <p:blipFill>
          <a:blip r:embed="rId6"/>
          <a:srcRect/>
          <a:stretch>
            <a:fillRect/>
          </a:stretch>
        </p:blipFill>
        <p:spPr bwMode="auto">
          <a:xfrm>
            <a:off x="2475309" y="1236663"/>
            <a:ext cx="621507" cy="242749"/>
          </a:xfrm>
          <a:prstGeom prst="rect">
            <a:avLst/>
          </a:prstGeom>
          <a:noFill/>
          <a:effectLst>
            <a:outerShdw blurRad="50800" dist="38100" dir="2700000" algn="tl" rotWithShape="0">
              <a:prstClr val="black">
                <a:alpha val="40000"/>
              </a:prstClr>
            </a:outerShdw>
          </a:effectLst>
        </p:spPr>
      </p:pic>
    </p:spTree>
  </p:cSld>
  <p:clrMapOvr>
    <a:masterClrMapping/>
  </p:clrMapOvr>
  <p:transition advClick="0" advTm="8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idx="4294967295"/>
          </p:nvPr>
        </p:nvSpPr>
        <p:spPr>
          <a:xfrm>
            <a:off x="395288" y="123825"/>
            <a:ext cx="5688012" cy="584200"/>
          </a:xfrm>
        </p:spPr>
        <p:txBody>
          <a:bodyPr/>
          <a:lstStyle/>
          <a:p>
            <a:r>
              <a:rPr lang="zh-CN" altLang="en-US" smtClean="0">
                <a:solidFill>
                  <a:srgbClr val="C00000"/>
                </a:solidFill>
                <a:latin typeface="微软雅黑" panose="020B0503020204020204" pitchFamily="34" charset="-122"/>
                <a:ea typeface="微软雅黑" panose="020B0503020204020204" pitchFamily="34" charset="-122"/>
              </a:rPr>
              <a:t>目录</a:t>
            </a:r>
            <a:endParaRPr lang="en-US" altLang="zh-CN" smtClean="0">
              <a:solidFill>
                <a:srgbClr val="C00000"/>
              </a:solidFill>
              <a:latin typeface="微软雅黑" panose="020B0503020204020204" pitchFamily="34" charset="-122"/>
              <a:ea typeface="微软雅黑" panose="020B0503020204020204" pitchFamily="34" charset="-122"/>
            </a:endParaRPr>
          </a:p>
        </p:txBody>
      </p:sp>
      <p:sp>
        <p:nvSpPr>
          <p:cNvPr id="13315" name="Rectangle 2"/>
          <p:cNvSpPr>
            <a:spLocks noChangeArrowheads="1"/>
          </p:cNvSpPr>
          <p:nvPr/>
        </p:nvSpPr>
        <p:spPr bwMode="auto">
          <a:xfrm>
            <a:off x="1692275" y="1611313"/>
            <a:ext cx="682625" cy="2808287"/>
          </a:xfrm>
          <a:prstGeom prst="rect">
            <a:avLst/>
          </a:prstGeom>
          <a:solidFill>
            <a:srgbClr val="C00000"/>
          </a:solidFill>
          <a:ln>
            <a:noFill/>
          </a:ln>
          <a:effectLst>
            <a:outerShdw algn="ctr" rotWithShape="0">
              <a:srgbClr val="737373"/>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9" name="Rectangle 7"/>
          <p:cNvSpPr>
            <a:spLocks noChangeArrowheads="1"/>
          </p:cNvSpPr>
          <p:nvPr/>
        </p:nvSpPr>
        <p:spPr bwMode="auto">
          <a:xfrm>
            <a:off x="1692275" y="1131888"/>
            <a:ext cx="666750" cy="447675"/>
          </a:xfrm>
          <a:prstGeom prst="rect">
            <a:avLst/>
          </a:prstGeom>
          <a:solidFill>
            <a:schemeClr val="tx2">
              <a:lumMod val="75000"/>
            </a:schemeClr>
          </a:solidFill>
          <a:ln>
            <a:noFill/>
          </a:ln>
          <a:effectLst>
            <a:outerShdw algn="ctr" rotWithShape="0">
              <a:srgbClr val="737373"/>
            </a:outerShdw>
          </a:effectLst>
        </p:spPr>
        <p:txBody>
          <a:bodyPr wrap="none" anchor="ctr"/>
          <a:lstStyle/>
          <a:p>
            <a:pPr algn="ctr" eaLnBrk="1" hangingPunct="1">
              <a:defRPr/>
            </a:pPr>
            <a:r>
              <a:rPr lang="en-US" altLang="zh-CN" sz="4000" b="1" dirty="0">
                <a:solidFill>
                  <a:schemeClr val="bg1"/>
                </a:solidFill>
                <a:latin typeface="Arial Black" pitchFamily="34" charset="0"/>
                <a:cs typeface="Arial" pitchFamily="34" charset="0"/>
              </a:rPr>
              <a:t>1</a:t>
            </a:r>
            <a:endParaRPr lang="en-US" sz="4000" b="1" dirty="0">
              <a:solidFill>
                <a:schemeClr val="bg1"/>
              </a:solidFill>
              <a:latin typeface="Arial Black" pitchFamily="34" charset="0"/>
              <a:cs typeface="Arial" pitchFamily="34" charset="0"/>
            </a:endParaRPr>
          </a:p>
        </p:txBody>
      </p:sp>
      <p:sp>
        <p:nvSpPr>
          <p:cNvPr id="23" name="Text Box 21"/>
          <p:cNvSpPr txBox="1">
            <a:spLocks noChangeArrowheads="1"/>
          </p:cNvSpPr>
          <p:nvPr/>
        </p:nvSpPr>
        <p:spPr bwMode="auto">
          <a:xfrm>
            <a:off x="1710730" y="1643592"/>
            <a:ext cx="650875" cy="278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p>
            <a:pPr algn="ctr" eaLnBrk="1" fontAlgn="auto" hangingPunct="1">
              <a:spcBef>
                <a:spcPts val="0"/>
              </a:spcBef>
              <a:spcAft>
                <a:spcPts val="0"/>
              </a:spcAft>
              <a:defRPr/>
            </a:pPr>
            <a:r>
              <a:rPr lang="zh-CN" altLang="en-US" sz="2000" b="1" kern="1300" spc="150" dirty="0">
                <a:ln>
                  <a:solidFill>
                    <a:srgbClr val="FFFFFF"/>
                  </a:solidFill>
                </a:ln>
                <a:solidFill>
                  <a:schemeClr val="bg1"/>
                </a:solidFill>
                <a:latin typeface="微软雅黑"/>
                <a:ea typeface="微软雅黑"/>
                <a:cs typeface="微软雅黑"/>
              </a:rPr>
              <a:t>校园网的发展与挑战</a:t>
            </a:r>
            <a:endParaRPr lang="en-US" altLang="zh-CN" sz="2000" b="1" kern="1300" spc="150" dirty="0">
              <a:ln>
                <a:solidFill>
                  <a:srgbClr val="FFFFFF"/>
                </a:solidFill>
              </a:ln>
              <a:solidFill>
                <a:schemeClr val="bg1"/>
              </a:solidFill>
              <a:latin typeface="微软雅黑"/>
              <a:ea typeface="微软雅黑"/>
              <a:cs typeface="微软雅黑"/>
            </a:endParaRPr>
          </a:p>
        </p:txBody>
      </p:sp>
      <p:sp>
        <p:nvSpPr>
          <p:cNvPr id="13318" name="Rectangle 2"/>
          <p:cNvSpPr>
            <a:spLocks noChangeArrowheads="1"/>
          </p:cNvSpPr>
          <p:nvPr/>
        </p:nvSpPr>
        <p:spPr bwMode="auto">
          <a:xfrm>
            <a:off x="2498725" y="1611313"/>
            <a:ext cx="684213" cy="2808287"/>
          </a:xfrm>
          <a:prstGeom prst="rect">
            <a:avLst/>
          </a:prstGeom>
          <a:solidFill>
            <a:srgbClr val="EAEAEA"/>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13319" name="Rectangle 7"/>
          <p:cNvSpPr>
            <a:spLocks noChangeArrowheads="1"/>
          </p:cNvSpPr>
          <p:nvPr/>
        </p:nvSpPr>
        <p:spPr bwMode="auto">
          <a:xfrm>
            <a:off x="2498725" y="1131888"/>
            <a:ext cx="666750" cy="447675"/>
          </a:xfrm>
          <a:prstGeom prst="rect">
            <a:avLst/>
          </a:prstGeom>
          <a:solidFill>
            <a:srgbClr val="B2B2B2"/>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bg1"/>
                </a:solidFill>
                <a:latin typeface="Arial Black" panose="020B0A04020102020204" pitchFamily="34" charset="0"/>
                <a:cs typeface="Arial" panose="020B0604020202020204" pitchFamily="34" charset="0"/>
              </a:rPr>
              <a:t>2</a:t>
            </a:r>
          </a:p>
        </p:txBody>
      </p:sp>
      <p:sp>
        <p:nvSpPr>
          <p:cNvPr id="30" name="Text Box 21"/>
          <p:cNvSpPr txBox="1">
            <a:spLocks noChangeArrowheads="1"/>
          </p:cNvSpPr>
          <p:nvPr/>
        </p:nvSpPr>
        <p:spPr bwMode="auto">
          <a:xfrm>
            <a:off x="2498725" y="1630363"/>
            <a:ext cx="684213"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p>
            <a:pPr algn="ctr">
              <a:defRPr/>
            </a:pPr>
            <a:r>
              <a:rPr lang="zh-CN" altLang="en-US" b="1" spc="100" dirty="0">
                <a:latin typeface="微软雅黑" pitchFamily="34" charset="-122"/>
                <a:ea typeface="微软雅黑" pitchFamily="34" charset="-122"/>
                <a:cs typeface="Arial" pitchFamily="34" charset="0"/>
              </a:rPr>
              <a:t>华为校园网方案介绍</a:t>
            </a:r>
            <a:endParaRPr lang="en-US" altLang="zh-CN" b="1" spc="100" dirty="0">
              <a:latin typeface="微软雅黑" pitchFamily="34" charset="-122"/>
              <a:ea typeface="微软雅黑" pitchFamily="34" charset="-122"/>
              <a:cs typeface="Arial" pitchFamily="34" charset="0"/>
            </a:endParaRPr>
          </a:p>
        </p:txBody>
      </p:sp>
      <p:sp>
        <p:nvSpPr>
          <p:cNvPr id="13321" name="Rectangle 2"/>
          <p:cNvSpPr>
            <a:spLocks noChangeArrowheads="1"/>
          </p:cNvSpPr>
          <p:nvPr/>
        </p:nvSpPr>
        <p:spPr bwMode="auto">
          <a:xfrm>
            <a:off x="3311525" y="1611313"/>
            <a:ext cx="684213" cy="2808287"/>
          </a:xfrm>
          <a:prstGeom prst="rect">
            <a:avLst/>
          </a:prstGeom>
          <a:solidFill>
            <a:srgbClr val="EAEAEA"/>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13322" name="Rectangle 7"/>
          <p:cNvSpPr>
            <a:spLocks noChangeArrowheads="1"/>
          </p:cNvSpPr>
          <p:nvPr/>
        </p:nvSpPr>
        <p:spPr bwMode="auto">
          <a:xfrm>
            <a:off x="3311525" y="1131888"/>
            <a:ext cx="666750" cy="447675"/>
          </a:xfrm>
          <a:prstGeom prst="rect">
            <a:avLst/>
          </a:prstGeom>
          <a:solidFill>
            <a:srgbClr val="B2B2B2"/>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bg1"/>
                </a:solidFill>
                <a:latin typeface="Arial Black" panose="020B0A04020102020204" pitchFamily="34" charset="0"/>
                <a:cs typeface="Arial" panose="020B0604020202020204" pitchFamily="34" charset="0"/>
              </a:rPr>
              <a:t>3</a:t>
            </a:r>
          </a:p>
        </p:txBody>
      </p:sp>
      <p:sp>
        <p:nvSpPr>
          <p:cNvPr id="13323" name="Text Box 21"/>
          <p:cNvSpPr txBox="1">
            <a:spLocks noChangeArrowheads="1"/>
          </p:cNvSpPr>
          <p:nvPr/>
        </p:nvSpPr>
        <p:spPr bwMode="auto">
          <a:xfrm>
            <a:off x="3344863" y="1779588"/>
            <a:ext cx="6508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dirty="0">
                <a:latin typeface="微软雅黑" panose="020B0503020204020204" pitchFamily="34" charset="-122"/>
                <a:ea typeface="微软雅黑" panose="020B0503020204020204" pitchFamily="34" charset="-122"/>
                <a:cs typeface="Arial" panose="020B0604020202020204" pitchFamily="34" charset="0"/>
              </a:rPr>
              <a:t>相关产品介绍</a:t>
            </a:r>
            <a:endParaRPr lang="zh-CN" altLang="zh-CN"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3324" name="Rectangle 2"/>
          <p:cNvSpPr>
            <a:spLocks noChangeArrowheads="1"/>
          </p:cNvSpPr>
          <p:nvPr/>
        </p:nvSpPr>
        <p:spPr bwMode="auto">
          <a:xfrm>
            <a:off x="4125913" y="1611313"/>
            <a:ext cx="684212" cy="2808287"/>
          </a:xfrm>
          <a:prstGeom prst="rect">
            <a:avLst/>
          </a:prstGeom>
          <a:solidFill>
            <a:srgbClr val="EAEAEA"/>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13325" name="Rectangle 7"/>
          <p:cNvSpPr>
            <a:spLocks noChangeArrowheads="1"/>
          </p:cNvSpPr>
          <p:nvPr/>
        </p:nvSpPr>
        <p:spPr bwMode="auto">
          <a:xfrm>
            <a:off x="4125913" y="1131888"/>
            <a:ext cx="666750" cy="447675"/>
          </a:xfrm>
          <a:prstGeom prst="rect">
            <a:avLst/>
          </a:prstGeom>
          <a:solidFill>
            <a:srgbClr val="B2B2B2"/>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bg1"/>
                </a:solidFill>
                <a:latin typeface="Arial Black" panose="020B0A04020102020204" pitchFamily="34" charset="0"/>
                <a:cs typeface="Arial" panose="020B0604020202020204" pitchFamily="34" charset="0"/>
              </a:rPr>
              <a:t>4</a:t>
            </a:r>
          </a:p>
        </p:txBody>
      </p:sp>
      <p:sp>
        <p:nvSpPr>
          <p:cNvPr id="13326" name="Text Box 21"/>
          <p:cNvSpPr txBox="1">
            <a:spLocks noChangeArrowheads="1"/>
          </p:cNvSpPr>
          <p:nvPr/>
        </p:nvSpPr>
        <p:spPr bwMode="auto">
          <a:xfrm>
            <a:off x="4159250" y="1779588"/>
            <a:ext cx="6508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b="1" dirty="0">
                <a:latin typeface="微软雅黑" panose="020B0503020204020204" pitchFamily="34" charset="-122"/>
                <a:ea typeface="微软雅黑" panose="020B0503020204020204" pitchFamily="34" charset="-122"/>
                <a:cs typeface="Arial" panose="020B0604020202020204" pitchFamily="34" charset="0"/>
              </a:rPr>
              <a:t>华为应用案例</a:t>
            </a:r>
            <a:endParaRPr lang="zh-CN" altLang="zh-CN" b="1"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advClick="0" advTm="800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3" name="组合 190"/>
          <p:cNvGrpSpPr>
            <a:grpSpLocks/>
          </p:cNvGrpSpPr>
          <p:nvPr/>
        </p:nvGrpSpPr>
        <p:grpSpPr bwMode="auto">
          <a:xfrm>
            <a:off x="1212850" y="1819275"/>
            <a:ext cx="3741144" cy="1030288"/>
            <a:chOff x="1325890" y="2083930"/>
            <a:chExt cx="3943017" cy="1633707"/>
          </a:xfrm>
        </p:grpSpPr>
        <p:sp>
          <p:nvSpPr>
            <p:cNvPr id="175" name="Oval 3"/>
            <p:cNvSpPr>
              <a:spLocks noChangeArrowheads="1"/>
            </p:cNvSpPr>
            <p:nvPr/>
          </p:nvSpPr>
          <p:spPr bwMode="auto">
            <a:xfrm>
              <a:off x="1474802" y="2083930"/>
              <a:ext cx="2245383" cy="898665"/>
            </a:xfrm>
            <a:prstGeom prst="ellipse">
              <a:avLst/>
            </a:prstGeom>
            <a:solidFill>
              <a:schemeClr val="tx2">
                <a:lumMod val="20000"/>
                <a:lumOff val="80000"/>
                <a:alpha val="47000"/>
              </a:schemeClr>
            </a:solidFill>
            <a:ln w="9525" algn="ctr">
              <a:solidFill>
                <a:schemeClr val="bg2"/>
              </a:solidFill>
              <a:round/>
              <a:headEnd/>
              <a:tailEnd/>
            </a:ln>
          </p:spPr>
          <p:txBody>
            <a:bodyPr lIns="79200" tIns="39600" rIns="79200" bIns="39600" anchor="ctr">
              <a:spAutoFit/>
            </a:bodyPr>
            <a:lstStyle/>
            <a:p>
              <a:pPr eaLnBrk="1" fontAlgn="auto" hangingPunct="1">
                <a:lnSpc>
                  <a:spcPct val="150000"/>
                </a:lnSpc>
                <a:spcBef>
                  <a:spcPct val="20000"/>
                </a:spcBef>
                <a:spcAft>
                  <a:spcPts val="0"/>
                </a:spcAft>
                <a:buClr>
                  <a:srgbClr val="FFFFFF"/>
                </a:buClr>
                <a:buSzPct val="80000"/>
                <a:buFont typeface="Wingdings" pitchFamily="2" charset="2"/>
                <a:buChar char="n"/>
                <a:defRPr/>
              </a:pPr>
              <a:endParaRPr lang="zh-CN" altLang="en-US" sz="1400" b="1">
                <a:solidFill>
                  <a:srgbClr val="FFFFFF"/>
                </a:solidFill>
                <a:latin typeface="+mn-lt"/>
                <a:ea typeface="华文细黑" pitchFamily="2" charset="-122"/>
              </a:endParaRPr>
            </a:p>
          </p:txBody>
        </p:sp>
        <p:sp>
          <p:nvSpPr>
            <p:cNvPr id="41043" name="Text Box 20"/>
            <p:cNvSpPr txBox="1">
              <a:spLocks noChangeArrowheads="1"/>
            </p:cNvSpPr>
            <p:nvPr/>
          </p:nvSpPr>
          <p:spPr bwMode="auto">
            <a:xfrm>
              <a:off x="1325890" y="2723804"/>
              <a:ext cx="851534" cy="34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784225">
                <a:defRPr>
                  <a:solidFill>
                    <a:schemeClr val="tx1"/>
                  </a:solidFill>
                  <a:latin typeface="Arial" panose="020B0604020202020204" pitchFamily="34" charset="0"/>
                  <a:ea typeface="宋体" panose="02010600030101010101" pitchFamily="2" charset="-122"/>
                </a:defRPr>
              </a:lvl1pPr>
              <a:lvl2pPr marL="742950" indent="-285750" defTabSz="784225">
                <a:defRPr>
                  <a:solidFill>
                    <a:schemeClr val="tx1"/>
                  </a:solidFill>
                  <a:latin typeface="Arial" panose="020B0604020202020204" pitchFamily="34" charset="0"/>
                  <a:ea typeface="宋体" panose="02010600030101010101" pitchFamily="2" charset="-122"/>
                </a:defRPr>
              </a:lvl2pPr>
              <a:lvl3pPr marL="1143000" indent="-228600" defTabSz="784225">
                <a:defRPr>
                  <a:solidFill>
                    <a:schemeClr val="tx1"/>
                  </a:solidFill>
                  <a:latin typeface="Arial" panose="020B0604020202020204" pitchFamily="34" charset="0"/>
                  <a:ea typeface="宋体" panose="02010600030101010101" pitchFamily="2" charset="-122"/>
                </a:defRPr>
              </a:lvl3pPr>
              <a:lvl4pPr marL="1600200" indent="-228600" defTabSz="784225">
                <a:defRPr>
                  <a:solidFill>
                    <a:schemeClr val="tx1"/>
                  </a:solidFill>
                  <a:latin typeface="Arial" panose="020B0604020202020204" pitchFamily="34" charset="0"/>
                  <a:ea typeface="宋体" panose="02010600030101010101" pitchFamily="2" charset="-122"/>
                </a:defRPr>
              </a:lvl4pPr>
              <a:lvl5pPr marL="2057400" indent="-228600" defTabSz="784225">
                <a:defRPr>
                  <a:solidFill>
                    <a:schemeClr val="tx1"/>
                  </a:solidFill>
                  <a:latin typeface="Arial" panose="020B0604020202020204" pitchFamily="34" charset="0"/>
                  <a:ea typeface="宋体" panose="02010600030101010101" pitchFamily="2" charset="-122"/>
                </a:defRPr>
              </a:lvl5pPr>
              <a:lvl6pPr marL="2514600" indent="-228600" defTabSz="7842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842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842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842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400" b="1">
                  <a:solidFill>
                    <a:srgbClr val="000000"/>
                  </a:solidFill>
                  <a:latin typeface="微软雅黑" panose="020B0503020204020204" pitchFamily="34" charset="-122"/>
                  <a:ea typeface="微软雅黑" panose="020B0503020204020204" pitchFamily="34" charset="-122"/>
                </a:rPr>
                <a:t>BRAS</a:t>
              </a:r>
              <a:endParaRPr lang="en-US" altLang="zh-CN" sz="1000" b="1">
                <a:solidFill>
                  <a:srgbClr val="000000"/>
                </a:solidFill>
                <a:latin typeface="微软雅黑" panose="020B0503020204020204" pitchFamily="34" charset="-122"/>
                <a:ea typeface="微软雅黑" panose="020B0503020204020204" pitchFamily="34" charset="-122"/>
              </a:endParaRPr>
            </a:p>
          </p:txBody>
        </p:sp>
        <p:sp>
          <p:nvSpPr>
            <p:cNvPr id="41044" name="Line 52"/>
            <p:cNvSpPr>
              <a:spLocks noChangeShapeType="1"/>
            </p:cNvSpPr>
            <p:nvPr/>
          </p:nvSpPr>
          <p:spPr bwMode="auto">
            <a:xfrm>
              <a:off x="2238182" y="2661255"/>
              <a:ext cx="724103" cy="6296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41045" name="Line 64"/>
            <p:cNvSpPr>
              <a:spLocks noChangeShapeType="1"/>
            </p:cNvSpPr>
            <p:nvPr/>
          </p:nvSpPr>
          <p:spPr bwMode="auto">
            <a:xfrm flipH="1">
              <a:off x="2170817" y="2661256"/>
              <a:ext cx="673152" cy="6426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41046" name="Rectangle 68"/>
            <p:cNvSpPr>
              <a:spLocks noChangeArrowheads="1"/>
            </p:cNvSpPr>
            <p:nvPr/>
          </p:nvSpPr>
          <p:spPr bwMode="auto">
            <a:xfrm>
              <a:off x="3193932" y="2577439"/>
              <a:ext cx="1496396" cy="4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91204" tIns="45598" rIns="91204" bIns="4559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b="1">
                  <a:solidFill>
                    <a:srgbClr val="990000"/>
                  </a:solidFill>
                  <a:latin typeface="微软雅黑" panose="020B0503020204020204" pitchFamily="34" charset="-122"/>
                  <a:ea typeface="微软雅黑" panose="020B0503020204020204" pitchFamily="34" charset="-122"/>
                </a:rPr>
                <a:t>BFD for VRRP</a:t>
              </a:r>
            </a:p>
          </p:txBody>
        </p:sp>
        <p:sp>
          <p:nvSpPr>
            <p:cNvPr id="41047" name="Rectangle 70"/>
            <p:cNvSpPr>
              <a:spLocks noChangeArrowheads="1"/>
            </p:cNvSpPr>
            <p:nvPr/>
          </p:nvSpPr>
          <p:spPr bwMode="auto">
            <a:xfrm>
              <a:off x="3203158" y="2934826"/>
              <a:ext cx="2065749" cy="39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9187" tIns="39593" rIns="79187" bIns="39593">
              <a:spAutoFit/>
            </a:bodyPr>
            <a:lstStyle>
              <a:lvl1pPr defTabSz="801688">
                <a:defRPr>
                  <a:solidFill>
                    <a:schemeClr val="tx1"/>
                  </a:solidFill>
                  <a:latin typeface="Arial" panose="020B0604020202020204" pitchFamily="34" charset="0"/>
                  <a:ea typeface="宋体" panose="02010600030101010101" pitchFamily="2" charset="-122"/>
                </a:defRPr>
              </a:lvl1pPr>
              <a:lvl2pPr marL="742950" indent="-285750" defTabSz="801688">
                <a:defRPr>
                  <a:solidFill>
                    <a:schemeClr val="tx1"/>
                  </a:solidFill>
                  <a:latin typeface="Arial" panose="020B0604020202020204" pitchFamily="34" charset="0"/>
                  <a:ea typeface="宋体" panose="02010600030101010101" pitchFamily="2" charset="-122"/>
                </a:defRPr>
              </a:lvl2pPr>
              <a:lvl3pPr marL="1143000" indent="-228600" defTabSz="801688">
                <a:defRPr>
                  <a:solidFill>
                    <a:schemeClr val="tx1"/>
                  </a:solidFill>
                  <a:latin typeface="Arial" panose="020B0604020202020204" pitchFamily="34" charset="0"/>
                  <a:ea typeface="宋体" panose="02010600030101010101" pitchFamily="2" charset="-122"/>
                </a:defRPr>
              </a:lvl3pPr>
              <a:lvl4pPr marL="1600200" indent="-228600" defTabSz="801688">
                <a:defRPr>
                  <a:solidFill>
                    <a:schemeClr val="tx1"/>
                  </a:solidFill>
                  <a:latin typeface="Arial" panose="020B0604020202020204" pitchFamily="34" charset="0"/>
                  <a:ea typeface="宋体" panose="02010600030101010101" pitchFamily="2" charset="-122"/>
                </a:defRPr>
              </a:lvl4pPr>
              <a:lvl5pPr marL="2057400" indent="-228600" defTabSz="801688">
                <a:defRPr>
                  <a:solidFill>
                    <a:schemeClr val="tx1"/>
                  </a:solidFill>
                  <a:latin typeface="Arial" panose="020B0604020202020204" pitchFamily="34" charset="0"/>
                  <a:ea typeface="宋体" panose="0201060003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990000"/>
                </a:buClr>
                <a:buFont typeface="Wingdings" panose="05000000000000000000" pitchFamily="2" charset="2"/>
                <a:buNone/>
              </a:pPr>
              <a:r>
                <a:rPr lang="en-US" altLang="zh-CN" sz="1100" b="1" dirty="0">
                  <a:solidFill>
                    <a:srgbClr val="000000"/>
                  </a:solidFill>
                  <a:latin typeface="微软雅黑" panose="020B0503020204020204" pitchFamily="34" charset="-122"/>
                  <a:ea typeface="微软雅黑" panose="020B0503020204020204" pitchFamily="34" charset="-122"/>
                </a:rPr>
                <a:t>200ms </a:t>
              </a:r>
              <a:r>
                <a:rPr lang="zh-CN" altLang="en-US" sz="1100" b="1" dirty="0">
                  <a:solidFill>
                    <a:srgbClr val="000000"/>
                  </a:solidFill>
                  <a:latin typeface="微软雅黑" panose="020B0503020204020204" pitchFamily="34" charset="-122"/>
                  <a:ea typeface="微软雅黑" panose="020B0503020204020204" pitchFamily="34" charset="-122"/>
                </a:rPr>
                <a:t>故障检测和设备切换</a:t>
              </a:r>
            </a:p>
          </p:txBody>
        </p:sp>
        <p:pic>
          <p:nvPicPr>
            <p:cNvPr id="189" name="Picture 460" descr="图片239"/>
            <p:cNvPicPr>
              <a:picLocks noChangeAspect="1" noChangeArrowheads="1"/>
            </p:cNvPicPr>
            <p:nvPr/>
          </p:nvPicPr>
          <p:blipFill>
            <a:blip r:embed="rId3"/>
            <a:srcRect/>
            <a:stretch>
              <a:fillRect/>
            </a:stretch>
          </p:blipFill>
          <p:spPr bwMode="auto">
            <a:xfrm>
              <a:off x="2077140" y="3408012"/>
              <a:ext cx="299495" cy="309625"/>
            </a:xfrm>
            <a:prstGeom prst="rect">
              <a:avLst/>
            </a:prstGeom>
            <a:noFill/>
            <a:effectLst>
              <a:outerShdw blurRad="50800" dist="38100" dir="2700000" algn="tl" rotWithShape="0">
                <a:prstClr val="black">
                  <a:alpha val="40000"/>
                </a:prstClr>
              </a:outerShdw>
            </a:effectLst>
          </p:spPr>
        </p:pic>
      </p:grpSp>
      <p:sp>
        <p:nvSpPr>
          <p:cNvPr id="50179" name="Rectangle 2"/>
          <p:cNvSpPr>
            <a:spLocks noGrp="1" noChangeArrowheads="1"/>
          </p:cNvSpPr>
          <p:nvPr>
            <p:ph type="title" idx="4294967295"/>
          </p:nvPr>
        </p:nvSpPr>
        <p:spPr>
          <a:xfrm>
            <a:off x="417513" y="147638"/>
            <a:ext cx="8029575" cy="654050"/>
          </a:xfrm>
        </p:spPr>
        <p:txBody>
          <a:bodyPr lIns="80011" tIns="40010" rIns="80011" bIns="40010"/>
          <a:lstStyle/>
          <a:p>
            <a:pPr eaLnBrk="1" hangingPunct="1">
              <a:defRPr/>
            </a:pPr>
            <a:r>
              <a:rPr lang="zh-CN" altLang="en-US" sz="2800" b="0" kern="1200" dirty="0" smtClean="0">
                <a:solidFill>
                  <a:srgbClr val="C00000"/>
                </a:solidFill>
                <a:latin typeface="微软雅黑" panose="020B0503020204020204" pitchFamily="34" charset="-122"/>
                <a:ea typeface="微软雅黑" panose="020B0503020204020204" pitchFamily="34" charset="-122"/>
                <a:cs typeface="Arial" pitchFamily="34" charset="0"/>
                <a:sym typeface="Arial"/>
              </a:rPr>
              <a:t>永续运行的校园网络</a:t>
            </a:r>
            <a:r>
              <a:rPr lang="en-US" altLang="zh-CN" sz="2800" b="0" kern="1200" dirty="0" smtClean="0">
                <a:solidFill>
                  <a:srgbClr val="C00000"/>
                </a:solidFill>
                <a:latin typeface="微软雅黑" panose="020B0503020204020204" pitchFamily="34" charset="-122"/>
                <a:ea typeface="微软雅黑" panose="020B0503020204020204" pitchFamily="34" charset="-122"/>
                <a:cs typeface="Arial" pitchFamily="34" charset="0"/>
                <a:sym typeface="Arial"/>
              </a:rPr>
              <a:t>——BRAS</a:t>
            </a:r>
            <a:r>
              <a:rPr lang="zh-CN" altLang="en-US" sz="2800" b="0" kern="1200" dirty="0" smtClean="0">
                <a:solidFill>
                  <a:srgbClr val="C00000"/>
                </a:solidFill>
                <a:latin typeface="微软雅黑" panose="020B0503020204020204" pitchFamily="34" charset="-122"/>
                <a:ea typeface="微软雅黑" panose="020B0503020204020204" pitchFamily="34" charset="-122"/>
                <a:cs typeface="Arial" pitchFamily="34" charset="0"/>
                <a:sym typeface="Arial"/>
              </a:rPr>
              <a:t>双机热备方案</a:t>
            </a:r>
          </a:p>
        </p:txBody>
      </p:sp>
      <p:sp>
        <p:nvSpPr>
          <p:cNvPr id="74" name="Rectangle 73"/>
          <p:cNvSpPr>
            <a:spLocks noChangeArrowheads="1"/>
          </p:cNvSpPr>
          <p:nvPr/>
        </p:nvSpPr>
        <p:spPr bwMode="auto">
          <a:xfrm>
            <a:off x="5364163" y="1347788"/>
            <a:ext cx="3082925" cy="449262"/>
          </a:xfrm>
          <a:prstGeom prst="rect">
            <a:avLst/>
          </a:prstGeom>
          <a:noFill/>
          <a:ln w="9525" algn="ctr">
            <a:noFill/>
            <a:miter lim="800000"/>
            <a:headEnd/>
            <a:tailEnd/>
          </a:ln>
        </p:spPr>
        <p:txBody>
          <a:bodyPr lIns="79187" tIns="39593" rIns="79187" bIns="39593">
            <a:spAutoFit/>
          </a:bodyPr>
          <a:lstStyle/>
          <a:p>
            <a:pPr defTabSz="801688" eaLnBrk="1" fontAlgn="auto" hangingPunct="1">
              <a:spcBef>
                <a:spcPts val="0"/>
              </a:spcBef>
              <a:spcAft>
                <a:spcPts val="0"/>
              </a:spcAft>
              <a:buClr>
                <a:srgbClr val="990000"/>
              </a:buClr>
              <a:buFont typeface="Wingdings" pitchFamily="2" charset="2"/>
              <a:buNone/>
              <a:defRPr/>
            </a:pPr>
            <a:r>
              <a:rPr lang="zh-CN" altLang="en-US" sz="1200" dirty="0">
                <a:latin typeface="+mn-ea"/>
                <a:ea typeface="+mn-ea"/>
              </a:rPr>
              <a:t>根据设计需要，</a:t>
            </a:r>
            <a:r>
              <a:rPr lang="en-US" altLang="zh-CN" sz="1200" dirty="0">
                <a:latin typeface="+mn-ea"/>
                <a:ea typeface="+mn-ea"/>
              </a:rPr>
              <a:t>BRAS</a:t>
            </a:r>
            <a:r>
              <a:rPr lang="zh-CN" altLang="en-US" sz="1200" dirty="0">
                <a:latin typeface="+mn-ea"/>
                <a:ea typeface="+mn-ea"/>
              </a:rPr>
              <a:t>可以基于链路或</a:t>
            </a:r>
            <a:r>
              <a:rPr lang="en-US" altLang="zh-CN" sz="1200" dirty="0">
                <a:latin typeface="+mn-ea"/>
                <a:ea typeface="+mn-ea"/>
              </a:rPr>
              <a:t>VLAN</a:t>
            </a:r>
            <a:r>
              <a:rPr lang="zh-CN" altLang="en-US" sz="1200" dirty="0">
                <a:latin typeface="+mn-ea"/>
                <a:ea typeface="+mn-ea"/>
              </a:rPr>
              <a:t>或用户终端进行负载分担</a:t>
            </a:r>
            <a:r>
              <a:rPr lang="en-US" altLang="zh-CN" sz="1200" dirty="0">
                <a:latin typeface="+mn-ea"/>
                <a:ea typeface="+mn-ea"/>
              </a:rPr>
              <a:t>+</a:t>
            </a:r>
            <a:r>
              <a:rPr lang="zh-CN" altLang="en-US" sz="1200" dirty="0">
                <a:latin typeface="+mn-ea"/>
                <a:ea typeface="+mn-ea"/>
              </a:rPr>
              <a:t>热备模式</a:t>
            </a:r>
            <a:endParaRPr lang="en-US" altLang="zh-CN" sz="1200" dirty="0">
              <a:latin typeface="+mn-ea"/>
              <a:ea typeface="+mn-ea"/>
            </a:endParaRPr>
          </a:p>
        </p:txBody>
      </p:sp>
      <p:sp>
        <p:nvSpPr>
          <p:cNvPr id="75" name="Rectangle 71"/>
          <p:cNvSpPr>
            <a:spLocks noChangeArrowheads="1"/>
          </p:cNvSpPr>
          <p:nvPr/>
        </p:nvSpPr>
        <p:spPr bwMode="auto">
          <a:xfrm>
            <a:off x="5364163" y="1851025"/>
            <a:ext cx="3455987" cy="449263"/>
          </a:xfrm>
          <a:prstGeom prst="rect">
            <a:avLst/>
          </a:prstGeom>
          <a:noFill/>
          <a:ln w="9525" algn="ctr">
            <a:noFill/>
            <a:miter lim="800000"/>
            <a:headEnd/>
            <a:tailEnd/>
          </a:ln>
        </p:spPr>
        <p:txBody>
          <a:bodyPr lIns="79187" tIns="39593" rIns="79187" bIns="39593">
            <a:spAutoFit/>
          </a:bodyPr>
          <a:lstStyle/>
          <a:p>
            <a:pPr defTabSz="801688" eaLnBrk="1" fontAlgn="auto" hangingPunct="1">
              <a:spcBef>
                <a:spcPts val="0"/>
              </a:spcBef>
              <a:spcAft>
                <a:spcPts val="0"/>
              </a:spcAft>
              <a:buClr>
                <a:srgbClr val="990000"/>
              </a:buClr>
              <a:buFont typeface="Wingdings" pitchFamily="2" charset="2"/>
              <a:buNone/>
              <a:defRPr/>
            </a:pPr>
            <a:r>
              <a:rPr lang="zh-CN" altLang="en-US" sz="1200" dirty="0">
                <a:latin typeface="+mn-ea"/>
                <a:ea typeface="+mn-ea"/>
              </a:rPr>
              <a:t>华为私有协议实现备份用户</a:t>
            </a:r>
            <a:r>
              <a:rPr lang="en-US" altLang="zh-CN" sz="1200" dirty="0">
                <a:latin typeface="+mn-ea"/>
                <a:ea typeface="+mn-ea"/>
              </a:rPr>
              <a:t>IP</a:t>
            </a:r>
            <a:r>
              <a:rPr lang="zh-CN" altLang="en-US" sz="1200" dirty="0">
                <a:latin typeface="+mn-ea"/>
                <a:ea typeface="+mn-ea"/>
              </a:rPr>
              <a:t>连接信息（</a:t>
            </a:r>
            <a:r>
              <a:rPr lang="en-US" altLang="zh-CN" sz="1200" dirty="0">
                <a:latin typeface="+mn-ea"/>
                <a:ea typeface="+mn-ea"/>
              </a:rPr>
              <a:t>DCHP</a:t>
            </a:r>
            <a:r>
              <a:rPr lang="zh-CN" altLang="en-US" sz="1200" dirty="0">
                <a:latin typeface="+mn-ea"/>
                <a:ea typeface="+mn-ea"/>
              </a:rPr>
              <a:t>用户表项、安全绑定表、业务属性信息）</a:t>
            </a:r>
          </a:p>
        </p:txBody>
      </p:sp>
      <p:pic>
        <p:nvPicPr>
          <p:cNvPr id="40967" name="Picture 16" descr="数字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025" y="1312863"/>
            <a:ext cx="369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8" descr="数字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9025" y="1917700"/>
            <a:ext cx="369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20" descr="数字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9025" y="2486025"/>
            <a:ext cx="3698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矩形 97"/>
          <p:cNvSpPr>
            <a:spLocks noChangeArrowheads="1"/>
          </p:cNvSpPr>
          <p:nvPr/>
        </p:nvSpPr>
        <p:spPr bwMode="auto">
          <a:xfrm>
            <a:off x="5083969" y="3349625"/>
            <a:ext cx="381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solidFill>
                  <a:srgbClr val="C00000"/>
                </a:solidFill>
                <a:latin typeface="微软雅黑" panose="020B0503020204020204" pitchFamily="34" charset="-122"/>
                <a:ea typeface="微软雅黑" panose="020B0503020204020204" pitchFamily="34" charset="-122"/>
              </a:rPr>
              <a:t>热备方案实现业务永续</a:t>
            </a:r>
          </a:p>
        </p:txBody>
      </p:sp>
      <p:pic>
        <p:nvPicPr>
          <p:cNvPr id="104" name="Picture 10" descr="F:\PIC\16：10_PPT_pic\ICOS\Computer-icon.png"/>
          <p:cNvPicPr>
            <a:picLocks noChangeAspect="1" noChangeArrowheads="1"/>
          </p:cNvPicPr>
          <p:nvPr/>
        </p:nvPicPr>
        <p:blipFill>
          <a:blip r:embed="rId7"/>
          <a:srcRect/>
          <a:stretch>
            <a:fillRect/>
          </a:stretch>
        </p:blipFill>
        <p:spPr bwMode="auto">
          <a:xfrm>
            <a:off x="2509838" y="4025900"/>
            <a:ext cx="360362" cy="269875"/>
          </a:xfrm>
          <a:prstGeom prst="rect">
            <a:avLst/>
          </a:prstGeom>
          <a:noFill/>
          <a:effectLst>
            <a:outerShdw blurRad="50800" dist="38100" dir="2700000" algn="tl" rotWithShape="0">
              <a:prstClr val="black">
                <a:alpha val="40000"/>
              </a:prstClr>
            </a:outerShdw>
          </a:effectLst>
        </p:spPr>
      </p:pic>
      <p:cxnSp>
        <p:nvCxnSpPr>
          <p:cNvPr id="105" name="直接连接符 104"/>
          <p:cNvCxnSpPr>
            <a:stCxn id="104" idx="0"/>
          </p:cNvCxnSpPr>
          <p:nvPr/>
        </p:nvCxnSpPr>
        <p:spPr bwMode="auto">
          <a:xfrm flipH="1" flipV="1">
            <a:off x="2690813" y="3810000"/>
            <a:ext cx="0" cy="215900"/>
          </a:xfrm>
          <a:prstGeom prst="line">
            <a:avLst/>
          </a:prstGeom>
          <a:ln/>
          <a:extLst/>
        </p:spPr>
        <p:style>
          <a:lnRef idx="1">
            <a:schemeClr val="dk1"/>
          </a:lnRef>
          <a:fillRef idx="0">
            <a:schemeClr val="dk1"/>
          </a:fillRef>
          <a:effectRef idx="0">
            <a:schemeClr val="dk1"/>
          </a:effectRef>
          <a:fontRef idx="minor">
            <a:schemeClr val="tx1"/>
          </a:fontRef>
        </p:style>
      </p:cxnSp>
      <p:pic>
        <p:nvPicPr>
          <p:cNvPr id="111" name="Picture 10" descr="F:\PIC\16：10_PPT_pic\ICOS\Computer-icon.png"/>
          <p:cNvPicPr>
            <a:picLocks noChangeAspect="1" noChangeArrowheads="1"/>
          </p:cNvPicPr>
          <p:nvPr/>
        </p:nvPicPr>
        <p:blipFill>
          <a:blip r:embed="rId7"/>
          <a:srcRect/>
          <a:stretch>
            <a:fillRect/>
          </a:stretch>
        </p:blipFill>
        <p:spPr bwMode="auto">
          <a:xfrm>
            <a:off x="3446463" y="4025900"/>
            <a:ext cx="360362" cy="269875"/>
          </a:xfrm>
          <a:prstGeom prst="rect">
            <a:avLst/>
          </a:prstGeom>
          <a:noFill/>
          <a:effectLst>
            <a:outerShdw blurRad="50800" dist="38100" dir="2700000" algn="tl" rotWithShape="0">
              <a:prstClr val="black">
                <a:alpha val="40000"/>
              </a:prstClr>
            </a:outerShdw>
          </a:effectLst>
        </p:spPr>
      </p:pic>
      <p:pic>
        <p:nvPicPr>
          <p:cNvPr id="112" name="Picture 10" descr="F:\PIC\16：10_PPT_pic\ICOS\Computer-icon.png"/>
          <p:cNvPicPr>
            <a:picLocks noChangeAspect="1" noChangeArrowheads="1"/>
          </p:cNvPicPr>
          <p:nvPr/>
        </p:nvPicPr>
        <p:blipFill>
          <a:blip r:embed="rId7"/>
          <a:srcRect/>
          <a:stretch>
            <a:fillRect/>
          </a:stretch>
        </p:blipFill>
        <p:spPr bwMode="auto">
          <a:xfrm>
            <a:off x="1862138" y="4025900"/>
            <a:ext cx="360362" cy="269875"/>
          </a:xfrm>
          <a:prstGeom prst="rect">
            <a:avLst/>
          </a:prstGeom>
          <a:noFill/>
          <a:effectLst>
            <a:outerShdw blurRad="50800" dist="38100" dir="2700000" algn="tl" rotWithShape="0">
              <a:prstClr val="black">
                <a:alpha val="40000"/>
              </a:prstClr>
            </a:outerShdw>
          </a:effectLst>
        </p:spPr>
      </p:pic>
      <p:grpSp>
        <p:nvGrpSpPr>
          <p:cNvPr id="3" name="组合 70"/>
          <p:cNvGrpSpPr/>
          <p:nvPr/>
        </p:nvGrpSpPr>
        <p:grpSpPr>
          <a:xfrm>
            <a:off x="1288625" y="948361"/>
            <a:ext cx="969926" cy="378042"/>
            <a:chOff x="863588" y="1700808"/>
            <a:chExt cx="969926" cy="504056"/>
          </a:xfrm>
          <a:effectLst>
            <a:outerShdw blurRad="50800" dist="38100" dir="2700000" algn="tl" rotWithShape="0">
              <a:prstClr val="black">
                <a:alpha val="40000"/>
              </a:prstClr>
            </a:outerShdw>
          </a:effectLst>
        </p:grpSpPr>
        <p:sp>
          <p:nvSpPr>
            <p:cNvPr id="114" name="云形 113"/>
            <p:cNvSpPr/>
            <p:nvPr/>
          </p:nvSpPr>
          <p:spPr bwMode="auto">
            <a:xfrm>
              <a:off x="863588" y="1700808"/>
              <a:ext cx="940883" cy="504056"/>
            </a:xfrm>
            <a:prstGeom prst="cloud">
              <a:avLst/>
            </a:prstGeom>
            <a:solidFill>
              <a:srgbClr val="00B0F0"/>
            </a:solidFill>
            <a:ln>
              <a:noFill/>
            </a:ln>
            <a:effectLst>
              <a:outerShdw blurRad="50800" dist="38100" dir="2700000" algn="tl" rotWithShape="0">
                <a:prstClr val="black">
                  <a:alpha val="40000"/>
                </a:prstClr>
              </a:outerShdw>
            </a:effectLst>
            <a:extLst/>
          </p:spPr>
          <p:txBody>
            <a:bodyPr/>
            <a:lstStyle/>
            <a:p>
              <a:pPr eaLnBrk="1" hangingPunct="1">
                <a:buClr>
                  <a:srgbClr val="CC9900"/>
                </a:buClr>
                <a:defRPr/>
              </a:pPr>
              <a:endParaRPr lang="zh-CN" altLang="en-US" sz="1200" dirty="0">
                <a:latin typeface="Arial" charset="0"/>
                <a:ea typeface="宋体" charset="-122"/>
              </a:endParaRPr>
            </a:p>
          </p:txBody>
        </p:sp>
        <p:sp>
          <p:nvSpPr>
            <p:cNvPr id="115" name="TextBox 114"/>
            <p:cNvSpPr txBox="1"/>
            <p:nvPr/>
          </p:nvSpPr>
          <p:spPr>
            <a:xfrm>
              <a:off x="899592" y="1789075"/>
              <a:ext cx="933922" cy="410369"/>
            </a:xfrm>
            <a:prstGeom prst="rect">
              <a:avLst/>
            </a:prstGeom>
            <a:noFill/>
            <a:ln>
              <a:noFill/>
            </a:ln>
          </p:spPr>
          <p:txBody>
            <a:bodyPr>
              <a:spAutoFit/>
            </a:bodyPr>
            <a:lstStyle/>
            <a:p>
              <a:pPr eaLnBrk="1" fontAlgn="auto" hangingPunct="1">
                <a:spcBef>
                  <a:spcPts val="0"/>
                </a:spcBef>
                <a:spcAft>
                  <a:spcPts val="0"/>
                </a:spcAft>
                <a:defRPr/>
              </a:pPr>
              <a:r>
                <a:rPr lang="en-US" altLang="zh-CN" sz="1400" b="1" dirty="0">
                  <a:solidFill>
                    <a:schemeClr val="bg1"/>
                  </a:solidFill>
                  <a:latin typeface="Arial" charset="0"/>
                  <a:ea typeface="宋体" charset="-122"/>
                </a:rPr>
                <a:t>Internet</a:t>
              </a:r>
              <a:endParaRPr lang="zh-CN" altLang="en-US" sz="1400" b="1" dirty="0">
                <a:solidFill>
                  <a:schemeClr val="bg1"/>
                </a:solidFill>
                <a:latin typeface="Arial" charset="0"/>
                <a:ea typeface="宋体" charset="-122"/>
              </a:endParaRPr>
            </a:p>
          </p:txBody>
        </p:sp>
      </p:grpSp>
      <p:grpSp>
        <p:nvGrpSpPr>
          <p:cNvPr id="4" name="组合 73"/>
          <p:cNvGrpSpPr/>
          <p:nvPr/>
        </p:nvGrpSpPr>
        <p:grpSpPr>
          <a:xfrm>
            <a:off x="2505810" y="948361"/>
            <a:ext cx="940883" cy="378042"/>
            <a:chOff x="2695013" y="1700808"/>
            <a:chExt cx="940883" cy="504056"/>
          </a:xfrm>
          <a:effectLst>
            <a:outerShdw blurRad="50800" dist="38100" dir="2700000" algn="tl" rotWithShape="0">
              <a:prstClr val="black">
                <a:alpha val="40000"/>
              </a:prstClr>
            </a:outerShdw>
          </a:effectLst>
        </p:grpSpPr>
        <p:sp>
          <p:nvSpPr>
            <p:cNvPr id="117" name="云形 116"/>
            <p:cNvSpPr/>
            <p:nvPr/>
          </p:nvSpPr>
          <p:spPr bwMode="auto">
            <a:xfrm>
              <a:off x="2695013" y="1700808"/>
              <a:ext cx="940883" cy="504056"/>
            </a:xfrm>
            <a:prstGeom prst="cloud">
              <a:avLst/>
            </a:prstGeom>
            <a:solidFill>
              <a:srgbClr val="92D050"/>
            </a:solidFill>
            <a:ln>
              <a:noFill/>
            </a:ln>
            <a:effectLst>
              <a:outerShdw blurRad="50800" dist="38100" dir="2700000" algn="tl" rotWithShape="0">
                <a:prstClr val="black">
                  <a:alpha val="40000"/>
                </a:prstClr>
              </a:outerShdw>
            </a:effectLst>
            <a:extLst/>
          </p:spPr>
          <p:txBody>
            <a:bodyPr/>
            <a:lstStyle/>
            <a:p>
              <a:pPr eaLnBrk="1" hangingPunct="1">
                <a:buClr>
                  <a:srgbClr val="CC9900"/>
                </a:buClr>
                <a:buFont typeface="Wingdings" pitchFamily="2" charset="2"/>
                <a:buChar char="n"/>
                <a:defRPr/>
              </a:pPr>
              <a:endParaRPr lang="zh-CN" altLang="en-US">
                <a:latin typeface="Arial" charset="0"/>
                <a:ea typeface="宋体" charset="-122"/>
              </a:endParaRPr>
            </a:p>
          </p:txBody>
        </p:sp>
        <p:sp>
          <p:nvSpPr>
            <p:cNvPr id="118" name="TextBox 117"/>
            <p:cNvSpPr txBox="1"/>
            <p:nvPr/>
          </p:nvSpPr>
          <p:spPr>
            <a:xfrm>
              <a:off x="2699792" y="1789075"/>
              <a:ext cx="933922" cy="410369"/>
            </a:xfrm>
            <a:prstGeom prst="rect">
              <a:avLst/>
            </a:prstGeom>
            <a:noFill/>
            <a:ln>
              <a:noFill/>
            </a:ln>
          </p:spPr>
          <p:txBody>
            <a:bodyPr>
              <a:spAutoFit/>
            </a:bodyPr>
            <a:lstStyle/>
            <a:p>
              <a:pPr eaLnBrk="1" fontAlgn="auto" hangingPunct="1">
                <a:spcBef>
                  <a:spcPts val="0"/>
                </a:spcBef>
                <a:spcAft>
                  <a:spcPts val="0"/>
                </a:spcAft>
                <a:defRPr/>
              </a:pPr>
              <a:r>
                <a:rPr lang="en-US" altLang="zh-CN" sz="1400" b="1" dirty="0">
                  <a:solidFill>
                    <a:schemeClr val="bg1"/>
                  </a:solidFill>
                  <a:latin typeface="Arial" charset="0"/>
                  <a:ea typeface="宋体" charset="-122"/>
                </a:rPr>
                <a:t>CERNET</a:t>
              </a:r>
              <a:endParaRPr lang="zh-CN" altLang="en-US" sz="1400" b="1" dirty="0">
                <a:solidFill>
                  <a:schemeClr val="bg1"/>
                </a:solidFill>
                <a:latin typeface="Arial" charset="0"/>
                <a:ea typeface="宋体" charset="-122"/>
              </a:endParaRPr>
            </a:p>
          </p:txBody>
        </p:sp>
      </p:grpSp>
      <p:pic>
        <p:nvPicPr>
          <p:cNvPr id="119" name="Picture 461" descr="图片240"/>
          <p:cNvPicPr>
            <a:picLocks noChangeAspect="1" noChangeArrowheads="1"/>
          </p:cNvPicPr>
          <p:nvPr/>
        </p:nvPicPr>
        <p:blipFill>
          <a:blip r:embed="rId8"/>
          <a:srcRect/>
          <a:stretch>
            <a:fillRect/>
          </a:stretch>
        </p:blipFill>
        <p:spPr bwMode="auto">
          <a:xfrm>
            <a:off x="971550" y="3540125"/>
            <a:ext cx="298450" cy="234950"/>
          </a:xfrm>
          <a:prstGeom prst="rect">
            <a:avLst/>
          </a:prstGeom>
          <a:noFill/>
          <a:effectLst>
            <a:outerShdw blurRad="50800" dist="38100" dir="2700000" algn="tl" rotWithShape="0">
              <a:prstClr val="black">
                <a:alpha val="40000"/>
              </a:prstClr>
            </a:outerShdw>
          </a:effectLst>
        </p:spPr>
      </p:pic>
      <p:pic>
        <p:nvPicPr>
          <p:cNvPr id="120" name="Picture 456" descr="图片235"/>
          <p:cNvPicPr>
            <a:picLocks noChangeAspect="1" noChangeArrowheads="1"/>
          </p:cNvPicPr>
          <p:nvPr/>
        </p:nvPicPr>
        <p:blipFill>
          <a:blip r:embed="rId9"/>
          <a:srcRect/>
          <a:stretch>
            <a:fillRect/>
          </a:stretch>
        </p:blipFill>
        <p:spPr bwMode="auto">
          <a:xfrm>
            <a:off x="1935163" y="1514475"/>
            <a:ext cx="358775" cy="255588"/>
          </a:xfrm>
          <a:prstGeom prst="rect">
            <a:avLst/>
          </a:prstGeom>
          <a:noFill/>
          <a:effectLst>
            <a:outerShdw blurRad="50800" dist="38100" dir="2700000" algn="tl" rotWithShape="0">
              <a:prstClr val="black">
                <a:alpha val="40000"/>
              </a:prstClr>
            </a:outerShdw>
          </a:effectLst>
        </p:spPr>
      </p:pic>
      <p:pic>
        <p:nvPicPr>
          <p:cNvPr id="121" name="Picture 456" descr="图片235"/>
          <p:cNvPicPr>
            <a:picLocks noChangeAspect="1" noChangeArrowheads="1"/>
          </p:cNvPicPr>
          <p:nvPr/>
        </p:nvPicPr>
        <p:blipFill>
          <a:blip r:embed="rId9"/>
          <a:srcRect/>
          <a:stretch>
            <a:fillRect/>
          </a:stretch>
        </p:blipFill>
        <p:spPr bwMode="auto">
          <a:xfrm>
            <a:off x="2509838" y="1514475"/>
            <a:ext cx="360362" cy="255588"/>
          </a:xfrm>
          <a:prstGeom prst="rect">
            <a:avLst/>
          </a:prstGeom>
          <a:noFill/>
          <a:effectLst>
            <a:outerShdw blurRad="50800" dist="38100" dir="2700000" algn="tl" rotWithShape="0">
              <a:prstClr val="black">
                <a:alpha val="40000"/>
              </a:prstClr>
            </a:outerShdw>
          </a:effectLst>
        </p:spPr>
      </p:pic>
      <p:grpSp>
        <p:nvGrpSpPr>
          <p:cNvPr id="40987" name="组合 29"/>
          <p:cNvGrpSpPr>
            <a:grpSpLocks/>
          </p:cNvGrpSpPr>
          <p:nvPr/>
        </p:nvGrpSpPr>
        <p:grpSpPr bwMode="auto">
          <a:xfrm>
            <a:off x="1390650" y="2976563"/>
            <a:ext cx="665163" cy="280987"/>
            <a:chOff x="935636" y="4185084"/>
            <a:chExt cx="1044076" cy="451487"/>
          </a:xfrm>
        </p:grpSpPr>
        <p:pic>
          <p:nvPicPr>
            <p:cNvPr id="125" name="Picture 459" descr="图片238"/>
            <p:cNvPicPr>
              <a:picLocks noChangeAspect="1" noChangeArrowheads="1"/>
            </p:cNvPicPr>
            <p:nvPr/>
          </p:nvPicPr>
          <p:blipFill>
            <a:blip r:embed="rId10"/>
            <a:srcRect/>
            <a:stretch>
              <a:fillRect/>
            </a:stretch>
          </p:blipFill>
          <p:spPr bwMode="auto">
            <a:xfrm>
              <a:off x="1042785" y="4220795"/>
              <a:ext cx="361314" cy="380065"/>
            </a:xfrm>
            <a:prstGeom prst="rect">
              <a:avLst/>
            </a:prstGeom>
            <a:noFill/>
            <a:effectLst>
              <a:outerShdw blurRad="50800" dist="38100" dir="2700000" algn="tl" rotWithShape="0">
                <a:prstClr val="black">
                  <a:alpha val="40000"/>
                </a:prstClr>
              </a:outerShdw>
            </a:effectLst>
          </p:spPr>
        </p:pic>
        <p:pic>
          <p:nvPicPr>
            <p:cNvPr id="126" name="Picture 459" descr="图片238"/>
            <p:cNvPicPr>
              <a:picLocks noChangeAspect="1" noChangeArrowheads="1"/>
            </p:cNvPicPr>
            <p:nvPr/>
          </p:nvPicPr>
          <p:blipFill>
            <a:blip r:embed="rId10"/>
            <a:srcRect/>
            <a:stretch>
              <a:fillRect/>
            </a:stretch>
          </p:blipFill>
          <p:spPr bwMode="auto">
            <a:xfrm>
              <a:off x="1548625" y="4220795"/>
              <a:ext cx="358823" cy="380065"/>
            </a:xfrm>
            <a:prstGeom prst="rect">
              <a:avLst/>
            </a:prstGeom>
            <a:noFill/>
            <a:effectLst>
              <a:outerShdw blurRad="50800" dist="38100" dir="2700000" algn="tl" rotWithShape="0">
                <a:prstClr val="black">
                  <a:alpha val="40000"/>
                </a:prstClr>
              </a:outerShdw>
            </a:effectLst>
          </p:spPr>
        </p:pic>
        <p:cxnSp>
          <p:nvCxnSpPr>
            <p:cNvPr id="127" name="直接连接符 126"/>
            <p:cNvCxnSpPr>
              <a:stCxn id="125" idx="3"/>
              <a:endCxn id="126" idx="1"/>
            </p:cNvCxnSpPr>
            <p:nvPr/>
          </p:nvCxnSpPr>
          <p:spPr bwMode="auto">
            <a:xfrm>
              <a:off x="1404099" y="4412102"/>
              <a:ext cx="144526"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128" name="直接连接符 127"/>
            <p:cNvCxnSpPr/>
            <p:nvPr/>
          </p:nvCxnSpPr>
          <p:spPr bwMode="auto">
            <a:xfrm>
              <a:off x="1404099" y="4437610"/>
              <a:ext cx="144526" cy="0"/>
            </a:xfrm>
            <a:prstGeom prst="line">
              <a:avLst/>
            </a:prstGeom>
            <a:ln/>
            <a:extLst/>
          </p:spPr>
          <p:style>
            <a:lnRef idx="1">
              <a:schemeClr val="dk1"/>
            </a:lnRef>
            <a:fillRef idx="0">
              <a:schemeClr val="dk1"/>
            </a:fillRef>
            <a:effectRef idx="0">
              <a:schemeClr val="dk1"/>
            </a:effectRef>
            <a:fontRef idx="minor">
              <a:schemeClr val="tx1"/>
            </a:fontRef>
          </p:style>
        </p:cxnSp>
        <p:sp>
          <p:nvSpPr>
            <p:cNvPr id="41041" name="圆角矩形 128"/>
            <p:cNvSpPr>
              <a:spLocks noChangeArrowheads="1"/>
            </p:cNvSpPr>
            <p:nvPr/>
          </p:nvSpPr>
          <p:spPr bwMode="auto">
            <a:xfrm>
              <a:off x="935636" y="4185084"/>
              <a:ext cx="1044076" cy="451487"/>
            </a:xfrm>
            <a:prstGeom prst="roundRect">
              <a:avLst>
                <a:gd name="adj" fmla="val 16667"/>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CC9900"/>
                </a:buClr>
                <a:buFont typeface="Wingdings" panose="05000000000000000000" pitchFamily="2" charset="2"/>
                <a:buChar char="n"/>
              </a:pPr>
              <a:endParaRPr lang="zh-CN" altLang="en-US"/>
            </a:p>
          </p:txBody>
        </p:sp>
      </p:grpSp>
      <p:grpSp>
        <p:nvGrpSpPr>
          <p:cNvPr id="40988" name="组合 30"/>
          <p:cNvGrpSpPr>
            <a:grpSpLocks/>
          </p:cNvGrpSpPr>
          <p:nvPr/>
        </p:nvGrpSpPr>
        <p:grpSpPr bwMode="auto">
          <a:xfrm>
            <a:off x="2901950" y="2976563"/>
            <a:ext cx="666750" cy="280987"/>
            <a:chOff x="935636" y="4185084"/>
            <a:chExt cx="1044076" cy="451487"/>
          </a:xfrm>
        </p:grpSpPr>
        <p:pic>
          <p:nvPicPr>
            <p:cNvPr id="131" name="Picture 459" descr="图片238"/>
            <p:cNvPicPr>
              <a:picLocks noChangeAspect="1" noChangeArrowheads="1"/>
            </p:cNvPicPr>
            <p:nvPr/>
          </p:nvPicPr>
          <p:blipFill>
            <a:blip r:embed="rId10"/>
            <a:srcRect/>
            <a:stretch>
              <a:fillRect/>
            </a:stretch>
          </p:blipFill>
          <p:spPr bwMode="auto">
            <a:xfrm>
              <a:off x="1042530" y="4220795"/>
              <a:ext cx="360454" cy="380065"/>
            </a:xfrm>
            <a:prstGeom prst="rect">
              <a:avLst/>
            </a:prstGeom>
            <a:noFill/>
            <a:effectLst>
              <a:outerShdw blurRad="50800" dist="38100" dir="2700000" algn="tl" rotWithShape="0">
                <a:prstClr val="black">
                  <a:alpha val="40000"/>
                </a:prstClr>
              </a:outerShdw>
            </a:effectLst>
          </p:spPr>
        </p:pic>
        <p:pic>
          <p:nvPicPr>
            <p:cNvPr id="132" name="Picture 459" descr="图片238"/>
            <p:cNvPicPr>
              <a:picLocks noChangeAspect="1" noChangeArrowheads="1"/>
            </p:cNvPicPr>
            <p:nvPr/>
          </p:nvPicPr>
          <p:blipFill>
            <a:blip r:embed="rId10"/>
            <a:srcRect/>
            <a:stretch>
              <a:fillRect/>
            </a:stretch>
          </p:blipFill>
          <p:spPr bwMode="auto">
            <a:xfrm>
              <a:off x="1547166" y="4220795"/>
              <a:ext cx="360456" cy="380065"/>
            </a:xfrm>
            <a:prstGeom prst="rect">
              <a:avLst/>
            </a:prstGeom>
            <a:noFill/>
            <a:effectLst>
              <a:outerShdw blurRad="50800" dist="38100" dir="2700000" algn="tl" rotWithShape="0">
                <a:prstClr val="black">
                  <a:alpha val="40000"/>
                </a:prstClr>
              </a:outerShdw>
            </a:effectLst>
          </p:spPr>
        </p:pic>
        <p:cxnSp>
          <p:nvCxnSpPr>
            <p:cNvPr id="133" name="直接连接符 132"/>
            <p:cNvCxnSpPr>
              <a:stCxn id="131" idx="3"/>
              <a:endCxn id="132" idx="1"/>
            </p:cNvCxnSpPr>
            <p:nvPr/>
          </p:nvCxnSpPr>
          <p:spPr bwMode="auto">
            <a:xfrm>
              <a:off x="1402984" y="4412102"/>
              <a:ext cx="144182"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134" name="直接连接符 133"/>
            <p:cNvCxnSpPr/>
            <p:nvPr/>
          </p:nvCxnSpPr>
          <p:spPr bwMode="auto">
            <a:xfrm>
              <a:off x="1402984" y="4437610"/>
              <a:ext cx="144182" cy="0"/>
            </a:xfrm>
            <a:prstGeom prst="line">
              <a:avLst/>
            </a:prstGeom>
            <a:ln/>
            <a:extLst/>
          </p:spPr>
          <p:style>
            <a:lnRef idx="1">
              <a:schemeClr val="dk1"/>
            </a:lnRef>
            <a:fillRef idx="0">
              <a:schemeClr val="dk1"/>
            </a:fillRef>
            <a:effectRef idx="0">
              <a:schemeClr val="dk1"/>
            </a:effectRef>
            <a:fontRef idx="minor">
              <a:schemeClr val="tx1"/>
            </a:fontRef>
          </p:style>
        </p:cxnSp>
        <p:sp>
          <p:nvSpPr>
            <p:cNvPr id="41036" name="圆角矩形 134"/>
            <p:cNvSpPr>
              <a:spLocks noChangeArrowheads="1"/>
            </p:cNvSpPr>
            <p:nvPr/>
          </p:nvSpPr>
          <p:spPr bwMode="auto">
            <a:xfrm>
              <a:off x="935636" y="4185084"/>
              <a:ext cx="1044076" cy="451487"/>
            </a:xfrm>
            <a:prstGeom prst="roundRect">
              <a:avLst>
                <a:gd name="adj" fmla="val 16667"/>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CC9900"/>
                </a:buClr>
                <a:buFont typeface="Wingdings" panose="05000000000000000000" pitchFamily="2" charset="2"/>
                <a:buChar char="n"/>
              </a:pPr>
              <a:endParaRPr lang="zh-CN" altLang="en-US"/>
            </a:p>
          </p:txBody>
        </p:sp>
      </p:grpSp>
      <p:cxnSp>
        <p:nvCxnSpPr>
          <p:cNvPr id="136" name="直接连接符 135"/>
          <p:cNvCxnSpPr/>
          <p:nvPr/>
        </p:nvCxnSpPr>
        <p:spPr bwMode="auto">
          <a:xfrm flipH="1">
            <a:off x="2278063" y="2743200"/>
            <a:ext cx="277812" cy="0"/>
          </a:xfrm>
          <a:prstGeom prst="line">
            <a:avLst/>
          </a:prstGeom>
          <a:ln/>
          <a:extLst/>
        </p:spPr>
        <p:style>
          <a:lnRef idx="1">
            <a:schemeClr val="dk1"/>
          </a:lnRef>
          <a:fillRef idx="0">
            <a:schemeClr val="dk1"/>
          </a:fillRef>
          <a:effectRef idx="0">
            <a:schemeClr val="dk1"/>
          </a:effectRef>
          <a:fontRef idx="minor">
            <a:schemeClr val="tx1"/>
          </a:fontRef>
        </p:style>
      </p:cxnSp>
      <p:sp>
        <p:nvSpPr>
          <p:cNvPr id="40992" name="椭圆 138"/>
          <p:cNvSpPr>
            <a:spLocks noChangeArrowheads="1"/>
          </p:cNvSpPr>
          <p:nvPr/>
        </p:nvSpPr>
        <p:spPr bwMode="auto">
          <a:xfrm>
            <a:off x="2386013" y="2701925"/>
            <a:ext cx="46037" cy="1111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CC9900"/>
              </a:buClr>
              <a:buFont typeface="Wingdings" panose="05000000000000000000" pitchFamily="2" charset="2"/>
              <a:buChar char="n"/>
            </a:pPr>
            <a:endParaRPr lang="zh-CN" altLang="en-US"/>
          </a:p>
        </p:txBody>
      </p:sp>
      <p:sp>
        <p:nvSpPr>
          <p:cNvPr id="40993" name="圆角矩形 139"/>
          <p:cNvSpPr>
            <a:spLocks noChangeArrowheads="1"/>
          </p:cNvSpPr>
          <p:nvPr/>
        </p:nvSpPr>
        <p:spPr bwMode="auto">
          <a:xfrm>
            <a:off x="1863725" y="2592388"/>
            <a:ext cx="1096963" cy="277812"/>
          </a:xfrm>
          <a:prstGeom prst="roundRect">
            <a:avLst>
              <a:gd name="adj" fmla="val 16667"/>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CC9900"/>
              </a:buClr>
              <a:buFont typeface="Wingdings" panose="05000000000000000000" pitchFamily="2" charset="2"/>
              <a:buChar char="n"/>
            </a:pPr>
            <a:endParaRPr lang="zh-CN" altLang="en-US"/>
          </a:p>
        </p:txBody>
      </p:sp>
      <p:cxnSp>
        <p:nvCxnSpPr>
          <p:cNvPr id="141" name="直接连接符 140"/>
          <p:cNvCxnSpPr/>
          <p:nvPr/>
        </p:nvCxnSpPr>
        <p:spPr bwMode="auto">
          <a:xfrm>
            <a:off x="1976438" y="2203450"/>
            <a:ext cx="4762" cy="384175"/>
          </a:xfrm>
          <a:prstGeom prst="line">
            <a:avLst/>
          </a:prstGeom>
          <a:ln/>
          <a:extLst/>
        </p:spPr>
        <p:style>
          <a:lnRef idx="1">
            <a:schemeClr val="dk1"/>
          </a:lnRef>
          <a:fillRef idx="0">
            <a:schemeClr val="dk1"/>
          </a:fillRef>
          <a:effectRef idx="0">
            <a:schemeClr val="dk1"/>
          </a:effectRef>
          <a:fontRef idx="minor">
            <a:schemeClr val="tx1"/>
          </a:fontRef>
        </p:style>
      </p:cxnSp>
      <p:cxnSp>
        <p:nvCxnSpPr>
          <p:cNvPr id="142" name="直接连接符 141"/>
          <p:cNvCxnSpPr/>
          <p:nvPr/>
        </p:nvCxnSpPr>
        <p:spPr bwMode="auto">
          <a:xfrm>
            <a:off x="2781300" y="2187575"/>
            <a:ext cx="4763" cy="425450"/>
          </a:xfrm>
          <a:prstGeom prst="line">
            <a:avLst/>
          </a:prstGeom>
          <a:ln/>
          <a:extLst/>
        </p:spPr>
        <p:style>
          <a:lnRef idx="1">
            <a:schemeClr val="dk1"/>
          </a:lnRef>
          <a:fillRef idx="0">
            <a:schemeClr val="dk1"/>
          </a:fillRef>
          <a:effectRef idx="0">
            <a:schemeClr val="dk1"/>
          </a:effectRef>
          <a:fontRef idx="minor">
            <a:schemeClr val="tx1"/>
          </a:fontRef>
        </p:style>
      </p:cxnSp>
      <p:cxnSp>
        <p:nvCxnSpPr>
          <p:cNvPr id="143" name="直接连接符 142"/>
          <p:cNvCxnSpPr/>
          <p:nvPr/>
        </p:nvCxnSpPr>
        <p:spPr bwMode="auto">
          <a:xfrm>
            <a:off x="2278063" y="2085975"/>
            <a:ext cx="277812"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146" name="直接连接符 145"/>
          <p:cNvCxnSpPr>
            <a:endCxn id="120" idx="2"/>
          </p:cNvCxnSpPr>
          <p:nvPr/>
        </p:nvCxnSpPr>
        <p:spPr bwMode="auto">
          <a:xfrm flipH="1" flipV="1">
            <a:off x="2114550" y="1770063"/>
            <a:ext cx="14288" cy="190500"/>
          </a:xfrm>
          <a:prstGeom prst="line">
            <a:avLst/>
          </a:prstGeom>
          <a:ln/>
          <a:extLst/>
        </p:spPr>
        <p:style>
          <a:lnRef idx="1">
            <a:schemeClr val="dk1"/>
          </a:lnRef>
          <a:fillRef idx="0">
            <a:schemeClr val="dk1"/>
          </a:fillRef>
          <a:effectRef idx="0">
            <a:schemeClr val="dk1"/>
          </a:effectRef>
          <a:fontRef idx="minor">
            <a:schemeClr val="tx1"/>
          </a:fontRef>
        </p:style>
      </p:cxnSp>
      <p:cxnSp>
        <p:nvCxnSpPr>
          <p:cNvPr id="147" name="直接连接符 146"/>
          <p:cNvCxnSpPr>
            <a:endCxn id="121" idx="2"/>
          </p:cNvCxnSpPr>
          <p:nvPr/>
        </p:nvCxnSpPr>
        <p:spPr bwMode="auto">
          <a:xfrm flipH="1" flipV="1">
            <a:off x="2690813" y="1770063"/>
            <a:ext cx="14287" cy="190500"/>
          </a:xfrm>
          <a:prstGeom prst="line">
            <a:avLst/>
          </a:prstGeom>
          <a:ln/>
          <a:extLst/>
        </p:spPr>
        <p:style>
          <a:lnRef idx="1">
            <a:schemeClr val="dk1"/>
          </a:lnRef>
          <a:fillRef idx="0">
            <a:schemeClr val="dk1"/>
          </a:fillRef>
          <a:effectRef idx="0">
            <a:schemeClr val="dk1"/>
          </a:effectRef>
          <a:fontRef idx="minor">
            <a:schemeClr val="tx1"/>
          </a:fontRef>
        </p:style>
      </p:cxnSp>
      <p:cxnSp>
        <p:nvCxnSpPr>
          <p:cNvPr id="148" name="直接连接符 147"/>
          <p:cNvCxnSpPr>
            <a:stCxn id="120" idx="3"/>
            <a:endCxn id="121" idx="1"/>
          </p:cNvCxnSpPr>
          <p:nvPr/>
        </p:nvCxnSpPr>
        <p:spPr bwMode="auto">
          <a:xfrm>
            <a:off x="2293938" y="1643063"/>
            <a:ext cx="215900" cy="0"/>
          </a:xfrm>
          <a:prstGeom prst="line">
            <a:avLst/>
          </a:prstGeom>
          <a:ln/>
          <a:extLst/>
        </p:spPr>
        <p:style>
          <a:lnRef idx="1">
            <a:schemeClr val="dk1"/>
          </a:lnRef>
          <a:fillRef idx="0">
            <a:schemeClr val="dk1"/>
          </a:fillRef>
          <a:effectRef idx="0">
            <a:schemeClr val="dk1"/>
          </a:effectRef>
          <a:fontRef idx="minor">
            <a:schemeClr val="tx1"/>
          </a:fontRef>
        </p:style>
      </p:cxnSp>
      <p:cxnSp>
        <p:nvCxnSpPr>
          <p:cNvPr id="149" name="直接连接符 148"/>
          <p:cNvCxnSpPr>
            <a:stCxn id="120" idx="2"/>
          </p:cNvCxnSpPr>
          <p:nvPr/>
        </p:nvCxnSpPr>
        <p:spPr bwMode="auto">
          <a:xfrm>
            <a:off x="2114550" y="1770063"/>
            <a:ext cx="590550" cy="190500"/>
          </a:xfrm>
          <a:prstGeom prst="line">
            <a:avLst/>
          </a:prstGeom>
          <a:ln/>
          <a:extLst/>
        </p:spPr>
        <p:style>
          <a:lnRef idx="1">
            <a:schemeClr val="dk1"/>
          </a:lnRef>
          <a:fillRef idx="0">
            <a:schemeClr val="dk1"/>
          </a:fillRef>
          <a:effectRef idx="0">
            <a:schemeClr val="dk1"/>
          </a:effectRef>
          <a:fontRef idx="minor">
            <a:schemeClr val="tx1"/>
          </a:fontRef>
        </p:style>
      </p:cxnSp>
      <p:cxnSp>
        <p:nvCxnSpPr>
          <p:cNvPr id="150" name="直接连接符 149"/>
          <p:cNvCxnSpPr>
            <a:stCxn id="121" idx="2"/>
          </p:cNvCxnSpPr>
          <p:nvPr/>
        </p:nvCxnSpPr>
        <p:spPr bwMode="auto">
          <a:xfrm flipH="1">
            <a:off x="2128838" y="1770063"/>
            <a:ext cx="561975" cy="190500"/>
          </a:xfrm>
          <a:prstGeom prst="line">
            <a:avLst/>
          </a:prstGeom>
          <a:ln/>
          <a:extLst/>
        </p:spPr>
        <p:style>
          <a:lnRef idx="1">
            <a:schemeClr val="dk1"/>
          </a:lnRef>
          <a:fillRef idx="0">
            <a:schemeClr val="dk1"/>
          </a:fillRef>
          <a:effectRef idx="0">
            <a:schemeClr val="dk1"/>
          </a:effectRef>
          <a:fontRef idx="minor">
            <a:schemeClr val="tx1"/>
          </a:fontRef>
        </p:style>
      </p:cxnSp>
      <p:cxnSp>
        <p:nvCxnSpPr>
          <p:cNvPr id="151" name="直接连接符 150"/>
          <p:cNvCxnSpPr>
            <a:stCxn id="121" idx="0"/>
            <a:endCxn id="117" idx="1"/>
          </p:cNvCxnSpPr>
          <p:nvPr/>
        </p:nvCxnSpPr>
        <p:spPr bwMode="auto">
          <a:xfrm flipV="1">
            <a:off x="2690813" y="1325563"/>
            <a:ext cx="285750" cy="188912"/>
          </a:xfrm>
          <a:prstGeom prst="line">
            <a:avLst/>
          </a:prstGeom>
          <a:ln/>
          <a:extLst/>
        </p:spPr>
        <p:style>
          <a:lnRef idx="1">
            <a:schemeClr val="dk1"/>
          </a:lnRef>
          <a:fillRef idx="0">
            <a:schemeClr val="dk1"/>
          </a:fillRef>
          <a:effectRef idx="0">
            <a:schemeClr val="dk1"/>
          </a:effectRef>
          <a:fontRef idx="minor">
            <a:schemeClr val="tx1"/>
          </a:fontRef>
        </p:style>
      </p:cxnSp>
      <p:cxnSp>
        <p:nvCxnSpPr>
          <p:cNvPr id="152" name="直接连接符 151"/>
          <p:cNvCxnSpPr>
            <a:stCxn id="120" idx="0"/>
            <a:endCxn id="114" idx="1"/>
          </p:cNvCxnSpPr>
          <p:nvPr/>
        </p:nvCxnSpPr>
        <p:spPr bwMode="auto">
          <a:xfrm flipH="1" flipV="1">
            <a:off x="1758950" y="1325563"/>
            <a:ext cx="355600" cy="188912"/>
          </a:xfrm>
          <a:prstGeom prst="line">
            <a:avLst/>
          </a:prstGeom>
          <a:ln/>
          <a:extLst/>
        </p:spPr>
        <p:style>
          <a:lnRef idx="1">
            <a:schemeClr val="dk1"/>
          </a:lnRef>
          <a:fillRef idx="0">
            <a:schemeClr val="dk1"/>
          </a:fillRef>
          <a:effectRef idx="0">
            <a:schemeClr val="dk1"/>
          </a:effectRef>
          <a:fontRef idx="minor">
            <a:schemeClr val="tx1"/>
          </a:fontRef>
        </p:style>
      </p:cxnSp>
      <p:cxnSp>
        <p:nvCxnSpPr>
          <p:cNvPr id="153" name="直接连接符 152"/>
          <p:cNvCxnSpPr>
            <a:stCxn id="114" idx="1"/>
            <a:endCxn id="121" idx="0"/>
          </p:cNvCxnSpPr>
          <p:nvPr/>
        </p:nvCxnSpPr>
        <p:spPr bwMode="auto">
          <a:xfrm>
            <a:off x="1758950" y="1325563"/>
            <a:ext cx="931863" cy="188912"/>
          </a:xfrm>
          <a:prstGeom prst="line">
            <a:avLst/>
          </a:prstGeom>
          <a:ln/>
          <a:extLst/>
        </p:spPr>
        <p:style>
          <a:lnRef idx="1">
            <a:schemeClr val="dk1"/>
          </a:lnRef>
          <a:fillRef idx="0">
            <a:schemeClr val="dk1"/>
          </a:fillRef>
          <a:effectRef idx="0">
            <a:schemeClr val="dk1"/>
          </a:effectRef>
          <a:fontRef idx="minor">
            <a:schemeClr val="tx1"/>
          </a:fontRef>
        </p:style>
      </p:cxnSp>
      <p:cxnSp>
        <p:nvCxnSpPr>
          <p:cNvPr id="154" name="直接连接符 153"/>
          <p:cNvCxnSpPr>
            <a:stCxn id="117" idx="1"/>
            <a:endCxn id="120" idx="0"/>
          </p:cNvCxnSpPr>
          <p:nvPr/>
        </p:nvCxnSpPr>
        <p:spPr bwMode="auto">
          <a:xfrm flipH="1">
            <a:off x="2114550" y="1325563"/>
            <a:ext cx="862013" cy="188912"/>
          </a:xfrm>
          <a:prstGeom prst="line">
            <a:avLst/>
          </a:prstGeom>
          <a:ln/>
          <a:extLst/>
        </p:spPr>
        <p:style>
          <a:lnRef idx="1">
            <a:schemeClr val="dk1"/>
          </a:lnRef>
          <a:fillRef idx="0">
            <a:schemeClr val="dk1"/>
          </a:fillRef>
          <a:effectRef idx="0">
            <a:schemeClr val="dk1"/>
          </a:effectRef>
          <a:fontRef idx="minor">
            <a:schemeClr val="tx1"/>
          </a:fontRef>
        </p:style>
      </p:cxnSp>
      <p:cxnSp>
        <p:nvCxnSpPr>
          <p:cNvPr id="155" name="直接连接符 154"/>
          <p:cNvCxnSpPr>
            <a:stCxn id="40993" idx="2"/>
            <a:endCxn id="41041" idx="0"/>
          </p:cNvCxnSpPr>
          <p:nvPr/>
        </p:nvCxnSpPr>
        <p:spPr bwMode="auto">
          <a:xfrm flipH="1">
            <a:off x="1723232" y="2870200"/>
            <a:ext cx="688975" cy="106363"/>
          </a:xfrm>
          <a:prstGeom prst="line">
            <a:avLst/>
          </a:prstGeom>
          <a:ln/>
          <a:extLst/>
        </p:spPr>
        <p:style>
          <a:lnRef idx="1">
            <a:schemeClr val="dk1"/>
          </a:lnRef>
          <a:fillRef idx="0">
            <a:schemeClr val="dk1"/>
          </a:fillRef>
          <a:effectRef idx="0">
            <a:schemeClr val="dk1"/>
          </a:effectRef>
          <a:fontRef idx="minor">
            <a:schemeClr val="tx1"/>
          </a:fontRef>
        </p:style>
      </p:cxnSp>
      <p:cxnSp>
        <p:nvCxnSpPr>
          <p:cNvPr id="156" name="直接连接符 155"/>
          <p:cNvCxnSpPr>
            <a:stCxn id="40993" idx="2"/>
            <a:endCxn id="41036" idx="0"/>
          </p:cNvCxnSpPr>
          <p:nvPr/>
        </p:nvCxnSpPr>
        <p:spPr bwMode="auto">
          <a:xfrm>
            <a:off x="2412207" y="2870200"/>
            <a:ext cx="823118" cy="106363"/>
          </a:xfrm>
          <a:prstGeom prst="line">
            <a:avLst/>
          </a:prstGeom>
          <a:ln/>
          <a:extLst/>
        </p:spPr>
        <p:style>
          <a:lnRef idx="1">
            <a:schemeClr val="dk1"/>
          </a:lnRef>
          <a:fillRef idx="0">
            <a:schemeClr val="dk1"/>
          </a:fillRef>
          <a:effectRef idx="0">
            <a:schemeClr val="dk1"/>
          </a:effectRef>
          <a:fontRef idx="minor">
            <a:schemeClr val="tx1"/>
          </a:fontRef>
        </p:style>
      </p:cxnSp>
      <p:pic>
        <p:nvPicPr>
          <p:cNvPr id="157" name="Picture 461" descr="图片240"/>
          <p:cNvPicPr>
            <a:picLocks noChangeAspect="1" noChangeArrowheads="1"/>
          </p:cNvPicPr>
          <p:nvPr/>
        </p:nvPicPr>
        <p:blipFill>
          <a:blip r:embed="rId8"/>
          <a:srcRect/>
          <a:stretch>
            <a:fillRect/>
          </a:stretch>
        </p:blipFill>
        <p:spPr bwMode="auto">
          <a:xfrm>
            <a:off x="1439863" y="3540125"/>
            <a:ext cx="298450" cy="234950"/>
          </a:xfrm>
          <a:prstGeom prst="rect">
            <a:avLst/>
          </a:prstGeom>
          <a:noFill/>
          <a:effectLst>
            <a:outerShdw blurRad="50800" dist="38100" dir="2700000" algn="tl" rotWithShape="0">
              <a:prstClr val="black">
                <a:alpha val="40000"/>
              </a:prstClr>
            </a:outerShdw>
          </a:effectLst>
        </p:spPr>
      </p:pic>
      <p:pic>
        <p:nvPicPr>
          <p:cNvPr id="158" name="Picture 461" descr="图片240"/>
          <p:cNvPicPr>
            <a:picLocks noChangeAspect="1" noChangeArrowheads="1"/>
          </p:cNvPicPr>
          <p:nvPr/>
        </p:nvPicPr>
        <p:blipFill>
          <a:blip r:embed="rId8"/>
          <a:srcRect/>
          <a:stretch>
            <a:fillRect/>
          </a:stretch>
        </p:blipFill>
        <p:spPr bwMode="auto">
          <a:xfrm>
            <a:off x="1908175" y="3540125"/>
            <a:ext cx="298450" cy="234950"/>
          </a:xfrm>
          <a:prstGeom prst="rect">
            <a:avLst/>
          </a:prstGeom>
          <a:noFill/>
          <a:effectLst>
            <a:outerShdw blurRad="50800" dist="38100" dir="2700000" algn="tl" rotWithShape="0">
              <a:prstClr val="black">
                <a:alpha val="40000"/>
              </a:prstClr>
            </a:outerShdw>
          </a:effectLst>
        </p:spPr>
      </p:pic>
      <p:pic>
        <p:nvPicPr>
          <p:cNvPr id="159" name="Picture 461" descr="图片240"/>
          <p:cNvPicPr>
            <a:picLocks noChangeAspect="1" noChangeArrowheads="1"/>
          </p:cNvPicPr>
          <p:nvPr/>
        </p:nvPicPr>
        <p:blipFill>
          <a:blip r:embed="rId8"/>
          <a:srcRect/>
          <a:stretch>
            <a:fillRect/>
          </a:stretch>
        </p:blipFill>
        <p:spPr bwMode="auto">
          <a:xfrm>
            <a:off x="2555875" y="3540125"/>
            <a:ext cx="298450" cy="234950"/>
          </a:xfrm>
          <a:prstGeom prst="rect">
            <a:avLst/>
          </a:prstGeom>
          <a:noFill/>
          <a:effectLst>
            <a:outerShdw blurRad="50800" dist="38100" dir="2700000" algn="tl" rotWithShape="0">
              <a:prstClr val="black">
                <a:alpha val="40000"/>
              </a:prstClr>
            </a:outerShdw>
          </a:effectLst>
        </p:spPr>
      </p:pic>
      <p:pic>
        <p:nvPicPr>
          <p:cNvPr id="160" name="Picture 461" descr="图片240"/>
          <p:cNvPicPr>
            <a:picLocks noChangeAspect="1" noChangeArrowheads="1"/>
          </p:cNvPicPr>
          <p:nvPr/>
        </p:nvPicPr>
        <p:blipFill>
          <a:blip r:embed="rId8"/>
          <a:srcRect/>
          <a:stretch>
            <a:fillRect/>
          </a:stretch>
        </p:blipFill>
        <p:spPr bwMode="auto">
          <a:xfrm>
            <a:off x="3024188" y="3540125"/>
            <a:ext cx="298450" cy="234950"/>
          </a:xfrm>
          <a:prstGeom prst="rect">
            <a:avLst/>
          </a:prstGeom>
          <a:noFill/>
          <a:effectLst>
            <a:outerShdw blurRad="50800" dist="38100" dir="2700000" algn="tl" rotWithShape="0">
              <a:prstClr val="black">
                <a:alpha val="40000"/>
              </a:prstClr>
            </a:outerShdw>
          </a:effectLst>
        </p:spPr>
      </p:pic>
      <p:pic>
        <p:nvPicPr>
          <p:cNvPr id="161" name="Picture 461" descr="图片240"/>
          <p:cNvPicPr>
            <a:picLocks noChangeAspect="1" noChangeArrowheads="1"/>
          </p:cNvPicPr>
          <p:nvPr/>
        </p:nvPicPr>
        <p:blipFill>
          <a:blip r:embed="rId8"/>
          <a:srcRect/>
          <a:stretch>
            <a:fillRect/>
          </a:stretch>
        </p:blipFill>
        <p:spPr bwMode="auto">
          <a:xfrm>
            <a:off x="3492500" y="3540125"/>
            <a:ext cx="298450" cy="234950"/>
          </a:xfrm>
          <a:prstGeom prst="rect">
            <a:avLst/>
          </a:prstGeom>
          <a:noFill/>
          <a:effectLst>
            <a:outerShdw blurRad="50800" dist="38100" dir="2700000" algn="tl" rotWithShape="0">
              <a:prstClr val="black">
                <a:alpha val="40000"/>
              </a:prstClr>
            </a:outerShdw>
          </a:effectLst>
        </p:spPr>
      </p:pic>
      <p:cxnSp>
        <p:nvCxnSpPr>
          <p:cNvPr id="162" name="直接连接符 161"/>
          <p:cNvCxnSpPr>
            <a:stCxn id="41036" idx="2"/>
            <a:endCxn id="160" idx="0"/>
          </p:cNvCxnSpPr>
          <p:nvPr/>
        </p:nvCxnSpPr>
        <p:spPr bwMode="auto">
          <a:xfrm flipH="1">
            <a:off x="3173413" y="3257550"/>
            <a:ext cx="61912" cy="282575"/>
          </a:xfrm>
          <a:prstGeom prst="line">
            <a:avLst/>
          </a:prstGeom>
          <a:ln/>
          <a:extLst/>
        </p:spPr>
        <p:style>
          <a:lnRef idx="1">
            <a:schemeClr val="dk1"/>
          </a:lnRef>
          <a:fillRef idx="0">
            <a:schemeClr val="dk1"/>
          </a:fillRef>
          <a:effectRef idx="0">
            <a:schemeClr val="dk1"/>
          </a:effectRef>
          <a:fontRef idx="minor">
            <a:schemeClr val="tx1"/>
          </a:fontRef>
        </p:style>
      </p:cxnSp>
      <p:cxnSp>
        <p:nvCxnSpPr>
          <p:cNvPr id="163" name="直接连接符 162"/>
          <p:cNvCxnSpPr>
            <a:stCxn id="161" idx="0"/>
            <a:endCxn id="41036" idx="2"/>
          </p:cNvCxnSpPr>
          <p:nvPr/>
        </p:nvCxnSpPr>
        <p:spPr bwMode="auto">
          <a:xfrm flipH="1" flipV="1">
            <a:off x="3235325" y="3257550"/>
            <a:ext cx="406400" cy="282575"/>
          </a:xfrm>
          <a:prstGeom prst="line">
            <a:avLst/>
          </a:prstGeom>
          <a:ln/>
          <a:extLst/>
        </p:spPr>
        <p:style>
          <a:lnRef idx="1">
            <a:schemeClr val="dk1"/>
          </a:lnRef>
          <a:fillRef idx="0">
            <a:schemeClr val="dk1"/>
          </a:fillRef>
          <a:effectRef idx="0">
            <a:schemeClr val="dk1"/>
          </a:effectRef>
          <a:fontRef idx="minor">
            <a:schemeClr val="tx1"/>
          </a:fontRef>
        </p:style>
      </p:cxnSp>
      <p:cxnSp>
        <p:nvCxnSpPr>
          <p:cNvPr id="164" name="直接连接符 163"/>
          <p:cNvCxnSpPr>
            <a:stCxn id="159" idx="0"/>
            <a:endCxn id="41036" idx="2"/>
          </p:cNvCxnSpPr>
          <p:nvPr/>
        </p:nvCxnSpPr>
        <p:spPr bwMode="auto">
          <a:xfrm flipV="1">
            <a:off x="2705100" y="3257550"/>
            <a:ext cx="530225" cy="282575"/>
          </a:xfrm>
          <a:prstGeom prst="line">
            <a:avLst/>
          </a:prstGeom>
          <a:ln/>
          <a:extLst/>
        </p:spPr>
        <p:style>
          <a:lnRef idx="1">
            <a:schemeClr val="dk1"/>
          </a:lnRef>
          <a:fillRef idx="0">
            <a:schemeClr val="dk1"/>
          </a:fillRef>
          <a:effectRef idx="0">
            <a:schemeClr val="dk1"/>
          </a:effectRef>
          <a:fontRef idx="minor">
            <a:schemeClr val="tx1"/>
          </a:fontRef>
        </p:style>
      </p:cxnSp>
      <p:cxnSp>
        <p:nvCxnSpPr>
          <p:cNvPr id="165" name="直接连接符 164"/>
          <p:cNvCxnSpPr>
            <a:stCxn id="157" idx="0"/>
            <a:endCxn id="41041" idx="2"/>
          </p:cNvCxnSpPr>
          <p:nvPr/>
        </p:nvCxnSpPr>
        <p:spPr bwMode="auto">
          <a:xfrm flipV="1">
            <a:off x="1589088" y="3257550"/>
            <a:ext cx="134937" cy="282575"/>
          </a:xfrm>
          <a:prstGeom prst="line">
            <a:avLst/>
          </a:prstGeom>
          <a:ln/>
          <a:extLst/>
        </p:spPr>
        <p:style>
          <a:lnRef idx="1">
            <a:schemeClr val="dk1"/>
          </a:lnRef>
          <a:fillRef idx="0">
            <a:schemeClr val="dk1"/>
          </a:fillRef>
          <a:effectRef idx="0">
            <a:schemeClr val="dk1"/>
          </a:effectRef>
          <a:fontRef idx="minor">
            <a:schemeClr val="tx1"/>
          </a:fontRef>
        </p:style>
      </p:cxnSp>
      <p:cxnSp>
        <p:nvCxnSpPr>
          <p:cNvPr id="166" name="直接连接符 165"/>
          <p:cNvCxnSpPr>
            <a:stCxn id="158" idx="0"/>
            <a:endCxn id="41041" idx="2"/>
          </p:cNvCxnSpPr>
          <p:nvPr/>
        </p:nvCxnSpPr>
        <p:spPr bwMode="auto">
          <a:xfrm flipH="1" flipV="1">
            <a:off x="1724025" y="3257550"/>
            <a:ext cx="333375" cy="282575"/>
          </a:xfrm>
          <a:prstGeom prst="line">
            <a:avLst/>
          </a:prstGeom>
          <a:ln/>
          <a:extLst/>
        </p:spPr>
        <p:style>
          <a:lnRef idx="1">
            <a:schemeClr val="dk1"/>
          </a:lnRef>
          <a:fillRef idx="0">
            <a:schemeClr val="dk1"/>
          </a:fillRef>
          <a:effectRef idx="0">
            <a:schemeClr val="dk1"/>
          </a:effectRef>
          <a:fontRef idx="minor">
            <a:schemeClr val="tx1"/>
          </a:fontRef>
        </p:style>
      </p:cxnSp>
      <p:cxnSp>
        <p:nvCxnSpPr>
          <p:cNvPr id="167" name="直接连接符 166"/>
          <p:cNvCxnSpPr>
            <a:stCxn id="119" idx="0"/>
            <a:endCxn id="41041" idx="2"/>
          </p:cNvCxnSpPr>
          <p:nvPr/>
        </p:nvCxnSpPr>
        <p:spPr bwMode="auto">
          <a:xfrm flipV="1">
            <a:off x="1120775" y="3257550"/>
            <a:ext cx="603250" cy="282575"/>
          </a:xfrm>
          <a:prstGeom prst="line">
            <a:avLst/>
          </a:prstGeom>
          <a:ln/>
          <a:extLst/>
        </p:spPr>
        <p:style>
          <a:lnRef idx="1">
            <a:schemeClr val="dk1"/>
          </a:lnRef>
          <a:fillRef idx="0">
            <a:schemeClr val="dk1"/>
          </a:fillRef>
          <a:effectRef idx="0">
            <a:schemeClr val="dk1"/>
          </a:effectRef>
          <a:fontRef idx="minor">
            <a:schemeClr val="tx1"/>
          </a:fontRef>
        </p:style>
      </p:cxnSp>
      <p:pic>
        <p:nvPicPr>
          <p:cNvPr id="168" name="Picture 1271" descr="图片220"/>
          <p:cNvPicPr>
            <a:picLocks noChangeAspect="1" noChangeArrowheads="1"/>
          </p:cNvPicPr>
          <p:nvPr/>
        </p:nvPicPr>
        <p:blipFill>
          <a:blip r:embed="rId11"/>
          <a:srcRect/>
          <a:stretch>
            <a:fillRect/>
          </a:stretch>
        </p:blipFill>
        <p:spPr bwMode="auto">
          <a:xfrm>
            <a:off x="606426" y="1939926"/>
            <a:ext cx="573087" cy="223837"/>
          </a:xfrm>
          <a:prstGeom prst="rect">
            <a:avLst/>
          </a:prstGeom>
          <a:noFill/>
          <a:effectLst>
            <a:outerShdw blurRad="50800" dist="38100" dir="2700000" algn="tl" rotWithShape="0">
              <a:prstClr val="black">
                <a:alpha val="40000"/>
              </a:prstClr>
            </a:outerShdw>
          </a:effectLst>
        </p:spPr>
      </p:pic>
      <p:cxnSp>
        <p:nvCxnSpPr>
          <p:cNvPr id="171" name="直接连接符 170"/>
          <p:cNvCxnSpPr>
            <a:stCxn id="198" idx="1"/>
          </p:cNvCxnSpPr>
          <p:nvPr/>
        </p:nvCxnSpPr>
        <p:spPr bwMode="auto">
          <a:xfrm flipH="1" flipV="1">
            <a:off x="1195388" y="2058988"/>
            <a:ext cx="549275" cy="1587"/>
          </a:xfrm>
          <a:prstGeom prst="line">
            <a:avLst/>
          </a:prstGeom>
          <a:ln/>
          <a:extLst/>
        </p:spPr>
        <p:style>
          <a:lnRef idx="1">
            <a:schemeClr val="dk1"/>
          </a:lnRef>
          <a:fillRef idx="0">
            <a:schemeClr val="dk1"/>
          </a:fillRef>
          <a:effectRef idx="0">
            <a:schemeClr val="dk1"/>
          </a:effectRef>
          <a:fontRef idx="minor">
            <a:schemeClr val="tx1"/>
          </a:fontRef>
        </p:style>
      </p:cxnSp>
      <p:cxnSp>
        <p:nvCxnSpPr>
          <p:cNvPr id="192" name="直接连接符 191"/>
          <p:cNvCxnSpPr/>
          <p:nvPr/>
        </p:nvCxnSpPr>
        <p:spPr bwMode="auto">
          <a:xfrm flipH="1">
            <a:off x="2289175" y="2768600"/>
            <a:ext cx="277813" cy="0"/>
          </a:xfrm>
          <a:prstGeom prst="line">
            <a:avLst/>
          </a:prstGeom>
          <a:ln/>
          <a:extLst/>
        </p:spPr>
        <p:style>
          <a:lnRef idx="1">
            <a:schemeClr val="dk1"/>
          </a:lnRef>
          <a:fillRef idx="0">
            <a:schemeClr val="dk1"/>
          </a:fillRef>
          <a:effectRef idx="0">
            <a:schemeClr val="dk1"/>
          </a:effectRef>
          <a:fontRef idx="minor">
            <a:schemeClr val="tx1"/>
          </a:fontRef>
        </p:style>
      </p:cxnSp>
      <p:pic>
        <p:nvPicPr>
          <p:cNvPr id="193" name="Picture 460" descr="图片239"/>
          <p:cNvPicPr>
            <a:picLocks noChangeAspect="1" noChangeArrowheads="1"/>
          </p:cNvPicPr>
          <p:nvPr/>
        </p:nvPicPr>
        <p:blipFill>
          <a:blip r:embed="rId3"/>
          <a:srcRect/>
          <a:stretch>
            <a:fillRect/>
          </a:stretch>
        </p:blipFill>
        <p:spPr bwMode="auto">
          <a:xfrm>
            <a:off x="2565400" y="2668588"/>
            <a:ext cx="284163" cy="195262"/>
          </a:xfrm>
          <a:prstGeom prst="rect">
            <a:avLst/>
          </a:prstGeom>
          <a:noFill/>
          <a:effectLst>
            <a:outerShdw blurRad="50800" dist="38100" dir="2700000" algn="tl" rotWithShape="0">
              <a:prstClr val="black">
                <a:alpha val="40000"/>
              </a:prstClr>
            </a:outerShdw>
          </a:effectLst>
        </p:spPr>
      </p:pic>
      <p:sp>
        <p:nvSpPr>
          <p:cNvPr id="41025" name="AutoShape 72"/>
          <p:cNvSpPr>
            <a:spLocks noChangeArrowheads="1"/>
          </p:cNvSpPr>
          <p:nvPr/>
        </p:nvSpPr>
        <p:spPr bwMode="auto">
          <a:xfrm>
            <a:off x="2198688" y="2363788"/>
            <a:ext cx="188912" cy="142875"/>
          </a:xfrm>
          <a:prstGeom prst="flowChartSummingJunction">
            <a:avLst/>
          </a:prstGeom>
          <a:noFill/>
          <a:ln w="41275">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20000"/>
              </a:spcBef>
              <a:buClr>
                <a:srgbClr val="FFFFFF"/>
              </a:buClr>
              <a:buSzPct val="80000"/>
              <a:buFont typeface="Wingdings" panose="05000000000000000000" pitchFamily="2" charset="2"/>
              <a:buChar char="n"/>
            </a:pPr>
            <a:endParaRPr lang="zh-CN" altLang="en-US" sz="1400" b="1">
              <a:solidFill>
                <a:srgbClr val="FFFFFF"/>
              </a:solidFill>
              <a:latin typeface="FrutigerNext LT Medium" panose="020B0603040504020204" pitchFamily="34" charset="0"/>
              <a:ea typeface="华文细黑" panose="02010600040101010101" pitchFamily="2" charset="-122"/>
            </a:endParaRPr>
          </a:p>
        </p:txBody>
      </p:sp>
      <p:pic>
        <p:nvPicPr>
          <p:cNvPr id="197" name="Picture 76" descr="0713蔡钻华数通增加图标02"/>
          <p:cNvPicPr>
            <a:picLocks noChangeAspect="1" noChangeArrowheads="1"/>
          </p:cNvPicPr>
          <p:nvPr/>
        </p:nvPicPr>
        <p:blipFill>
          <a:blip r:embed="rId12"/>
          <a:srcRect/>
          <a:stretch>
            <a:fillRect/>
          </a:stretch>
        </p:blipFill>
        <p:spPr bwMode="auto">
          <a:xfrm>
            <a:off x="2603500" y="1909763"/>
            <a:ext cx="490538" cy="3016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98" name="Picture 75" descr="0713蔡钻华数通增加图标02"/>
          <p:cNvPicPr>
            <a:picLocks noChangeAspect="1" noChangeArrowheads="1"/>
          </p:cNvPicPr>
          <p:nvPr/>
        </p:nvPicPr>
        <p:blipFill>
          <a:blip r:embed="rId12"/>
          <a:srcRect/>
          <a:stretch>
            <a:fillRect/>
          </a:stretch>
        </p:blipFill>
        <p:spPr bwMode="auto">
          <a:xfrm>
            <a:off x="1744663" y="1909763"/>
            <a:ext cx="492125" cy="3016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1028" name="AutoShape 72"/>
          <p:cNvSpPr>
            <a:spLocks noChangeArrowheads="1"/>
          </p:cNvSpPr>
          <p:nvPr/>
        </p:nvSpPr>
        <p:spPr bwMode="auto">
          <a:xfrm>
            <a:off x="1905000" y="2020888"/>
            <a:ext cx="188913" cy="142875"/>
          </a:xfrm>
          <a:prstGeom prst="flowChartSummingJunction">
            <a:avLst/>
          </a:prstGeom>
          <a:noFill/>
          <a:ln w="41275">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20000"/>
              </a:spcBef>
              <a:buClr>
                <a:srgbClr val="FFFFFF"/>
              </a:buClr>
              <a:buSzPct val="80000"/>
              <a:buFont typeface="Wingdings" panose="05000000000000000000" pitchFamily="2" charset="2"/>
              <a:buChar char="n"/>
            </a:pPr>
            <a:endParaRPr lang="zh-CN" altLang="en-US" sz="1400" b="1">
              <a:solidFill>
                <a:srgbClr val="FFFFFF"/>
              </a:solidFill>
              <a:latin typeface="FrutigerNext LT Medium" panose="020B0603040504020204" pitchFamily="34" charset="0"/>
              <a:ea typeface="华文细黑" panose="02010600040101010101" pitchFamily="2" charset="-122"/>
            </a:endParaRPr>
          </a:p>
        </p:txBody>
      </p:sp>
      <p:sp>
        <p:nvSpPr>
          <p:cNvPr id="206" name="Freeform 5"/>
          <p:cNvSpPr>
            <a:spLocks/>
          </p:cNvSpPr>
          <p:nvPr/>
        </p:nvSpPr>
        <p:spPr bwMode="auto">
          <a:xfrm rot="11708749" flipH="1" flipV="1">
            <a:off x="2482850" y="2263775"/>
            <a:ext cx="346075" cy="231775"/>
          </a:xfrm>
          <a:custGeom>
            <a:avLst/>
            <a:gdLst>
              <a:gd name="T0" fmla="*/ 768 w 768"/>
              <a:gd name="T1" fmla="*/ 100 h 744"/>
              <a:gd name="T2" fmla="*/ 609 w 768"/>
              <a:gd name="T3" fmla="*/ 283 h 744"/>
              <a:gd name="T4" fmla="*/ 589 w 768"/>
              <a:gd name="T5" fmla="*/ 202 h 744"/>
              <a:gd name="T6" fmla="*/ 36 w 768"/>
              <a:gd name="T7" fmla="*/ 744 h 744"/>
              <a:gd name="T8" fmla="*/ 560 w 768"/>
              <a:gd name="T9" fmla="*/ 83 h 744"/>
              <a:gd name="T10" fmla="*/ 540 w 768"/>
              <a:gd name="T11" fmla="*/ 0 h 744"/>
              <a:gd name="T12" fmla="*/ 768 w 768"/>
              <a:gd name="T13" fmla="*/ 100 h 744"/>
            </a:gdLst>
            <a:ahLst/>
            <a:cxnLst>
              <a:cxn ang="0">
                <a:pos x="T0" y="T1"/>
              </a:cxn>
              <a:cxn ang="0">
                <a:pos x="T2" y="T3"/>
              </a:cxn>
              <a:cxn ang="0">
                <a:pos x="T4" y="T5"/>
              </a:cxn>
              <a:cxn ang="0">
                <a:pos x="T6" y="T7"/>
              </a:cxn>
              <a:cxn ang="0">
                <a:pos x="T8" y="T9"/>
              </a:cxn>
              <a:cxn ang="0">
                <a:pos x="T10" y="T11"/>
              </a:cxn>
              <a:cxn ang="0">
                <a:pos x="T12" y="T13"/>
              </a:cxn>
            </a:cxnLst>
            <a:rect l="0" t="0" r="r" b="b"/>
            <a:pathLst>
              <a:path w="768" h="744">
                <a:moveTo>
                  <a:pt x="768" y="100"/>
                </a:moveTo>
                <a:cubicBezTo>
                  <a:pt x="609" y="283"/>
                  <a:pt x="609" y="283"/>
                  <a:pt x="609" y="283"/>
                </a:cubicBezTo>
                <a:cubicBezTo>
                  <a:pt x="609" y="283"/>
                  <a:pt x="590" y="202"/>
                  <a:pt x="589" y="202"/>
                </a:cubicBezTo>
                <a:cubicBezTo>
                  <a:pt x="65" y="361"/>
                  <a:pt x="36" y="744"/>
                  <a:pt x="36" y="744"/>
                </a:cubicBezTo>
                <a:cubicBezTo>
                  <a:pt x="36" y="744"/>
                  <a:pt x="0" y="260"/>
                  <a:pt x="560" y="83"/>
                </a:cubicBezTo>
                <a:cubicBezTo>
                  <a:pt x="561" y="80"/>
                  <a:pt x="540" y="0"/>
                  <a:pt x="540" y="0"/>
                </a:cubicBezTo>
                <a:lnTo>
                  <a:pt x="768" y="100"/>
                </a:lnTo>
                <a:close/>
              </a:path>
            </a:pathLst>
          </a:custGeom>
          <a:solidFill>
            <a:schemeClr val="tx2">
              <a:lumMod val="60000"/>
              <a:lumOff val="40000"/>
            </a:schemeClr>
          </a:solidFill>
          <a:ln>
            <a:noFill/>
          </a:ln>
          <a:effectLst>
            <a:outerShdw blurRad="50800" dist="38100" dir="2700000" algn="tl" rotWithShape="0">
              <a:prstClr val="black">
                <a:alpha val="40000"/>
              </a:prstClr>
            </a:outerShdw>
          </a:effectLst>
        </p:spPr>
        <p:txBody>
          <a:bodyPr lIns="81585" tIns="40792" rIns="81585" bIns="40792"/>
          <a:lstStyle/>
          <a:p>
            <a:pPr fontAlgn="auto">
              <a:spcBef>
                <a:spcPct val="20000"/>
              </a:spcBef>
              <a:spcAft>
                <a:spcPts val="0"/>
              </a:spcAft>
              <a:buClr>
                <a:srgbClr val="990000"/>
              </a:buClr>
              <a:buSzPct val="60000"/>
              <a:buFont typeface="Wingdings" pitchFamily="2" charset="2"/>
              <a:buNone/>
              <a:defRPr/>
            </a:pPr>
            <a:endParaRPr lang="zh-CN" altLang="en-US" sz="2400" dirty="0">
              <a:solidFill>
                <a:srgbClr val="990000"/>
              </a:solidFill>
              <a:latin typeface="FrutigerNext LT Medium" pitchFamily="34" charset="0"/>
              <a:ea typeface="+mn-ea"/>
            </a:endParaRPr>
          </a:p>
        </p:txBody>
      </p:sp>
      <p:sp>
        <p:nvSpPr>
          <p:cNvPr id="207" name="Freeform 5"/>
          <p:cNvSpPr>
            <a:spLocks/>
          </p:cNvSpPr>
          <p:nvPr/>
        </p:nvSpPr>
        <p:spPr bwMode="auto">
          <a:xfrm rot="12963390" flipH="1" flipV="1">
            <a:off x="2135188" y="1771650"/>
            <a:ext cx="687387" cy="388938"/>
          </a:xfrm>
          <a:custGeom>
            <a:avLst/>
            <a:gdLst>
              <a:gd name="T0" fmla="*/ 768 w 768"/>
              <a:gd name="T1" fmla="*/ 100 h 744"/>
              <a:gd name="T2" fmla="*/ 609 w 768"/>
              <a:gd name="T3" fmla="*/ 283 h 744"/>
              <a:gd name="T4" fmla="*/ 589 w 768"/>
              <a:gd name="T5" fmla="*/ 202 h 744"/>
              <a:gd name="T6" fmla="*/ 36 w 768"/>
              <a:gd name="T7" fmla="*/ 744 h 744"/>
              <a:gd name="T8" fmla="*/ 560 w 768"/>
              <a:gd name="T9" fmla="*/ 83 h 744"/>
              <a:gd name="T10" fmla="*/ 540 w 768"/>
              <a:gd name="T11" fmla="*/ 0 h 744"/>
              <a:gd name="T12" fmla="*/ 768 w 768"/>
              <a:gd name="T13" fmla="*/ 100 h 744"/>
            </a:gdLst>
            <a:ahLst/>
            <a:cxnLst>
              <a:cxn ang="0">
                <a:pos x="T0" y="T1"/>
              </a:cxn>
              <a:cxn ang="0">
                <a:pos x="T2" y="T3"/>
              </a:cxn>
              <a:cxn ang="0">
                <a:pos x="T4" y="T5"/>
              </a:cxn>
              <a:cxn ang="0">
                <a:pos x="T6" y="T7"/>
              </a:cxn>
              <a:cxn ang="0">
                <a:pos x="T8" y="T9"/>
              </a:cxn>
              <a:cxn ang="0">
                <a:pos x="T10" y="T11"/>
              </a:cxn>
              <a:cxn ang="0">
                <a:pos x="T12" y="T13"/>
              </a:cxn>
            </a:cxnLst>
            <a:rect l="0" t="0" r="r" b="b"/>
            <a:pathLst>
              <a:path w="768" h="744">
                <a:moveTo>
                  <a:pt x="768" y="100"/>
                </a:moveTo>
                <a:cubicBezTo>
                  <a:pt x="609" y="283"/>
                  <a:pt x="609" y="283"/>
                  <a:pt x="609" y="283"/>
                </a:cubicBezTo>
                <a:cubicBezTo>
                  <a:pt x="609" y="283"/>
                  <a:pt x="590" y="202"/>
                  <a:pt x="589" y="202"/>
                </a:cubicBezTo>
                <a:cubicBezTo>
                  <a:pt x="65" y="361"/>
                  <a:pt x="36" y="744"/>
                  <a:pt x="36" y="744"/>
                </a:cubicBezTo>
                <a:cubicBezTo>
                  <a:pt x="36" y="744"/>
                  <a:pt x="0" y="260"/>
                  <a:pt x="560" y="83"/>
                </a:cubicBezTo>
                <a:cubicBezTo>
                  <a:pt x="561" y="80"/>
                  <a:pt x="540" y="0"/>
                  <a:pt x="540" y="0"/>
                </a:cubicBezTo>
                <a:lnTo>
                  <a:pt x="768" y="100"/>
                </a:lnTo>
                <a:close/>
              </a:path>
            </a:pathLst>
          </a:custGeom>
          <a:solidFill>
            <a:schemeClr val="tx2">
              <a:lumMod val="60000"/>
              <a:lumOff val="40000"/>
            </a:schemeClr>
          </a:solidFill>
          <a:ln>
            <a:noFill/>
          </a:ln>
          <a:effectLst>
            <a:outerShdw blurRad="50800" dist="38100" dir="2700000" algn="tl" rotWithShape="0">
              <a:prstClr val="black">
                <a:alpha val="40000"/>
              </a:prstClr>
            </a:outerShdw>
          </a:effectLst>
        </p:spPr>
        <p:txBody>
          <a:bodyPr lIns="81585" tIns="40792" rIns="81585" bIns="40792"/>
          <a:lstStyle/>
          <a:p>
            <a:pPr fontAlgn="auto">
              <a:spcBef>
                <a:spcPct val="20000"/>
              </a:spcBef>
              <a:spcAft>
                <a:spcPts val="0"/>
              </a:spcAft>
              <a:buClr>
                <a:srgbClr val="990000"/>
              </a:buClr>
              <a:buSzPct val="60000"/>
              <a:buFont typeface="Wingdings" pitchFamily="2" charset="2"/>
              <a:buNone/>
              <a:defRPr/>
            </a:pPr>
            <a:endParaRPr lang="zh-CN" altLang="en-US" sz="2400" dirty="0">
              <a:solidFill>
                <a:srgbClr val="990000"/>
              </a:solidFill>
              <a:latin typeface="FrutigerNext LT Medium" pitchFamily="34" charset="0"/>
              <a:ea typeface="+mn-ea"/>
            </a:endParaRPr>
          </a:p>
        </p:txBody>
      </p:sp>
      <p:sp>
        <p:nvSpPr>
          <p:cNvPr id="93" name="Rectangle 71"/>
          <p:cNvSpPr>
            <a:spLocks noChangeArrowheads="1"/>
          </p:cNvSpPr>
          <p:nvPr/>
        </p:nvSpPr>
        <p:spPr bwMode="auto">
          <a:xfrm>
            <a:off x="5292725" y="2500313"/>
            <a:ext cx="3135313" cy="633412"/>
          </a:xfrm>
          <a:prstGeom prst="rect">
            <a:avLst/>
          </a:prstGeom>
          <a:noFill/>
          <a:ln w="9525" algn="ctr">
            <a:noFill/>
            <a:miter lim="800000"/>
            <a:headEnd/>
            <a:tailEnd/>
          </a:ln>
        </p:spPr>
        <p:txBody>
          <a:bodyPr lIns="79187" tIns="39593" rIns="79187" bIns="39593">
            <a:spAutoFit/>
          </a:bodyPr>
          <a:lstStyle/>
          <a:p>
            <a:pPr defTabSz="801688" eaLnBrk="1" fontAlgn="auto" hangingPunct="1">
              <a:spcBef>
                <a:spcPts val="0"/>
              </a:spcBef>
              <a:spcAft>
                <a:spcPts val="0"/>
              </a:spcAft>
              <a:buClr>
                <a:srgbClr val="990000"/>
              </a:buClr>
              <a:buFont typeface="Wingdings" pitchFamily="2" charset="2"/>
              <a:buNone/>
              <a:defRPr/>
            </a:pPr>
            <a:r>
              <a:rPr lang="zh-CN" altLang="en-US" sz="1200" dirty="0">
                <a:latin typeface="+mn-ea"/>
                <a:ea typeface="+mn-ea"/>
              </a:rPr>
              <a:t>硬件</a:t>
            </a:r>
            <a:r>
              <a:rPr lang="en-US" altLang="zh-CN" sz="1200" dirty="0">
                <a:latin typeface="+mn-ea"/>
                <a:ea typeface="+mn-ea"/>
              </a:rPr>
              <a:t>BFD</a:t>
            </a:r>
            <a:r>
              <a:rPr lang="zh-CN" altLang="en-US" sz="1200" dirty="0">
                <a:latin typeface="+mn-ea"/>
                <a:ea typeface="+mn-ea"/>
              </a:rPr>
              <a:t>探测实现故障实时感知，包括链路、单板、设备以及出口单点故障时，</a:t>
            </a:r>
            <a:r>
              <a:rPr lang="en-US" altLang="zh-CN" sz="1200" dirty="0">
                <a:latin typeface="+mn-ea"/>
                <a:ea typeface="+mn-ea"/>
              </a:rPr>
              <a:t>200ms</a:t>
            </a:r>
            <a:r>
              <a:rPr lang="zh-CN" altLang="en-US" sz="1200" dirty="0">
                <a:latin typeface="+mn-ea"/>
                <a:ea typeface="+mn-ea"/>
              </a:rPr>
              <a:t>内实现切换，用户无感知。</a:t>
            </a:r>
          </a:p>
        </p:txBody>
      </p:sp>
      <p:pic>
        <p:nvPicPr>
          <p:cNvPr id="95" name="Picture 10" descr="F:\PIC\16：10_PPT_pic\ICOS\Computer-icon.png"/>
          <p:cNvPicPr>
            <a:picLocks noChangeAspect="1" noChangeArrowheads="1"/>
          </p:cNvPicPr>
          <p:nvPr/>
        </p:nvPicPr>
        <p:blipFill>
          <a:blip r:embed="rId7"/>
          <a:srcRect/>
          <a:stretch>
            <a:fillRect/>
          </a:stretch>
        </p:blipFill>
        <p:spPr bwMode="auto">
          <a:xfrm>
            <a:off x="1408907" y="4025900"/>
            <a:ext cx="360362" cy="269875"/>
          </a:xfrm>
          <a:prstGeom prst="rect">
            <a:avLst/>
          </a:prstGeom>
          <a:noFill/>
          <a:effectLst>
            <a:outerShdw blurRad="50800" dist="38100" dir="2700000" algn="tl" rotWithShape="0">
              <a:prstClr val="black">
                <a:alpha val="40000"/>
              </a:prstClr>
            </a:outerShdw>
          </a:effectLst>
        </p:spPr>
      </p:pic>
      <p:pic>
        <p:nvPicPr>
          <p:cNvPr id="96" name="Picture 10" descr="F:\PIC\16：10_PPT_pic\ICOS\Computer-icon.png"/>
          <p:cNvPicPr>
            <a:picLocks noChangeAspect="1" noChangeArrowheads="1"/>
          </p:cNvPicPr>
          <p:nvPr/>
        </p:nvPicPr>
        <p:blipFill>
          <a:blip r:embed="rId7"/>
          <a:srcRect/>
          <a:stretch>
            <a:fillRect/>
          </a:stretch>
        </p:blipFill>
        <p:spPr bwMode="auto">
          <a:xfrm>
            <a:off x="897742" y="4024516"/>
            <a:ext cx="360362" cy="269875"/>
          </a:xfrm>
          <a:prstGeom prst="rect">
            <a:avLst/>
          </a:prstGeom>
          <a:noFill/>
          <a:effectLst>
            <a:outerShdw blurRad="50800" dist="38100" dir="2700000" algn="tl" rotWithShape="0">
              <a:prstClr val="black">
                <a:alpha val="40000"/>
              </a:prstClr>
            </a:outerShdw>
          </a:effectLst>
        </p:spPr>
      </p:pic>
      <p:pic>
        <p:nvPicPr>
          <p:cNvPr id="97" name="Picture 10" descr="F:\PIC\16：10_PPT_pic\ICOS\Computer-icon.png"/>
          <p:cNvPicPr>
            <a:picLocks noChangeAspect="1" noChangeArrowheads="1"/>
          </p:cNvPicPr>
          <p:nvPr/>
        </p:nvPicPr>
        <p:blipFill>
          <a:blip r:embed="rId7"/>
          <a:srcRect/>
          <a:stretch>
            <a:fillRect/>
          </a:stretch>
        </p:blipFill>
        <p:spPr bwMode="auto">
          <a:xfrm>
            <a:off x="2955359" y="4024517"/>
            <a:ext cx="360362" cy="269875"/>
          </a:xfrm>
          <a:prstGeom prst="rect">
            <a:avLst/>
          </a:prstGeom>
          <a:noFill/>
          <a:effectLst>
            <a:outerShdw blurRad="50800" dist="38100" dir="2700000" algn="tl" rotWithShape="0">
              <a:prstClr val="black">
                <a:alpha val="40000"/>
              </a:prstClr>
            </a:outerShdw>
          </a:effectLst>
        </p:spPr>
      </p:pic>
      <p:cxnSp>
        <p:nvCxnSpPr>
          <p:cNvPr id="99" name="直接连接符 98"/>
          <p:cNvCxnSpPr/>
          <p:nvPr/>
        </p:nvCxnSpPr>
        <p:spPr bwMode="auto">
          <a:xfrm flipH="1" flipV="1">
            <a:off x="1107299" y="3810000"/>
            <a:ext cx="0" cy="215900"/>
          </a:xfrm>
          <a:prstGeom prst="line">
            <a:avLst/>
          </a:prstGeom>
          <a:ln/>
          <a:extLst/>
        </p:spPr>
        <p:style>
          <a:lnRef idx="1">
            <a:schemeClr val="dk1"/>
          </a:lnRef>
          <a:fillRef idx="0">
            <a:schemeClr val="dk1"/>
          </a:fillRef>
          <a:effectRef idx="0">
            <a:schemeClr val="dk1"/>
          </a:effectRef>
          <a:fontRef idx="minor">
            <a:schemeClr val="tx1"/>
          </a:fontRef>
        </p:style>
      </p:cxnSp>
      <p:cxnSp>
        <p:nvCxnSpPr>
          <p:cNvPr id="101" name="直接连接符 100"/>
          <p:cNvCxnSpPr/>
          <p:nvPr/>
        </p:nvCxnSpPr>
        <p:spPr bwMode="auto">
          <a:xfrm flipH="1" flipV="1">
            <a:off x="1597161" y="3810000"/>
            <a:ext cx="0" cy="215900"/>
          </a:xfrm>
          <a:prstGeom prst="line">
            <a:avLst/>
          </a:prstGeom>
          <a:ln/>
          <a:extLst/>
        </p:spPr>
        <p:style>
          <a:lnRef idx="1">
            <a:schemeClr val="dk1"/>
          </a:lnRef>
          <a:fillRef idx="0">
            <a:schemeClr val="dk1"/>
          </a:fillRef>
          <a:effectRef idx="0">
            <a:schemeClr val="dk1"/>
          </a:effectRef>
          <a:fontRef idx="minor">
            <a:schemeClr val="tx1"/>
          </a:fontRef>
        </p:style>
      </p:cxnSp>
      <p:cxnSp>
        <p:nvCxnSpPr>
          <p:cNvPr id="102" name="直接连接符 101"/>
          <p:cNvCxnSpPr/>
          <p:nvPr/>
        </p:nvCxnSpPr>
        <p:spPr bwMode="auto">
          <a:xfrm flipH="1" flipV="1">
            <a:off x="2055813" y="3810000"/>
            <a:ext cx="0" cy="215900"/>
          </a:xfrm>
          <a:prstGeom prst="line">
            <a:avLst/>
          </a:prstGeom>
          <a:ln/>
          <a:extLst/>
        </p:spPr>
        <p:style>
          <a:lnRef idx="1">
            <a:schemeClr val="dk1"/>
          </a:lnRef>
          <a:fillRef idx="0">
            <a:schemeClr val="dk1"/>
          </a:fillRef>
          <a:effectRef idx="0">
            <a:schemeClr val="dk1"/>
          </a:effectRef>
          <a:fontRef idx="minor">
            <a:schemeClr val="tx1"/>
          </a:fontRef>
        </p:style>
      </p:cxnSp>
      <p:cxnSp>
        <p:nvCxnSpPr>
          <p:cNvPr id="103" name="直接连接符 102"/>
          <p:cNvCxnSpPr/>
          <p:nvPr/>
        </p:nvCxnSpPr>
        <p:spPr bwMode="auto">
          <a:xfrm flipH="1" flipV="1">
            <a:off x="3166962" y="3810000"/>
            <a:ext cx="0" cy="215900"/>
          </a:xfrm>
          <a:prstGeom prst="line">
            <a:avLst/>
          </a:prstGeom>
          <a:ln/>
          <a:extLst/>
        </p:spPr>
        <p:style>
          <a:lnRef idx="1">
            <a:schemeClr val="dk1"/>
          </a:lnRef>
          <a:fillRef idx="0">
            <a:schemeClr val="dk1"/>
          </a:fillRef>
          <a:effectRef idx="0">
            <a:schemeClr val="dk1"/>
          </a:effectRef>
          <a:fontRef idx="minor">
            <a:schemeClr val="tx1"/>
          </a:fontRef>
        </p:style>
      </p:cxnSp>
      <p:cxnSp>
        <p:nvCxnSpPr>
          <p:cNvPr id="106" name="直接连接符 105"/>
          <p:cNvCxnSpPr/>
          <p:nvPr/>
        </p:nvCxnSpPr>
        <p:spPr bwMode="auto">
          <a:xfrm flipH="1" flipV="1">
            <a:off x="3641725" y="3810000"/>
            <a:ext cx="0" cy="215900"/>
          </a:xfrm>
          <a:prstGeom prst="line">
            <a:avLst/>
          </a:prstGeom>
          <a:ln/>
          <a:extLst/>
        </p:spPr>
        <p:style>
          <a:lnRef idx="1">
            <a:schemeClr val="dk1"/>
          </a:lnRef>
          <a:fillRef idx="0">
            <a:schemeClr val="dk1"/>
          </a:fillRef>
          <a:effectRef idx="0">
            <a:schemeClr val="dk1"/>
          </a:effectRef>
          <a:fontRef idx="minor">
            <a:schemeClr val="tx1"/>
          </a:fontRef>
        </p:style>
      </p:cxnSp>
    </p:spTree>
  </p:cSld>
  <p:clrMapOvr>
    <a:masterClrMapping/>
  </p:clrMapOvr>
  <p:transition advClick="0" advTm="800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95288" y="149225"/>
            <a:ext cx="7532688" cy="431800"/>
          </a:xfrm>
        </p:spPr>
        <p:txBody>
          <a:bodyPr/>
          <a:lstStyle/>
          <a:p>
            <a:pPr eaLnBrk="1" hangingPunct="1">
              <a:defRPr/>
            </a:pPr>
            <a:r>
              <a:rPr lang="zh-CN" altLang="en-US" sz="2800" b="0" kern="1200" dirty="0" smtClean="0">
                <a:solidFill>
                  <a:srgbClr val="C00000"/>
                </a:solidFill>
                <a:latin typeface="微软雅黑" panose="020B0503020204020204" pitchFamily="34" charset="-122"/>
                <a:ea typeface="微软雅黑" panose="020B0503020204020204" pitchFamily="34" charset="-122"/>
                <a:cs typeface="Arial" pitchFamily="34" charset="0"/>
                <a:sym typeface="Arial"/>
              </a:rPr>
              <a:t>华为</a:t>
            </a:r>
            <a:r>
              <a:rPr lang="en-US" altLang="zh-CN" sz="2800" b="0" kern="1200" dirty="0" smtClean="0">
                <a:solidFill>
                  <a:srgbClr val="C00000"/>
                </a:solidFill>
                <a:latin typeface="微软雅黑" panose="020B0503020204020204" pitchFamily="34" charset="-122"/>
                <a:ea typeface="微软雅黑" panose="020B0503020204020204" pitchFamily="34" charset="-122"/>
                <a:cs typeface="Arial" pitchFamily="34" charset="0"/>
                <a:sym typeface="Arial"/>
              </a:rPr>
              <a:t>BRAS</a:t>
            </a:r>
            <a:r>
              <a:rPr lang="zh-CN" altLang="en-US" sz="2800" b="0" kern="1200" dirty="0" smtClean="0">
                <a:solidFill>
                  <a:srgbClr val="C00000"/>
                </a:solidFill>
                <a:latin typeface="微软雅黑" panose="020B0503020204020204" pitchFamily="34" charset="-122"/>
                <a:ea typeface="微软雅黑" panose="020B0503020204020204" pitchFamily="34" charset="-122"/>
                <a:cs typeface="Arial" pitchFamily="34" charset="0"/>
                <a:sym typeface="Arial"/>
              </a:rPr>
              <a:t>核心竞争力</a:t>
            </a:r>
            <a:endParaRPr lang="zh-CN" altLang="en-US" sz="2800" b="0" kern="1200" dirty="0">
              <a:solidFill>
                <a:srgbClr val="C00000"/>
              </a:solidFill>
              <a:latin typeface="微软雅黑" panose="020B0503020204020204" pitchFamily="34" charset="-122"/>
              <a:ea typeface="微软雅黑" panose="020B0503020204020204" pitchFamily="34" charset="-122"/>
              <a:cs typeface="Arial" pitchFamily="34" charset="0"/>
              <a:sym typeface="Arial"/>
            </a:endParaRPr>
          </a:p>
        </p:txBody>
      </p:sp>
      <p:sp>
        <p:nvSpPr>
          <p:cNvPr id="4" name="&quot;GLASS&quot;; Transparent to White Linear; Reflection; Stroke"/>
          <p:cNvSpPr/>
          <p:nvPr/>
        </p:nvSpPr>
        <p:spPr bwMode="auto">
          <a:xfrm>
            <a:off x="227013" y="1058863"/>
            <a:ext cx="2808287" cy="3457575"/>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1371600" rIns="41153" bIns="41153"/>
          <a:lstStyle/>
          <a:p>
            <a:pPr marL="227197" indent="-227197" defTabSz="914363" eaLnBrk="1" hangingPunct="1">
              <a:lnSpc>
                <a:spcPct val="90000"/>
              </a:lnSpc>
              <a:spcBef>
                <a:spcPts val="630"/>
              </a:spcBef>
              <a:buSzPct val="70000"/>
              <a:buFontTx/>
              <a:buBlip>
                <a:blip r:embed="rId2"/>
              </a:buBlip>
              <a:defRPr/>
            </a:pPr>
            <a:endParaRPr lang="en-US" altLang="zh-CN" sz="2200" spc="-40" dirty="0">
              <a:solidFill>
                <a:srgbClr val="FFFFFF"/>
              </a:solidFill>
              <a:latin typeface="微软雅黑" panose="020B0503020204020204" pitchFamily="34" charset="-122"/>
              <a:ea typeface="微软雅黑" panose="020B0503020204020204" pitchFamily="34" charset="-122"/>
            </a:endParaRPr>
          </a:p>
        </p:txBody>
      </p:sp>
      <p:sp>
        <p:nvSpPr>
          <p:cNvPr id="5" name="矩形 4"/>
          <p:cNvSpPr/>
          <p:nvPr/>
        </p:nvSpPr>
        <p:spPr bwMode="auto">
          <a:xfrm>
            <a:off x="239713" y="1131888"/>
            <a:ext cx="2808287" cy="3384550"/>
          </a:xfrm>
          <a:prstGeom prst="rect">
            <a:avLst/>
          </a:prstGeom>
          <a:noFill/>
          <a:ln w="28575">
            <a:solidFill>
              <a:schemeClr val="bg1">
                <a:lumMod val="75000"/>
              </a:schemeClr>
            </a:solidFill>
          </a:ln>
          <a:effectLst/>
          <a:extLst/>
        </p:spPr>
        <p:txBody>
          <a:bodyPr/>
          <a:lstStyle/>
          <a:p>
            <a:pPr eaLnBrk="1" hangingPunct="1">
              <a:buClr>
                <a:srgbClr val="CC9900"/>
              </a:buClr>
              <a:buFont typeface="Wingdings" pitchFamily="2" charset="2"/>
              <a:buChar char="n"/>
              <a:defRPr/>
            </a:pPr>
            <a:endParaRPr lang="zh-CN" altLang="en-US">
              <a:solidFill>
                <a:srgbClr val="000000"/>
              </a:solidFill>
              <a:latin typeface="微软雅黑" panose="020B0503020204020204" pitchFamily="34" charset="-122"/>
              <a:ea typeface="微软雅黑" panose="020B0503020204020204" pitchFamily="34" charset="-122"/>
            </a:endParaRPr>
          </a:p>
        </p:txBody>
      </p:sp>
      <p:grpSp>
        <p:nvGrpSpPr>
          <p:cNvPr id="52229" name="组合 6"/>
          <p:cNvGrpSpPr>
            <a:grpSpLocks/>
          </p:cNvGrpSpPr>
          <p:nvPr/>
        </p:nvGrpSpPr>
        <p:grpSpPr bwMode="auto">
          <a:xfrm>
            <a:off x="236538" y="788988"/>
            <a:ext cx="2830512" cy="414337"/>
            <a:chOff x="236736" y="340520"/>
            <a:chExt cx="2830512" cy="414332"/>
          </a:xfrm>
        </p:grpSpPr>
        <p:sp>
          <p:nvSpPr>
            <p:cNvPr id="8" name="圆角矩形 7"/>
            <p:cNvSpPr/>
            <p:nvPr/>
          </p:nvSpPr>
          <p:spPr bwMode="auto">
            <a:xfrm>
              <a:off x="236736" y="340520"/>
              <a:ext cx="2830512" cy="370544"/>
            </a:xfrm>
            <a:prstGeom prst="roundRect">
              <a:avLst/>
            </a:prstGeom>
            <a:solidFill>
              <a:srgbClr val="C00000"/>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txBody>
            <a:bodyPr anchor="ctr">
              <a:sp3d/>
            </a:bodyPr>
            <a:lstStyle/>
            <a:p>
              <a:pPr algn="ctr" fontAlgn="ctr">
                <a:spcBef>
                  <a:spcPts val="0"/>
                </a:spcBef>
                <a:spcAft>
                  <a:spcPts val="0"/>
                </a:spcAft>
                <a:buClr>
                  <a:srgbClr val="FF0000"/>
                </a:buClr>
                <a:buSzPct val="70000"/>
                <a:buFont typeface="Wingdings" pitchFamily="2" charset="2"/>
                <a:buChar char="u"/>
                <a:defRPr/>
              </a:pP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52257" name="TextBox 8"/>
            <p:cNvSpPr txBox="1">
              <a:spLocks noChangeArrowheads="1"/>
            </p:cNvSpPr>
            <p:nvPr/>
          </p:nvSpPr>
          <p:spPr bwMode="auto">
            <a:xfrm>
              <a:off x="236736" y="354175"/>
              <a:ext cx="2830512" cy="40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FFFF"/>
                  </a:solidFill>
                  <a:latin typeface="微软雅黑" panose="020B0503020204020204" pitchFamily="34" charset="-122"/>
                  <a:ea typeface="微软雅黑" panose="020B0503020204020204" pitchFamily="34" charset="-122"/>
                </a:rPr>
                <a:t>强悍的用户接入能力</a:t>
              </a:r>
            </a:p>
          </p:txBody>
        </p:sp>
      </p:grpSp>
      <p:sp>
        <p:nvSpPr>
          <p:cNvPr id="52230" name="TextBox 10"/>
          <p:cNvSpPr txBox="1">
            <a:spLocks noChangeArrowheads="1"/>
          </p:cNvSpPr>
          <p:nvPr/>
        </p:nvSpPr>
        <p:spPr bwMode="auto">
          <a:xfrm>
            <a:off x="244475" y="1131888"/>
            <a:ext cx="2743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1400" b="1">
                <a:solidFill>
                  <a:srgbClr val="FF0000"/>
                </a:solidFill>
                <a:latin typeface="微软雅黑" panose="020B0503020204020204" pitchFamily="34" charset="-122"/>
                <a:ea typeface="微软雅黑" panose="020B0503020204020204" pitchFamily="34" charset="-122"/>
              </a:rPr>
              <a:t>强大的用户接入能力充分保证用户体验</a:t>
            </a:r>
            <a:endParaRPr lang="en-US" altLang="zh-CN" sz="1400" b="1">
              <a:solidFill>
                <a:srgbClr val="FF0000"/>
              </a:solidFill>
              <a:latin typeface="微软雅黑" panose="020B0503020204020204" pitchFamily="34" charset="-122"/>
              <a:ea typeface="微软雅黑" panose="020B0503020204020204" pitchFamily="34" charset="-122"/>
            </a:endParaRPr>
          </a:p>
          <a:p>
            <a:pPr eaLnBrk="1" hangingPunct="1"/>
            <a:endParaRPr lang="zh-CN" altLang="en-US" sz="1400" b="1">
              <a:solidFill>
                <a:srgbClr val="FF0000"/>
              </a:solidFill>
              <a:latin typeface="微软雅黑" panose="020B0503020204020204" pitchFamily="34" charset="-122"/>
              <a:ea typeface="微软雅黑" panose="020B0503020204020204" pitchFamily="34" charset="-122"/>
            </a:endParaRPr>
          </a:p>
        </p:txBody>
      </p:sp>
      <p:sp>
        <p:nvSpPr>
          <p:cNvPr id="52231" name="TextBox 11"/>
          <p:cNvSpPr txBox="1">
            <a:spLocks noChangeArrowheads="1"/>
          </p:cNvSpPr>
          <p:nvPr/>
        </p:nvSpPr>
        <p:spPr bwMode="auto">
          <a:xfrm>
            <a:off x="261938" y="1619250"/>
            <a:ext cx="27130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600"/>
              </a:lnSpc>
              <a:buFont typeface="Wingdings" panose="05000000000000000000" pitchFamily="2" charset="2"/>
              <a:buChar char="l"/>
            </a:pPr>
            <a:r>
              <a:rPr lang="zh-CN" altLang="en-US" sz="1100">
                <a:solidFill>
                  <a:srgbClr val="000000"/>
                </a:solidFill>
                <a:latin typeface="微软雅黑" panose="020B0503020204020204" pitchFamily="34" charset="-122"/>
                <a:ea typeface="微软雅黑" panose="020B0503020204020204" pitchFamily="34" charset="-122"/>
              </a:rPr>
              <a:t>硬件实现</a:t>
            </a:r>
            <a:r>
              <a:rPr lang="en-US" altLang="zh-CN" sz="1100">
                <a:solidFill>
                  <a:srgbClr val="000000"/>
                </a:solidFill>
                <a:latin typeface="微软雅黑" panose="020B0503020204020204" pitchFamily="34" charset="-122"/>
                <a:ea typeface="微软雅黑" panose="020B0503020204020204" pitchFamily="34" charset="-122"/>
              </a:rPr>
              <a:t>PPPoE/IPoE/L2TP</a:t>
            </a:r>
            <a:r>
              <a:rPr lang="zh-CN" altLang="en-US" sz="1100">
                <a:solidFill>
                  <a:srgbClr val="000000"/>
                </a:solidFill>
                <a:latin typeface="微软雅黑" panose="020B0503020204020204" pitchFamily="34" charset="-122"/>
                <a:ea typeface="微软雅黑" panose="020B0503020204020204" pitchFamily="34" charset="-122"/>
              </a:rPr>
              <a:t>用户接入，线速转发，上网性能不受任何影响。</a:t>
            </a:r>
            <a:endParaRPr lang="en-US" altLang="zh-CN" sz="1100">
              <a:solidFill>
                <a:srgbClr val="000000"/>
              </a:solidFill>
              <a:latin typeface="微软雅黑" panose="020B0503020204020204" pitchFamily="34" charset="-122"/>
              <a:ea typeface="微软雅黑" panose="020B0503020204020204" pitchFamily="34" charset="-122"/>
            </a:endParaRPr>
          </a:p>
          <a:p>
            <a:pPr eaLnBrk="1" hangingPunct="1">
              <a:lnSpc>
                <a:spcPts val="1600"/>
              </a:lnSpc>
              <a:buFont typeface="Wingdings" panose="05000000000000000000" pitchFamily="2" charset="2"/>
              <a:buChar char="l"/>
            </a:pPr>
            <a:r>
              <a:rPr lang="zh-CN" altLang="en-US" sz="1100">
                <a:solidFill>
                  <a:srgbClr val="000000"/>
                </a:solidFill>
                <a:latin typeface="微软雅黑" panose="020B0503020204020204" pitchFamily="34" charset="-122"/>
                <a:ea typeface="微软雅黑" panose="020B0503020204020204" pitchFamily="34" charset="-122"/>
              </a:rPr>
              <a:t>支持</a:t>
            </a:r>
            <a:r>
              <a:rPr lang="en-US" altLang="zh-CN" sz="1100">
                <a:solidFill>
                  <a:srgbClr val="000000"/>
                </a:solidFill>
                <a:latin typeface="微软雅黑" panose="020B0503020204020204" pitchFamily="34" charset="-122"/>
                <a:ea typeface="微软雅黑" panose="020B0503020204020204" pitchFamily="34" charset="-122"/>
              </a:rPr>
              <a:t>PPPoE</a:t>
            </a:r>
            <a:r>
              <a:rPr lang="zh-CN" altLang="en-US" sz="1100">
                <a:solidFill>
                  <a:srgbClr val="000000"/>
                </a:solidFill>
                <a:latin typeface="微软雅黑" panose="020B0503020204020204" pitchFamily="34" charset="-122"/>
                <a:ea typeface="微软雅黑" panose="020B0503020204020204" pitchFamily="34" charset="-122"/>
              </a:rPr>
              <a:t>、</a:t>
            </a:r>
            <a:r>
              <a:rPr lang="en-US" altLang="zh-CN" sz="1100">
                <a:solidFill>
                  <a:srgbClr val="000000"/>
                </a:solidFill>
                <a:latin typeface="微软雅黑" panose="020B0503020204020204" pitchFamily="34" charset="-122"/>
                <a:ea typeface="微软雅黑" panose="020B0503020204020204" pitchFamily="34" charset="-122"/>
              </a:rPr>
              <a:t>IPoE</a:t>
            </a:r>
            <a:r>
              <a:rPr lang="zh-CN" altLang="en-US" sz="1100">
                <a:solidFill>
                  <a:srgbClr val="000000"/>
                </a:solidFill>
                <a:latin typeface="微软雅黑" panose="020B0503020204020204" pitchFamily="34" charset="-122"/>
                <a:ea typeface="微软雅黑" panose="020B0503020204020204" pitchFamily="34" charset="-122"/>
              </a:rPr>
              <a:t>和</a:t>
            </a:r>
            <a:r>
              <a:rPr lang="en-US" altLang="zh-CN" sz="1100">
                <a:solidFill>
                  <a:srgbClr val="000000"/>
                </a:solidFill>
                <a:latin typeface="微软雅黑" panose="020B0503020204020204" pitchFamily="34" charset="-122"/>
                <a:ea typeface="微软雅黑" panose="020B0503020204020204" pitchFamily="34" charset="-122"/>
              </a:rPr>
              <a:t>L2TP</a:t>
            </a:r>
            <a:r>
              <a:rPr lang="zh-CN" altLang="en-US" sz="1100">
                <a:solidFill>
                  <a:srgbClr val="000000"/>
                </a:solidFill>
                <a:latin typeface="微软雅黑" panose="020B0503020204020204" pitchFamily="34" charset="-122"/>
                <a:ea typeface="微软雅黑" panose="020B0503020204020204" pitchFamily="34" charset="-122"/>
              </a:rPr>
              <a:t>用户在同一个用户终端接入。满足复杂接入场景需求。</a:t>
            </a:r>
            <a:endParaRPr lang="en-US" altLang="zh-CN" sz="1100">
              <a:solidFill>
                <a:srgbClr val="000000"/>
              </a:solidFill>
              <a:latin typeface="微软雅黑" panose="020B0503020204020204" pitchFamily="34" charset="-122"/>
              <a:ea typeface="微软雅黑" panose="020B0503020204020204" pitchFamily="34" charset="-122"/>
            </a:endParaRPr>
          </a:p>
          <a:p>
            <a:pPr eaLnBrk="1" hangingPunct="1">
              <a:lnSpc>
                <a:spcPts val="1600"/>
              </a:lnSpc>
              <a:buFont typeface="Wingdings" panose="05000000000000000000" pitchFamily="2" charset="2"/>
              <a:buChar char="l"/>
            </a:pPr>
            <a:r>
              <a:rPr lang="zh-CN" altLang="en-US" sz="1100">
                <a:solidFill>
                  <a:srgbClr val="000000"/>
                </a:solidFill>
                <a:latin typeface="微软雅黑" panose="020B0503020204020204" pitchFamily="34" charset="-122"/>
                <a:ea typeface="微软雅黑" panose="020B0503020204020204" pitchFamily="34" charset="-122"/>
              </a:rPr>
              <a:t>支持每秒近</a:t>
            </a:r>
            <a:r>
              <a:rPr lang="en-US" altLang="zh-CN" sz="1100">
                <a:solidFill>
                  <a:srgbClr val="000000"/>
                </a:solidFill>
                <a:latin typeface="微软雅黑" panose="020B0503020204020204" pitchFamily="34" charset="-122"/>
                <a:ea typeface="微软雅黑" panose="020B0503020204020204" pitchFamily="34" charset="-122"/>
              </a:rPr>
              <a:t>1.2K</a:t>
            </a:r>
            <a:r>
              <a:rPr lang="zh-CN" altLang="en-US" sz="1100">
                <a:solidFill>
                  <a:srgbClr val="000000"/>
                </a:solidFill>
                <a:latin typeface="微软雅黑" panose="020B0503020204020204" pitchFamily="34" charset="-122"/>
                <a:ea typeface="微软雅黑" panose="020B0503020204020204" pitchFamily="34" charset="-122"/>
              </a:rPr>
              <a:t>用户拨号上线，从容应对突发用户上线对设备冲击</a:t>
            </a:r>
            <a:r>
              <a:rPr lang="zh-CN" altLang="en-US" sz="1200">
                <a:solidFill>
                  <a:srgbClr val="000000"/>
                </a:solidFill>
                <a:latin typeface="微软雅黑" panose="020B0503020204020204" pitchFamily="34" charset="-122"/>
                <a:ea typeface="微软雅黑" panose="020B0503020204020204" pitchFamily="34" charset="-122"/>
              </a:rPr>
              <a:t>。</a:t>
            </a:r>
          </a:p>
        </p:txBody>
      </p:sp>
      <p:sp>
        <p:nvSpPr>
          <p:cNvPr id="13" name="&quot;GLASS&quot;; Transparent to White Linear; Reflection; Stroke"/>
          <p:cNvSpPr/>
          <p:nvPr/>
        </p:nvSpPr>
        <p:spPr bwMode="auto">
          <a:xfrm>
            <a:off x="3203575" y="1058863"/>
            <a:ext cx="2771775" cy="3455987"/>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1371600" rIns="41153" bIns="41153"/>
          <a:lstStyle/>
          <a:p>
            <a:pPr marL="227197" indent="-227197" defTabSz="914363" eaLnBrk="1" hangingPunct="1">
              <a:lnSpc>
                <a:spcPct val="90000"/>
              </a:lnSpc>
              <a:spcBef>
                <a:spcPts val="630"/>
              </a:spcBef>
              <a:buSzPct val="70000"/>
              <a:buFontTx/>
              <a:buBlip>
                <a:blip r:embed="rId2"/>
              </a:buBlip>
              <a:defRPr/>
            </a:pPr>
            <a:endParaRPr lang="en-US" altLang="zh-CN" sz="2200" spc="-40" dirty="0">
              <a:solidFill>
                <a:srgbClr val="FFFFFF"/>
              </a:solidFill>
              <a:latin typeface="微软雅黑" panose="020B0503020204020204" pitchFamily="34" charset="-122"/>
              <a:ea typeface="微软雅黑" panose="020B0503020204020204" pitchFamily="34" charset="-122"/>
            </a:endParaRPr>
          </a:p>
        </p:txBody>
      </p:sp>
      <p:sp>
        <p:nvSpPr>
          <p:cNvPr id="14" name="矩形 13"/>
          <p:cNvSpPr/>
          <p:nvPr/>
        </p:nvSpPr>
        <p:spPr bwMode="auto">
          <a:xfrm>
            <a:off x="3201988" y="1131888"/>
            <a:ext cx="2757487" cy="3384550"/>
          </a:xfrm>
          <a:prstGeom prst="rect">
            <a:avLst/>
          </a:prstGeom>
          <a:noFill/>
          <a:ln w="28575">
            <a:solidFill>
              <a:schemeClr val="bg1">
                <a:lumMod val="75000"/>
              </a:schemeClr>
            </a:solidFill>
          </a:ln>
          <a:effectLst/>
          <a:extLst/>
        </p:spPr>
        <p:txBody>
          <a:bodyPr/>
          <a:lstStyle/>
          <a:p>
            <a:pPr eaLnBrk="1" hangingPunct="1">
              <a:buClr>
                <a:srgbClr val="CC9900"/>
              </a:buClr>
              <a:buFont typeface="Wingdings" pitchFamily="2" charset="2"/>
              <a:buChar char="n"/>
              <a:defRPr/>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52234" name="TextBox 14"/>
          <p:cNvSpPr txBox="1">
            <a:spLocks noChangeArrowheads="1"/>
          </p:cNvSpPr>
          <p:nvPr/>
        </p:nvSpPr>
        <p:spPr bwMode="auto">
          <a:xfrm>
            <a:off x="3360738" y="1347788"/>
            <a:ext cx="2413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500"/>
              </a:lnSpc>
              <a:buFont typeface="Wingdings" panose="05000000000000000000" pitchFamily="2" charset="2"/>
              <a:buChar char="l"/>
            </a:pPr>
            <a:r>
              <a:rPr lang="zh-CN" altLang="en-US" sz="1100" dirty="0">
                <a:solidFill>
                  <a:srgbClr val="000000"/>
                </a:solidFill>
                <a:latin typeface="微软雅黑" panose="020B0503020204020204" pitchFamily="34" charset="-122"/>
                <a:ea typeface="微软雅黑" panose="020B0503020204020204" pitchFamily="34" charset="-122"/>
              </a:rPr>
              <a:t>当前一个高校用户数约在</a:t>
            </a:r>
            <a:r>
              <a:rPr lang="en-US" altLang="zh-CN" sz="1100" dirty="0">
                <a:solidFill>
                  <a:srgbClr val="000000"/>
                </a:solidFill>
                <a:latin typeface="微软雅黑" panose="020B0503020204020204" pitchFamily="34" charset="-122"/>
                <a:ea typeface="微软雅黑" panose="020B0503020204020204" pitchFamily="34" charset="-122"/>
              </a:rPr>
              <a:t>2~5</a:t>
            </a:r>
            <a:r>
              <a:rPr lang="zh-CN" altLang="en-US" sz="1100" dirty="0">
                <a:solidFill>
                  <a:srgbClr val="000000"/>
                </a:solidFill>
                <a:latin typeface="微软雅黑" panose="020B0503020204020204" pitchFamily="34" charset="-122"/>
                <a:ea typeface="微软雅黑" panose="020B0503020204020204" pitchFamily="34" charset="-122"/>
              </a:rPr>
              <a:t>万，考虑到未来物联网及无线应用的迅猛发展，平均每个用户将可能会</a:t>
            </a:r>
            <a:r>
              <a:rPr lang="en-US" altLang="zh-CN" sz="1100" dirty="0">
                <a:solidFill>
                  <a:srgbClr val="000000"/>
                </a:solidFill>
                <a:latin typeface="微软雅黑" panose="020B0503020204020204" pitchFamily="34" charset="-122"/>
                <a:ea typeface="微软雅黑" panose="020B0503020204020204" pitchFamily="34" charset="-122"/>
              </a:rPr>
              <a:t>3~4</a:t>
            </a:r>
            <a:r>
              <a:rPr lang="zh-CN" altLang="en-US" sz="1100" dirty="0">
                <a:solidFill>
                  <a:srgbClr val="000000"/>
                </a:solidFill>
                <a:latin typeface="微软雅黑" panose="020B0503020204020204" pitchFamily="34" charset="-122"/>
                <a:ea typeface="微软雅黑" panose="020B0503020204020204" pitchFamily="34" charset="-122"/>
              </a:rPr>
              <a:t>个有线或</a:t>
            </a:r>
            <a:r>
              <a:rPr lang="en-US" altLang="zh-CN" sz="1100" dirty="0">
                <a:solidFill>
                  <a:srgbClr val="000000"/>
                </a:solidFill>
                <a:latin typeface="微软雅黑" panose="020B0503020204020204" pitchFamily="34" charset="-122"/>
                <a:ea typeface="微软雅黑" panose="020B0503020204020204" pitchFamily="34" charset="-122"/>
              </a:rPr>
              <a:t>/</a:t>
            </a:r>
            <a:r>
              <a:rPr lang="zh-CN" altLang="en-US" sz="1100" dirty="0">
                <a:solidFill>
                  <a:srgbClr val="000000"/>
                </a:solidFill>
                <a:latin typeface="微软雅黑" panose="020B0503020204020204" pitchFamily="34" charset="-122"/>
                <a:ea typeface="微软雅黑" panose="020B0503020204020204" pitchFamily="34" charset="-122"/>
              </a:rPr>
              <a:t>无线终端需要接入到网络中，一个学校需要管理</a:t>
            </a:r>
            <a:r>
              <a:rPr lang="en-US" altLang="zh-CN" sz="1100" dirty="0">
                <a:solidFill>
                  <a:srgbClr val="000000"/>
                </a:solidFill>
                <a:latin typeface="微软雅黑" panose="020B0503020204020204" pitchFamily="34" charset="-122"/>
                <a:ea typeface="微软雅黑" panose="020B0503020204020204" pitchFamily="34" charset="-122"/>
              </a:rPr>
              <a:t>10</a:t>
            </a:r>
            <a:r>
              <a:rPr lang="zh-CN" altLang="en-US" sz="1100" dirty="0">
                <a:solidFill>
                  <a:srgbClr val="000000"/>
                </a:solidFill>
                <a:latin typeface="微软雅黑" panose="020B0503020204020204" pitchFamily="34" charset="-122"/>
                <a:ea typeface="微软雅黑" panose="020B0503020204020204" pitchFamily="34" charset="-122"/>
              </a:rPr>
              <a:t>万以上用户的时代将很快到来。</a:t>
            </a:r>
            <a:endParaRPr lang="en-US" altLang="zh-CN" sz="1100" dirty="0">
              <a:solidFill>
                <a:srgbClr val="000000"/>
              </a:solidFill>
              <a:latin typeface="微软雅黑" panose="020B0503020204020204" pitchFamily="34" charset="-122"/>
              <a:ea typeface="微软雅黑" panose="020B0503020204020204" pitchFamily="34" charset="-122"/>
            </a:endParaRPr>
          </a:p>
          <a:p>
            <a:pPr eaLnBrk="1" hangingPunct="1">
              <a:lnSpc>
                <a:spcPts val="1500"/>
              </a:lnSpc>
              <a:buFont typeface="Wingdings" panose="05000000000000000000" pitchFamily="2" charset="2"/>
              <a:buChar char="l"/>
            </a:pPr>
            <a:r>
              <a:rPr lang="en-US" altLang="zh-CN" sz="1100" dirty="0">
                <a:solidFill>
                  <a:srgbClr val="000000"/>
                </a:solidFill>
                <a:latin typeface="微软雅黑" panose="020B0503020204020204" pitchFamily="34" charset="-122"/>
                <a:ea typeface="微软雅黑" panose="020B0503020204020204" pitchFamily="34" charset="-122"/>
              </a:rPr>
              <a:t>ME60</a:t>
            </a:r>
            <a:r>
              <a:rPr lang="zh-CN" altLang="en-US" sz="1100" dirty="0">
                <a:solidFill>
                  <a:srgbClr val="000000"/>
                </a:solidFill>
                <a:latin typeface="微软雅黑" panose="020B0503020204020204" pitchFamily="34" charset="-122"/>
                <a:ea typeface="微软雅黑" panose="020B0503020204020204" pitchFamily="34" charset="-122"/>
              </a:rPr>
              <a:t>整机</a:t>
            </a:r>
            <a:r>
              <a:rPr lang="zh-CN" altLang="en-US" sz="1100" dirty="0" smtClean="0">
                <a:solidFill>
                  <a:srgbClr val="000000"/>
                </a:solidFill>
                <a:latin typeface="微软雅黑" panose="020B0503020204020204" pitchFamily="34" charset="-122"/>
                <a:ea typeface="微软雅黑" panose="020B0503020204020204" pitchFamily="34" charset="-122"/>
              </a:rPr>
              <a:t>支持</a:t>
            </a:r>
            <a:r>
              <a:rPr lang="en-US" altLang="zh-CN" sz="1100" dirty="0" smtClean="0">
                <a:solidFill>
                  <a:srgbClr val="000000"/>
                </a:solidFill>
                <a:latin typeface="微软雅黑" panose="020B0503020204020204" pitchFamily="34" charset="-122"/>
                <a:ea typeface="微软雅黑" panose="020B0503020204020204" pitchFamily="34" charset="-122"/>
              </a:rPr>
              <a:t>1M</a:t>
            </a:r>
            <a:r>
              <a:rPr lang="zh-CN" altLang="en-US" sz="1100" dirty="0" smtClean="0">
                <a:solidFill>
                  <a:srgbClr val="000000"/>
                </a:solidFill>
                <a:latin typeface="微软雅黑" panose="020B0503020204020204" pitchFamily="34" charset="-122"/>
                <a:ea typeface="微软雅黑" panose="020B0503020204020204" pitchFamily="34" charset="-122"/>
              </a:rPr>
              <a:t>用户</a:t>
            </a:r>
            <a:r>
              <a:rPr lang="zh-CN" altLang="en-US" sz="1100" dirty="0">
                <a:solidFill>
                  <a:srgbClr val="000000"/>
                </a:solidFill>
                <a:latin typeface="微软雅黑" panose="020B0503020204020204" pitchFamily="34" charset="-122"/>
                <a:ea typeface="微软雅黑" panose="020B0503020204020204" pitchFamily="34" charset="-122"/>
              </a:rPr>
              <a:t>，每板支持</a:t>
            </a:r>
            <a:r>
              <a:rPr lang="en-US" altLang="zh-CN" sz="1100" dirty="0">
                <a:solidFill>
                  <a:srgbClr val="000000"/>
                </a:solidFill>
                <a:latin typeface="微软雅黑" panose="020B0503020204020204" pitchFamily="34" charset="-122"/>
                <a:ea typeface="微软雅黑" panose="020B0503020204020204" pitchFamily="34" charset="-122"/>
              </a:rPr>
              <a:t>64K</a:t>
            </a:r>
            <a:r>
              <a:rPr lang="zh-CN" altLang="en-US" sz="1100" dirty="0">
                <a:solidFill>
                  <a:srgbClr val="000000"/>
                </a:solidFill>
                <a:latin typeface="微软雅黑" panose="020B0503020204020204" pitchFamily="34" charset="-122"/>
                <a:ea typeface="微软雅黑" panose="020B0503020204020204" pitchFamily="34" charset="-122"/>
              </a:rPr>
              <a:t>用户，完全可以应对未来海量用户接入的需求。</a:t>
            </a:r>
          </a:p>
        </p:txBody>
      </p:sp>
      <p:grpSp>
        <p:nvGrpSpPr>
          <p:cNvPr id="52235" name="组合 5"/>
          <p:cNvGrpSpPr>
            <a:grpSpLocks/>
          </p:cNvGrpSpPr>
          <p:nvPr/>
        </p:nvGrpSpPr>
        <p:grpSpPr bwMode="auto">
          <a:xfrm>
            <a:off x="3208338" y="788988"/>
            <a:ext cx="2751137" cy="414337"/>
            <a:chOff x="3208536" y="340520"/>
            <a:chExt cx="2751137" cy="414195"/>
          </a:xfrm>
        </p:grpSpPr>
        <p:sp>
          <p:nvSpPr>
            <p:cNvPr id="17" name="圆角矩形 16"/>
            <p:cNvSpPr/>
            <p:nvPr/>
          </p:nvSpPr>
          <p:spPr bwMode="auto">
            <a:xfrm>
              <a:off x="3208536" y="340520"/>
              <a:ext cx="2751137" cy="374280"/>
            </a:xfrm>
            <a:prstGeom prst="roundRect">
              <a:avLst/>
            </a:prstGeom>
            <a:solidFill>
              <a:srgbClr val="0070C0"/>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txBody>
            <a:bodyPr anchor="ctr">
              <a:sp3d/>
            </a:bodyPr>
            <a:lstStyle/>
            <a:p>
              <a:pPr algn="ctr" fontAlgn="ctr">
                <a:spcBef>
                  <a:spcPts val="0"/>
                </a:spcBef>
                <a:spcAft>
                  <a:spcPts val="0"/>
                </a:spcAft>
                <a:buClr>
                  <a:srgbClr val="FF0000"/>
                </a:buClr>
                <a:buSzPct val="70000"/>
                <a:buFont typeface="Wingdings" pitchFamily="2" charset="2"/>
                <a:buChar char="u"/>
                <a:defRPr/>
              </a:pP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52255" name="TextBox 17"/>
            <p:cNvSpPr txBox="1">
              <a:spLocks noChangeArrowheads="1"/>
            </p:cNvSpPr>
            <p:nvPr/>
          </p:nvSpPr>
          <p:spPr bwMode="auto">
            <a:xfrm>
              <a:off x="3208536" y="354175"/>
              <a:ext cx="2751136" cy="40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FFFF"/>
                  </a:solidFill>
                  <a:latin typeface="微软雅黑" panose="020B0503020204020204" pitchFamily="34" charset="-122"/>
                  <a:ea typeface="微软雅黑" panose="020B0503020204020204" pitchFamily="34" charset="-122"/>
                </a:rPr>
                <a:t>超大的容量</a:t>
              </a:r>
            </a:p>
          </p:txBody>
        </p:sp>
      </p:grpSp>
      <p:sp>
        <p:nvSpPr>
          <p:cNvPr id="52236" name="TextBox 18"/>
          <p:cNvSpPr txBox="1">
            <a:spLocks noChangeArrowheads="1"/>
          </p:cNvSpPr>
          <p:nvPr/>
        </p:nvSpPr>
        <p:spPr bwMode="auto">
          <a:xfrm>
            <a:off x="3233738" y="1131888"/>
            <a:ext cx="27257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1400" b="1" dirty="0">
                <a:solidFill>
                  <a:srgbClr val="FF0000"/>
                </a:solidFill>
                <a:latin typeface="微软雅黑" panose="020B0503020204020204" pitchFamily="34" charset="-122"/>
                <a:ea typeface="微软雅黑" panose="020B0503020204020204" pitchFamily="34" charset="-122"/>
              </a:rPr>
              <a:t>整机</a:t>
            </a:r>
            <a:r>
              <a:rPr lang="zh-CN" altLang="en-US" sz="1400" b="1" dirty="0" smtClean="0">
                <a:solidFill>
                  <a:srgbClr val="FF0000"/>
                </a:solidFill>
                <a:latin typeface="微软雅黑" panose="020B0503020204020204" pitchFamily="34" charset="-122"/>
                <a:ea typeface="微软雅黑" panose="020B0503020204020204" pitchFamily="34" charset="-122"/>
              </a:rPr>
              <a:t>支持</a:t>
            </a:r>
            <a:r>
              <a:rPr lang="en-US" altLang="zh-CN" sz="1400" b="1" dirty="0" smtClean="0">
                <a:solidFill>
                  <a:srgbClr val="FF0000"/>
                </a:solidFill>
                <a:latin typeface="微软雅黑" panose="020B0503020204020204" pitchFamily="34" charset="-122"/>
                <a:ea typeface="微软雅黑" panose="020B0503020204020204" pitchFamily="34" charset="-122"/>
              </a:rPr>
              <a:t>100</a:t>
            </a:r>
            <a:r>
              <a:rPr lang="zh-CN" altLang="en-US" sz="1400" b="1" dirty="0" smtClean="0">
                <a:solidFill>
                  <a:srgbClr val="FF0000"/>
                </a:solidFill>
                <a:latin typeface="微软雅黑" panose="020B0503020204020204" pitchFamily="34" charset="-122"/>
                <a:ea typeface="微软雅黑" panose="020B0503020204020204" pitchFamily="34" charset="-122"/>
              </a:rPr>
              <a:t>万</a:t>
            </a:r>
            <a:r>
              <a:rPr lang="zh-CN" altLang="en-US" sz="1400" b="1" dirty="0">
                <a:solidFill>
                  <a:srgbClr val="FF0000"/>
                </a:solidFill>
                <a:latin typeface="微软雅黑" panose="020B0503020204020204" pitchFamily="34" charset="-122"/>
                <a:ea typeface="微软雅黑" panose="020B0503020204020204" pitchFamily="34" charset="-122"/>
              </a:rPr>
              <a:t>超大用户数</a:t>
            </a:r>
          </a:p>
        </p:txBody>
      </p:sp>
      <p:sp>
        <p:nvSpPr>
          <p:cNvPr id="52237" name="TextBox 19"/>
          <p:cNvSpPr txBox="1">
            <a:spLocks noChangeArrowheads="1"/>
          </p:cNvSpPr>
          <p:nvPr/>
        </p:nvSpPr>
        <p:spPr bwMode="auto">
          <a:xfrm>
            <a:off x="3233738" y="3040063"/>
            <a:ext cx="2439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en-US" altLang="zh-CN" sz="1400" b="1">
                <a:solidFill>
                  <a:srgbClr val="FF0000"/>
                </a:solidFill>
                <a:latin typeface="微软雅黑" panose="020B0503020204020204" pitchFamily="34" charset="-122"/>
                <a:ea typeface="微软雅黑" panose="020B0503020204020204" pitchFamily="34" charset="-122"/>
              </a:rPr>
              <a:t>T</a:t>
            </a:r>
            <a:r>
              <a:rPr lang="zh-CN" altLang="en-US" sz="1400" b="1">
                <a:solidFill>
                  <a:srgbClr val="FF0000"/>
                </a:solidFill>
                <a:latin typeface="微软雅黑" panose="020B0503020204020204" pitchFamily="34" charset="-122"/>
                <a:ea typeface="微软雅黑" panose="020B0503020204020204" pitchFamily="34" charset="-122"/>
              </a:rPr>
              <a:t>级别交换容量</a:t>
            </a:r>
            <a:endParaRPr lang="en-US" altLang="zh-CN" sz="1400" b="1">
              <a:solidFill>
                <a:srgbClr val="FF0000"/>
              </a:solidFill>
              <a:latin typeface="微软雅黑" panose="020B0503020204020204" pitchFamily="34" charset="-122"/>
              <a:ea typeface="微软雅黑" panose="020B0503020204020204" pitchFamily="34" charset="-122"/>
            </a:endParaRPr>
          </a:p>
          <a:p>
            <a:pPr eaLnBrk="1" hangingPunct="1"/>
            <a:endParaRPr lang="zh-CN" altLang="en-US" sz="1400" b="1">
              <a:solidFill>
                <a:srgbClr val="FF0000"/>
              </a:solidFill>
              <a:latin typeface="微软雅黑" panose="020B0503020204020204" pitchFamily="34" charset="-122"/>
              <a:ea typeface="微软雅黑" panose="020B0503020204020204" pitchFamily="34" charset="-122"/>
            </a:endParaRPr>
          </a:p>
        </p:txBody>
      </p:sp>
      <p:sp>
        <p:nvSpPr>
          <p:cNvPr id="52238" name="TextBox 20"/>
          <p:cNvSpPr txBox="1">
            <a:spLocks noChangeArrowheads="1"/>
          </p:cNvSpPr>
          <p:nvPr/>
        </p:nvSpPr>
        <p:spPr bwMode="auto">
          <a:xfrm>
            <a:off x="3321050" y="3270250"/>
            <a:ext cx="25654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500"/>
              </a:lnSpc>
              <a:buFont typeface="Wingdings" panose="05000000000000000000" pitchFamily="2" charset="2"/>
              <a:buChar char="l"/>
            </a:pPr>
            <a:r>
              <a:rPr lang="zh-CN" altLang="en-US" sz="1100">
                <a:solidFill>
                  <a:srgbClr val="000000"/>
                </a:solidFill>
                <a:latin typeface="微软雅黑" panose="020B0503020204020204" pitchFamily="34" charset="-122"/>
                <a:ea typeface="微软雅黑" panose="020B0503020204020204" pitchFamily="34" charset="-122"/>
              </a:rPr>
              <a:t>随着高校云时代的到来，网络带宽需求将呈指数提升，预计五年内校园访问量将达到</a:t>
            </a:r>
            <a:r>
              <a:rPr lang="en-US" altLang="zh-CN" sz="1100">
                <a:solidFill>
                  <a:srgbClr val="000000"/>
                </a:solidFill>
                <a:latin typeface="微软雅黑" panose="020B0503020204020204" pitchFamily="34" charset="-122"/>
                <a:ea typeface="微软雅黑" panose="020B0503020204020204" pitchFamily="34" charset="-122"/>
              </a:rPr>
              <a:t>1Tbps</a:t>
            </a:r>
            <a:r>
              <a:rPr lang="zh-CN" altLang="en-US" sz="1100">
                <a:solidFill>
                  <a:srgbClr val="000000"/>
                </a:solidFill>
                <a:latin typeface="微软雅黑" panose="020B0503020204020204" pitchFamily="34" charset="-122"/>
                <a:ea typeface="微软雅黑" panose="020B0503020204020204" pitchFamily="34" charset="-122"/>
              </a:rPr>
              <a:t>。</a:t>
            </a:r>
            <a:endParaRPr lang="en-US" altLang="zh-CN" sz="1100">
              <a:solidFill>
                <a:srgbClr val="000000"/>
              </a:solidFill>
              <a:latin typeface="微软雅黑" panose="020B0503020204020204" pitchFamily="34" charset="-122"/>
              <a:ea typeface="微软雅黑" panose="020B0503020204020204" pitchFamily="34" charset="-122"/>
            </a:endParaRPr>
          </a:p>
          <a:p>
            <a:pPr eaLnBrk="1" hangingPunct="1">
              <a:lnSpc>
                <a:spcPts val="1500"/>
              </a:lnSpc>
              <a:buFont typeface="Wingdings" panose="05000000000000000000" pitchFamily="2" charset="2"/>
              <a:buChar char="l"/>
            </a:pPr>
            <a:r>
              <a:rPr lang="zh-CN" altLang="en-US" sz="1100">
                <a:solidFill>
                  <a:srgbClr val="000000"/>
                </a:solidFill>
                <a:latin typeface="微软雅黑" panose="020B0503020204020204" pitchFamily="34" charset="-122"/>
                <a:ea typeface="微软雅黑" panose="020B0503020204020204" pitchFamily="34" charset="-122"/>
              </a:rPr>
              <a:t>整机交换容量最大可达</a:t>
            </a:r>
            <a:r>
              <a:rPr lang="en-US" altLang="zh-CN" sz="1100">
                <a:solidFill>
                  <a:srgbClr val="000000"/>
                </a:solidFill>
                <a:latin typeface="微软雅黑" panose="020B0503020204020204" pitchFamily="34" charset="-122"/>
                <a:ea typeface="微软雅黑" panose="020B0503020204020204" pitchFamily="34" charset="-122"/>
              </a:rPr>
              <a:t>25T</a:t>
            </a:r>
            <a:r>
              <a:rPr lang="zh-CN" altLang="en-US" sz="1100">
                <a:solidFill>
                  <a:srgbClr val="000000"/>
                </a:solidFill>
                <a:latin typeface="微软雅黑" panose="020B0503020204020204" pitchFamily="34" charset="-122"/>
                <a:ea typeface="微软雅黑" panose="020B0503020204020204" pitchFamily="34" charset="-122"/>
              </a:rPr>
              <a:t>，单板采用</a:t>
            </a:r>
            <a:r>
              <a:rPr lang="en-US" altLang="zh-CN" sz="1100">
                <a:solidFill>
                  <a:srgbClr val="000000"/>
                </a:solidFill>
                <a:latin typeface="微软雅黑" panose="020B0503020204020204" pitchFamily="34" charset="-122"/>
                <a:ea typeface="微软雅黑" panose="020B0503020204020204" pitchFamily="34" charset="-122"/>
              </a:rPr>
              <a:t>240G</a:t>
            </a:r>
            <a:r>
              <a:rPr lang="zh-CN" altLang="en-US" sz="1100">
                <a:solidFill>
                  <a:srgbClr val="000000"/>
                </a:solidFill>
                <a:latin typeface="微软雅黑" panose="020B0503020204020204" pitchFamily="34" charset="-122"/>
                <a:ea typeface="微软雅黑" panose="020B0503020204020204" pitchFamily="34" charset="-122"/>
              </a:rPr>
              <a:t>平台，完全可以满足智慧校园云网络的核心路由转发能力。</a:t>
            </a:r>
          </a:p>
        </p:txBody>
      </p:sp>
      <p:sp>
        <p:nvSpPr>
          <p:cNvPr id="22" name="&quot;GLASS&quot;; Transparent to White Linear; Reflection; Stroke"/>
          <p:cNvSpPr/>
          <p:nvPr/>
        </p:nvSpPr>
        <p:spPr bwMode="auto">
          <a:xfrm>
            <a:off x="6034088" y="1058863"/>
            <a:ext cx="2836862" cy="3455987"/>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1371600" rIns="41153" bIns="41153"/>
          <a:lstStyle/>
          <a:p>
            <a:pPr marL="227197" indent="-227197" defTabSz="914363" eaLnBrk="1" hangingPunct="1">
              <a:lnSpc>
                <a:spcPct val="90000"/>
              </a:lnSpc>
              <a:spcBef>
                <a:spcPts val="630"/>
              </a:spcBef>
              <a:buSzPct val="70000"/>
              <a:buFontTx/>
              <a:buBlip>
                <a:blip r:embed="rId2"/>
              </a:buBlip>
              <a:defRPr/>
            </a:pPr>
            <a:endParaRPr lang="en-US" altLang="zh-CN" sz="2200" spc="-40" dirty="0">
              <a:solidFill>
                <a:srgbClr val="FFFFFF"/>
              </a:solidFill>
              <a:latin typeface="微软雅黑" panose="020B0503020204020204" pitchFamily="34" charset="-122"/>
              <a:ea typeface="微软雅黑" panose="020B0503020204020204" pitchFamily="34" charset="-122"/>
            </a:endParaRPr>
          </a:p>
        </p:txBody>
      </p:sp>
      <p:sp>
        <p:nvSpPr>
          <p:cNvPr id="23" name="矩形 22"/>
          <p:cNvSpPr/>
          <p:nvPr/>
        </p:nvSpPr>
        <p:spPr bwMode="auto">
          <a:xfrm>
            <a:off x="6030913" y="1131888"/>
            <a:ext cx="2840037" cy="3384550"/>
          </a:xfrm>
          <a:prstGeom prst="rect">
            <a:avLst/>
          </a:prstGeom>
          <a:noFill/>
          <a:ln w="28575">
            <a:solidFill>
              <a:schemeClr val="bg1">
                <a:lumMod val="75000"/>
              </a:schemeClr>
            </a:solidFill>
          </a:ln>
          <a:effectLst/>
          <a:extLst/>
        </p:spPr>
        <p:txBody>
          <a:bodyPr/>
          <a:lstStyle/>
          <a:p>
            <a:pPr eaLnBrk="1" hangingPunct="1">
              <a:buClr>
                <a:srgbClr val="CC9900"/>
              </a:buClr>
              <a:buFont typeface="Wingdings" pitchFamily="2" charset="2"/>
              <a:buChar char="n"/>
              <a:defRPr/>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52241" name="TextBox 23"/>
          <p:cNvSpPr txBox="1">
            <a:spLocks noChangeArrowheads="1"/>
          </p:cNvSpPr>
          <p:nvPr/>
        </p:nvSpPr>
        <p:spPr bwMode="auto">
          <a:xfrm>
            <a:off x="6157913" y="1339850"/>
            <a:ext cx="27130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500"/>
              </a:lnSpc>
              <a:buFont typeface="Wingdings" panose="05000000000000000000" pitchFamily="2" charset="2"/>
              <a:buChar char="l"/>
            </a:pPr>
            <a:r>
              <a:rPr lang="zh-CN" altLang="en-US" sz="1100">
                <a:solidFill>
                  <a:srgbClr val="000000"/>
                </a:solidFill>
                <a:latin typeface="微软雅黑" panose="020B0503020204020204" pitchFamily="34" charset="-122"/>
                <a:ea typeface="微软雅黑" panose="020B0503020204020204" pitchFamily="34" charset="-122"/>
              </a:rPr>
              <a:t>完全支持</a:t>
            </a:r>
            <a:r>
              <a:rPr lang="en-US" altLang="zh-CN" sz="1100">
                <a:solidFill>
                  <a:srgbClr val="000000"/>
                </a:solidFill>
                <a:latin typeface="微软雅黑" panose="020B0503020204020204" pitchFamily="34" charset="-122"/>
                <a:ea typeface="微软雅黑" panose="020B0503020204020204" pitchFamily="34" charset="-122"/>
              </a:rPr>
              <a:t>IPv4/IPv6</a:t>
            </a:r>
            <a:r>
              <a:rPr lang="zh-CN" altLang="en-US" sz="1100">
                <a:solidFill>
                  <a:srgbClr val="000000"/>
                </a:solidFill>
                <a:latin typeface="微软雅黑" panose="020B0503020204020204" pitchFamily="34" charset="-122"/>
                <a:ea typeface="微软雅黑" panose="020B0503020204020204" pitchFamily="34" charset="-122"/>
              </a:rPr>
              <a:t>双栈用户</a:t>
            </a:r>
            <a:r>
              <a:rPr lang="en-US" altLang="zh-CN" sz="1100">
                <a:solidFill>
                  <a:srgbClr val="000000"/>
                </a:solidFill>
                <a:latin typeface="微软雅黑" panose="020B0503020204020204" pitchFamily="34" charset="-122"/>
                <a:ea typeface="微软雅黑" panose="020B0503020204020204" pitchFamily="34" charset="-122"/>
              </a:rPr>
              <a:t>PPPoE/DHCP</a:t>
            </a:r>
            <a:r>
              <a:rPr lang="zh-CN" altLang="en-US" sz="1100">
                <a:solidFill>
                  <a:srgbClr val="000000"/>
                </a:solidFill>
                <a:latin typeface="微软雅黑" panose="020B0503020204020204" pitchFamily="34" charset="-122"/>
                <a:ea typeface="微软雅黑" panose="020B0503020204020204" pitchFamily="34" charset="-122"/>
              </a:rPr>
              <a:t>方式接入。</a:t>
            </a:r>
            <a:endParaRPr lang="en-US" altLang="zh-CN" sz="1100">
              <a:solidFill>
                <a:srgbClr val="000000"/>
              </a:solidFill>
              <a:latin typeface="微软雅黑" panose="020B0503020204020204" pitchFamily="34" charset="-122"/>
              <a:ea typeface="微软雅黑" panose="020B0503020204020204" pitchFamily="34" charset="-122"/>
            </a:endParaRPr>
          </a:p>
          <a:p>
            <a:pPr eaLnBrk="1" hangingPunct="1">
              <a:lnSpc>
                <a:spcPts val="1500"/>
              </a:lnSpc>
              <a:buFont typeface="Wingdings" panose="05000000000000000000" pitchFamily="2" charset="2"/>
              <a:buChar char="l"/>
            </a:pPr>
            <a:r>
              <a:rPr lang="zh-CN" altLang="en-US" sz="1100">
                <a:solidFill>
                  <a:srgbClr val="000000"/>
                </a:solidFill>
                <a:latin typeface="微软雅黑" panose="020B0503020204020204" pitchFamily="34" charset="-122"/>
                <a:ea typeface="微软雅黑" panose="020B0503020204020204" pitchFamily="34" charset="-122"/>
              </a:rPr>
              <a:t>支持</a:t>
            </a:r>
            <a:r>
              <a:rPr lang="en-US" altLang="zh-CN" sz="1100">
                <a:solidFill>
                  <a:srgbClr val="000000"/>
                </a:solidFill>
                <a:latin typeface="微软雅黑" panose="020B0503020204020204" pitchFamily="34" charset="-122"/>
                <a:ea typeface="微软雅黑" panose="020B0503020204020204" pitchFamily="34" charset="-122"/>
              </a:rPr>
              <a:t>NAT64</a:t>
            </a:r>
            <a:r>
              <a:rPr lang="zh-CN" altLang="en-US" sz="1100">
                <a:solidFill>
                  <a:srgbClr val="000000"/>
                </a:solidFill>
                <a:latin typeface="微软雅黑" panose="020B0503020204020204" pitchFamily="34" charset="-122"/>
                <a:ea typeface="微软雅黑" panose="020B0503020204020204" pitchFamily="34" charset="-122"/>
              </a:rPr>
              <a:t>等转换技术，支持</a:t>
            </a:r>
            <a:r>
              <a:rPr lang="en-US" altLang="zh-CN" sz="1100">
                <a:solidFill>
                  <a:srgbClr val="000000"/>
                </a:solidFill>
                <a:latin typeface="微软雅黑" panose="020B0503020204020204" pitchFamily="34" charset="-122"/>
                <a:ea typeface="微软雅黑" panose="020B0503020204020204" pitchFamily="34" charset="-122"/>
              </a:rPr>
              <a:t>4over6</a:t>
            </a:r>
            <a:r>
              <a:rPr lang="zh-CN" altLang="en-US" sz="1100">
                <a:solidFill>
                  <a:srgbClr val="000000"/>
                </a:solidFill>
                <a:latin typeface="微软雅黑" panose="020B0503020204020204" pitchFamily="34" charset="-122"/>
                <a:ea typeface="微软雅黑" panose="020B0503020204020204" pitchFamily="34" charset="-122"/>
              </a:rPr>
              <a:t>等各种隧道技术。</a:t>
            </a:r>
          </a:p>
        </p:txBody>
      </p:sp>
      <p:grpSp>
        <p:nvGrpSpPr>
          <p:cNvPr id="52242" name="组合 2"/>
          <p:cNvGrpSpPr>
            <a:grpSpLocks/>
          </p:cNvGrpSpPr>
          <p:nvPr/>
        </p:nvGrpSpPr>
        <p:grpSpPr bwMode="auto">
          <a:xfrm>
            <a:off x="6034088" y="788988"/>
            <a:ext cx="2846387" cy="414337"/>
            <a:chOff x="6034286" y="340520"/>
            <a:chExt cx="2846387" cy="414337"/>
          </a:xfrm>
        </p:grpSpPr>
        <p:sp>
          <p:nvSpPr>
            <p:cNvPr id="26" name="圆角矩形 25"/>
            <p:cNvSpPr/>
            <p:nvPr/>
          </p:nvSpPr>
          <p:spPr bwMode="auto">
            <a:xfrm>
              <a:off x="6060450" y="340520"/>
              <a:ext cx="2820223" cy="370549"/>
            </a:xfrm>
            <a:prstGeom prst="roundRect">
              <a:avLst/>
            </a:prstGeom>
            <a:solidFill>
              <a:srgbClr val="00B050"/>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txBody>
            <a:bodyPr anchor="ctr">
              <a:sp3d/>
            </a:bodyPr>
            <a:lstStyle/>
            <a:p>
              <a:pPr algn="ctr" fontAlgn="ctr">
                <a:spcBef>
                  <a:spcPts val="0"/>
                </a:spcBef>
                <a:spcAft>
                  <a:spcPts val="0"/>
                </a:spcAft>
                <a:buClr>
                  <a:srgbClr val="FF0000"/>
                </a:buClr>
                <a:buSzPct val="70000"/>
                <a:buFont typeface="Wingdings" pitchFamily="2" charset="2"/>
                <a:buChar char="u"/>
                <a:defRPr/>
              </a:pP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52253" name="TextBox 26"/>
            <p:cNvSpPr txBox="1">
              <a:spLocks noChangeArrowheads="1"/>
            </p:cNvSpPr>
            <p:nvPr/>
          </p:nvSpPr>
          <p:spPr bwMode="auto">
            <a:xfrm>
              <a:off x="6034286" y="354175"/>
              <a:ext cx="2820223" cy="40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FFFF"/>
                  </a:solidFill>
                  <a:latin typeface="微软雅黑" panose="020B0503020204020204" pitchFamily="34" charset="-122"/>
                  <a:ea typeface="微软雅黑" panose="020B0503020204020204" pitchFamily="34" charset="-122"/>
                </a:rPr>
                <a:t>丰富的特性</a:t>
              </a:r>
            </a:p>
          </p:txBody>
        </p:sp>
      </p:grpSp>
      <p:sp>
        <p:nvSpPr>
          <p:cNvPr id="52243" name="TextBox 27"/>
          <p:cNvSpPr txBox="1">
            <a:spLocks noChangeArrowheads="1"/>
          </p:cNvSpPr>
          <p:nvPr/>
        </p:nvSpPr>
        <p:spPr bwMode="auto">
          <a:xfrm>
            <a:off x="6076950" y="1101725"/>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1400" b="1">
                <a:solidFill>
                  <a:srgbClr val="FF0000"/>
                </a:solidFill>
                <a:latin typeface="微软雅黑" panose="020B0503020204020204" pitchFamily="34" charset="-122"/>
                <a:ea typeface="微软雅黑" panose="020B0503020204020204" pitchFamily="34" charset="-122"/>
              </a:rPr>
              <a:t>完整的</a:t>
            </a:r>
            <a:r>
              <a:rPr lang="en-US" altLang="zh-CN" sz="1400" b="1">
                <a:solidFill>
                  <a:srgbClr val="FF0000"/>
                </a:solidFill>
                <a:latin typeface="微软雅黑" panose="020B0503020204020204" pitchFamily="34" charset="-122"/>
                <a:ea typeface="微软雅黑" panose="020B0503020204020204" pitchFamily="34" charset="-122"/>
              </a:rPr>
              <a:t>IPv6</a:t>
            </a:r>
            <a:r>
              <a:rPr lang="zh-CN" altLang="en-US" sz="1400" b="1">
                <a:solidFill>
                  <a:srgbClr val="FF0000"/>
                </a:solidFill>
                <a:latin typeface="微软雅黑" panose="020B0503020204020204" pitchFamily="34" charset="-122"/>
                <a:ea typeface="微软雅黑" panose="020B0503020204020204" pitchFamily="34" charset="-122"/>
              </a:rPr>
              <a:t>支持</a:t>
            </a:r>
          </a:p>
        </p:txBody>
      </p:sp>
      <p:sp>
        <p:nvSpPr>
          <p:cNvPr id="52244" name="TextBox 28"/>
          <p:cNvSpPr txBox="1">
            <a:spLocks noChangeArrowheads="1"/>
          </p:cNvSpPr>
          <p:nvPr/>
        </p:nvSpPr>
        <p:spPr bwMode="auto">
          <a:xfrm>
            <a:off x="6076950" y="2149475"/>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en-US" altLang="zh-CN" sz="1400" b="1">
                <a:solidFill>
                  <a:srgbClr val="FF0000"/>
                </a:solidFill>
                <a:latin typeface="微软雅黑" panose="020B0503020204020204" pitchFamily="34" charset="-122"/>
                <a:ea typeface="微软雅黑" panose="020B0503020204020204" pitchFamily="34" charset="-122"/>
              </a:rPr>
              <a:t>DAA</a:t>
            </a:r>
            <a:r>
              <a:rPr lang="zh-CN" altLang="en-US" sz="1400" b="1">
                <a:solidFill>
                  <a:srgbClr val="FF0000"/>
                </a:solidFill>
                <a:latin typeface="微软雅黑" panose="020B0503020204020204" pitchFamily="34" charset="-122"/>
                <a:ea typeface="微软雅黑" panose="020B0503020204020204" pitchFamily="34" charset="-122"/>
              </a:rPr>
              <a:t>灵活地址计费功能</a:t>
            </a:r>
          </a:p>
        </p:txBody>
      </p:sp>
      <p:sp>
        <p:nvSpPr>
          <p:cNvPr id="52245" name="TextBox 29"/>
          <p:cNvSpPr txBox="1">
            <a:spLocks noChangeArrowheads="1"/>
          </p:cNvSpPr>
          <p:nvPr/>
        </p:nvSpPr>
        <p:spPr bwMode="auto">
          <a:xfrm>
            <a:off x="6143625" y="2347913"/>
            <a:ext cx="27130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500"/>
              </a:lnSpc>
              <a:buFont typeface="Wingdings" panose="05000000000000000000" pitchFamily="2" charset="2"/>
              <a:buChar char="l"/>
            </a:pPr>
            <a:r>
              <a:rPr lang="zh-CN" altLang="en-US" sz="1100">
                <a:solidFill>
                  <a:srgbClr val="000000"/>
                </a:solidFill>
                <a:latin typeface="微软雅黑" panose="020B0503020204020204" pitchFamily="34" charset="-122"/>
                <a:ea typeface="微软雅黑" panose="020B0503020204020204" pitchFamily="34" charset="-122"/>
              </a:rPr>
              <a:t>支持根据不同策略灵活计费，满足校园网复杂计费需求。</a:t>
            </a:r>
            <a:endParaRPr lang="en-US" altLang="zh-CN" sz="1100">
              <a:solidFill>
                <a:srgbClr val="000000"/>
              </a:solidFill>
              <a:latin typeface="微软雅黑" panose="020B0503020204020204" pitchFamily="34" charset="-122"/>
              <a:ea typeface="微软雅黑" panose="020B0503020204020204" pitchFamily="34" charset="-122"/>
            </a:endParaRPr>
          </a:p>
          <a:p>
            <a:pPr eaLnBrk="1" hangingPunct="1">
              <a:lnSpc>
                <a:spcPts val="1500"/>
              </a:lnSpc>
              <a:buFont typeface="Wingdings" panose="05000000000000000000" pitchFamily="2" charset="2"/>
              <a:buChar char="l"/>
            </a:pPr>
            <a:r>
              <a:rPr lang="zh-CN" altLang="en-US" sz="1100">
                <a:solidFill>
                  <a:srgbClr val="000000"/>
                </a:solidFill>
                <a:latin typeface="微软雅黑" panose="020B0503020204020204" pitchFamily="34" charset="-122"/>
                <a:ea typeface="微软雅黑" panose="020B0503020204020204" pitchFamily="34" charset="-122"/>
              </a:rPr>
              <a:t>支持</a:t>
            </a:r>
            <a:r>
              <a:rPr lang="en-US" altLang="zh-CN" sz="1100">
                <a:solidFill>
                  <a:srgbClr val="000000"/>
                </a:solidFill>
                <a:latin typeface="微软雅黑" panose="020B0503020204020204" pitchFamily="34" charset="-122"/>
                <a:ea typeface="微软雅黑" panose="020B0503020204020204" pitchFamily="34" charset="-122"/>
              </a:rPr>
              <a:t>IPv4/IPv6</a:t>
            </a:r>
            <a:r>
              <a:rPr lang="zh-CN" altLang="en-US" sz="1100">
                <a:solidFill>
                  <a:srgbClr val="000000"/>
                </a:solidFill>
                <a:latin typeface="微软雅黑" panose="020B0503020204020204" pitchFamily="34" charset="-122"/>
                <a:ea typeface="微软雅黑" panose="020B0503020204020204" pitchFamily="34" charset="-122"/>
              </a:rPr>
              <a:t>分开计费。</a:t>
            </a:r>
            <a:endParaRPr lang="en-US" altLang="zh-CN" sz="1100">
              <a:solidFill>
                <a:srgbClr val="000000"/>
              </a:solidFill>
              <a:latin typeface="微软雅黑" panose="020B0503020204020204" pitchFamily="34" charset="-122"/>
              <a:ea typeface="微软雅黑" panose="020B0503020204020204" pitchFamily="34" charset="-122"/>
            </a:endParaRPr>
          </a:p>
        </p:txBody>
      </p:sp>
      <p:sp>
        <p:nvSpPr>
          <p:cNvPr id="52246" name="TextBox 30"/>
          <p:cNvSpPr txBox="1">
            <a:spLocks noChangeArrowheads="1"/>
          </p:cNvSpPr>
          <p:nvPr/>
        </p:nvSpPr>
        <p:spPr bwMode="auto">
          <a:xfrm>
            <a:off x="6076950" y="3752850"/>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1400" b="1">
                <a:solidFill>
                  <a:srgbClr val="FF0000"/>
                </a:solidFill>
                <a:latin typeface="微软雅黑" panose="020B0503020204020204" pitchFamily="34" charset="-122"/>
                <a:ea typeface="微软雅黑" panose="020B0503020204020204" pitchFamily="34" charset="-122"/>
              </a:rPr>
              <a:t>强大的</a:t>
            </a:r>
            <a:r>
              <a:rPr lang="en-US" altLang="zh-CN" sz="1400" b="1">
                <a:solidFill>
                  <a:srgbClr val="FF0000"/>
                </a:solidFill>
                <a:latin typeface="微软雅黑" panose="020B0503020204020204" pitchFamily="34" charset="-122"/>
                <a:ea typeface="微软雅黑" panose="020B0503020204020204" pitchFamily="34" charset="-122"/>
              </a:rPr>
              <a:t>HQoS</a:t>
            </a:r>
            <a:r>
              <a:rPr lang="zh-CN" altLang="en-US" sz="1400" b="1">
                <a:solidFill>
                  <a:srgbClr val="FF0000"/>
                </a:solidFill>
                <a:latin typeface="微软雅黑" panose="020B0503020204020204" pitchFamily="34" charset="-122"/>
                <a:ea typeface="微软雅黑" panose="020B0503020204020204" pitchFamily="34" charset="-122"/>
              </a:rPr>
              <a:t>能力</a:t>
            </a:r>
          </a:p>
        </p:txBody>
      </p:sp>
      <p:sp>
        <p:nvSpPr>
          <p:cNvPr id="52247" name="TextBox 31"/>
          <p:cNvSpPr txBox="1">
            <a:spLocks noChangeArrowheads="1"/>
          </p:cNvSpPr>
          <p:nvPr/>
        </p:nvSpPr>
        <p:spPr bwMode="auto">
          <a:xfrm>
            <a:off x="6129338" y="4006850"/>
            <a:ext cx="27130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500"/>
              </a:lnSpc>
              <a:buFont typeface="Wingdings" panose="05000000000000000000" pitchFamily="2" charset="2"/>
              <a:buChar char="l"/>
            </a:pPr>
            <a:r>
              <a:rPr lang="zh-CN" altLang="en-US" sz="1100">
                <a:solidFill>
                  <a:srgbClr val="000000"/>
                </a:solidFill>
                <a:latin typeface="微软雅黑" panose="020B0503020204020204" pitchFamily="34" charset="-122"/>
                <a:ea typeface="微软雅黑" panose="020B0503020204020204" pitchFamily="34" charset="-122"/>
              </a:rPr>
              <a:t>支持强大的五级调度能力，实现复杂情况下的业务调度功能，充分提升用户体验。</a:t>
            </a:r>
            <a:endParaRPr lang="en-US" altLang="zh-CN" sz="1100">
              <a:solidFill>
                <a:srgbClr val="000000"/>
              </a:solidFill>
              <a:latin typeface="微软雅黑" panose="020B0503020204020204" pitchFamily="34" charset="-122"/>
              <a:ea typeface="微软雅黑" panose="020B0503020204020204" pitchFamily="34" charset="-122"/>
            </a:endParaRPr>
          </a:p>
        </p:txBody>
      </p:sp>
      <p:sp>
        <p:nvSpPr>
          <p:cNvPr id="52248" name="TextBox 34"/>
          <p:cNvSpPr txBox="1">
            <a:spLocks noChangeArrowheads="1"/>
          </p:cNvSpPr>
          <p:nvPr/>
        </p:nvSpPr>
        <p:spPr bwMode="auto">
          <a:xfrm>
            <a:off x="6076950" y="2925763"/>
            <a:ext cx="27432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1400" b="1">
                <a:solidFill>
                  <a:srgbClr val="FF0000"/>
                </a:solidFill>
                <a:latin typeface="微软雅黑" panose="020B0503020204020204" pitchFamily="34" charset="-122"/>
                <a:ea typeface="微软雅黑" panose="020B0503020204020204" pitchFamily="34" charset="-122"/>
              </a:rPr>
              <a:t>智能策略下发</a:t>
            </a:r>
          </a:p>
        </p:txBody>
      </p:sp>
      <p:sp>
        <p:nvSpPr>
          <p:cNvPr id="52249" name="TextBox 35"/>
          <p:cNvSpPr txBox="1">
            <a:spLocks noChangeArrowheads="1"/>
          </p:cNvSpPr>
          <p:nvPr/>
        </p:nvSpPr>
        <p:spPr bwMode="auto">
          <a:xfrm>
            <a:off x="6143625" y="3157538"/>
            <a:ext cx="27130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500"/>
              </a:lnSpc>
              <a:buFont typeface="Wingdings" panose="05000000000000000000" pitchFamily="2" charset="2"/>
              <a:buChar char="l"/>
            </a:pPr>
            <a:r>
              <a:rPr lang="zh-CN" altLang="en-US" sz="1100">
                <a:solidFill>
                  <a:srgbClr val="000000"/>
                </a:solidFill>
                <a:latin typeface="微软雅黑" panose="020B0503020204020204" pitchFamily="34" charset="-122"/>
                <a:ea typeface="微软雅黑" panose="020B0503020204020204" pitchFamily="34" charset="-122"/>
              </a:rPr>
              <a:t>配合智能业务系统，可灵活制定用户策略，可基于源或目的地址的路由策略</a:t>
            </a:r>
            <a:r>
              <a:rPr lang="en-US" altLang="zh-CN" sz="1100">
                <a:solidFill>
                  <a:srgbClr val="000000"/>
                </a:solidFill>
                <a:latin typeface="微软雅黑" panose="020B0503020204020204" pitchFamily="34" charset="-122"/>
                <a:ea typeface="微软雅黑" panose="020B0503020204020204" pitchFamily="34" charset="-122"/>
              </a:rPr>
              <a:t>,</a:t>
            </a:r>
            <a:r>
              <a:rPr lang="zh-CN" altLang="en-US" sz="1100">
                <a:solidFill>
                  <a:srgbClr val="000000"/>
                </a:solidFill>
                <a:latin typeface="微软雅黑" panose="020B0503020204020204" pitchFamily="34" charset="-122"/>
                <a:ea typeface="微软雅黑" panose="020B0503020204020204" pitchFamily="34" charset="-122"/>
              </a:rPr>
              <a:t>基于时间段的策略</a:t>
            </a:r>
            <a:r>
              <a:rPr lang="en-US" altLang="zh-CN" sz="1100">
                <a:solidFill>
                  <a:srgbClr val="000000"/>
                </a:solidFill>
                <a:latin typeface="微软雅黑" panose="020B0503020204020204" pitchFamily="34" charset="-122"/>
                <a:ea typeface="微软雅黑" panose="020B0503020204020204" pitchFamily="34" charset="-122"/>
              </a:rPr>
              <a:t>,</a:t>
            </a:r>
            <a:r>
              <a:rPr lang="zh-CN" altLang="en-US" sz="1100">
                <a:solidFill>
                  <a:srgbClr val="000000"/>
                </a:solidFill>
                <a:latin typeface="微软雅黑" panose="020B0503020204020204" pitchFamily="34" charset="-122"/>
                <a:ea typeface="微软雅黑" panose="020B0503020204020204" pitchFamily="34" charset="-122"/>
              </a:rPr>
              <a:t> 实现精细化业务管控。</a:t>
            </a:r>
            <a:endParaRPr lang="en-US" altLang="zh-CN" sz="1100">
              <a:solidFill>
                <a:srgbClr val="000000"/>
              </a:solidFill>
              <a:latin typeface="微软雅黑" panose="020B0503020204020204" pitchFamily="34" charset="-122"/>
              <a:ea typeface="微软雅黑" panose="020B0503020204020204" pitchFamily="34" charset="-122"/>
            </a:endParaRPr>
          </a:p>
        </p:txBody>
      </p:sp>
      <p:sp>
        <p:nvSpPr>
          <p:cNvPr id="52250" name="TextBox 36"/>
          <p:cNvSpPr txBox="1">
            <a:spLocks noChangeArrowheads="1"/>
          </p:cNvSpPr>
          <p:nvPr/>
        </p:nvSpPr>
        <p:spPr bwMode="auto">
          <a:xfrm>
            <a:off x="244475" y="2890838"/>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1400" b="1">
                <a:solidFill>
                  <a:srgbClr val="FF0000"/>
                </a:solidFill>
                <a:latin typeface="微软雅黑" panose="020B0503020204020204" pitchFamily="34" charset="-122"/>
                <a:ea typeface="微软雅黑" panose="020B0503020204020204" pitchFamily="34" charset="-122"/>
              </a:rPr>
              <a:t>双机热备方案确保</a:t>
            </a:r>
            <a:r>
              <a:rPr lang="en-US" altLang="zh-CN" sz="1400" b="1">
                <a:solidFill>
                  <a:srgbClr val="FF0000"/>
                </a:solidFill>
                <a:latin typeface="微软雅黑" panose="020B0503020204020204" pitchFamily="34" charset="-122"/>
                <a:ea typeface="微软雅黑" panose="020B0503020204020204" pitchFamily="34" charset="-122"/>
              </a:rPr>
              <a:t>200ms</a:t>
            </a:r>
            <a:r>
              <a:rPr lang="zh-CN" altLang="en-US" sz="1400" b="1">
                <a:solidFill>
                  <a:srgbClr val="FF0000"/>
                </a:solidFill>
                <a:latin typeface="微软雅黑" panose="020B0503020204020204" pitchFamily="34" charset="-122"/>
                <a:ea typeface="微软雅黑" panose="020B0503020204020204" pitchFamily="34" charset="-122"/>
              </a:rPr>
              <a:t>倒换，充分保证可靠性</a:t>
            </a:r>
          </a:p>
        </p:txBody>
      </p:sp>
      <p:sp>
        <p:nvSpPr>
          <p:cNvPr id="52251" name="TextBox 37"/>
          <p:cNvSpPr txBox="1">
            <a:spLocks noChangeArrowheads="1"/>
          </p:cNvSpPr>
          <p:nvPr/>
        </p:nvSpPr>
        <p:spPr bwMode="auto">
          <a:xfrm>
            <a:off x="227013" y="3321050"/>
            <a:ext cx="2713037"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500"/>
              </a:lnSpc>
              <a:buFont typeface="Wingdings" panose="05000000000000000000" pitchFamily="2" charset="2"/>
              <a:buChar char="l"/>
            </a:pPr>
            <a:r>
              <a:rPr lang="zh-CN" altLang="en-US" sz="1100">
                <a:solidFill>
                  <a:srgbClr val="000000"/>
                </a:solidFill>
                <a:latin typeface="微软雅黑" panose="020B0503020204020204" pitchFamily="34" charset="-122"/>
                <a:ea typeface="微软雅黑" panose="020B0503020204020204" pitchFamily="34" charset="-122"/>
              </a:rPr>
              <a:t>支持</a:t>
            </a:r>
            <a:r>
              <a:rPr lang="en-US" altLang="zh-CN" sz="1100">
                <a:solidFill>
                  <a:srgbClr val="000000"/>
                </a:solidFill>
                <a:latin typeface="微软雅黑" panose="020B0503020204020204" pitchFamily="34" charset="-122"/>
                <a:ea typeface="微软雅黑" panose="020B0503020204020204" pitchFamily="34" charset="-122"/>
              </a:rPr>
              <a:t>PPPoE</a:t>
            </a:r>
            <a:r>
              <a:rPr lang="zh-CN" altLang="en-US" sz="1100">
                <a:solidFill>
                  <a:srgbClr val="000000"/>
                </a:solidFill>
                <a:latin typeface="微软雅黑" panose="020B0503020204020204" pitchFamily="34" charset="-122"/>
                <a:ea typeface="微软雅黑" panose="020B0503020204020204" pitchFamily="34" charset="-122"/>
              </a:rPr>
              <a:t>、</a:t>
            </a:r>
            <a:r>
              <a:rPr lang="en-US" altLang="zh-CN" sz="1100">
                <a:solidFill>
                  <a:srgbClr val="000000"/>
                </a:solidFill>
                <a:latin typeface="微软雅黑" panose="020B0503020204020204" pitchFamily="34" charset="-122"/>
                <a:ea typeface="微软雅黑" panose="020B0503020204020204" pitchFamily="34" charset="-122"/>
              </a:rPr>
              <a:t>IPoE</a:t>
            </a:r>
            <a:r>
              <a:rPr lang="zh-CN" altLang="en-US" sz="1100">
                <a:solidFill>
                  <a:srgbClr val="000000"/>
                </a:solidFill>
                <a:latin typeface="微软雅黑" panose="020B0503020204020204" pitchFamily="34" charset="-122"/>
                <a:ea typeface="微软雅黑" panose="020B0503020204020204" pitchFamily="34" charset="-122"/>
              </a:rPr>
              <a:t>和</a:t>
            </a:r>
            <a:r>
              <a:rPr lang="en-US" altLang="zh-CN" sz="1100">
                <a:solidFill>
                  <a:srgbClr val="000000"/>
                </a:solidFill>
                <a:latin typeface="微软雅黑" panose="020B0503020204020204" pitchFamily="34" charset="-122"/>
                <a:ea typeface="微软雅黑" panose="020B0503020204020204" pitchFamily="34" charset="-122"/>
              </a:rPr>
              <a:t>L2TP</a:t>
            </a:r>
            <a:r>
              <a:rPr lang="zh-CN" altLang="en-US" sz="1100">
                <a:solidFill>
                  <a:srgbClr val="000000"/>
                </a:solidFill>
                <a:latin typeface="微软雅黑" panose="020B0503020204020204" pitchFamily="34" charset="-122"/>
                <a:ea typeface="微软雅黑" panose="020B0503020204020204" pitchFamily="34" charset="-122"/>
              </a:rPr>
              <a:t>用户的双机热备，</a:t>
            </a:r>
            <a:r>
              <a:rPr lang="en-US" altLang="zh-CN" sz="1100">
                <a:solidFill>
                  <a:srgbClr val="000000"/>
                </a:solidFill>
                <a:latin typeface="微软雅黑" panose="020B0503020204020204" pitchFamily="34" charset="-122"/>
                <a:ea typeface="微软雅黑" panose="020B0503020204020204" pitchFamily="34" charset="-122"/>
              </a:rPr>
              <a:t>VRRP+BFD</a:t>
            </a:r>
            <a:r>
              <a:rPr lang="zh-CN" altLang="en-US" sz="1100">
                <a:solidFill>
                  <a:srgbClr val="000000"/>
                </a:solidFill>
                <a:latin typeface="微软雅黑" panose="020B0503020204020204" pitchFamily="34" charset="-122"/>
                <a:ea typeface="微软雅黑" panose="020B0503020204020204" pitchFamily="34" charset="-122"/>
              </a:rPr>
              <a:t>探测机制保证</a:t>
            </a:r>
            <a:r>
              <a:rPr lang="en-US" altLang="zh-CN" sz="1100">
                <a:solidFill>
                  <a:srgbClr val="000000"/>
                </a:solidFill>
                <a:latin typeface="微软雅黑" panose="020B0503020204020204" pitchFamily="34" charset="-122"/>
                <a:ea typeface="微软雅黑" panose="020B0503020204020204" pitchFamily="34" charset="-122"/>
              </a:rPr>
              <a:t>200ms</a:t>
            </a:r>
            <a:r>
              <a:rPr lang="zh-CN" altLang="en-US" sz="1100">
                <a:solidFill>
                  <a:srgbClr val="000000"/>
                </a:solidFill>
                <a:latin typeface="微软雅黑" panose="020B0503020204020204" pitchFamily="34" charset="-122"/>
                <a:ea typeface="微软雅黑" panose="020B0503020204020204" pitchFamily="34" charset="-122"/>
              </a:rPr>
              <a:t>快速倒换。</a:t>
            </a:r>
            <a:endParaRPr lang="en-US" altLang="zh-CN" sz="1100">
              <a:solidFill>
                <a:srgbClr val="000000"/>
              </a:solidFill>
              <a:latin typeface="微软雅黑" panose="020B0503020204020204" pitchFamily="34" charset="-122"/>
              <a:ea typeface="微软雅黑" panose="020B0503020204020204" pitchFamily="34" charset="-122"/>
            </a:endParaRPr>
          </a:p>
          <a:p>
            <a:pPr eaLnBrk="1" hangingPunct="1">
              <a:lnSpc>
                <a:spcPts val="1500"/>
              </a:lnSpc>
              <a:buFont typeface="Wingdings" panose="05000000000000000000" pitchFamily="2" charset="2"/>
              <a:buChar char="l"/>
            </a:pPr>
            <a:r>
              <a:rPr lang="zh-CN" altLang="en-US" sz="1100">
                <a:solidFill>
                  <a:srgbClr val="000000"/>
                </a:solidFill>
                <a:latin typeface="微软雅黑" panose="020B0503020204020204" pitchFamily="34" charset="-122"/>
                <a:ea typeface="微软雅黑" panose="020B0503020204020204" pitchFamily="34" charset="-122"/>
              </a:rPr>
              <a:t>支持</a:t>
            </a:r>
            <a:r>
              <a:rPr lang="en-US" altLang="zh-CN" sz="1100">
                <a:solidFill>
                  <a:srgbClr val="000000"/>
                </a:solidFill>
                <a:latin typeface="微软雅黑" panose="020B0503020204020204" pitchFamily="34" charset="-122"/>
                <a:ea typeface="微软雅黑" panose="020B0503020204020204" pitchFamily="34" charset="-122"/>
              </a:rPr>
              <a:t>1+1</a:t>
            </a:r>
            <a:r>
              <a:rPr lang="zh-CN" altLang="en-US" sz="1100">
                <a:solidFill>
                  <a:srgbClr val="000000"/>
                </a:solidFill>
                <a:latin typeface="微软雅黑" panose="020B0503020204020204" pitchFamily="34" charset="-122"/>
                <a:ea typeface="微软雅黑" panose="020B0503020204020204" pitchFamily="34" charset="-122"/>
              </a:rPr>
              <a:t>分担热备模式，可基于链路、</a:t>
            </a:r>
            <a:r>
              <a:rPr lang="en-US" altLang="zh-CN" sz="1100">
                <a:solidFill>
                  <a:srgbClr val="000000"/>
                </a:solidFill>
                <a:latin typeface="微软雅黑" panose="020B0503020204020204" pitchFamily="34" charset="-122"/>
                <a:ea typeface="微软雅黑" panose="020B0503020204020204" pitchFamily="34" charset="-122"/>
              </a:rPr>
              <a:t>VLAN</a:t>
            </a:r>
            <a:r>
              <a:rPr lang="zh-CN" altLang="en-US" sz="1100">
                <a:solidFill>
                  <a:srgbClr val="000000"/>
                </a:solidFill>
                <a:latin typeface="微软雅黑" panose="020B0503020204020204" pitchFamily="34" charset="-122"/>
                <a:ea typeface="微软雅黑" panose="020B0503020204020204" pitchFamily="34" charset="-122"/>
              </a:rPr>
              <a:t>以及</a:t>
            </a:r>
            <a:r>
              <a:rPr lang="en-US" altLang="zh-CN" sz="1100">
                <a:solidFill>
                  <a:srgbClr val="000000"/>
                </a:solidFill>
                <a:latin typeface="微软雅黑" panose="020B0503020204020204" pitchFamily="34" charset="-122"/>
                <a:ea typeface="微软雅黑" panose="020B0503020204020204" pitchFamily="34" charset="-122"/>
              </a:rPr>
              <a:t>MAC</a:t>
            </a:r>
            <a:r>
              <a:rPr lang="zh-CN" altLang="en-US" sz="1100">
                <a:solidFill>
                  <a:srgbClr val="000000"/>
                </a:solidFill>
                <a:latin typeface="微软雅黑" panose="020B0503020204020204" pitchFamily="34" charset="-122"/>
                <a:ea typeface="微软雅黑" panose="020B0503020204020204" pitchFamily="34" charset="-122"/>
              </a:rPr>
              <a:t>方式的分担模式，充分保护客户投资。</a:t>
            </a:r>
          </a:p>
        </p:txBody>
      </p:sp>
    </p:spTree>
  </p:cSld>
  <p:clrMapOvr>
    <a:masterClrMapping/>
  </p:clrMapOvr>
  <p:transition advClick="0" advTm="800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idx="4294967295"/>
          </p:nvPr>
        </p:nvSpPr>
        <p:spPr>
          <a:xfrm>
            <a:off x="395288" y="123825"/>
            <a:ext cx="5688012" cy="584200"/>
          </a:xfrm>
        </p:spPr>
        <p:txBody>
          <a:bodyPr/>
          <a:lstStyle/>
          <a:p>
            <a:r>
              <a:rPr lang="zh-CN" altLang="en-US" smtClean="0">
                <a:solidFill>
                  <a:srgbClr val="C00000"/>
                </a:solidFill>
                <a:latin typeface="微软雅黑" panose="020B0503020204020204" pitchFamily="34" charset="-122"/>
                <a:ea typeface="微软雅黑" panose="020B0503020204020204" pitchFamily="34" charset="-122"/>
              </a:rPr>
              <a:t>目录</a:t>
            </a:r>
            <a:endParaRPr lang="en-US" altLang="zh-CN" smtClean="0">
              <a:solidFill>
                <a:srgbClr val="C00000"/>
              </a:solidFill>
              <a:latin typeface="微软雅黑" panose="020B0503020204020204" pitchFamily="34" charset="-122"/>
              <a:ea typeface="微软雅黑" panose="020B0503020204020204" pitchFamily="34" charset="-122"/>
            </a:endParaRPr>
          </a:p>
        </p:txBody>
      </p:sp>
      <p:sp>
        <p:nvSpPr>
          <p:cNvPr id="43011" name="Rectangle 2"/>
          <p:cNvSpPr>
            <a:spLocks noChangeArrowheads="1"/>
          </p:cNvSpPr>
          <p:nvPr/>
        </p:nvSpPr>
        <p:spPr bwMode="auto">
          <a:xfrm>
            <a:off x="1692275" y="1611313"/>
            <a:ext cx="682625" cy="2808287"/>
          </a:xfrm>
          <a:prstGeom prst="rect">
            <a:avLst/>
          </a:prstGeom>
          <a:solidFill>
            <a:srgbClr val="EAEAEA"/>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9" name="Rectangle 7"/>
          <p:cNvSpPr>
            <a:spLocks noChangeArrowheads="1"/>
          </p:cNvSpPr>
          <p:nvPr/>
        </p:nvSpPr>
        <p:spPr bwMode="auto">
          <a:xfrm>
            <a:off x="1692275" y="1131888"/>
            <a:ext cx="666750" cy="447675"/>
          </a:xfrm>
          <a:prstGeom prst="rect">
            <a:avLst/>
          </a:prstGeom>
          <a:solidFill>
            <a:schemeClr val="tx2">
              <a:lumMod val="75000"/>
            </a:schemeClr>
          </a:solidFill>
          <a:ln>
            <a:noFill/>
          </a:ln>
          <a:effectLst>
            <a:outerShdw algn="ctr" rotWithShape="0">
              <a:srgbClr val="737373"/>
            </a:outerShdw>
          </a:effectLst>
        </p:spPr>
        <p:txBody>
          <a:bodyPr wrap="none" anchor="ctr"/>
          <a:lstStyle/>
          <a:p>
            <a:pPr algn="ctr" eaLnBrk="1" hangingPunct="1">
              <a:defRPr/>
            </a:pPr>
            <a:r>
              <a:rPr lang="en-US" altLang="zh-CN" sz="4000" b="1" dirty="0">
                <a:solidFill>
                  <a:schemeClr val="bg1"/>
                </a:solidFill>
                <a:latin typeface="Arial Black" pitchFamily="34" charset="0"/>
                <a:cs typeface="Arial" pitchFamily="34" charset="0"/>
              </a:rPr>
              <a:t>1</a:t>
            </a:r>
            <a:endParaRPr lang="en-US" sz="4000" b="1" dirty="0">
              <a:solidFill>
                <a:schemeClr val="bg1"/>
              </a:solidFill>
              <a:latin typeface="Arial Black" pitchFamily="34" charset="0"/>
              <a:cs typeface="Arial" pitchFamily="34" charset="0"/>
            </a:endParaRPr>
          </a:p>
        </p:txBody>
      </p:sp>
      <p:sp>
        <p:nvSpPr>
          <p:cNvPr id="23" name="Text Box 21"/>
          <p:cNvSpPr txBox="1">
            <a:spLocks noChangeArrowheads="1"/>
          </p:cNvSpPr>
          <p:nvPr/>
        </p:nvSpPr>
        <p:spPr bwMode="auto">
          <a:xfrm>
            <a:off x="1711325" y="1643063"/>
            <a:ext cx="6508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p>
            <a:pPr algn="ctr">
              <a:defRPr/>
            </a:pPr>
            <a:r>
              <a:rPr lang="zh-CN" altLang="en-US" b="1" spc="100" dirty="0">
                <a:latin typeface="微软雅黑" pitchFamily="34" charset="-122"/>
                <a:ea typeface="微软雅黑" pitchFamily="34" charset="-122"/>
                <a:cs typeface="Arial" pitchFamily="34" charset="0"/>
              </a:rPr>
              <a:t>校园网的发展与挑战</a:t>
            </a:r>
            <a:endParaRPr lang="en-US" altLang="zh-CN" b="1" spc="100" dirty="0">
              <a:latin typeface="微软雅黑" pitchFamily="34" charset="-122"/>
              <a:ea typeface="微软雅黑" pitchFamily="34" charset="-122"/>
              <a:cs typeface="Arial" pitchFamily="34" charset="0"/>
            </a:endParaRPr>
          </a:p>
        </p:txBody>
      </p:sp>
      <p:sp>
        <p:nvSpPr>
          <p:cNvPr id="43014" name="Rectangle 2"/>
          <p:cNvSpPr>
            <a:spLocks noChangeArrowheads="1"/>
          </p:cNvSpPr>
          <p:nvPr/>
        </p:nvSpPr>
        <p:spPr bwMode="auto">
          <a:xfrm>
            <a:off x="2498725" y="1611313"/>
            <a:ext cx="684213" cy="2808287"/>
          </a:xfrm>
          <a:prstGeom prst="rect">
            <a:avLst/>
          </a:prstGeom>
          <a:solidFill>
            <a:srgbClr val="EAEAEA"/>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43015" name="Rectangle 7"/>
          <p:cNvSpPr>
            <a:spLocks noChangeArrowheads="1"/>
          </p:cNvSpPr>
          <p:nvPr/>
        </p:nvSpPr>
        <p:spPr bwMode="auto">
          <a:xfrm>
            <a:off x="2498725" y="1131888"/>
            <a:ext cx="666750" cy="447675"/>
          </a:xfrm>
          <a:prstGeom prst="rect">
            <a:avLst/>
          </a:prstGeom>
          <a:solidFill>
            <a:srgbClr val="B2B2B2"/>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bg1"/>
                </a:solidFill>
                <a:latin typeface="Arial Black" panose="020B0A04020102020204" pitchFamily="34" charset="0"/>
                <a:cs typeface="Arial" panose="020B0604020202020204" pitchFamily="34" charset="0"/>
              </a:rPr>
              <a:t>2</a:t>
            </a:r>
          </a:p>
        </p:txBody>
      </p:sp>
      <p:sp>
        <p:nvSpPr>
          <p:cNvPr id="30" name="Text Box 21"/>
          <p:cNvSpPr txBox="1">
            <a:spLocks noChangeArrowheads="1"/>
          </p:cNvSpPr>
          <p:nvPr/>
        </p:nvSpPr>
        <p:spPr bwMode="auto">
          <a:xfrm>
            <a:off x="2498725" y="1630363"/>
            <a:ext cx="684213"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p>
            <a:pPr algn="ctr">
              <a:defRPr/>
            </a:pPr>
            <a:r>
              <a:rPr lang="zh-CN" altLang="en-US" b="1" spc="100" dirty="0">
                <a:latin typeface="微软雅黑" pitchFamily="34" charset="-122"/>
                <a:ea typeface="微软雅黑" pitchFamily="34" charset="-122"/>
                <a:cs typeface="Arial" pitchFamily="34" charset="0"/>
              </a:rPr>
              <a:t>华为校园网方案介绍</a:t>
            </a:r>
            <a:endParaRPr lang="en-US" altLang="zh-CN" b="1" spc="100" dirty="0">
              <a:latin typeface="微软雅黑" pitchFamily="34" charset="-122"/>
              <a:ea typeface="微软雅黑" pitchFamily="34" charset="-122"/>
              <a:cs typeface="Arial" pitchFamily="34" charset="0"/>
            </a:endParaRPr>
          </a:p>
        </p:txBody>
      </p:sp>
      <p:sp>
        <p:nvSpPr>
          <p:cNvPr id="43017" name="Rectangle 2"/>
          <p:cNvSpPr>
            <a:spLocks noChangeArrowheads="1"/>
          </p:cNvSpPr>
          <p:nvPr/>
        </p:nvSpPr>
        <p:spPr bwMode="auto">
          <a:xfrm>
            <a:off x="3311525" y="1611313"/>
            <a:ext cx="684213" cy="2808287"/>
          </a:xfrm>
          <a:prstGeom prst="rect">
            <a:avLst/>
          </a:prstGeom>
          <a:solidFill>
            <a:srgbClr val="C00000"/>
          </a:solidFill>
          <a:ln>
            <a:noFill/>
          </a:ln>
          <a:effectLst>
            <a:outerShdw algn="ctr" rotWithShape="0">
              <a:srgbClr val="737373"/>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43018" name="Rectangle 7"/>
          <p:cNvSpPr>
            <a:spLocks noChangeArrowheads="1"/>
          </p:cNvSpPr>
          <p:nvPr/>
        </p:nvSpPr>
        <p:spPr bwMode="auto">
          <a:xfrm>
            <a:off x="3311525" y="1131888"/>
            <a:ext cx="666750" cy="447675"/>
          </a:xfrm>
          <a:prstGeom prst="rect">
            <a:avLst/>
          </a:prstGeom>
          <a:solidFill>
            <a:srgbClr val="B2B2B2"/>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bg1"/>
                </a:solidFill>
                <a:latin typeface="Arial Black" panose="020B0A04020102020204" pitchFamily="34" charset="0"/>
                <a:cs typeface="Arial" panose="020B0604020202020204" pitchFamily="34" charset="0"/>
              </a:rPr>
              <a:t>3</a:t>
            </a:r>
          </a:p>
        </p:txBody>
      </p:sp>
      <p:sp>
        <p:nvSpPr>
          <p:cNvPr id="33" name="Text Box 21"/>
          <p:cNvSpPr txBox="1">
            <a:spLocks noChangeArrowheads="1"/>
          </p:cNvSpPr>
          <p:nvPr/>
        </p:nvSpPr>
        <p:spPr bwMode="auto">
          <a:xfrm>
            <a:off x="3345061" y="1779662"/>
            <a:ext cx="6508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p>
            <a:pPr algn="ctr" eaLnBrk="1" fontAlgn="auto" hangingPunct="1">
              <a:spcBef>
                <a:spcPts val="0"/>
              </a:spcBef>
              <a:spcAft>
                <a:spcPts val="0"/>
              </a:spcAft>
              <a:defRPr/>
            </a:pPr>
            <a:r>
              <a:rPr lang="zh-CN" altLang="en-US" sz="2000" b="1" kern="1300" spc="150" dirty="0">
                <a:ln>
                  <a:solidFill>
                    <a:srgbClr val="FFFFFF"/>
                  </a:solidFill>
                </a:ln>
                <a:solidFill>
                  <a:schemeClr val="bg1"/>
                </a:solidFill>
                <a:latin typeface="微软雅黑"/>
                <a:ea typeface="微软雅黑"/>
                <a:cs typeface="微软雅黑"/>
              </a:rPr>
              <a:t>相关产品介绍</a:t>
            </a:r>
            <a:endParaRPr lang="zh-CN" altLang="zh-CN" sz="2000" b="1" kern="1300" spc="150" dirty="0">
              <a:ln>
                <a:solidFill>
                  <a:srgbClr val="FFFFFF"/>
                </a:solidFill>
              </a:ln>
              <a:solidFill>
                <a:schemeClr val="bg1"/>
              </a:solidFill>
              <a:latin typeface="微软雅黑"/>
              <a:ea typeface="微软雅黑"/>
              <a:cs typeface="微软雅黑"/>
            </a:endParaRPr>
          </a:p>
        </p:txBody>
      </p:sp>
      <p:sp>
        <p:nvSpPr>
          <p:cNvPr id="43020" name="Rectangle 2"/>
          <p:cNvSpPr>
            <a:spLocks noChangeArrowheads="1"/>
          </p:cNvSpPr>
          <p:nvPr/>
        </p:nvSpPr>
        <p:spPr bwMode="auto">
          <a:xfrm>
            <a:off x="4125913" y="1611313"/>
            <a:ext cx="684212" cy="2808287"/>
          </a:xfrm>
          <a:prstGeom prst="rect">
            <a:avLst/>
          </a:prstGeom>
          <a:solidFill>
            <a:srgbClr val="EAEAEA"/>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43021" name="Rectangle 7"/>
          <p:cNvSpPr>
            <a:spLocks noChangeArrowheads="1"/>
          </p:cNvSpPr>
          <p:nvPr/>
        </p:nvSpPr>
        <p:spPr bwMode="auto">
          <a:xfrm>
            <a:off x="4125913" y="1131888"/>
            <a:ext cx="666750" cy="447675"/>
          </a:xfrm>
          <a:prstGeom prst="rect">
            <a:avLst/>
          </a:prstGeom>
          <a:solidFill>
            <a:srgbClr val="B2B2B2"/>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bg1"/>
                </a:solidFill>
                <a:latin typeface="Arial Black" panose="020B0A04020102020204" pitchFamily="34" charset="0"/>
                <a:cs typeface="Arial" panose="020B0604020202020204" pitchFamily="34" charset="0"/>
              </a:rPr>
              <a:t>4</a:t>
            </a:r>
          </a:p>
        </p:txBody>
      </p:sp>
      <p:sp>
        <p:nvSpPr>
          <p:cNvPr id="43022" name="Text Box 21"/>
          <p:cNvSpPr txBox="1">
            <a:spLocks noChangeArrowheads="1"/>
          </p:cNvSpPr>
          <p:nvPr/>
        </p:nvSpPr>
        <p:spPr bwMode="auto">
          <a:xfrm>
            <a:off x="4159250" y="1779588"/>
            <a:ext cx="6508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latin typeface="微软雅黑" panose="020B0503020204020204" pitchFamily="34" charset="-122"/>
                <a:ea typeface="微软雅黑" panose="020B0503020204020204" pitchFamily="34" charset="-122"/>
                <a:cs typeface="Arial" panose="020B0604020202020204" pitchFamily="34" charset="0"/>
              </a:rPr>
              <a:t>华为应用案例</a:t>
            </a:r>
            <a:endParaRPr lang="zh-CN" altLang="zh-CN" b="1">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advClick="0" advTm="800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395288" y="136662"/>
            <a:ext cx="6873875" cy="385762"/>
          </a:xfrm>
          <a:prstGeom prst="rect">
            <a:avLst/>
          </a:prstGeom>
        </p:spPr>
        <p:txBody>
          <a:bodyPr lIns="68550" tIns="34275" rIns="68550" bIns="34275"/>
          <a:lstStyle/>
          <a:p>
            <a:pPr eaLnBrk="1" hangingPunct="1">
              <a:defRPr/>
            </a:pPr>
            <a:r>
              <a:rPr lang="en-US" altLang="zh-CN" sz="2800" b="0" kern="1200" dirty="0" smtClean="0">
                <a:solidFill>
                  <a:srgbClr val="C00000"/>
                </a:solidFill>
                <a:latin typeface="微软雅黑" panose="020B0503020204020204" pitchFamily="34" charset="-122"/>
                <a:ea typeface="微软雅黑" panose="020B0503020204020204" pitchFamily="34" charset="-122"/>
                <a:cs typeface="Arial" pitchFamily="34" charset="0"/>
                <a:sym typeface="Arial"/>
              </a:rPr>
              <a:t>ME60-X </a:t>
            </a:r>
            <a:r>
              <a:rPr lang="zh-CN" altLang="en-US" sz="2800" b="0" kern="1200" dirty="0" smtClean="0">
                <a:solidFill>
                  <a:srgbClr val="C00000"/>
                </a:solidFill>
                <a:latin typeface="微软雅黑" panose="020B0503020204020204" pitchFamily="34" charset="-122"/>
                <a:ea typeface="微软雅黑" panose="020B0503020204020204" pitchFamily="34" charset="-122"/>
                <a:cs typeface="Arial" pitchFamily="34" charset="0"/>
                <a:sym typeface="Arial"/>
              </a:rPr>
              <a:t>系列多业务控制网关</a:t>
            </a:r>
            <a:endParaRPr lang="en-US" altLang="zh-CN" sz="2800" b="0" kern="1200" dirty="0" smtClean="0">
              <a:solidFill>
                <a:srgbClr val="C00000"/>
              </a:solidFill>
              <a:latin typeface="微软雅黑" panose="020B0503020204020204" pitchFamily="34" charset="-122"/>
              <a:ea typeface="微软雅黑" panose="020B0503020204020204" pitchFamily="34" charset="-122"/>
              <a:cs typeface="Arial" pitchFamily="34" charset="0"/>
              <a:sym typeface="Arial"/>
            </a:endParaRPr>
          </a:p>
        </p:txBody>
      </p:sp>
      <p:graphicFrame>
        <p:nvGraphicFramePr>
          <p:cNvPr id="217151" name="Group 63"/>
          <p:cNvGraphicFramePr>
            <a:graphicFrameLocks noGrp="1"/>
          </p:cNvGraphicFramePr>
          <p:nvPr>
            <p:ph idx="4294967295"/>
            <p:extLst>
              <p:ext uri="{D42A27DB-BD31-4B8C-83A1-F6EECF244321}">
                <p14:modId xmlns:p14="http://schemas.microsoft.com/office/powerpoint/2010/main" val="4043727882"/>
              </p:ext>
            </p:extLst>
          </p:nvPr>
        </p:nvGraphicFramePr>
        <p:xfrm>
          <a:off x="1547664" y="3734470"/>
          <a:ext cx="5843588" cy="925512"/>
        </p:xfrm>
        <a:graphic>
          <a:graphicData uri="http://schemas.openxmlformats.org/drawingml/2006/table">
            <a:tbl>
              <a:tblPr/>
              <a:tblGrid>
                <a:gridCol w="1939925"/>
                <a:gridCol w="1322388"/>
                <a:gridCol w="1344612"/>
                <a:gridCol w="1236663"/>
              </a:tblGrid>
              <a:tr h="308504">
                <a:tc>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zh-CN" altLang="en-US" sz="1100" b="1" i="0" u="none" strike="noStrike" cap="none" normalizeH="0" baseline="0" dirty="0" smtClean="0">
                          <a:ln>
                            <a:noFill/>
                          </a:ln>
                          <a:solidFill>
                            <a:schemeClr val="bg1"/>
                          </a:solidFill>
                          <a:effectLst/>
                          <a:latin typeface="Arial" pitchFamily="34" charset="0"/>
                          <a:ea typeface="华文细黑" pitchFamily="2" charset="-122"/>
                        </a:rPr>
                        <a:t>背板</a:t>
                      </a:r>
                      <a:endParaRPr kumimoji="0" lang="en-US" altLang="zh-CN" sz="1100" b="1" i="0" u="none" strike="noStrike" cap="none" normalizeH="0" baseline="0" dirty="0" smtClean="0">
                        <a:ln>
                          <a:noFill/>
                        </a:ln>
                        <a:solidFill>
                          <a:schemeClr val="bg1"/>
                        </a:solidFill>
                        <a:effectLst/>
                        <a:latin typeface="Arial" pitchFamily="34" charset="0"/>
                        <a:ea typeface="华文细黑" pitchFamily="2" charset="-122"/>
                      </a:endParaRPr>
                    </a:p>
                  </a:txBody>
                  <a:tcPr marT="34278" marB="342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000" b="0" i="0" u="none" strike="noStrike" cap="none" normalizeH="0" baseline="0" dirty="0" smtClean="0">
                          <a:ln>
                            <a:noFill/>
                          </a:ln>
                          <a:solidFill>
                            <a:schemeClr val="tx1"/>
                          </a:solidFill>
                          <a:effectLst/>
                          <a:latin typeface="FrutigerNext LT Regular" pitchFamily="34" charset="0"/>
                          <a:ea typeface="华文细黑" pitchFamily="2" charset="-122"/>
                        </a:rPr>
                        <a:t>30T</a:t>
                      </a:r>
                    </a:p>
                  </a:txBody>
                  <a:tcPr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000" b="0" i="0" u="none" strike="noStrike" cap="none" normalizeH="0" baseline="0" dirty="0" smtClean="0">
                          <a:ln>
                            <a:noFill/>
                          </a:ln>
                          <a:solidFill>
                            <a:schemeClr val="tx1"/>
                          </a:solidFill>
                          <a:effectLst/>
                          <a:latin typeface="FrutigerNext LT Regular" pitchFamily="34" charset="0"/>
                          <a:ea typeface="华文细黑" pitchFamily="2" charset="-122"/>
                        </a:rPr>
                        <a:t>15T</a:t>
                      </a:r>
                    </a:p>
                  </a:txBody>
                  <a:tcPr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000" b="0" i="0" u="none" strike="noStrike" cap="none" normalizeH="0" baseline="0" smtClean="0">
                          <a:ln>
                            <a:noFill/>
                          </a:ln>
                          <a:solidFill>
                            <a:schemeClr val="tx1"/>
                          </a:solidFill>
                          <a:effectLst/>
                          <a:latin typeface="FrutigerNext LT Regular" pitchFamily="34" charset="0"/>
                          <a:ea typeface="华文细黑" pitchFamily="2" charset="-122"/>
                        </a:rPr>
                        <a:t>1.35T</a:t>
                      </a:r>
                    </a:p>
                  </a:txBody>
                  <a:tcPr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8504">
                <a:tc>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zh-CN" altLang="en-US" sz="1100" b="1" i="0" u="none" strike="noStrike" cap="none" normalizeH="0" baseline="0" dirty="0" smtClean="0">
                          <a:ln>
                            <a:noFill/>
                          </a:ln>
                          <a:solidFill>
                            <a:schemeClr val="bg1"/>
                          </a:solidFill>
                          <a:effectLst/>
                          <a:latin typeface="Arial" pitchFamily="34" charset="0"/>
                          <a:ea typeface="华文细黑" pitchFamily="2" charset="-122"/>
                        </a:rPr>
                        <a:t>交换容量</a:t>
                      </a:r>
                      <a:endParaRPr kumimoji="0" lang="en-US" altLang="zh-CN" sz="1100" b="1" i="0" u="none" strike="noStrike" cap="none" normalizeH="0" baseline="0" dirty="0" smtClean="0">
                        <a:ln>
                          <a:noFill/>
                        </a:ln>
                        <a:solidFill>
                          <a:schemeClr val="bg1"/>
                        </a:solidFill>
                        <a:effectLst/>
                        <a:latin typeface="Arial" pitchFamily="34" charset="0"/>
                        <a:ea typeface="华文细黑" pitchFamily="2" charset="-122"/>
                      </a:endParaRPr>
                    </a:p>
                  </a:txBody>
                  <a:tcPr marT="34278" marB="342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000" b="0" i="0" u="none" strike="noStrike" cap="none" normalizeH="0" baseline="0" dirty="0" smtClean="0">
                          <a:ln>
                            <a:noFill/>
                          </a:ln>
                          <a:solidFill>
                            <a:schemeClr val="tx1"/>
                          </a:solidFill>
                          <a:effectLst/>
                          <a:latin typeface="FrutigerNext LT Regular" pitchFamily="34" charset="0"/>
                          <a:ea typeface="华文细黑" pitchFamily="2" charset="-122"/>
                        </a:rPr>
                        <a:t>25.2T</a:t>
                      </a:r>
                    </a:p>
                  </a:txBody>
                  <a:tcPr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000" b="0" i="0" u="none" strike="noStrike" cap="none" normalizeH="0" baseline="0" dirty="0" smtClean="0">
                          <a:ln>
                            <a:noFill/>
                          </a:ln>
                          <a:solidFill>
                            <a:schemeClr val="tx1"/>
                          </a:solidFill>
                          <a:effectLst/>
                          <a:latin typeface="FrutigerNext LT Regular" pitchFamily="34" charset="0"/>
                          <a:ea typeface="华文细黑" pitchFamily="2" charset="-122"/>
                        </a:rPr>
                        <a:t>12.58T</a:t>
                      </a:r>
                    </a:p>
                  </a:txBody>
                  <a:tcPr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000" b="0" i="0" u="none" strike="noStrike" cap="none" normalizeH="0" baseline="0" dirty="0" smtClean="0">
                          <a:ln>
                            <a:noFill/>
                          </a:ln>
                          <a:solidFill>
                            <a:schemeClr val="tx1"/>
                          </a:solidFill>
                          <a:effectLst/>
                          <a:latin typeface="FrutigerNext LT Regular" pitchFamily="34" charset="0"/>
                          <a:ea typeface="华文细黑" pitchFamily="2" charset="-122"/>
                        </a:rPr>
                        <a:t>1.08T</a:t>
                      </a:r>
                    </a:p>
                  </a:txBody>
                  <a:tcPr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8504">
                <a:tc>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zh-CN" altLang="en-US" sz="1100" b="1" i="0" u="none" strike="noStrike" cap="none" normalizeH="0" baseline="0" dirty="0" smtClean="0">
                          <a:ln>
                            <a:noFill/>
                          </a:ln>
                          <a:solidFill>
                            <a:schemeClr val="bg1"/>
                          </a:solidFill>
                          <a:effectLst/>
                          <a:latin typeface="Arial" pitchFamily="34" charset="0"/>
                          <a:ea typeface="华文细黑" pitchFamily="2" charset="-122"/>
                        </a:rPr>
                        <a:t>包转发率</a:t>
                      </a:r>
                      <a:endParaRPr kumimoji="0" lang="en-US" altLang="zh-CN" sz="1100" b="1" i="0" u="none" strike="noStrike" cap="none" normalizeH="0" baseline="0" dirty="0" smtClean="0">
                        <a:ln>
                          <a:noFill/>
                        </a:ln>
                        <a:solidFill>
                          <a:schemeClr val="bg1"/>
                        </a:solidFill>
                        <a:effectLst/>
                        <a:latin typeface="Arial" pitchFamily="34" charset="0"/>
                        <a:ea typeface="华文细黑" pitchFamily="2" charset="-122"/>
                      </a:endParaRPr>
                    </a:p>
                  </a:txBody>
                  <a:tcPr marT="34278" marB="342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000" b="0" i="0" u="none" strike="noStrike" cap="none" normalizeH="0" baseline="0" dirty="0" smtClean="0">
                          <a:ln>
                            <a:noFill/>
                          </a:ln>
                          <a:solidFill>
                            <a:schemeClr val="tx1"/>
                          </a:solidFill>
                          <a:effectLst/>
                          <a:latin typeface="FrutigerNext LT Regular" pitchFamily="34" charset="0"/>
                          <a:ea typeface="华文细黑" pitchFamily="2" charset="-122"/>
                        </a:rPr>
                        <a:t>5760Mpps</a:t>
                      </a:r>
                    </a:p>
                  </a:txBody>
                  <a:tcPr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000" b="0" i="0" u="none" strike="noStrike" cap="none" normalizeH="0" baseline="0" dirty="0" smtClean="0">
                          <a:ln>
                            <a:noFill/>
                          </a:ln>
                          <a:solidFill>
                            <a:schemeClr val="tx1"/>
                          </a:solidFill>
                          <a:effectLst/>
                          <a:latin typeface="FrutigerNext LT Regular" pitchFamily="34" charset="0"/>
                          <a:ea typeface="华文细黑" pitchFamily="2" charset="-122"/>
                        </a:rPr>
                        <a:t>2880Mpps</a:t>
                      </a:r>
                    </a:p>
                  </a:txBody>
                  <a:tcPr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1688" rtl="0" eaLnBrk="0" fontAlgn="base" latinLnBrk="0" hangingPunct="0">
                        <a:lnSpc>
                          <a:spcPct val="140000"/>
                        </a:lnSpc>
                        <a:spcBef>
                          <a:spcPct val="0"/>
                        </a:spcBef>
                        <a:spcAft>
                          <a:spcPct val="0"/>
                        </a:spcAft>
                        <a:buClr>
                          <a:schemeClr val="bg2"/>
                        </a:buClr>
                        <a:buSzPct val="60000"/>
                        <a:buFont typeface="Wingdings" pitchFamily="2" charset="2"/>
                        <a:buNone/>
                        <a:tabLst/>
                      </a:pPr>
                      <a:r>
                        <a:rPr kumimoji="0" lang="en-US" altLang="zh-CN" sz="1000" b="0" i="0" u="none" strike="noStrike" cap="none" normalizeH="0" baseline="0" dirty="0" smtClean="0">
                          <a:ln>
                            <a:noFill/>
                          </a:ln>
                          <a:solidFill>
                            <a:schemeClr val="tx1"/>
                          </a:solidFill>
                          <a:effectLst/>
                          <a:latin typeface="FrutigerNext LT Regular" pitchFamily="34" charset="0"/>
                          <a:ea typeface="华文细黑" pitchFamily="2" charset="-122"/>
                        </a:rPr>
                        <a:t>540Mpps</a:t>
                      </a:r>
                    </a:p>
                  </a:txBody>
                  <a:tcPr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4057"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0838" y="1173163"/>
            <a:ext cx="6000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8" name="Picture 11" descr="MEF_CERT_CarrierEthernet_FIN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6296" y="1203598"/>
            <a:ext cx="61436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9" name="Text Box 4"/>
          <p:cNvSpPr txBox="1">
            <a:spLocks noChangeArrowheads="1"/>
          </p:cNvSpPr>
          <p:nvPr/>
        </p:nvSpPr>
        <p:spPr bwMode="auto">
          <a:xfrm>
            <a:off x="6049194" y="3346450"/>
            <a:ext cx="1154113" cy="319088"/>
          </a:xfrm>
          <a:prstGeom prst="rect">
            <a:avLst/>
          </a:prstGeom>
          <a:solidFill>
            <a:srgbClr val="5F5F5F">
              <a:alpha val="52156"/>
            </a:srgbClr>
          </a:solidFill>
          <a:ln w="19050" algn="ctr">
            <a:solidFill>
              <a:srgbClr val="969696"/>
            </a:solidFill>
            <a:miter lim="800000"/>
            <a:headEnd/>
            <a:tailEnd/>
          </a:ln>
        </p:spPr>
        <p:txBody>
          <a:bodyPr lIns="73138" tIns="36568" rIns="73138" bIns="36568"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altLang="zh-CN" sz="1600" b="1">
                <a:solidFill>
                  <a:srgbClr val="FFFFFF"/>
                </a:solidFill>
                <a:latin typeface="微软雅黑" panose="020B0503020204020204" pitchFamily="34" charset="-122"/>
                <a:ea typeface="微软雅黑" panose="020B0503020204020204" pitchFamily="34" charset="-122"/>
                <a:cs typeface="Arial" panose="020B0604020202020204" pitchFamily="34" charset="0"/>
              </a:rPr>
              <a:t>ME60-X3</a:t>
            </a:r>
          </a:p>
        </p:txBody>
      </p:sp>
      <p:sp>
        <p:nvSpPr>
          <p:cNvPr id="44060" name="Text Box 4"/>
          <p:cNvSpPr txBox="1">
            <a:spLocks noChangeArrowheads="1"/>
          </p:cNvSpPr>
          <p:nvPr/>
        </p:nvSpPr>
        <p:spPr bwMode="auto">
          <a:xfrm>
            <a:off x="4842694" y="3351213"/>
            <a:ext cx="1154113" cy="319087"/>
          </a:xfrm>
          <a:prstGeom prst="rect">
            <a:avLst/>
          </a:prstGeom>
          <a:solidFill>
            <a:srgbClr val="5F5F5F">
              <a:alpha val="52156"/>
            </a:srgbClr>
          </a:solidFill>
          <a:ln w="19050" algn="ctr">
            <a:solidFill>
              <a:srgbClr val="969696"/>
            </a:solidFill>
            <a:miter lim="800000"/>
            <a:headEnd/>
            <a:tailEnd/>
          </a:ln>
        </p:spPr>
        <p:txBody>
          <a:bodyPr lIns="73138" tIns="36568" rIns="73138" bIns="36568"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altLang="zh-CN" sz="1600" b="1">
                <a:solidFill>
                  <a:srgbClr val="FFFFFF"/>
                </a:solidFill>
                <a:latin typeface="微软雅黑" panose="020B0503020204020204" pitchFamily="34" charset="-122"/>
                <a:ea typeface="微软雅黑" panose="020B0503020204020204" pitchFamily="34" charset="-122"/>
                <a:cs typeface="Arial" panose="020B0604020202020204" pitchFamily="34" charset="0"/>
              </a:rPr>
              <a:t>ME60-X8</a:t>
            </a:r>
          </a:p>
        </p:txBody>
      </p:sp>
      <p:grpSp>
        <p:nvGrpSpPr>
          <p:cNvPr id="44061" name="Group 14"/>
          <p:cNvGrpSpPr>
            <a:grpSpLocks/>
          </p:cNvGrpSpPr>
          <p:nvPr/>
        </p:nvGrpSpPr>
        <p:grpSpPr bwMode="auto">
          <a:xfrm>
            <a:off x="3053582" y="627063"/>
            <a:ext cx="588962" cy="2716212"/>
            <a:chOff x="1245" y="520"/>
            <a:chExt cx="371" cy="2281"/>
          </a:xfrm>
        </p:grpSpPr>
        <p:sp>
          <p:nvSpPr>
            <p:cNvPr id="44076" name="Line 15"/>
            <p:cNvSpPr>
              <a:spLocks noChangeShapeType="1"/>
            </p:cNvSpPr>
            <p:nvPr/>
          </p:nvSpPr>
          <p:spPr bwMode="auto">
            <a:xfrm flipH="1">
              <a:off x="1566" y="533"/>
              <a:ext cx="8" cy="226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44077" name="Text Box 16"/>
            <p:cNvSpPr txBox="1">
              <a:spLocks noChangeArrowheads="1"/>
            </p:cNvSpPr>
            <p:nvPr/>
          </p:nvSpPr>
          <p:spPr bwMode="auto">
            <a:xfrm>
              <a:off x="1245" y="520"/>
              <a:ext cx="36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600" u="sng">
                  <a:solidFill>
                    <a:srgbClr val="000000"/>
                  </a:solidFill>
                  <a:latin typeface="微软雅黑" panose="020B0503020204020204" pitchFamily="34" charset="-122"/>
                  <a:ea typeface="微软雅黑" panose="020B0503020204020204" pitchFamily="34" charset="-122"/>
                  <a:cs typeface="Arial" panose="020B0604020202020204" pitchFamily="34" charset="0"/>
                </a:rPr>
                <a:t>32U</a:t>
              </a:r>
            </a:p>
          </p:txBody>
        </p:sp>
        <p:sp>
          <p:nvSpPr>
            <p:cNvPr id="44078" name="Text Box 17"/>
            <p:cNvSpPr txBox="1">
              <a:spLocks noChangeArrowheads="1"/>
            </p:cNvSpPr>
            <p:nvPr/>
          </p:nvSpPr>
          <p:spPr bwMode="auto">
            <a:xfrm>
              <a:off x="1245" y="1260"/>
              <a:ext cx="36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600" u="sng">
                  <a:solidFill>
                    <a:srgbClr val="000000"/>
                  </a:solidFill>
                  <a:latin typeface="微软雅黑" panose="020B0503020204020204" pitchFamily="34" charset="-122"/>
                  <a:ea typeface="微软雅黑" panose="020B0503020204020204" pitchFamily="34" charset="-122"/>
                  <a:cs typeface="Arial" panose="020B0604020202020204" pitchFamily="34" charset="0"/>
                </a:rPr>
                <a:t>14U</a:t>
              </a:r>
            </a:p>
          </p:txBody>
        </p:sp>
        <p:sp>
          <p:nvSpPr>
            <p:cNvPr id="44079" name="Text Box 18"/>
            <p:cNvSpPr txBox="1">
              <a:spLocks noChangeArrowheads="1"/>
            </p:cNvSpPr>
            <p:nvPr/>
          </p:nvSpPr>
          <p:spPr bwMode="auto">
            <a:xfrm>
              <a:off x="1327" y="1899"/>
              <a:ext cx="289"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600" u="sng">
                  <a:solidFill>
                    <a:srgbClr val="000000"/>
                  </a:solidFill>
                  <a:latin typeface="微软雅黑" panose="020B0503020204020204" pitchFamily="34" charset="-122"/>
                  <a:ea typeface="微软雅黑" panose="020B0503020204020204" pitchFamily="34" charset="-122"/>
                  <a:cs typeface="Arial" panose="020B0604020202020204" pitchFamily="34" charset="0"/>
                </a:rPr>
                <a:t>5U</a:t>
              </a:r>
            </a:p>
          </p:txBody>
        </p:sp>
        <p:sp>
          <p:nvSpPr>
            <p:cNvPr id="44080" name="Text Box 19"/>
            <p:cNvSpPr txBox="1">
              <a:spLocks noChangeArrowheads="1"/>
            </p:cNvSpPr>
            <p:nvPr/>
          </p:nvSpPr>
          <p:spPr bwMode="auto">
            <a:xfrm>
              <a:off x="1327" y="2071"/>
              <a:ext cx="289"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600" u="sng">
                  <a:solidFill>
                    <a:srgbClr val="000000"/>
                  </a:solidFill>
                  <a:latin typeface="微软雅黑" panose="020B0503020204020204" pitchFamily="34" charset="-122"/>
                  <a:ea typeface="微软雅黑" panose="020B0503020204020204" pitchFamily="34" charset="-122"/>
                  <a:cs typeface="Arial" panose="020B0604020202020204" pitchFamily="34" charset="0"/>
                </a:rPr>
                <a:t>4U</a:t>
              </a:r>
            </a:p>
          </p:txBody>
        </p:sp>
        <p:sp>
          <p:nvSpPr>
            <p:cNvPr id="44081" name="Text Box 21"/>
            <p:cNvSpPr txBox="1">
              <a:spLocks noChangeArrowheads="1"/>
            </p:cNvSpPr>
            <p:nvPr/>
          </p:nvSpPr>
          <p:spPr bwMode="auto">
            <a:xfrm>
              <a:off x="1494" y="1966"/>
              <a:ext cx="11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endParaRPr lang="en-US" altLang="zh-CN" sz="1600" u="sng">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44062" name="Text Box 4"/>
          <p:cNvSpPr txBox="1">
            <a:spLocks noChangeArrowheads="1"/>
          </p:cNvSpPr>
          <p:nvPr/>
        </p:nvSpPr>
        <p:spPr bwMode="auto">
          <a:xfrm>
            <a:off x="3547294" y="3354388"/>
            <a:ext cx="1236663" cy="320675"/>
          </a:xfrm>
          <a:prstGeom prst="rect">
            <a:avLst/>
          </a:prstGeom>
          <a:solidFill>
            <a:srgbClr val="5F5F5F">
              <a:alpha val="52156"/>
            </a:srgbClr>
          </a:solidFill>
          <a:ln w="19050" algn="ctr">
            <a:solidFill>
              <a:srgbClr val="969696"/>
            </a:solidFill>
            <a:miter lim="800000"/>
            <a:headEnd/>
            <a:tailEnd/>
          </a:ln>
        </p:spPr>
        <p:txBody>
          <a:bodyPr lIns="73138" tIns="36568" rIns="73138" bIns="36568"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GB" altLang="zh-CN" sz="1600" b="1">
                <a:solidFill>
                  <a:srgbClr val="FFFFFF"/>
                </a:solidFill>
                <a:latin typeface="微软雅黑" panose="020B0503020204020204" pitchFamily="34" charset="-122"/>
                <a:ea typeface="微软雅黑" panose="020B0503020204020204" pitchFamily="34" charset="-122"/>
                <a:cs typeface="Arial" panose="020B0604020202020204" pitchFamily="34" charset="0"/>
              </a:rPr>
              <a:t>ME60-X16</a:t>
            </a:r>
          </a:p>
        </p:txBody>
      </p:sp>
      <p:sp>
        <p:nvSpPr>
          <p:cNvPr id="44063" name="Line 61"/>
          <p:cNvSpPr>
            <a:spLocks noChangeShapeType="1"/>
          </p:cNvSpPr>
          <p:nvPr/>
        </p:nvSpPr>
        <p:spPr bwMode="auto">
          <a:xfrm>
            <a:off x="3610794" y="3332163"/>
            <a:ext cx="41163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2" tIns="45706" rIns="91412" bIns="45706">
            <a:spAutoFit/>
          </a:bodyPr>
          <a:lstStyle/>
          <a:p>
            <a:endParaRPr lang="zh-CN" altLang="en-US"/>
          </a:p>
        </p:txBody>
      </p:sp>
      <p:pic>
        <p:nvPicPr>
          <p:cNvPr id="44064" name="Picture 70" descr="ME60-X8正面"/>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4776019" y="1722438"/>
            <a:ext cx="11652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5" name="Picture 71" descr="ME60-X16正面"/>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3688582" y="858838"/>
            <a:ext cx="1081087"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6" name="Picture 69" descr="ME60-X3正面"/>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6017444" y="2533650"/>
            <a:ext cx="1211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Hexagon 5"/>
          <p:cNvSpPr/>
          <p:nvPr/>
        </p:nvSpPr>
        <p:spPr>
          <a:xfrm rot="16200000">
            <a:off x="2119338" y="2012156"/>
            <a:ext cx="758825" cy="773113"/>
          </a:xfrm>
          <a:prstGeom prst="hexagon">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a:ln w="28575" cap="flat" cmpd="sng" algn="ctr">
            <a:solidFill>
              <a:sysClr val="window" lastClr="FFFFFF"/>
            </a:solidFill>
            <a:prstDash val="solid"/>
            <a:miter lim="800000"/>
          </a:ln>
          <a:effectLst/>
        </p:spPr>
        <p:txBody>
          <a:bodyPr anchor="ctr"/>
          <a:lstStyle/>
          <a:p>
            <a:pPr algn="ctr" defTabSz="685617" eaLnBrk="1" fontAlgn="auto" hangingPunct="1">
              <a:spcBef>
                <a:spcPts val="0"/>
              </a:spcBef>
              <a:spcAft>
                <a:spcPts val="0"/>
              </a:spcAft>
              <a:defRPr/>
            </a:pPr>
            <a:endParaRPr lang="en-US" sz="1200" kern="0" dirty="0">
              <a:solidFill>
                <a:sysClr val="window" lastClr="FFFFFF"/>
              </a:solidFill>
              <a:ea typeface="华文细黑" pitchFamily="2" charset="-122"/>
            </a:endParaRPr>
          </a:p>
        </p:txBody>
      </p:sp>
      <p:sp>
        <p:nvSpPr>
          <p:cNvPr id="31" name="Hexagon 7"/>
          <p:cNvSpPr/>
          <p:nvPr/>
        </p:nvSpPr>
        <p:spPr>
          <a:xfrm rot="16200000">
            <a:off x="1614512" y="1161257"/>
            <a:ext cx="1027113" cy="958850"/>
          </a:xfrm>
          <a:prstGeom prst="hexagon">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a:ln w="28575" cap="flat" cmpd="sng" algn="ctr">
            <a:solidFill>
              <a:sysClr val="window" lastClr="FFFFFF"/>
            </a:solidFill>
            <a:prstDash val="solid"/>
            <a:miter lim="800000"/>
          </a:ln>
          <a:effectLst/>
        </p:spPr>
        <p:txBody>
          <a:bodyPr anchor="ctr"/>
          <a:lstStyle/>
          <a:p>
            <a:pPr algn="ctr" defTabSz="685617" eaLnBrk="1" fontAlgn="auto" hangingPunct="1">
              <a:spcBef>
                <a:spcPts val="0"/>
              </a:spcBef>
              <a:spcAft>
                <a:spcPts val="0"/>
              </a:spcAft>
              <a:defRPr/>
            </a:pPr>
            <a:endParaRPr lang="en-US" sz="1200" kern="0" dirty="0">
              <a:solidFill>
                <a:sysClr val="window" lastClr="FFFFFF"/>
              </a:solidFill>
              <a:ea typeface="华文细黑" pitchFamily="2" charset="-122"/>
            </a:endParaRPr>
          </a:p>
        </p:txBody>
      </p:sp>
      <p:sp>
        <p:nvSpPr>
          <p:cNvPr id="32" name="Hexagon 6"/>
          <p:cNvSpPr/>
          <p:nvPr/>
        </p:nvSpPr>
        <p:spPr>
          <a:xfrm rot="16200000">
            <a:off x="409601" y="1828006"/>
            <a:ext cx="1770062" cy="1654175"/>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w="76200" cap="flat" cmpd="sng" algn="ctr">
            <a:solidFill>
              <a:sysClr val="window" lastClr="FFFFFF"/>
            </a:solidFill>
            <a:prstDash val="solid"/>
            <a:miter lim="800000"/>
          </a:ln>
          <a:effectLst/>
        </p:spPr>
        <p:txBody>
          <a:bodyPr anchor="ctr"/>
          <a:lstStyle/>
          <a:p>
            <a:pPr algn="ctr" defTabSz="685617" eaLnBrk="1" fontAlgn="auto" hangingPunct="1">
              <a:spcBef>
                <a:spcPts val="0"/>
              </a:spcBef>
              <a:spcAft>
                <a:spcPts val="0"/>
              </a:spcAft>
              <a:defRPr/>
            </a:pPr>
            <a:endParaRPr lang="en-US" sz="1200" kern="0" dirty="0">
              <a:solidFill>
                <a:sysClr val="window" lastClr="FFFFFF"/>
              </a:solidFill>
              <a:ea typeface="华文细黑" pitchFamily="2" charset="-122"/>
            </a:endParaRPr>
          </a:p>
        </p:txBody>
      </p:sp>
      <p:sp>
        <p:nvSpPr>
          <p:cNvPr id="44070" name="Rectangle 16"/>
          <p:cNvSpPr>
            <a:spLocks noChangeArrowheads="1"/>
          </p:cNvSpPr>
          <p:nvPr/>
        </p:nvSpPr>
        <p:spPr bwMode="auto">
          <a:xfrm>
            <a:off x="597719" y="2711450"/>
            <a:ext cx="1338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7225">
              <a:defRPr>
                <a:solidFill>
                  <a:schemeClr val="tx1"/>
                </a:solidFill>
                <a:latin typeface="Arial" panose="020B0604020202020204" pitchFamily="34" charset="0"/>
                <a:ea typeface="宋体" panose="02010600030101010101" pitchFamily="2" charset="-122"/>
              </a:defRPr>
            </a:lvl1pPr>
            <a:lvl2pPr marL="742950" indent="-285750" defTabSz="657225">
              <a:defRPr>
                <a:solidFill>
                  <a:schemeClr val="tx1"/>
                </a:solidFill>
                <a:latin typeface="Arial" panose="020B0604020202020204" pitchFamily="34" charset="0"/>
                <a:ea typeface="宋体" panose="02010600030101010101" pitchFamily="2" charset="-122"/>
              </a:defRPr>
            </a:lvl2pPr>
            <a:lvl3pPr marL="1143000" indent="-228600" defTabSz="657225">
              <a:defRPr>
                <a:solidFill>
                  <a:schemeClr val="tx1"/>
                </a:solidFill>
                <a:latin typeface="Arial" panose="020B0604020202020204" pitchFamily="34" charset="0"/>
                <a:ea typeface="宋体" panose="02010600030101010101" pitchFamily="2" charset="-122"/>
              </a:defRPr>
            </a:lvl3pPr>
            <a:lvl4pPr marL="1600200" indent="-228600" defTabSz="657225">
              <a:defRPr>
                <a:solidFill>
                  <a:schemeClr val="tx1"/>
                </a:solidFill>
                <a:latin typeface="Arial" panose="020B0604020202020204" pitchFamily="34" charset="0"/>
                <a:ea typeface="宋体" panose="02010600030101010101" pitchFamily="2" charset="-122"/>
              </a:defRPr>
            </a:lvl4pPr>
            <a:lvl5pPr marL="2057400" indent="-228600" defTabSz="657225">
              <a:defRPr>
                <a:solidFill>
                  <a:schemeClr val="tx1"/>
                </a:solidFill>
                <a:latin typeface="Arial" panose="020B0604020202020204" pitchFamily="34" charset="0"/>
                <a:ea typeface="宋体" panose="02010600030101010101" pitchFamily="2" charset="-122"/>
              </a:defRPr>
            </a:lvl5pPr>
            <a:lvl6pPr marL="2514600" indent="-228600" defTabSz="6572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572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572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572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a:solidFill>
                  <a:schemeClr val="bg1"/>
                </a:solidFill>
                <a:ea typeface="华文细黑" panose="02010600040101010101" pitchFamily="2" charset="-122"/>
              </a:rPr>
              <a:t>精细化运营</a:t>
            </a:r>
          </a:p>
        </p:txBody>
      </p:sp>
      <p:sp>
        <p:nvSpPr>
          <p:cNvPr id="34" name="Text Box 52"/>
          <p:cNvSpPr txBox="1">
            <a:spLocks noChangeArrowheads="1"/>
          </p:cNvSpPr>
          <p:nvPr/>
        </p:nvSpPr>
        <p:spPr bwMode="auto">
          <a:xfrm>
            <a:off x="1850257" y="1660525"/>
            <a:ext cx="568325" cy="246063"/>
          </a:xfrm>
          <a:prstGeom prst="rect">
            <a:avLst/>
          </a:prstGeom>
          <a:noFill/>
          <a:ln w="9525" algn="ctr">
            <a:noFill/>
            <a:miter lim="800000"/>
            <a:headEnd/>
            <a:tailEnd/>
          </a:ln>
          <a:effectLst/>
        </p:spPr>
        <p:txBody>
          <a:bodyPr wrap="none" lIns="91413" tIns="45706" rIns="91413" bIns="45706">
            <a:spAutoFit/>
          </a:bodyPr>
          <a:lstStyle/>
          <a:p>
            <a:pPr algn="ctr" defTabSz="658240" fontAlgn="auto">
              <a:spcBef>
                <a:spcPts val="0"/>
              </a:spcBef>
              <a:spcAft>
                <a:spcPts val="0"/>
              </a:spcAft>
              <a:defRPr/>
            </a:pPr>
            <a:r>
              <a:rPr lang="zh-CN" altLang="en-US" sz="1000" kern="0" dirty="0">
                <a:solidFill>
                  <a:sysClr val="window" lastClr="FFFFFF"/>
                </a:solidFill>
                <a:ea typeface="华文细黑" pitchFamily="2" charset="-122"/>
                <a:cs typeface="Arial" pitchFamily="34" charset="0"/>
              </a:rPr>
              <a:t>高可靠</a:t>
            </a:r>
          </a:p>
        </p:txBody>
      </p:sp>
      <p:grpSp>
        <p:nvGrpSpPr>
          <p:cNvPr id="3" name="组合 137"/>
          <p:cNvGrpSpPr/>
          <p:nvPr/>
        </p:nvGrpSpPr>
        <p:grpSpPr>
          <a:xfrm>
            <a:off x="1095122" y="2286120"/>
            <a:ext cx="408085" cy="398236"/>
            <a:chOff x="-5867037" y="5180676"/>
            <a:chExt cx="665477" cy="649246"/>
          </a:xfrm>
          <a:solidFill>
            <a:schemeClr val="bg1"/>
          </a:solidFill>
        </p:grpSpPr>
        <p:sp>
          <p:nvSpPr>
            <p:cNvPr id="36" name="Freeform 111"/>
            <p:cNvSpPr>
              <a:spLocks/>
            </p:cNvSpPr>
            <p:nvPr/>
          </p:nvSpPr>
          <p:spPr bwMode="auto">
            <a:xfrm>
              <a:off x="-5806170" y="5562108"/>
              <a:ext cx="263756" cy="263756"/>
            </a:xfrm>
            <a:custGeom>
              <a:avLst/>
              <a:gdLst/>
              <a:ahLst/>
              <a:cxnLst>
                <a:cxn ang="0">
                  <a:pos x="68" y="42"/>
                </a:cxn>
                <a:cxn ang="0">
                  <a:pos x="44" y="48"/>
                </a:cxn>
                <a:cxn ang="0">
                  <a:pos x="0" y="114"/>
                </a:cxn>
                <a:cxn ang="0">
                  <a:pos x="18" y="130"/>
                </a:cxn>
                <a:cxn ang="0">
                  <a:pos x="84" y="86"/>
                </a:cxn>
                <a:cxn ang="0">
                  <a:pos x="88" y="62"/>
                </a:cxn>
                <a:cxn ang="0">
                  <a:pos x="130" y="20"/>
                </a:cxn>
                <a:cxn ang="0">
                  <a:pos x="110" y="0"/>
                </a:cxn>
                <a:cxn ang="0">
                  <a:pos x="68" y="42"/>
                </a:cxn>
              </a:cxnLst>
              <a:rect l="0" t="0" r="r" b="b"/>
              <a:pathLst>
                <a:path w="130" h="130">
                  <a:moveTo>
                    <a:pt x="68" y="42"/>
                  </a:moveTo>
                  <a:lnTo>
                    <a:pt x="44" y="48"/>
                  </a:lnTo>
                  <a:lnTo>
                    <a:pt x="0" y="114"/>
                  </a:lnTo>
                  <a:lnTo>
                    <a:pt x="18" y="130"/>
                  </a:lnTo>
                  <a:lnTo>
                    <a:pt x="84" y="86"/>
                  </a:lnTo>
                  <a:lnTo>
                    <a:pt x="88" y="62"/>
                  </a:lnTo>
                  <a:lnTo>
                    <a:pt x="130" y="20"/>
                  </a:lnTo>
                  <a:lnTo>
                    <a:pt x="110" y="0"/>
                  </a:lnTo>
                  <a:lnTo>
                    <a:pt x="68" y="42"/>
                  </a:lnTo>
                  <a:close/>
                </a:path>
              </a:pathLst>
            </a:custGeom>
            <a:grpFill/>
            <a:ln w="9525">
              <a:noFill/>
              <a:round/>
              <a:headEnd/>
              <a:tailEnd/>
            </a:ln>
          </p:spPr>
          <p:txBody>
            <a:bodyPr/>
            <a:lstStyle/>
            <a:p>
              <a:pPr eaLnBrk="1" fontAlgn="auto" hangingPunct="1">
                <a:spcBef>
                  <a:spcPts val="0"/>
                </a:spcBef>
                <a:spcAft>
                  <a:spcPts val="0"/>
                </a:spcAft>
                <a:defRPr/>
              </a:pPr>
              <a:endParaRPr lang="zh-CN" altLang="en-US" sz="1200" dirty="0">
                <a:latin typeface="+mn-lt"/>
                <a:ea typeface="+mn-ea"/>
              </a:endParaRPr>
            </a:p>
          </p:txBody>
        </p:sp>
        <p:sp>
          <p:nvSpPr>
            <p:cNvPr id="37" name="Freeform 112"/>
            <p:cNvSpPr>
              <a:spLocks noEditPoints="1"/>
            </p:cNvSpPr>
            <p:nvPr/>
          </p:nvSpPr>
          <p:spPr bwMode="auto">
            <a:xfrm>
              <a:off x="-5599223" y="5229370"/>
              <a:ext cx="397663" cy="397663"/>
            </a:xfrm>
            <a:custGeom>
              <a:avLst/>
              <a:gdLst/>
              <a:ahLst/>
              <a:cxnLst>
                <a:cxn ang="0">
                  <a:pos x="184" y="14"/>
                </a:cxn>
                <a:cxn ang="0">
                  <a:pos x="168" y="4"/>
                </a:cxn>
                <a:cxn ang="0">
                  <a:pos x="152" y="0"/>
                </a:cxn>
                <a:cxn ang="0">
                  <a:pos x="136" y="4"/>
                </a:cxn>
                <a:cxn ang="0">
                  <a:pos x="122" y="14"/>
                </a:cxn>
                <a:cxn ang="0">
                  <a:pos x="60" y="196"/>
                </a:cxn>
                <a:cxn ang="0">
                  <a:pos x="184" y="74"/>
                </a:cxn>
                <a:cxn ang="0">
                  <a:pos x="192" y="60"/>
                </a:cxn>
                <a:cxn ang="0">
                  <a:pos x="196" y="44"/>
                </a:cxn>
                <a:cxn ang="0">
                  <a:pos x="192" y="28"/>
                </a:cxn>
                <a:cxn ang="0">
                  <a:pos x="184" y="14"/>
                </a:cxn>
                <a:cxn ang="0">
                  <a:pos x="52" y="132"/>
                </a:cxn>
                <a:cxn ang="0">
                  <a:pos x="50" y="132"/>
                </a:cxn>
                <a:cxn ang="0">
                  <a:pos x="44" y="132"/>
                </a:cxn>
                <a:cxn ang="0">
                  <a:pos x="42" y="132"/>
                </a:cxn>
                <a:cxn ang="0">
                  <a:pos x="40" y="126"/>
                </a:cxn>
                <a:cxn ang="0">
                  <a:pos x="42" y="120"/>
                </a:cxn>
                <a:cxn ang="0">
                  <a:pos x="136" y="24"/>
                </a:cxn>
                <a:cxn ang="0">
                  <a:pos x="142" y="22"/>
                </a:cxn>
                <a:cxn ang="0">
                  <a:pos x="148" y="24"/>
                </a:cxn>
                <a:cxn ang="0">
                  <a:pos x="150" y="28"/>
                </a:cxn>
                <a:cxn ang="0">
                  <a:pos x="150" y="34"/>
                </a:cxn>
                <a:cxn ang="0">
                  <a:pos x="52" y="132"/>
                </a:cxn>
                <a:cxn ang="0">
                  <a:pos x="76" y="154"/>
                </a:cxn>
                <a:cxn ang="0">
                  <a:pos x="74" y="156"/>
                </a:cxn>
                <a:cxn ang="0">
                  <a:pos x="68" y="156"/>
                </a:cxn>
                <a:cxn ang="0">
                  <a:pos x="64" y="154"/>
                </a:cxn>
                <a:cxn ang="0">
                  <a:pos x="62" y="148"/>
                </a:cxn>
                <a:cxn ang="0">
                  <a:pos x="64" y="144"/>
                </a:cxn>
                <a:cxn ang="0">
                  <a:pos x="160" y="48"/>
                </a:cxn>
                <a:cxn ang="0">
                  <a:pos x="166" y="46"/>
                </a:cxn>
                <a:cxn ang="0">
                  <a:pos x="172" y="48"/>
                </a:cxn>
                <a:cxn ang="0">
                  <a:pos x="174" y="50"/>
                </a:cxn>
                <a:cxn ang="0">
                  <a:pos x="174" y="56"/>
                </a:cxn>
                <a:cxn ang="0">
                  <a:pos x="172" y="58"/>
                </a:cxn>
              </a:cxnLst>
              <a:rect l="0" t="0" r="r" b="b"/>
              <a:pathLst>
                <a:path w="196" h="196">
                  <a:moveTo>
                    <a:pt x="184" y="14"/>
                  </a:moveTo>
                  <a:lnTo>
                    <a:pt x="184" y="14"/>
                  </a:lnTo>
                  <a:lnTo>
                    <a:pt x="176" y="8"/>
                  </a:lnTo>
                  <a:lnTo>
                    <a:pt x="168" y="4"/>
                  </a:lnTo>
                  <a:lnTo>
                    <a:pt x="160" y="2"/>
                  </a:lnTo>
                  <a:lnTo>
                    <a:pt x="152" y="0"/>
                  </a:lnTo>
                  <a:lnTo>
                    <a:pt x="144" y="2"/>
                  </a:lnTo>
                  <a:lnTo>
                    <a:pt x="136" y="4"/>
                  </a:lnTo>
                  <a:lnTo>
                    <a:pt x="128" y="8"/>
                  </a:lnTo>
                  <a:lnTo>
                    <a:pt x="122" y="14"/>
                  </a:lnTo>
                  <a:lnTo>
                    <a:pt x="0" y="136"/>
                  </a:lnTo>
                  <a:lnTo>
                    <a:pt x="60" y="196"/>
                  </a:lnTo>
                  <a:lnTo>
                    <a:pt x="184" y="74"/>
                  </a:lnTo>
                  <a:lnTo>
                    <a:pt x="184" y="74"/>
                  </a:lnTo>
                  <a:lnTo>
                    <a:pt x="188" y="68"/>
                  </a:lnTo>
                  <a:lnTo>
                    <a:pt x="192" y="60"/>
                  </a:lnTo>
                  <a:lnTo>
                    <a:pt x="196" y="52"/>
                  </a:lnTo>
                  <a:lnTo>
                    <a:pt x="196" y="44"/>
                  </a:lnTo>
                  <a:lnTo>
                    <a:pt x="196" y="36"/>
                  </a:lnTo>
                  <a:lnTo>
                    <a:pt x="192" y="28"/>
                  </a:lnTo>
                  <a:lnTo>
                    <a:pt x="188" y="20"/>
                  </a:lnTo>
                  <a:lnTo>
                    <a:pt x="184" y="14"/>
                  </a:lnTo>
                  <a:lnTo>
                    <a:pt x="184" y="14"/>
                  </a:lnTo>
                  <a:close/>
                  <a:moveTo>
                    <a:pt x="52" y="132"/>
                  </a:moveTo>
                  <a:lnTo>
                    <a:pt x="52" y="132"/>
                  </a:lnTo>
                  <a:lnTo>
                    <a:pt x="50" y="132"/>
                  </a:lnTo>
                  <a:lnTo>
                    <a:pt x="48" y="134"/>
                  </a:lnTo>
                  <a:lnTo>
                    <a:pt x="44" y="132"/>
                  </a:lnTo>
                  <a:lnTo>
                    <a:pt x="42" y="132"/>
                  </a:lnTo>
                  <a:lnTo>
                    <a:pt x="42" y="132"/>
                  </a:lnTo>
                  <a:lnTo>
                    <a:pt x="40" y="128"/>
                  </a:lnTo>
                  <a:lnTo>
                    <a:pt x="40" y="126"/>
                  </a:lnTo>
                  <a:lnTo>
                    <a:pt x="40" y="122"/>
                  </a:lnTo>
                  <a:lnTo>
                    <a:pt x="42" y="120"/>
                  </a:lnTo>
                  <a:lnTo>
                    <a:pt x="136" y="24"/>
                  </a:lnTo>
                  <a:lnTo>
                    <a:pt x="136" y="24"/>
                  </a:lnTo>
                  <a:lnTo>
                    <a:pt x="140" y="22"/>
                  </a:lnTo>
                  <a:lnTo>
                    <a:pt x="142" y="22"/>
                  </a:lnTo>
                  <a:lnTo>
                    <a:pt x="146" y="22"/>
                  </a:lnTo>
                  <a:lnTo>
                    <a:pt x="148" y="24"/>
                  </a:lnTo>
                  <a:lnTo>
                    <a:pt x="148" y="24"/>
                  </a:lnTo>
                  <a:lnTo>
                    <a:pt x="150" y="28"/>
                  </a:lnTo>
                  <a:lnTo>
                    <a:pt x="150" y="30"/>
                  </a:lnTo>
                  <a:lnTo>
                    <a:pt x="150" y="34"/>
                  </a:lnTo>
                  <a:lnTo>
                    <a:pt x="148" y="36"/>
                  </a:lnTo>
                  <a:lnTo>
                    <a:pt x="52" y="132"/>
                  </a:lnTo>
                  <a:close/>
                  <a:moveTo>
                    <a:pt x="172" y="58"/>
                  </a:moveTo>
                  <a:lnTo>
                    <a:pt x="76" y="154"/>
                  </a:lnTo>
                  <a:lnTo>
                    <a:pt x="76" y="154"/>
                  </a:lnTo>
                  <a:lnTo>
                    <a:pt x="74" y="156"/>
                  </a:lnTo>
                  <a:lnTo>
                    <a:pt x="70" y="156"/>
                  </a:lnTo>
                  <a:lnTo>
                    <a:pt x="68" y="156"/>
                  </a:lnTo>
                  <a:lnTo>
                    <a:pt x="64" y="154"/>
                  </a:lnTo>
                  <a:lnTo>
                    <a:pt x="64" y="154"/>
                  </a:lnTo>
                  <a:lnTo>
                    <a:pt x="62" y="152"/>
                  </a:lnTo>
                  <a:lnTo>
                    <a:pt x="62" y="148"/>
                  </a:lnTo>
                  <a:lnTo>
                    <a:pt x="62" y="146"/>
                  </a:lnTo>
                  <a:lnTo>
                    <a:pt x="64" y="144"/>
                  </a:lnTo>
                  <a:lnTo>
                    <a:pt x="160" y="48"/>
                  </a:lnTo>
                  <a:lnTo>
                    <a:pt x="160" y="48"/>
                  </a:lnTo>
                  <a:lnTo>
                    <a:pt x="162" y="46"/>
                  </a:lnTo>
                  <a:lnTo>
                    <a:pt x="166" y="46"/>
                  </a:lnTo>
                  <a:lnTo>
                    <a:pt x="168" y="46"/>
                  </a:lnTo>
                  <a:lnTo>
                    <a:pt x="172" y="48"/>
                  </a:lnTo>
                  <a:lnTo>
                    <a:pt x="172" y="48"/>
                  </a:lnTo>
                  <a:lnTo>
                    <a:pt x="174" y="50"/>
                  </a:lnTo>
                  <a:lnTo>
                    <a:pt x="174" y="54"/>
                  </a:lnTo>
                  <a:lnTo>
                    <a:pt x="174" y="56"/>
                  </a:lnTo>
                  <a:lnTo>
                    <a:pt x="172" y="58"/>
                  </a:lnTo>
                  <a:lnTo>
                    <a:pt x="172" y="58"/>
                  </a:lnTo>
                  <a:close/>
                </a:path>
              </a:pathLst>
            </a:custGeom>
            <a:grpFill/>
            <a:ln w="9525">
              <a:noFill/>
              <a:round/>
              <a:headEnd/>
              <a:tailEnd/>
            </a:ln>
          </p:spPr>
          <p:txBody>
            <a:bodyPr/>
            <a:lstStyle/>
            <a:p>
              <a:pPr eaLnBrk="1" fontAlgn="auto" hangingPunct="1">
                <a:spcBef>
                  <a:spcPts val="0"/>
                </a:spcBef>
                <a:spcAft>
                  <a:spcPts val="0"/>
                </a:spcAft>
                <a:defRPr/>
              </a:pPr>
              <a:endParaRPr lang="zh-CN" altLang="en-US" sz="1200" dirty="0">
                <a:latin typeface="+mn-lt"/>
                <a:ea typeface="+mn-ea"/>
              </a:endParaRPr>
            </a:p>
          </p:txBody>
        </p:sp>
        <p:sp>
          <p:nvSpPr>
            <p:cNvPr id="38" name="Freeform 113"/>
            <p:cNvSpPr>
              <a:spLocks noEditPoints="1"/>
            </p:cNvSpPr>
            <p:nvPr/>
          </p:nvSpPr>
          <p:spPr bwMode="auto">
            <a:xfrm>
              <a:off x="-5485605" y="5562108"/>
              <a:ext cx="267814" cy="267814"/>
            </a:xfrm>
            <a:custGeom>
              <a:avLst/>
              <a:gdLst/>
              <a:ahLst/>
              <a:cxnLst>
                <a:cxn ang="0">
                  <a:pos x="120" y="60"/>
                </a:cxn>
                <a:cxn ang="0">
                  <a:pos x="120" y="60"/>
                </a:cxn>
                <a:cxn ang="0">
                  <a:pos x="58" y="0"/>
                </a:cxn>
                <a:cxn ang="0">
                  <a:pos x="0" y="58"/>
                </a:cxn>
                <a:cxn ang="0">
                  <a:pos x="0" y="58"/>
                </a:cxn>
                <a:cxn ang="0">
                  <a:pos x="60" y="120"/>
                </a:cxn>
                <a:cxn ang="0">
                  <a:pos x="60" y="120"/>
                </a:cxn>
                <a:cxn ang="0">
                  <a:pos x="60" y="120"/>
                </a:cxn>
                <a:cxn ang="0">
                  <a:pos x="66" y="126"/>
                </a:cxn>
                <a:cxn ang="0">
                  <a:pos x="74" y="130"/>
                </a:cxn>
                <a:cxn ang="0">
                  <a:pos x="82" y="132"/>
                </a:cxn>
                <a:cxn ang="0">
                  <a:pos x="90" y="132"/>
                </a:cxn>
                <a:cxn ang="0">
                  <a:pos x="98" y="132"/>
                </a:cxn>
                <a:cxn ang="0">
                  <a:pos x="106" y="130"/>
                </a:cxn>
                <a:cxn ang="0">
                  <a:pos x="114" y="126"/>
                </a:cxn>
                <a:cxn ang="0">
                  <a:pos x="120" y="120"/>
                </a:cxn>
                <a:cxn ang="0">
                  <a:pos x="120" y="120"/>
                </a:cxn>
                <a:cxn ang="0">
                  <a:pos x="126" y="114"/>
                </a:cxn>
                <a:cxn ang="0">
                  <a:pos x="130" y="106"/>
                </a:cxn>
                <a:cxn ang="0">
                  <a:pos x="132" y="98"/>
                </a:cxn>
                <a:cxn ang="0">
                  <a:pos x="132" y="90"/>
                </a:cxn>
                <a:cxn ang="0">
                  <a:pos x="132" y="82"/>
                </a:cxn>
                <a:cxn ang="0">
                  <a:pos x="130" y="74"/>
                </a:cxn>
                <a:cxn ang="0">
                  <a:pos x="126" y="66"/>
                </a:cxn>
                <a:cxn ang="0">
                  <a:pos x="120" y="60"/>
                </a:cxn>
                <a:cxn ang="0">
                  <a:pos x="120" y="60"/>
                </a:cxn>
                <a:cxn ang="0">
                  <a:pos x="102" y="102"/>
                </a:cxn>
                <a:cxn ang="0">
                  <a:pos x="102" y="102"/>
                </a:cxn>
                <a:cxn ang="0">
                  <a:pos x="96" y="106"/>
                </a:cxn>
                <a:cxn ang="0">
                  <a:pos x="90" y="108"/>
                </a:cxn>
                <a:cxn ang="0">
                  <a:pos x="84" y="106"/>
                </a:cxn>
                <a:cxn ang="0">
                  <a:pos x="78" y="102"/>
                </a:cxn>
                <a:cxn ang="0">
                  <a:pos x="78" y="102"/>
                </a:cxn>
                <a:cxn ang="0">
                  <a:pos x="74" y="96"/>
                </a:cxn>
                <a:cxn ang="0">
                  <a:pos x="72" y="90"/>
                </a:cxn>
                <a:cxn ang="0">
                  <a:pos x="74" y="84"/>
                </a:cxn>
                <a:cxn ang="0">
                  <a:pos x="78" y="78"/>
                </a:cxn>
                <a:cxn ang="0">
                  <a:pos x="78" y="78"/>
                </a:cxn>
                <a:cxn ang="0">
                  <a:pos x="84" y="74"/>
                </a:cxn>
                <a:cxn ang="0">
                  <a:pos x="90" y="72"/>
                </a:cxn>
                <a:cxn ang="0">
                  <a:pos x="96" y="74"/>
                </a:cxn>
                <a:cxn ang="0">
                  <a:pos x="102" y="78"/>
                </a:cxn>
                <a:cxn ang="0">
                  <a:pos x="102" y="78"/>
                </a:cxn>
                <a:cxn ang="0">
                  <a:pos x="106" y="84"/>
                </a:cxn>
                <a:cxn ang="0">
                  <a:pos x="108" y="90"/>
                </a:cxn>
                <a:cxn ang="0">
                  <a:pos x="106" y="96"/>
                </a:cxn>
                <a:cxn ang="0">
                  <a:pos x="102" y="102"/>
                </a:cxn>
                <a:cxn ang="0">
                  <a:pos x="102" y="102"/>
                </a:cxn>
              </a:cxnLst>
              <a:rect l="0" t="0" r="r" b="b"/>
              <a:pathLst>
                <a:path w="132" h="132">
                  <a:moveTo>
                    <a:pt x="120" y="60"/>
                  </a:moveTo>
                  <a:lnTo>
                    <a:pt x="120" y="60"/>
                  </a:lnTo>
                  <a:lnTo>
                    <a:pt x="58" y="0"/>
                  </a:lnTo>
                  <a:lnTo>
                    <a:pt x="0" y="58"/>
                  </a:lnTo>
                  <a:lnTo>
                    <a:pt x="0" y="58"/>
                  </a:lnTo>
                  <a:lnTo>
                    <a:pt x="60" y="120"/>
                  </a:lnTo>
                  <a:lnTo>
                    <a:pt x="60" y="120"/>
                  </a:lnTo>
                  <a:lnTo>
                    <a:pt x="60" y="120"/>
                  </a:lnTo>
                  <a:lnTo>
                    <a:pt x="66" y="126"/>
                  </a:lnTo>
                  <a:lnTo>
                    <a:pt x="74" y="130"/>
                  </a:lnTo>
                  <a:lnTo>
                    <a:pt x="82" y="132"/>
                  </a:lnTo>
                  <a:lnTo>
                    <a:pt x="90" y="132"/>
                  </a:lnTo>
                  <a:lnTo>
                    <a:pt x="98" y="132"/>
                  </a:lnTo>
                  <a:lnTo>
                    <a:pt x="106" y="130"/>
                  </a:lnTo>
                  <a:lnTo>
                    <a:pt x="114" y="126"/>
                  </a:lnTo>
                  <a:lnTo>
                    <a:pt x="120" y="120"/>
                  </a:lnTo>
                  <a:lnTo>
                    <a:pt x="120" y="120"/>
                  </a:lnTo>
                  <a:lnTo>
                    <a:pt x="126" y="114"/>
                  </a:lnTo>
                  <a:lnTo>
                    <a:pt x="130" y="106"/>
                  </a:lnTo>
                  <a:lnTo>
                    <a:pt x="132" y="98"/>
                  </a:lnTo>
                  <a:lnTo>
                    <a:pt x="132" y="90"/>
                  </a:lnTo>
                  <a:lnTo>
                    <a:pt x="132" y="82"/>
                  </a:lnTo>
                  <a:lnTo>
                    <a:pt x="130" y="74"/>
                  </a:lnTo>
                  <a:lnTo>
                    <a:pt x="126" y="66"/>
                  </a:lnTo>
                  <a:lnTo>
                    <a:pt x="120" y="60"/>
                  </a:lnTo>
                  <a:lnTo>
                    <a:pt x="120" y="60"/>
                  </a:lnTo>
                  <a:close/>
                  <a:moveTo>
                    <a:pt x="102" y="102"/>
                  </a:moveTo>
                  <a:lnTo>
                    <a:pt x="102" y="102"/>
                  </a:lnTo>
                  <a:lnTo>
                    <a:pt x="96" y="106"/>
                  </a:lnTo>
                  <a:lnTo>
                    <a:pt x="90" y="108"/>
                  </a:lnTo>
                  <a:lnTo>
                    <a:pt x="84" y="106"/>
                  </a:lnTo>
                  <a:lnTo>
                    <a:pt x="78" y="102"/>
                  </a:lnTo>
                  <a:lnTo>
                    <a:pt x="78" y="102"/>
                  </a:lnTo>
                  <a:lnTo>
                    <a:pt x="74" y="96"/>
                  </a:lnTo>
                  <a:lnTo>
                    <a:pt x="72" y="90"/>
                  </a:lnTo>
                  <a:lnTo>
                    <a:pt x="74" y="84"/>
                  </a:lnTo>
                  <a:lnTo>
                    <a:pt x="78" y="78"/>
                  </a:lnTo>
                  <a:lnTo>
                    <a:pt x="78" y="78"/>
                  </a:lnTo>
                  <a:lnTo>
                    <a:pt x="84" y="74"/>
                  </a:lnTo>
                  <a:lnTo>
                    <a:pt x="90" y="72"/>
                  </a:lnTo>
                  <a:lnTo>
                    <a:pt x="96" y="74"/>
                  </a:lnTo>
                  <a:lnTo>
                    <a:pt x="102" y="78"/>
                  </a:lnTo>
                  <a:lnTo>
                    <a:pt x="102" y="78"/>
                  </a:lnTo>
                  <a:lnTo>
                    <a:pt x="106" y="84"/>
                  </a:lnTo>
                  <a:lnTo>
                    <a:pt x="108" y="90"/>
                  </a:lnTo>
                  <a:lnTo>
                    <a:pt x="106" y="96"/>
                  </a:lnTo>
                  <a:lnTo>
                    <a:pt x="102" y="102"/>
                  </a:lnTo>
                  <a:lnTo>
                    <a:pt x="102" y="102"/>
                  </a:lnTo>
                  <a:close/>
                </a:path>
              </a:pathLst>
            </a:custGeom>
            <a:grpFill/>
            <a:ln w="9525">
              <a:noFill/>
              <a:round/>
              <a:headEnd/>
              <a:tailEnd/>
            </a:ln>
          </p:spPr>
          <p:txBody>
            <a:bodyPr/>
            <a:lstStyle/>
            <a:p>
              <a:pPr eaLnBrk="1" fontAlgn="auto" hangingPunct="1">
                <a:spcBef>
                  <a:spcPts val="0"/>
                </a:spcBef>
                <a:spcAft>
                  <a:spcPts val="0"/>
                </a:spcAft>
                <a:defRPr/>
              </a:pPr>
              <a:endParaRPr lang="zh-CN" altLang="en-US" sz="1200" dirty="0">
                <a:latin typeface="+mn-lt"/>
                <a:ea typeface="+mn-ea"/>
              </a:endParaRPr>
            </a:p>
          </p:txBody>
        </p:sp>
        <p:sp>
          <p:nvSpPr>
            <p:cNvPr id="39" name="Freeform 114"/>
            <p:cNvSpPr>
              <a:spLocks/>
            </p:cNvSpPr>
            <p:nvPr/>
          </p:nvSpPr>
          <p:spPr bwMode="auto">
            <a:xfrm>
              <a:off x="-5867037" y="5180676"/>
              <a:ext cx="324623" cy="324623"/>
            </a:xfrm>
            <a:custGeom>
              <a:avLst/>
              <a:gdLst/>
              <a:ahLst/>
              <a:cxnLst>
                <a:cxn ang="0">
                  <a:pos x="80" y="0"/>
                </a:cxn>
                <a:cxn ang="0">
                  <a:pos x="80" y="0"/>
                </a:cxn>
                <a:cxn ang="0">
                  <a:pos x="64" y="2"/>
                </a:cxn>
                <a:cxn ang="0">
                  <a:pos x="50" y="6"/>
                </a:cxn>
                <a:cxn ang="0">
                  <a:pos x="92" y="48"/>
                </a:cxn>
                <a:cxn ang="0">
                  <a:pos x="92" y="48"/>
                </a:cxn>
                <a:cxn ang="0">
                  <a:pos x="96" y="56"/>
                </a:cxn>
                <a:cxn ang="0">
                  <a:pos x="98" y="62"/>
                </a:cxn>
                <a:cxn ang="0">
                  <a:pos x="96" y="70"/>
                </a:cxn>
                <a:cxn ang="0">
                  <a:pos x="92" y="76"/>
                </a:cxn>
                <a:cxn ang="0">
                  <a:pos x="76" y="94"/>
                </a:cxn>
                <a:cxn ang="0">
                  <a:pos x="76" y="94"/>
                </a:cxn>
                <a:cxn ang="0">
                  <a:pos x="70" y="98"/>
                </a:cxn>
                <a:cxn ang="0">
                  <a:pos x="62" y="98"/>
                </a:cxn>
                <a:cxn ang="0">
                  <a:pos x="54" y="98"/>
                </a:cxn>
                <a:cxn ang="0">
                  <a:pos x="48" y="94"/>
                </a:cxn>
                <a:cxn ang="0">
                  <a:pos x="6" y="50"/>
                </a:cxn>
                <a:cxn ang="0">
                  <a:pos x="6" y="50"/>
                </a:cxn>
                <a:cxn ang="0">
                  <a:pos x="2" y="64"/>
                </a:cxn>
                <a:cxn ang="0">
                  <a:pos x="0" y="80"/>
                </a:cxn>
                <a:cxn ang="0">
                  <a:pos x="0" y="80"/>
                </a:cxn>
                <a:cxn ang="0">
                  <a:pos x="2" y="96"/>
                </a:cxn>
                <a:cxn ang="0">
                  <a:pos x="6" y="110"/>
                </a:cxn>
                <a:cxn ang="0">
                  <a:pos x="14" y="124"/>
                </a:cxn>
                <a:cxn ang="0">
                  <a:pos x="24" y="136"/>
                </a:cxn>
                <a:cxn ang="0">
                  <a:pos x="36" y="146"/>
                </a:cxn>
                <a:cxn ang="0">
                  <a:pos x="50" y="154"/>
                </a:cxn>
                <a:cxn ang="0">
                  <a:pos x="64" y="158"/>
                </a:cxn>
                <a:cxn ang="0">
                  <a:pos x="80" y="160"/>
                </a:cxn>
                <a:cxn ang="0">
                  <a:pos x="80" y="160"/>
                </a:cxn>
                <a:cxn ang="0">
                  <a:pos x="96" y="158"/>
                </a:cxn>
                <a:cxn ang="0">
                  <a:pos x="112" y="154"/>
                </a:cxn>
                <a:cxn ang="0">
                  <a:pos x="124" y="146"/>
                </a:cxn>
                <a:cxn ang="0">
                  <a:pos x="136" y="136"/>
                </a:cxn>
                <a:cxn ang="0">
                  <a:pos x="146" y="124"/>
                </a:cxn>
                <a:cxn ang="0">
                  <a:pos x="154" y="110"/>
                </a:cxn>
                <a:cxn ang="0">
                  <a:pos x="158" y="96"/>
                </a:cxn>
                <a:cxn ang="0">
                  <a:pos x="160" y="80"/>
                </a:cxn>
                <a:cxn ang="0">
                  <a:pos x="160" y="80"/>
                </a:cxn>
                <a:cxn ang="0">
                  <a:pos x="158" y="64"/>
                </a:cxn>
                <a:cxn ang="0">
                  <a:pos x="154" y="48"/>
                </a:cxn>
                <a:cxn ang="0">
                  <a:pos x="146" y="36"/>
                </a:cxn>
                <a:cxn ang="0">
                  <a:pos x="136" y="24"/>
                </a:cxn>
                <a:cxn ang="0">
                  <a:pos x="124" y="14"/>
                </a:cxn>
                <a:cxn ang="0">
                  <a:pos x="112" y="6"/>
                </a:cxn>
                <a:cxn ang="0">
                  <a:pos x="96" y="2"/>
                </a:cxn>
                <a:cxn ang="0">
                  <a:pos x="80" y="0"/>
                </a:cxn>
                <a:cxn ang="0">
                  <a:pos x="80" y="0"/>
                </a:cxn>
              </a:cxnLst>
              <a:rect l="0" t="0" r="r" b="b"/>
              <a:pathLst>
                <a:path w="160" h="160">
                  <a:moveTo>
                    <a:pt x="80" y="0"/>
                  </a:moveTo>
                  <a:lnTo>
                    <a:pt x="80" y="0"/>
                  </a:lnTo>
                  <a:lnTo>
                    <a:pt x="64" y="2"/>
                  </a:lnTo>
                  <a:lnTo>
                    <a:pt x="50" y="6"/>
                  </a:lnTo>
                  <a:lnTo>
                    <a:pt x="92" y="48"/>
                  </a:lnTo>
                  <a:lnTo>
                    <a:pt x="92" y="48"/>
                  </a:lnTo>
                  <a:lnTo>
                    <a:pt x="96" y="56"/>
                  </a:lnTo>
                  <a:lnTo>
                    <a:pt x="98" y="62"/>
                  </a:lnTo>
                  <a:lnTo>
                    <a:pt x="96" y="70"/>
                  </a:lnTo>
                  <a:lnTo>
                    <a:pt x="92" y="76"/>
                  </a:lnTo>
                  <a:lnTo>
                    <a:pt x="76" y="94"/>
                  </a:lnTo>
                  <a:lnTo>
                    <a:pt x="76" y="94"/>
                  </a:lnTo>
                  <a:lnTo>
                    <a:pt x="70" y="98"/>
                  </a:lnTo>
                  <a:lnTo>
                    <a:pt x="62" y="98"/>
                  </a:lnTo>
                  <a:lnTo>
                    <a:pt x="54" y="98"/>
                  </a:lnTo>
                  <a:lnTo>
                    <a:pt x="48" y="94"/>
                  </a:lnTo>
                  <a:lnTo>
                    <a:pt x="6" y="50"/>
                  </a:lnTo>
                  <a:lnTo>
                    <a:pt x="6" y="50"/>
                  </a:lnTo>
                  <a:lnTo>
                    <a:pt x="2" y="64"/>
                  </a:lnTo>
                  <a:lnTo>
                    <a:pt x="0" y="80"/>
                  </a:lnTo>
                  <a:lnTo>
                    <a:pt x="0" y="80"/>
                  </a:lnTo>
                  <a:lnTo>
                    <a:pt x="2" y="96"/>
                  </a:lnTo>
                  <a:lnTo>
                    <a:pt x="6" y="110"/>
                  </a:lnTo>
                  <a:lnTo>
                    <a:pt x="14" y="124"/>
                  </a:lnTo>
                  <a:lnTo>
                    <a:pt x="24" y="136"/>
                  </a:lnTo>
                  <a:lnTo>
                    <a:pt x="36" y="146"/>
                  </a:lnTo>
                  <a:lnTo>
                    <a:pt x="50" y="154"/>
                  </a:lnTo>
                  <a:lnTo>
                    <a:pt x="64" y="158"/>
                  </a:lnTo>
                  <a:lnTo>
                    <a:pt x="80" y="160"/>
                  </a:lnTo>
                  <a:lnTo>
                    <a:pt x="80" y="160"/>
                  </a:lnTo>
                  <a:lnTo>
                    <a:pt x="96" y="158"/>
                  </a:lnTo>
                  <a:lnTo>
                    <a:pt x="112" y="154"/>
                  </a:lnTo>
                  <a:lnTo>
                    <a:pt x="124" y="146"/>
                  </a:lnTo>
                  <a:lnTo>
                    <a:pt x="136" y="136"/>
                  </a:lnTo>
                  <a:lnTo>
                    <a:pt x="146" y="124"/>
                  </a:lnTo>
                  <a:lnTo>
                    <a:pt x="154" y="110"/>
                  </a:lnTo>
                  <a:lnTo>
                    <a:pt x="158" y="96"/>
                  </a:lnTo>
                  <a:lnTo>
                    <a:pt x="160" y="80"/>
                  </a:lnTo>
                  <a:lnTo>
                    <a:pt x="160" y="80"/>
                  </a:lnTo>
                  <a:lnTo>
                    <a:pt x="158" y="64"/>
                  </a:lnTo>
                  <a:lnTo>
                    <a:pt x="154" y="48"/>
                  </a:lnTo>
                  <a:lnTo>
                    <a:pt x="146" y="36"/>
                  </a:lnTo>
                  <a:lnTo>
                    <a:pt x="136" y="24"/>
                  </a:lnTo>
                  <a:lnTo>
                    <a:pt x="124" y="14"/>
                  </a:lnTo>
                  <a:lnTo>
                    <a:pt x="112" y="6"/>
                  </a:lnTo>
                  <a:lnTo>
                    <a:pt x="96" y="2"/>
                  </a:lnTo>
                  <a:lnTo>
                    <a:pt x="80" y="0"/>
                  </a:lnTo>
                  <a:lnTo>
                    <a:pt x="80" y="0"/>
                  </a:lnTo>
                  <a:close/>
                </a:path>
              </a:pathLst>
            </a:custGeom>
            <a:grpFill/>
            <a:ln w="9525">
              <a:noFill/>
              <a:round/>
              <a:headEnd/>
              <a:tailEnd/>
            </a:ln>
          </p:spPr>
          <p:txBody>
            <a:bodyPr/>
            <a:lstStyle/>
            <a:p>
              <a:pPr eaLnBrk="1" fontAlgn="auto" hangingPunct="1">
                <a:spcBef>
                  <a:spcPts val="0"/>
                </a:spcBef>
                <a:spcAft>
                  <a:spcPts val="0"/>
                </a:spcAft>
                <a:defRPr/>
              </a:pPr>
              <a:endParaRPr lang="zh-CN" altLang="en-US" sz="1200" dirty="0">
                <a:latin typeface="+mn-lt"/>
                <a:ea typeface="+mn-ea"/>
              </a:endParaRPr>
            </a:p>
          </p:txBody>
        </p:sp>
      </p:grpSp>
      <p:grpSp>
        <p:nvGrpSpPr>
          <p:cNvPr id="4" name="组合 173"/>
          <p:cNvGrpSpPr/>
          <p:nvPr/>
        </p:nvGrpSpPr>
        <p:grpSpPr>
          <a:xfrm>
            <a:off x="1967504" y="1393761"/>
            <a:ext cx="349123" cy="244792"/>
            <a:chOff x="-4491447" y="3955225"/>
            <a:chExt cx="827789" cy="580263"/>
          </a:xfrm>
          <a:solidFill>
            <a:schemeClr val="bg1"/>
          </a:solidFill>
        </p:grpSpPr>
        <p:sp>
          <p:nvSpPr>
            <p:cNvPr id="41" name="Freeform 51"/>
            <p:cNvSpPr>
              <a:spLocks noEditPoints="1"/>
            </p:cNvSpPr>
            <p:nvPr/>
          </p:nvSpPr>
          <p:spPr bwMode="auto">
            <a:xfrm>
              <a:off x="-4491447" y="4369119"/>
              <a:ext cx="580264" cy="166369"/>
            </a:xfrm>
            <a:custGeom>
              <a:avLst/>
              <a:gdLst/>
              <a:ahLst/>
              <a:cxnLst>
                <a:cxn ang="0">
                  <a:pos x="226" y="14"/>
                </a:cxn>
                <a:cxn ang="0">
                  <a:pos x="226" y="14"/>
                </a:cxn>
                <a:cxn ang="0">
                  <a:pos x="222" y="0"/>
                </a:cxn>
                <a:cxn ang="0">
                  <a:pos x="40" y="0"/>
                </a:cxn>
                <a:cxn ang="0">
                  <a:pos x="40" y="0"/>
                </a:cxn>
                <a:cxn ang="0">
                  <a:pos x="32" y="0"/>
                </a:cxn>
                <a:cxn ang="0">
                  <a:pos x="24" y="2"/>
                </a:cxn>
                <a:cxn ang="0">
                  <a:pos x="18" y="6"/>
                </a:cxn>
                <a:cxn ang="0">
                  <a:pos x="12" y="10"/>
                </a:cxn>
                <a:cxn ang="0">
                  <a:pos x="6" y="14"/>
                </a:cxn>
                <a:cxn ang="0">
                  <a:pos x="4" y="20"/>
                </a:cxn>
                <a:cxn ang="0">
                  <a:pos x="0" y="28"/>
                </a:cxn>
                <a:cxn ang="0">
                  <a:pos x="0" y="34"/>
                </a:cxn>
                <a:cxn ang="0">
                  <a:pos x="0" y="48"/>
                </a:cxn>
                <a:cxn ang="0">
                  <a:pos x="0" y="48"/>
                </a:cxn>
                <a:cxn ang="0">
                  <a:pos x="0" y="54"/>
                </a:cxn>
                <a:cxn ang="0">
                  <a:pos x="4" y="62"/>
                </a:cxn>
                <a:cxn ang="0">
                  <a:pos x="6" y="68"/>
                </a:cxn>
                <a:cxn ang="0">
                  <a:pos x="12" y="72"/>
                </a:cxn>
                <a:cxn ang="0">
                  <a:pos x="18" y="76"/>
                </a:cxn>
                <a:cxn ang="0">
                  <a:pos x="24" y="80"/>
                </a:cxn>
                <a:cxn ang="0">
                  <a:pos x="32" y="82"/>
                </a:cxn>
                <a:cxn ang="0">
                  <a:pos x="40" y="82"/>
                </a:cxn>
                <a:cxn ang="0">
                  <a:pos x="282" y="82"/>
                </a:cxn>
                <a:cxn ang="0">
                  <a:pos x="282" y="82"/>
                </a:cxn>
                <a:cxn ang="0">
                  <a:pos x="286" y="82"/>
                </a:cxn>
                <a:cxn ang="0">
                  <a:pos x="286" y="82"/>
                </a:cxn>
                <a:cxn ang="0">
                  <a:pos x="266" y="68"/>
                </a:cxn>
                <a:cxn ang="0">
                  <a:pos x="250" y="50"/>
                </a:cxn>
                <a:cxn ang="0">
                  <a:pos x="238" y="32"/>
                </a:cxn>
                <a:cxn ang="0">
                  <a:pos x="226" y="14"/>
                </a:cxn>
                <a:cxn ang="0">
                  <a:pos x="226" y="14"/>
                </a:cxn>
                <a:cxn ang="0">
                  <a:pos x="48" y="54"/>
                </a:cxn>
                <a:cxn ang="0">
                  <a:pos x="48" y="54"/>
                </a:cxn>
                <a:cxn ang="0">
                  <a:pos x="44" y="54"/>
                </a:cxn>
                <a:cxn ang="0">
                  <a:pos x="40" y="50"/>
                </a:cxn>
                <a:cxn ang="0">
                  <a:pos x="36" y="46"/>
                </a:cxn>
                <a:cxn ang="0">
                  <a:pos x="36" y="40"/>
                </a:cxn>
                <a:cxn ang="0">
                  <a:pos x="36" y="40"/>
                </a:cxn>
                <a:cxn ang="0">
                  <a:pos x="36" y="36"/>
                </a:cxn>
                <a:cxn ang="0">
                  <a:pos x="40" y="32"/>
                </a:cxn>
                <a:cxn ang="0">
                  <a:pos x="44" y="28"/>
                </a:cxn>
                <a:cxn ang="0">
                  <a:pos x="48" y="28"/>
                </a:cxn>
                <a:cxn ang="0">
                  <a:pos x="48" y="28"/>
                </a:cxn>
                <a:cxn ang="0">
                  <a:pos x="54" y="28"/>
                </a:cxn>
                <a:cxn ang="0">
                  <a:pos x="58" y="32"/>
                </a:cxn>
                <a:cxn ang="0">
                  <a:pos x="62" y="36"/>
                </a:cxn>
                <a:cxn ang="0">
                  <a:pos x="62" y="40"/>
                </a:cxn>
                <a:cxn ang="0">
                  <a:pos x="62" y="40"/>
                </a:cxn>
                <a:cxn ang="0">
                  <a:pos x="62" y="46"/>
                </a:cxn>
                <a:cxn ang="0">
                  <a:pos x="58" y="50"/>
                </a:cxn>
                <a:cxn ang="0">
                  <a:pos x="54" y="54"/>
                </a:cxn>
                <a:cxn ang="0">
                  <a:pos x="48" y="54"/>
                </a:cxn>
                <a:cxn ang="0">
                  <a:pos x="48" y="54"/>
                </a:cxn>
              </a:cxnLst>
              <a:rect l="0" t="0" r="r" b="b"/>
              <a:pathLst>
                <a:path w="286" h="82">
                  <a:moveTo>
                    <a:pt x="226" y="14"/>
                  </a:moveTo>
                  <a:lnTo>
                    <a:pt x="226" y="14"/>
                  </a:lnTo>
                  <a:lnTo>
                    <a:pt x="222" y="0"/>
                  </a:lnTo>
                  <a:lnTo>
                    <a:pt x="40" y="0"/>
                  </a:lnTo>
                  <a:lnTo>
                    <a:pt x="40" y="0"/>
                  </a:lnTo>
                  <a:lnTo>
                    <a:pt x="32" y="0"/>
                  </a:lnTo>
                  <a:lnTo>
                    <a:pt x="24" y="2"/>
                  </a:lnTo>
                  <a:lnTo>
                    <a:pt x="18" y="6"/>
                  </a:lnTo>
                  <a:lnTo>
                    <a:pt x="12" y="10"/>
                  </a:lnTo>
                  <a:lnTo>
                    <a:pt x="6" y="14"/>
                  </a:lnTo>
                  <a:lnTo>
                    <a:pt x="4" y="20"/>
                  </a:lnTo>
                  <a:lnTo>
                    <a:pt x="0" y="28"/>
                  </a:lnTo>
                  <a:lnTo>
                    <a:pt x="0" y="34"/>
                  </a:lnTo>
                  <a:lnTo>
                    <a:pt x="0" y="48"/>
                  </a:lnTo>
                  <a:lnTo>
                    <a:pt x="0" y="48"/>
                  </a:lnTo>
                  <a:lnTo>
                    <a:pt x="0" y="54"/>
                  </a:lnTo>
                  <a:lnTo>
                    <a:pt x="4" y="62"/>
                  </a:lnTo>
                  <a:lnTo>
                    <a:pt x="6" y="68"/>
                  </a:lnTo>
                  <a:lnTo>
                    <a:pt x="12" y="72"/>
                  </a:lnTo>
                  <a:lnTo>
                    <a:pt x="18" y="76"/>
                  </a:lnTo>
                  <a:lnTo>
                    <a:pt x="24" y="80"/>
                  </a:lnTo>
                  <a:lnTo>
                    <a:pt x="32" y="82"/>
                  </a:lnTo>
                  <a:lnTo>
                    <a:pt x="40" y="82"/>
                  </a:lnTo>
                  <a:lnTo>
                    <a:pt x="282" y="82"/>
                  </a:lnTo>
                  <a:lnTo>
                    <a:pt x="282" y="82"/>
                  </a:lnTo>
                  <a:lnTo>
                    <a:pt x="286" y="82"/>
                  </a:lnTo>
                  <a:lnTo>
                    <a:pt x="286" y="82"/>
                  </a:lnTo>
                  <a:lnTo>
                    <a:pt x="266" y="68"/>
                  </a:lnTo>
                  <a:lnTo>
                    <a:pt x="250" y="50"/>
                  </a:lnTo>
                  <a:lnTo>
                    <a:pt x="238" y="32"/>
                  </a:lnTo>
                  <a:lnTo>
                    <a:pt x="226" y="14"/>
                  </a:lnTo>
                  <a:lnTo>
                    <a:pt x="226" y="14"/>
                  </a:lnTo>
                  <a:close/>
                  <a:moveTo>
                    <a:pt x="48" y="54"/>
                  </a:moveTo>
                  <a:lnTo>
                    <a:pt x="48" y="54"/>
                  </a:lnTo>
                  <a:lnTo>
                    <a:pt x="44" y="54"/>
                  </a:lnTo>
                  <a:lnTo>
                    <a:pt x="40" y="50"/>
                  </a:lnTo>
                  <a:lnTo>
                    <a:pt x="36" y="46"/>
                  </a:lnTo>
                  <a:lnTo>
                    <a:pt x="36" y="40"/>
                  </a:lnTo>
                  <a:lnTo>
                    <a:pt x="36" y="40"/>
                  </a:lnTo>
                  <a:lnTo>
                    <a:pt x="36" y="36"/>
                  </a:lnTo>
                  <a:lnTo>
                    <a:pt x="40" y="32"/>
                  </a:lnTo>
                  <a:lnTo>
                    <a:pt x="44" y="28"/>
                  </a:lnTo>
                  <a:lnTo>
                    <a:pt x="48" y="28"/>
                  </a:lnTo>
                  <a:lnTo>
                    <a:pt x="48" y="28"/>
                  </a:lnTo>
                  <a:lnTo>
                    <a:pt x="54" y="28"/>
                  </a:lnTo>
                  <a:lnTo>
                    <a:pt x="58" y="32"/>
                  </a:lnTo>
                  <a:lnTo>
                    <a:pt x="62" y="36"/>
                  </a:lnTo>
                  <a:lnTo>
                    <a:pt x="62" y="40"/>
                  </a:lnTo>
                  <a:lnTo>
                    <a:pt x="62" y="40"/>
                  </a:lnTo>
                  <a:lnTo>
                    <a:pt x="62" y="46"/>
                  </a:lnTo>
                  <a:lnTo>
                    <a:pt x="58" y="50"/>
                  </a:lnTo>
                  <a:lnTo>
                    <a:pt x="54" y="54"/>
                  </a:lnTo>
                  <a:lnTo>
                    <a:pt x="48" y="54"/>
                  </a:lnTo>
                  <a:lnTo>
                    <a:pt x="48" y="54"/>
                  </a:lnTo>
                  <a:close/>
                </a:path>
              </a:pathLst>
            </a:custGeom>
            <a:grpFill/>
            <a:ln w="9525">
              <a:noFill/>
              <a:round/>
              <a:headEnd/>
              <a:tailEnd/>
            </a:ln>
          </p:spPr>
          <p:txBody>
            <a:bodyPr/>
            <a:lstStyle/>
            <a:p>
              <a:pPr eaLnBrk="1" fontAlgn="auto" hangingPunct="1">
                <a:spcBef>
                  <a:spcPts val="0"/>
                </a:spcBef>
                <a:spcAft>
                  <a:spcPts val="0"/>
                </a:spcAft>
                <a:defRPr/>
              </a:pPr>
              <a:endParaRPr lang="zh-CN" altLang="en-US" sz="1200" dirty="0">
                <a:latin typeface="+mn-lt"/>
                <a:ea typeface="+mn-ea"/>
              </a:endParaRPr>
            </a:p>
          </p:txBody>
        </p:sp>
        <p:sp>
          <p:nvSpPr>
            <p:cNvPr id="42" name="Freeform 52"/>
            <p:cNvSpPr>
              <a:spLocks noEditPoints="1"/>
            </p:cNvSpPr>
            <p:nvPr/>
          </p:nvSpPr>
          <p:spPr bwMode="auto">
            <a:xfrm>
              <a:off x="-4491447" y="4166230"/>
              <a:ext cx="442299" cy="170427"/>
            </a:xfrm>
            <a:custGeom>
              <a:avLst/>
              <a:gdLst/>
              <a:ahLst/>
              <a:cxnLst>
                <a:cxn ang="0">
                  <a:pos x="212" y="0"/>
                </a:cxn>
                <a:cxn ang="0">
                  <a:pos x="40" y="0"/>
                </a:cxn>
                <a:cxn ang="0">
                  <a:pos x="40" y="0"/>
                </a:cxn>
                <a:cxn ang="0">
                  <a:pos x="32" y="0"/>
                </a:cxn>
                <a:cxn ang="0">
                  <a:pos x="24" y="2"/>
                </a:cxn>
                <a:cxn ang="0">
                  <a:pos x="18" y="6"/>
                </a:cxn>
                <a:cxn ang="0">
                  <a:pos x="12" y="10"/>
                </a:cxn>
                <a:cxn ang="0">
                  <a:pos x="6" y="16"/>
                </a:cxn>
                <a:cxn ang="0">
                  <a:pos x="4" y="22"/>
                </a:cxn>
                <a:cxn ang="0">
                  <a:pos x="0" y="28"/>
                </a:cxn>
                <a:cxn ang="0">
                  <a:pos x="0" y="36"/>
                </a:cxn>
                <a:cxn ang="0">
                  <a:pos x="0" y="48"/>
                </a:cxn>
                <a:cxn ang="0">
                  <a:pos x="0" y="48"/>
                </a:cxn>
                <a:cxn ang="0">
                  <a:pos x="0" y="56"/>
                </a:cxn>
                <a:cxn ang="0">
                  <a:pos x="4" y="62"/>
                </a:cxn>
                <a:cxn ang="0">
                  <a:pos x="6" y="68"/>
                </a:cxn>
                <a:cxn ang="0">
                  <a:pos x="12" y="74"/>
                </a:cxn>
                <a:cxn ang="0">
                  <a:pos x="18" y="78"/>
                </a:cxn>
                <a:cxn ang="0">
                  <a:pos x="24" y="80"/>
                </a:cxn>
                <a:cxn ang="0">
                  <a:pos x="32" y="82"/>
                </a:cxn>
                <a:cxn ang="0">
                  <a:pos x="40" y="84"/>
                </a:cxn>
                <a:cxn ang="0">
                  <a:pos x="218" y="84"/>
                </a:cxn>
                <a:cxn ang="0">
                  <a:pos x="218" y="84"/>
                </a:cxn>
                <a:cxn ang="0">
                  <a:pos x="214" y="60"/>
                </a:cxn>
                <a:cxn ang="0">
                  <a:pos x="212" y="38"/>
                </a:cxn>
                <a:cxn ang="0">
                  <a:pos x="212" y="0"/>
                </a:cxn>
                <a:cxn ang="0">
                  <a:pos x="212" y="0"/>
                </a:cxn>
                <a:cxn ang="0">
                  <a:pos x="48" y="56"/>
                </a:cxn>
                <a:cxn ang="0">
                  <a:pos x="48" y="56"/>
                </a:cxn>
                <a:cxn ang="0">
                  <a:pos x="44" y="54"/>
                </a:cxn>
                <a:cxn ang="0">
                  <a:pos x="40" y="52"/>
                </a:cxn>
                <a:cxn ang="0">
                  <a:pos x="36" y="48"/>
                </a:cxn>
                <a:cxn ang="0">
                  <a:pos x="36" y="42"/>
                </a:cxn>
                <a:cxn ang="0">
                  <a:pos x="36" y="42"/>
                </a:cxn>
                <a:cxn ang="0">
                  <a:pos x="36" y="36"/>
                </a:cxn>
                <a:cxn ang="0">
                  <a:pos x="40" y="32"/>
                </a:cxn>
                <a:cxn ang="0">
                  <a:pos x="44" y="30"/>
                </a:cxn>
                <a:cxn ang="0">
                  <a:pos x="48" y="28"/>
                </a:cxn>
                <a:cxn ang="0">
                  <a:pos x="48" y="28"/>
                </a:cxn>
                <a:cxn ang="0">
                  <a:pos x="54" y="30"/>
                </a:cxn>
                <a:cxn ang="0">
                  <a:pos x="58" y="32"/>
                </a:cxn>
                <a:cxn ang="0">
                  <a:pos x="62" y="36"/>
                </a:cxn>
                <a:cxn ang="0">
                  <a:pos x="62" y="42"/>
                </a:cxn>
                <a:cxn ang="0">
                  <a:pos x="62" y="42"/>
                </a:cxn>
                <a:cxn ang="0">
                  <a:pos x="62" y="48"/>
                </a:cxn>
                <a:cxn ang="0">
                  <a:pos x="58" y="52"/>
                </a:cxn>
                <a:cxn ang="0">
                  <a:pos x="54" y="54"/>
                </a:cxn>
                <a:cxn ang="0">
                  <a:pos x="48" y="56"/>
                </a:cxn>
                <a:cxn ang="0">
                  <a:pos x="48" y="56"/>
                </a:cxn>
              </a:cxnLst>
              <a:rect l="0" t="0" r="r" b="b"/>
              <a:pathLst>
                <a:path w="218" h="84">
                  <a:moveTo>
                    <a:pt x="212" y="0"/>
                  </a:moveTo>
                  <a:lnTo>
                    <a:pt x="40" y="0"/>
                  </a:lnTo>
                  <a:lnTo>
                    <a:pt x="40" y="0"/>
                  </a:lnTo>
                  <a:lnTo>
                    <a:pt x="32" y="0"/>
                  </a:lnTo>
                  <a:lnTo>
                    <a:pt x="24" y="2"/>
                  </a:lnTo>
                  <a:lnTo>
                    <a:pt x="18" y="6"/>
                  </a:lnTo>
                  <a:lnTo>
                    <a:pt x="12" y="10"/>
                  </a:lnTo>
                  <a:lnTo>
                    <a:pt x="6" y="16"/>
                  </a:lnTo>
                  <a:lnTo>
                    <a:pt x="4" y="22"/>
                  </a:lnTo>
                  <a:lnTo>
                    <a:pt x="0" y="28"/>
                  </a:lnTo>
                  <a:lnTo>
                    <a:pt x="0" y="36"/>
                  </a:lnTo>
                  <a:lnTo>
                    <a:pt x="0" y="48"/>
                  </a:lnTo>
                  <a:lnTo>
                    <a:pt x="0" y="48"/>
                  </a:lnTo>
                  <a:lnTo>
                    <a:pt x="0" y="56"/>
                  </a:lnTo>
                  <a:lnTo>
                    <a:pt x="4" y="62"/>
                  </a:lnTo>
                  <a:lnTo>
                    <a:pt x="6" y="68"/>
                  </a:lnTo>
                  <a:lnTo>
                    <a:pt x="12" y="74"/>
                  </a:lnTo>
                  <a:lnTo>
                    <a:pt x="18" y="78"/>
                  </a:lnTo>
                  <a:lnTo>
                    <a:pt x="24" y="80"/>
                  </a:lnTo>
                  <a:lnTo>
                    <a:pt x="32" y="82"/>
                  </a:lnTo>
                  <a:lnTo>
                    <a:pt x="40" y="84"/>
                  </a:lnTo>
                  <a:lnTo>
                    <a:pt x="218" y="84"/>
                  </a:lnTo>
                  <a:lnTo>
                    <a:pt x="218" y="84"/>
                  </a:lnTo>
                  <a:lnTo>
                    <a:pt x="214" y="60"/>
                  </a:lnTo>
                  <a:lnTo>
                    <a:pt x="212" y="38"/>
                  </a:lnTo>
                  <a:lnTo>
                    <a:pt x="212" y="0"/>
                  </a:lnTo>
                  <a:lnTo>
                    <a:pt x="212" y="0"/>
                  </a:lnTo>
                  <a:close/>
                  <a:moveTo>
                    <a:pt x="48" y="56"/>
                  </a:moveTo>
                  <a:lnTo>
                    <a:pt x="48" y="56"/>
                  </a:lnTo>
                  <a:lnTo>
                    <a:pt x="44" y="54"/>
                  </a:lnTo>
                  <a:lnTo>
                    <a:pt x="40" y="52"/>
                  </a:lnTo>
                  <a:lnTo>
                    <a:pt x="36" y="48"/>
                  </a:lnTo>
                  <a:lnTo>
                    <a:pt x="36" y="42"/>
                  </a:lnTo>
                  <a:lnTo>
                    <a:pt x="36" y="42"/>
                  </a:lnTo>
                  <a:lnTo>
                    <a:pt x="36" y="36"/>
                  </a:lnTo>
                  <a:lnTo>
                    <a:pt x="40" y="32"/>
                  </a:lnTo>
                  <a:lnTo>
                    <a:pt x="44" y="30"/>
                  </a:lnTo>
                  <a:lnTo>
                    <a:pt x="48" y="28"/>
                  </a:lnTo>
                  <a:lnTo>
                    <a:pt x="48" y="28"/>
                  </a:lnTo>
                  <a:lnTo>
                    <a:pt x="54" y="30"/>
                  </a:lnTo>
                  <a:lnTo>
                    <a:pt x="58" y="32"/>
                  </a:lnTo>
                  <a:lnTo>
                    <a:pt x="62" y="36"/>
                  </a:lnTo>
                  <a:lnTo>
                    <a:pt x="62" y="42"/>
                  </a:lnTo>
                  <a:lnTo>
                    <a:pt x="62" y="42"/>
                  </a:lnTo>
                  <a:lnTo>
                    <a:pt x="62" y="48"/>
                  </a:lnTo>
                  <a:lnTo>
                    <a:pt x="58" y="52"/>
                  </a:lnTo>
                  <a:lnTo>
                    <a:pt x="54" y="54"/>
                  </a:lnTo>
                  <a:lnTo>
                    <a:pt x="48" y="56"/>
                  </a:lnTo>
                  <a:lnTo>
                    <a:pt x="48" y="56"/>
                  </a:lnTo>
                  <a:close/>
                </a:path>
              </a:pathLst>
            </a:custGeom>
            <a:grpFill/>
            <a:ln w="9525">
              <a:noFill/>
              <a:round/>
              <a:headEnd/>
              <a:tailEnd/>
            </a:ln>
          </p:spPr>
          <p:txBody>
            <a:bodyPr/>
            <a:lstStyle/>
            <a:p>
              <a:pPr eaLnBrk="1" fontAlgn="auto" hangingPunct="1">
                <a:spcBef>
                  <a:spcPts val="0"/>
                </a:spcBef>
                <a:spcAft>
                  <a:spcPts val="0"/>
                </a:spcAft>
                <a:defRPr/>
              </a:pPr>
              <a:endParaRPr lang="zh-CN" altLang="en-US" sz="1200" dirty="0">
                <a:latin typeface="+mn-lt"/>
                <a:ea typeface="+mn-ea"/>
              </a:endParaRPr>
            </a:p>
          </p:txBody>
        </p:sp>
        <p:sp>
          <p:nvSpPr>
            <p:cNvPr id="43" name="Freeform 53"/>
            <p:cNvSpPr>
              <a:spLocks noEditPoints="1"/>
            </p:cNvSpPr>
            <p:nvPr/>
          </p:nvSpPr>
          <p:spPr bwMode="auto">
            <a:xfrm>
              <a:off x="-4491447" y="3955225"/>
              <a:ext cx="649246" cy="170427"/>
            </a:xfrm>
            <a:custGeom>
              <a:avLst/>
              <a:gdLst/>
              <a:ahLst/>
              <a:cxnLst>
                <a:cxn ang="0">
                  <a:pos x="318" y="56"/>
                </a:cxn>
                <a:cxn ang="0">
                  <a:pos x="320" y="58"/>
                </a:cxn>
                <a:cxn ang="0">
                  <a:pos x="320" y="58"/>
                </a:cxn>
                <a:cxn ang="0">
                  <a:pos x="320" y="48"/>
                </a:cxn>
                <a:cxn ang="0">
                  <a:pos x="320" y="36"/>
                </a:cxn>
                <a:cxn ang="0">
                  <a:pos x="320" y="36"/>
                </a:cxn>
                <a:cxn ang="0">
                  <a:pos x="320" y="28"/>
                </a:cxn>
                <a:cxn ang="0">
                  <a:pos x="318" y="22"/>
                </a:cxn>
                <a:cxn ang="0">
                  <a:pos x="314" y="16"/>
                </a:cxn>
                <a:cxn ang="0">
                  <a:pos x="310" y="10"/>
                </a:cxn>
                <a:cxn ang="0">
                  <a:pos x="304" y="6"/>
                </a:cxn>
                <a:cxn ang="0">
                  <a:pos x="296" y="4"/>
                </a:cxn>
                <a:cxn ang="0">
                  <a:pos x="290" y="2"/>
                </a:cxn>
                <a:cxn ang="0">
                  <a:pos x="282" y="0"/>
                </a:cxn>
                <a:cxn ang="0">
                  <a:pos x="40" y="0"/>
                </a:cxn>
                <a:cxn ang="0">
                  <a:pos x="40" y="0"/>
                </a:cxn>
                <a:cxn ang="0">
                  <a:pos x="32" y="2"/>
                </a:cxn>
                <a:cxn ang="0">
                  <a:pos x="24" y="4"/>
                </a:cxn>
                <a:cxn ang="0">
                  <a:pos x="18" y="6"/>
                </a:cxn>
                <a:cxn ang="0">
                  <a:pos x="12" y="10"/>
                </a:cxn>
                <a:cxn ang="0">
                  <a:pos x="6" y="16"/>
                </a:cxn>
                <a:cxn ang="0">
                  <a:pos x="4" y="22"/>
                </a:cxn>
                <a:cxn ang="0">
                  <a:pos x="0" y="28"/>
                </a:cxn>
                <a:cxn ang="0">
                  <a:pos x="0" y="36"/>
                </a:cxn>
                <a:cxn ang="0">
                  <a:pos x="0" y="48"/>
                </a:cxn>
                <a:cxn ang="0">
                  <a:pos x="0" y="48"/>
                </a:cxn>
                <a:cxn ang="0">
                  <a:pos x="0" y="56"/>
                </a:cxn>
                <a:cxn ang="0">
                  <a:pos x="4" y="62"/>
                </a:cxn>
                <a:cxn ang="0">
                  <a:pos x="6" y="68"/>
                </a:cxn>
                <a:cxn ang="0">
                  <a:pos x="12" y="74"/>
                </a:cxn>
                <a:cxn ang="0">
                  <a:pos x="18" y="78"/>
                </a:cxn>
                <a:cxn ang="0">
                  <a:pos x="24" y="82"/>
                </a:cxn>
                <a:cxn ang="0">
                  <a:pos x="32" y="84"/>
                </a:cxn>
                <a:cxn ang="0">
                  <a:pos x="40" y="84"/>
                </a:cxn>
                <a:cxn ang="0">
                  <a:pos x="244" y="84"/>
                </a:cxn>
                <a:cxn ang="0">
                  <a:pos x="318" y="56"/>
                </a:cxn>
                <a:cxn ang="0">
                  <a:pos x="48" y="56"/>
                </a:cxn>
                <a:cxn ang="0">
                  <a:pos x="48" y="56"/>
                </a:cxn>
                <a:cxn ang="0">
                  <a:pos x="44" y="54"/>
                </a:cxn>
                <a:cxn ang="0">
                  <a:pos x="40" y="52"/>
                </a:cxn>
                <a:cxn ang="0">
                  <a:pos x="36" y="48"/>
                </a:cxn>
                <a:cxn ang="0">
                  <a:pos x="36" y="42"/>
                </a:cxn>
                <a:cxn ang="0">
                  <a:pos x="36" y="42"/>
                </a:cxn>
                <a:cxn ang="0">
                  <a:pos x="36" y="36"/>
                </a:cxn>
                <a:cxn ang="0">
                  <a:pos x="40" y="32"/>
                </a:cxn>
                <a:cxn ang="0">
                  <a:pos x="44" y="30"/>
                </a:cxn>
                <a:cxn ang="0">
                  <a:pos x="48" y="28"/>
                </a:cxn>
                <a:cxn ang="0">
                  <a:pos x="48" y="28"/>
                </a:cxn>
                <a:cxn ang="0">
                  <a:pos x="54" y="30"/>
                </a:cxn>
                <a:cxn ang="0">
                  <a:pos x="58" y="32"/>
                </a:cxn>
                <a:cxn ang="0">
                  <a:pos x="62" y="36"/>
                </a:cxn>
                <a:cxn ang="0">
                  <a:pos x="62" y="42"/>
                </a:cxn>
                <a:cxn ang="0">
                  <a:pos x="62" y="42"/>
                </a:cxn>
                <a:cxn ang="0">
                  <a:pos x="62" y="48"/>
                </a:cxn>
                <a:cxn ang="0">
                  <a:pos x="58" y="52"/>
                </a:cxn>
                <a:cxn ang="0">
                  <a:pos x="54" y="54"/>
                </a:cxn>
                <a:cxn ang="0">
                  <a:pos x="48" y="56"/>
                </a:cxn>
                <a:cxn ang="0">
                  <a:pos x="48" y="56"/>
                </a:cxn>
              </a:cxnLst>
              <a:rect l="0" t="0" r="r" b="b"/>
              <a:pathLst>
                <a:path w="320" h="84">
                  <a:moveTo>
                    <a:pt x="318" y="56"/>
                  </a:moveTo>
                  <a:lnTo>
                    <a:pt x="320" y="58"/>
                  </a:lnTo>
                  <a:lnTo>
                    <a:pt x="320" y="58"/>
                  </a:lnTo>
                  <a:lnTo>
                    <a:pt x="320" y="48"/>
                  </a:lnTo>
                  <a:lnTo>
                    <a:pt x="320" y="36"/>
                  </a:lnTo>
                  <a:lnTo>
                    <a:pt x="320" y="36"/>
                  </a:lnTo>
                  <a:lnTo>
                    <a:pt x="320" y="28"/>
                  </a:lnTo>
                  <a:lnTo>
                    <a:pt x="318" y="22"/>
                  </a:lnTo>
                  <a:lnTo>
                    <a:pt x="314" y="16"/>
                  </a:lnTo>
                  <a:lnTo>
                    <a:pt x="310" y="10"/>
                  </a:lnTo>
                  <a:lnTo>
                    <a:pt x="304" y="6"/>
                  </a:lnTo>
                  <a:lnTo>
                    <a:pt x="296" y="4"/>
                  </a:lnTo>
                  <a:lnTo>
                    <a:pt x="290" y="2"/>
                  </a:lnTo>
                  <a:lnTo>
                    <a:pt x="282" y="0"/>
                  </a:lnTo>
                  <a:lnTo>
                    <a:pt x="40" y="0"/>
                  </a:lnTo>
                  <a:lnTo>
                    <a:pt x="40" y="0"/>
                  </a:lnTo>
                  <a:lnTo>
                    <a:pt x="32" y="2"/>
                  </a:lnTo>
                  <a:lnTo>
                    <a:pt x="24" y="4"/>
                  </a:lnTo>
                  <a:lnTo>
                    <a:pt x="18" y="6"/>
                  </a:lnTo>
                  <a:lnTo>
                    <a:pt x="12" y="10"/>
                  </a:lnTo>
                  <a:lnTo>
                    <a:pt x="6" y="16"/>
                  </a:lnTo>
                  <a:lnTo>
                    <a:pt x="4" y="22"/>
                  </a:lnTo>
                  <a:lnTo>
                    <a:pt x="0" y="28"/>
                  </a:lnTo>
                  <a:lnTo>
                    <a:pt x="0" y="36"/>
                  </a:lnTo>
                  <a:lnTo>
                    <a:pt x="0" y="48"/>
                  </a:lnTo>
                  <a:lnTo>
                    <a:pt x="0" y="48"/>
                  </a:lnTo>
                  <a:lnTo>
                    <a:pt x="0" y="56"/>
                  </a:lnTo>
                  <a:lnTo>
                    <a:pt x="4" y="62"/>
                  </a:lnTo>
                  <a:lnTo>
                    <a:pt x="6" y="68"/>
                  </a:lnTo>
                  <a:lnTo>
                    <a:pt x="12" y="74"/>
                  </a:lnTo>
                  <a:lnTo>
                    <a:pt x="18" y="78"/>
                  </a:lnTo>
                  <a:lnTo>
                    <a:pt x="24" y="82"/>
                  </a:lnTo>
                  <a:lnTo>
                    <a:pt x="32" y="84"/>
                  </a:lnTo>
                  <a:lnTo>
                    <a:pt x="40" y="84"/>
                  </a:lnTo>
                  <a:lnTo>
                    <a:pt x="244" y="84"/>
                  </a:lnTo>
                  <a:lnTo>
                    <a:pt x="318" y="56"/>
                  </a:lnTo>
                  <a:close/>
                  <a:moveTo>
                    <a:pt x="48" y="56"/>
                  </a:moveTo>
                  <a:lnTo>
                    <a:pt x="48" y="56"/>
                  </a:lnTo>
                  <a:lnTo>
                    <a:pt x="44" y="54"/>
                  </a:lnTo>
                  <a:lnTo>
                    <a:pt x="40" y="52"/>
                  </a:lnTo>
                  <a:lnTo>
                    <a:pt x="36" y="48"/>
                  </a:lnTo>
                  <a:lnTo>
                    <a:pt x="36" y="42"/>
                  </a:lnTo>
                  <a:lnTo>
                    <a:pt x="36" y="42"/>
                  </a:lnTo>
                  <a:lnTo>
                    <a:pt x="36" y="36"/>
                  </a:lnTo>
                  <a:lnTo>
                    <a:pt x="40" y="32"/>
                  </a:lnTo>
                  <a:lnTo>
                    <a:pt x="44" y="30"/>
                  </a:lnTo>
                  <a:lnTo>
                    <a:pt x="48" y="28"/>
                  </a:lnTo>
                  <a:lnTo>
                    <a:pt x="48" y="28"/>
                  </a:lnTo>
                  <a:lnTo>
                    <a:pt x="54" y="30"/>
                  </a:lnTo>
                  <a:lnTo>
                    <a:pt x="58" y="32"/>
                  </a:lnTo>
                  <a:lnTo>
                    <a:pt x="62" y="36"/>
                  </a:lnTo>
                  <a:lnTo>
                    <a:pt x="62" y="42"/>
                  </a:lnTo>
                  <a:lnTo>
                    <a:pt x="62" y="42"/>
                  </a:lnTo>
                  <a:lnTo>
                    <a:pt x="62" y="48"/>
                  </a:lnTo>
                  <a:lnTo>
                    <a:pt x="58" y="52"/>
                  </a:lnTo>
                  <a:lnTo>
                    <a:pt x="54" y="54"/>
                  </a:lnTo>
                  <a:lnTo>
                    <a:pt x="48" y="56"/>
                  </a:lnTo>
                  <a:lnTo>
                    <a:pt x="48" y="56"/>
                  </a:lnTo>
                  <a:close/>
                </a:path>
              </a:pathLst>
            </a:custGeom>
            <a:grpFill/>
            <a:ln w="9525">
              <a:noFill/>
              <a:round/>
              <a:headEnd/>
              <a:tailEnd/>
            </a:ln>
          </p:spPr>
          <p:txBody>
            <a:bodyPr/>
            <a:lstStyle/>
            <a:p>
              <a:pPr eaLnBrk="1" fontAlgn="auto" hangingPunct="1">
                <a:spcBef>
                  <a:spcPts val="0"/>
                </a:spcBef>
                <a:spcAft>
                  <a:spcPts val="0"/>
                </a:spcAft>
                <a:defRPr/>
              </a:pPr>
              <a:endParaRPr lang="zh-CN" altLang="en-US" sz="1200" dirty="0">
                <a:latin typeface="+mn-lt"/>
                <a:ea typeface="+mn-ea"/>
              </a:endParaRPr>
            </a:p>
          </p:txBody>
        </p:sp>
        <p:sp>
          <p:nvSpPr>
            <p:cNvPr id="44" name="Freeform 54"/>
            <p:cNvSpPr>
              <a:spLocks noEditPoints="1"/>
            </p:cNvSpPr>
            <p:nvPr/>
          </p:nvSpPr>
          <p:spPr bwMode="auto">
            <a:xfrm>
              <a:off x="-4028859" y="4113478"/>
              <a:ext cx="365201" cy="422010"/>
            </a:xfrm>
            <a:custGeom>
              <a:avLst/>
              <a:gdLst/>
              <a:ahLst/>
              <a:cxnLst>
                <a:cxn ang="0">
                  <a:pos x="180" y="34"/>
                </a:cxn>
                <a:cxn ang="0">
                  <a:pos x="180" y="34"/>
                </a:cxn>
                <a:cxn ang="0">
                  <a:pos x="90" y="0"/>
                </a:cxn>
                <a:cxn ang="0">
                  <a:pos x="0" y="34"/>
                </a:cxn>
                <a:cxn ang="0">
                  <a:pos x="0" y="34"/>
                </a:cxn>
                <a:cxn ang="0">
                  <a:pos x="0" y="54"/>
                </a:cxn>
                <a:cxn ang="0">
                  <a:pos x="0" y="82"/>
                </a:cxn>
                <a:cxn ang="0">
                  <a:pos x="4" y="110"/>
                </a:cxn>
                <a:cxn ang="0">
                  <a:pos x="8" y="122"/>
                </a:cxn>
                <a:cxn ang="0">
                  <a:pos x="12" y="134"/>
                </a:cxn>
                <a:cxn ang="0">
                  <a:pos x="12" y="134"/>
                </a:cxn>
                <a:cxn ang="0">
                  <a:pos x="24" y="156"/>
                </a:cxn>
                <a:cxn ang="0">
                  <a:pos x="32" y="168"/>
                </a:cxn>
                <a:cxn ang="0">
                  <a:pos x="42" y="178"/>
                </a:cxn>
                <a:cxn ang="0">
                  <a:pos x="52" y="186"/>
                </a:cxn>
                <a:cxn ang="0">
                  <a:pos x="62" y="194"/>
                </a:cxn>
                <a:cxn ang="0">
                  <a:pos x="76" y="202"/>
                </a:cxn>
                <a:cxn ang="0">
                  <a:pos x="90" y="208"/>
                </a:cxn>
                <a:cxn ang="0">
                  <a:pos x="90" y="208"/>
                </a:cxn>
                <a:cxn ang="0">
                  <a:pos x="104" y="202"/>
                </a:cxn>
                <a:cxn ang="0">
                  <a:pos x="116" y="194"/>
                </a:cxn>
                <a:cxn ang="0">
                  <a:pos x="128" y="186"/>
                </a:cxn>
                <a:cxn ang="0">
                  <a:pos x="138" y="178"/>
                </a:cxn>
                <a:cxn ang="0">
                  <a:pos x="146" y="168"/>
                </a:cxn>
                <a:cxn ang="0">
                  <a:pos x="154" y="156"/>
                </a:cxn>
                <a:cxn ang="0">
                  <a:pos x="166" y="134"/>
                </a:cxn>
                <a:cxn ang="0">
                  <a:pos x="166" y="134"/>
                </a:cxn>
                <a:cxn ang="0">
                  <a:pos x="170" y="122"/>
                </a:cxn>
                <a:cxn ang="0">
                  <a:pos x="174" y="110"/>
                </a:cxn>
                <a:cxn ang="0">
                  <a:pos x="178" y="82"/>
                </a:cxn>
                <a:cxn ang="0">
                  <a:pos x="180" y="54"/>
                </a:cxn>
                <a:cxn ang="0">
                  <a:pos x="180" y="34"/>
                </a:cxn>
                <a:cxn ang="0">
                  <a:pos x="180" y="34"/>
                </a:cxn>
                <a:cxn ang="0">
                  <a:pos x="160" y="48"/>
                </a:cxn>
                <a:cxn ang="0">
                  <a:pos x="160" y="48"/>
                </a:cxn>
                <a:cxn ang="0">
                  <a:pos x="158" y="88"/>
                </a:cxn>
                <a:cxn ang="0">
                  <a:pos x="154" y="110"/>
                </a:cxn>
                <a:cxn ang="0">
                  <a:pos x="150" y="126"/>
                </a:cxn>
                <a:cxn ang="0">
                  <a:pos x="150" y="126"/>
                </a:cxn>
                <a:cxn ang="0">
                  <a:pos x="138" y="146"/>
                </a:cxn>
                <a:cxn ang="0">
                  <a:pos x="126" y="162"/>
                </a:cxn>
                <a:cxn ang="0">
                  <a:pos x="108" y="178"/>
                </a:cxn>
                <a:cxn ang="0">
                  <a:pos x="100" y="184"/>
                </a:cxn>
                <a:cxn ang="0">
                  <a:pos x="90" y="188"/>
                </a:cxn>
                <a:cxn ang="0">
                  <a:pos x="90" y="188"/>
                </a:cxn>
                <a:cxn ang="0">
                  <a:pos x="80" y="184"/>
                </a:cxn>
                <a:cxn ang="0">
                  <a:pos x="70" y="178"/>
                </a:cxn>
                <a:cxn ang="0">
                  <a:pos x="54" y="162"/>
                </a:cxn>
                <a:cxn ang="0">
                  <a:pos x="40" y="146"/>
                </a:cxn>
                <a:cxn ang="0">
                  <a:pos x="30" y="126"/>
                </a:cxn>
                <a:cxn ang="0">
                  <a:pos x="30" y="126"/>
                </a:cxn>
                <a:cxn ang="0">
                  <a:pos x="24" y="110"/>
                </a:cxn>
                <a:cxn ang="0">
                  <a:pos x="20" y="88"/>
                </a:cxn>
                <a:cxn ang="0">
                  <a:pos x="18" y="48"/>
                </a:cxn>
                <a:cxn ang="0">
                  <a:pos x="90" y="20"/>
                </a:cxn>
                <a:cxn ang="0">
                  <a:pos x="162" y="48"/>
                </a:cxn>
                <a:cxn ang="0">
                  <a:pos x="160" y="48"/>
                </a:cxn>
              </a:cxnLst>
              <a:rect l="0" t="0" r="r" b="b"/>
              <a:pathLst>
                <a:path w="180" h="208">
                  <a:moveTo>
                    <a:pt x="180" y="34"/>
                  </a:moveTo>
                  <a:lnTo>
                    <a:pt x="180" y="34"/>
                  </a:lnTo>
                  <a:lnTo>
                    <a:pt x="90" y="0"/>
                  </a:lnTo>
                  <a:lnTo>
                    <a:pt x="0" y="34"/>
                  </a:lnTo>
                  <a:lnTo>
                    <a:pt x="0" y="34"/>
                  </a:lnTo>
                  <a:lnTo>
                    <a:pt x="0" y="54"/>
                  </a:lnTo>
                  <a:lnTo>
                    <a:pt x="0" y="82"/>
                  </a:lnTo>
                  <a:lnTo>
                    <a:pt x="4" y="110"/>
                  </a:lnTo>
                  <a:lnTo>
                    <a:pt x="8" y="122"/>
                  </a:lnTo>
                  <a:lnTo>
                    <a:pt x="12" y="134"/>
                  </a:lnTo>
                  <a:lnTo>
                    <a:pt x="12" y="134"/>
                  </a:lnTo>
                  <a:lnTo>
                    <a:pt x="24" y="156"/>
                  </a:lnTo>
                  <a:lnTo>
                    <a:pt x="32" y="168"/>
                  </a:lnTo>
                  <a:lnTo>
                    <a:pt x="42" y="178"/>
                  </a:lnTo>
                  <a:lnTo>
                    <a:pt x="52" y="186"/>
                  </a:lnTo>
                  <a:lnTo>
                    <a:pt x="62" y="194"/>
                  </a:lnTo>
                  <a:lnTo>
                    <a:pt x="76" y="202"/>
                  </a:lnTo>
                  <a:lnTo>
                    <a:pt x="90" y="208"/>
                  </a:lnTo>
                  <a:lnTo>
                    <a:pt x="90" y="208"/>
                  </a:lnTo>
                  <a:lnTo>
                    <a:pt x="104" y="202"/>
                  </a:lnTo>
                  <a:lnTo>
                    <a:pt x="116" y="194"/>
                  </a:lnTo>
                  <a:lnTo>
                    <a:pt x="128" y="186"/>
                  </a:lnTo>
                  <a:lnTo>
                    <a:pt x="138" y="178"/>
                  </a:lnTo>
                  <a:lnTo>
                    <a:pt x="146" y="168"/>
                  </a:lnTo>
                  <a:lnTo>
                    <a:pt x="154" y="156"/>
                  </a:lnTo>
                  <a:lnTo>
                    <a:pt x="166" y="134"/>
                  </a:lnTo>
                  <a:lnTo>
                    <a:pt x="166" y="134"/>
                  </a:lnTo>
                  <a:lnTo>
                    <a:pt x="170" y="122"/>
                  </a:lnTo>
                  <a:lnTo>
                    <a:pt x="174" y="110"/>
                  </a:lnTo>
                  <a:lnTo>
                    <a:pt x="178" y="82"/>
                  </a:lnTo>
                  <a:lnTo>
                    <a:pt x="180" y="54"/>
                  </a:lnTo>
                  <a:lnTo>
                    <a:pt x="180" y="34"/>
                  </a:lnTo>
                  <a:lnTo>
                    <a:pt x="180" y="34"/>
                  </a:lnTo>
                  <a:close/>
                  <a:moveTo>
                    <a:pt x="160" y="48"/>
                  </a:moveTo>
                  <a:lnTo>
                    <a:pt x="160" y="48"/>
                  </a:lnTo>
                  <a:lnTo>
                    <a:pt x="158" y="88"/>
                  </a:lnTo>
                  <a:lnTo>
                    <a:pt x="154" y="110"/>
                  </a:lnTo>
                  <a:lnTo>
                    <a:pt x="150" y="126"/>
                  </a:lnTo>
                  <a:lnTo>
                    <a:pt x="150" y="126"/>
                  </a:lnTo>
                  <a:lnTo>
                    <a:pt x="138" y="146"/>
                  </a:lnTo>
                  <a:lnTo>
                    <a:pt x="126" y="162"/>
                  </a:lnTo>
                  <a:lnTo>
                    <a:pt x="108" y="178"/>
                  </a:lnTo>
                  <a:lnTo>
                    <a:pt x="100" y="184"/>
                  </a:lnTo>
                  <a:lnTo>
                    <a:pt x="90" y="188"/>
                  </a:lnTo>
                  <a:lnTo>
                    <a:pt x="90" y="188"/>
                  </a:lnTo>
                  <a:lnTo>
                    <a:pt x="80" y="184"/>
                  </a:lnTo>
                  <a:lnTo>
                    <a:pt x="70" y="178"/>
                  </a:lnTo>
                  <a:lnTo>
                    <a:pt x="54" y="162"/>
                  </a:lnTo>
                  <a:lnTo>
                    <a:pt x="40" y="146"/>
                  </a:lnTo>
                  <a:lnTo>
                    <a:pt x="30" y="126"/>
                  </a:lnTo>
                  <a:lnTo>
                    <a:pt x="30" y="126"/>
                  </a:lnTo>
                  <a:lnTo>
                    <a:pt x="24" y="110"/>
                  </a:lnTo>
                  <a:lnTo>
                    <a:pt x="20" y="88"/>
                  </a:lnTo>
                  <a:lnTo>
                    <a:pt x="18" y="48"/>
                  </a:lnTo>
                  <a:lnTo>
                    <a:pt x="90" y="20"/>
                  </a:lnTo>
                  <a:lnTo>
                    <a:pt x="162" y="48"/>
                  </a:lnTo>
                  <a:lnTo>
                    <a:pt x="160" y="48"/>
                  </a:lnTo>
                  <a:close/>
                </a:path>
              </a:pathLst>
            </a:custGeom>
            <a:grpFill/>
            <a:ln w="9525">
              <a:noFill/>
              <a:round/>
              <a:headEnd/>
              <a:tailEnd/>
            </a:ln>
          </p:spPr>
          <p:txBody>
            <a:bodyPr/>
            <a:lstStyle/>
            <a:p>
              <a:pPr eaLnBrk="1" fontAlgn="auto" hangingPunct="1">
                <a:spcBef>
                  <a:spcPts val="0"/>
                </a:spcBef>
                <a:spcAft>
                  <a:spcPts val="0"/>
                </a:spcAft>
                <a:defRPr/>
              </a:pPr>
              <a:endParaRPr lang="zh-CN" altLang="en-US" sz="1200" dirty="0">
                <a:latin typeface="+mn-lt"/>
                <a:ea typeface="+mn-ea"/>
              </a:endParaRPr>
            </a:p>
          </p:txBody>
        </p:sp>
        <p:sp>
          <p:nvSpPr>
            <p:cNvPr id="45" name="Freeform 55"/>
            <p:cNvSpPr>
              <a:spLocks/>
            </p:cNvSpPr>
            <p:nvPr/>
          </p:nvSpPr>
          <p:spPr bwMode="auto">
            <a:xfrm>
              <a:off x="-3927415" y="4247385"/>
              <a:ext cx="198832" cy="223178"/>
            </a:xfrm>
            <a:custGeom>
              <a:avLst/>
              <a:gdLst/>
              <a:ahLst/>
              <a:cxnLst>
                <a:cxn ang="0">
                  <a:pos x="0" y="74"/>
                </a:cxn>
                <a:cxn ang="0">
                  <a:pos x="0" y="74"/>
                </a:cxn>
                <a:cxn ang="0">
                  <a:pos x="8" y="86"/>
                </a:cxn>
                <a:cxn ang="0">
                  <a:pos x="16" y="94"/>
                </a:cxn>
                <a:cxn ang="0">
                  <a:pos x="28" y="102"/>
                </a:cxn>
                <a:cxn ang="0">
                  <a:pos x="40" y="110"/>
                </a:cxn>
                <a:cxn ang="0">
                  <a:pos x="40" y="110"/>
                </a:cxn>
                <a:cxn ang="0">
                  <a:pos x="56" y="100"/>
                </a:cxn>
                <a:cxn ang="0">
                  <a:pos x="70" y="88"/>
                </a:cxn>
                <a:cxn ang="0">
                  <a:pos x="80" y="72"/>
                </a:cxn>
                <a:cxn ang="0">
                  <a:pos x="90" y="56"/>
                </a:cxn>
                <a:cxn ang="0">
                  <a:pos x="90" y="56"/>
                </a:cxn>
                <a:cxn ang="0">
                  <a:pos x="94" y="44"/>
                </a:cxn>
                <a:cxn ang="0">
                  <a:pos x="96" y="30"/>
                </a:cxn>
                <a:cxn ang="0">
                  <a:pos x="98" y="0"/>
                </a:cxn>
                <a:cxn ang="0">
                  <a:pos x="0" y="74"/>
                </a:cxn>
              </a:cxnLst>
              <a:rect l="0" t="0" r="r" b="b"/>
              <a:pathLst>
                <a:path w="98" h="110">
                  <a:moveTo>
                    <a:pt x="0" y="74"/>
                  </a:moveTo>
                  <a:lnTo>
                    <a:pt x="0" y="74"/>
                  </a:lnTo>
                  <a:lnTo>
                    <a:pt x="8" y="86"/>
                  </a:lnTo>
                  <a:lnTo>
                    <a:pt x="16" y="94"/>
                  </a:lnTo>
                  <a:lnTo>
                    <a:pt x="28" y="102"/>
                  </a:lnTo>
                  <a:lnTo>
                    <a:pt x="40" y="110"/>
                  </a:lnTo>
                  <a:lnTo>
                    <a:pt x="40" y="110"/>
                  </a:lnTo>
                  <a:lnTo>
                    <a:pt x="56" y="100"/>
                  </a:lnTo>
                  <a:lnTo>
                    <a:pt x="70" y="88"/>
                  </a:lnTo>
                  <a:lnTo>
                    <a:pt x="80" y="72"/>
                  </a:lnTo>
                  <a:lnTo>
                    <a:pt x="90" y="56"/>
                  </a:lnTo>
                  <a:lnTo>
                    <a:pt x="90" y="56"/>
                  </a:lnTo>
                  <a:lnTo>
                    <a:pt x="94" y="44"/>
                  </a:lnTo>
                  <a:lnTo>
                    <a:pt x="96" y="30"/>
                  </a:lnTo>
                  <a:lnTo>
                    <a:pt x="98" y="0"/>
                  </a:lnTo>
                  <a:lnTo>
                    <a:pt x="0" y="74"/>
                  </a:lnTo>
                  <a:close/>
                </a:path>
              </a:pathLst>
            </a:custGeom>
            <a:grpFill/>
            <a:ln w="9525">
              <a:noFill/>
              <a:round/>
              <a:headEnd/>
              <a:tailEnd/>
            </a:ln>
          </p:spPr>
          <p:txBody>
            <a:bodyPr/>
            <a:lstStyle/>
            <a:p>
              <a:pPr eaLnBrk="1" fontAlgn="auto" hangingPunct="1">
                <a:spcBef>
                  <a:spcPts val="0"/>
                </a:spcBef>
                <a:spcAft>
                  <a:spcPts val="0"/>
                </a:spcAft>
                <a:defRPr/>
              </a:pPr>
              <a:endParaRPr lang="zh-CN" altLang="en-US" sz="1200" dirty="0">
                <a:latin typeface="+mn-lt"/>
                <a:ea typeface="+mn-ea"/>
              </a:endParaRPr>
            </a:p>
          </p:txBody>
        </p:sp>
        <p:sp>
          <p:nvSpPr>
            <p:cNvPr id="46" name="Freeform 56"/>
            <p:cNvSpPr>
              <a:spLocks/>
            </p:cNvSpPr>
            <p:nvPr/>
          </p:nvSpPr>
          <p:spPr bwMode="auto">
            <a:xfrm>
              <a:off x="-3967993" y="4178403"/>
              <a:ext cx="227236" cy="194774"/>
            </a:xfrm>
            <a:custGeom>
              <a:avLst/>
              <a:gdLst/>
              <a:ahLst/>
              <a:cxnLst>
                <a:cxn ang="0">
                  <a:pos x="60" y="0"/>
                </a:cxn>
                <a:cxn ang="0">
                  <a:pos x="0" y="24"/>
                </a:cxn>
                <a:cxn ang="0">
                  <a:pos x="0" y="24"/>
                </a:cxn>
                <a:cxn ang="0">
                  <a:pos x="2" y="58"/>
                </a:cxn>
                <a:cxn ang="0">
                  <a:pos x="4" y="76"/>
                </a:cxn>
                <a:cxn ang="0">
                  <a:pos x="10" y="90"/>
                </a:cxn>
                <a:cxn ang="0">
                  <a:pos x="10" y="90"/>
                </a:cxn>
                <a:cxn ang="0">
                  <a:pos x="12" y="96"/>
                </a:cxn>
                <a:cxn ang="0">
                  <a:pos x="112" y="20"/>
                </a:cxn>
                <a:cxn ang="0">
                  <a:pos x="60" y="0"/>
                </a:cxn>
              </a:cxnLst>
              <a:rect l="0" t="0" r="r" b="b"/>
              <a:pathLst>
                <a:path w="112" h="96">
                  <a:moveTo>
                    <a:pt x="60" y="0"/>
                  </a:moveTo>
                  <a:lnTo>
                    <a:pt x="0" y="24"/>
                  </a:lnTo>
                  <a:lnTo>
                    <a:pt x="0" y="24"/>
                  </a:lnTo>
                  <a:lnTo>
                    <a:pt x="2" y="58"/>
                  </a:lnTo>
                  <a:lnTo>
                    <a:pt x="4" y="76"/>
                  </a:lnTo>
                  <a:lnTo>
                    <a:pt x="10" y="90"/>
                  </a:lnTo>
                  <a:lnTo>
                    <a:pt x="10" y="90"/>
                  </a:lnTo>
                  <a:lnTo>
                    <a:pt x="12" y="96"/>
                  </a:lnTo>
                  <a:lnTo>
                    <a:pt x="112" y="20"/>
                  </a:lnTo>
                  <a:lnTo>
                    <a:pt x="60" y="0"/>
                  </a:lnTo>
                  <a:close/>
                </a:path>
              </a:pathLst>
            </a:custGeom>
            <a:grpFill/>
            <a:ln w="9525">
              <a:noFill/>
              <a:round/>
              <a:headEnd/>
              <a:tailEnd/>
            </a:ln>
          </p:spPr>
          <p:txBody>
            <a:bodyPr/>
            <a:lstStyle/>
            <a:p>
              <a:pPr eaLnBrk="1" fontAlgn="auto" hangingPunct="1">
                <a:spcBef>
                  <a:spcPts val="0"/>
                </a:spcBef>
                <a:spcAft>
                  <a:spcPts val="0"/>
                </a:spcAft>
                <a:defRPr/>
              </a:pPr>
              <a:endParaRPr lang="zh-CN" altLang="en-US" sz="1200" dirty="0">
                <a:latin typeface="+mn-lt"/>
                <a:ea typeface="+mn-ea"/>
              </a:endParaRPr>
            </a:p>
          </p:txBody>
        </p:sp>
      </p:grpSp>
      <p:grpSp>
        <p:nvGrpSpPr>
          <p:cNvPr id="5" name="组合 363"/>
          <p:cNvGrpSpPr/>
          <p:nvPr/>
        </p:nvGrpSpPr>
        <p:grpSpPr>
          <a:xfrm>
            <a:off x="2371069" y="2147204"/>
            <a:ext cx="268754" cy="266527"/>
            <a:chOff x="12163425" y="615950"/>
            <a:chExt cx="371475" cy="368300"/>
          </a:xfrm>
          <a:solidFill>
            <a:schemeClr val="bg1"/>
          </a:solidFill>
        </p:grpSpPr>
        <p:sp>
          <p:nvSpPr>
            <p:cNvPr id="48" name="Freeform 553"/>
            <p:cNvSpPr>
              <a:spLocks noEditPoints="1"/>
            </p:cNvSpPr>
            <p:nvPr/>
          </p:nvSpPr>
          <p:spPr bwMode="auto">
            <a:xfrm>
              <a:off x="12382500" y="838200"/>
              <a:ext cx="152400" cy="146050"/>
            </a:xfrm>
            <a:custGeom>
              <a:avLst/>
              <a:gdLst/>
              <a:ahLst/>
              <a:cxnLst>
                <a:cxn ang="0">
                  <a:pos x="0" y="24"/>
                </a:cxn>
                <a:cxn ang="0">
                  <a:pos x="0" y="52"/>
                </a:cxn>
                <a:cxn ang="0">
                  <a:pos x="0" y="52"/>
                </a:cxn>
                <a:cxn ang="0">
                  <a:pos x="2" y="62"/>
                </a:cxn>
                <a:cxn ang="0">
                  <a:pos x="8" y="70"/>
                </a:cxn>
                <a:cxn ang="0">
                  <a:pos x="16" y="76"/>
                </a:cxn>
                <a:cxn ang="0">
                  <a:pos x="26" y="78"/>
                </a:cxn>
                <a:cxn ang="0">
                  <a:pos x="10" y="92"/>
                </a:cxn>
                <a:cxn ang="0">
                  <a:pos x="86" y="92"/>
                </a:cxn>
                <a:cxn ang="0">
                  <a:pos x="72" y="78"/>
                </a:cxn>
                <a:cxn ang="0">
                  <a:pos x="72" y="78"/>
                </a:cxn>
                <a:cxn ang="0">
                  <a:pos x="82" y="76"/>
                </a:cxn>
                <a:cxn ang="0">
                  <a:pos x="88" y="70"/>
                </a:cxn>
                <a:cxn ang="0">
                  <a:pos x="94" y="62"/>
                </a:cxn>
                <a:cxn ang="0">
                  <a:pos x="96" y="52"/>
                </a:cxn>
                <a:cxn ang="0">
                  <a:pos x="96" y="24"/>
                </a:cxn>
                <a:cxn ang="0">
                  <a:pos x="96" y="24"/>
                </a:cxn>
                <a:cxn ang="0">
                  <a:pos x="94" y="14"/>
                </a:cxn>
                <a:cxn ang="0">
                  <a:pos x="88" y="6"/>
                </a:cxn>
                <a:cxn ang="0">
                  <a:pos x="80" y="2"/>
                </a:cxn>
                <a:cxn ang="0">
                  <a:pos x="72" y="0"/>
                </a:cxn>
                <a:cxn ang="0">
                  <a:pos x="26" y="0"/>
                </a:cxn>
                <a:cxn ang="0">
                  <a:pos x="26" y="0"/>
                </a:cxn>
                <a:cxn ang="0">
                  <a:pos x="16" y="2"/>
                </a:cxn>
                <a:cxn ang="0">
                  <a:pos x="8" y="6"/>
                </a:cxn>
                <a:cxn ang="0">
                  <a:pos x="2" y="14"/>
                </a:cxn>
                <a:cxn ang="0">
                  <a:pos x="0" y="24"/>
                </a:cxn>
                <a:cxn ang="0">
                  <a:pos x="0" y="24"/>
                </a:cxn>
                <a:cxn ang="0">
                  <a:pos x="76" y="24"/>
                </a:cxn>
                <a:cxn ang="0">
                  <a:pos x="76" y="52"/>
                </a:cxn>
                <a:cxn ang="0">
                  <a:pos x="76" y="52"/>
                </a:cxn>
                <a:cxn ang="0">
                  <a:pos x="74" y="56"/>
                </a:cxn>
                <a:cxn ang="0">
                  <a:pos x="72" y="56"/>
                </a:cxn>
                <a:cxn ang="0">
                  <a:pos x="26" y="56"/>
                </a:cxn>
                <a:cxn ang="0">
                  <a:pos x="26" y="56"/>
                </a:cxn>
                <a:cxn ang="0">
                  <a:pos x="22" y="56"/>
                </a:cxn>
                <a:cxn ang="0">
                  <a:pos x="22" y="52"/>
                </a:cxn>
                <a:cxn ang="0">
                  <a:pos x="22" y="24"/>
                </a:cxn>
                <a:cxn ang="0">
                  <a:pos x="22" y="24"/>
                </a:cxn>
                <a:cxn ang="0">
                  <a:pos x="22" y="22"/>
                </a:cxn>
                <a:cxn ang="0">
                  <a:pos x="26" y="20"/>
                </a:cxn>
                <a:cxn ang="0">
                  <a:pos x="72" y="20"/>
                </a:cxn>
                <a:cxn ang="0">
                  <a:pos x="72" y="20"/>
                </a:cxn>
                <a:cxn ang="0">
                  <a:pos x="74" y="22"/>
                </a:cxn>
                <a:cxn ang="0">
                  <a:pos x="76" y="24"/>
                </a:cxn>
                <a:cxn ang="0">
                  <a:pos x="76" y="24"/>
                </a:cxn>
              </a:cxnLst>
              <a:rect l="0" t="0" r="r" b="b"/>
              <a:pathLst>
                <a:path w="96" h="92">
                  <a:moveTo>
                    <a:pt x="0" y="24"/>
                  </a:moveTo>
                  <a:lnTo>
                    <a:pt x="0" y="52"/>
                  </a:lnTo>
                  <a:lnTo>
                    <a:pt x="0" y="52"/>
                  </a:lnTo>
                  <a:lnTo>
                    <a:pt x="2" y="62"/>
                  </a:lnTo>
                  <a:lnTo>
                    <a:pt x="8" y="70"/>
                  </a:lnTo>
                  <a:lnTo>
                    <a:pt x="16" y="76"/>
                  </a:lnTo>
                  <a:lnTo>
                    <a:pt x="26" y="78"/>
                  </a:lnTo>
                  <a:lnTo>
                    <a:pt x="10" y="92"/>
                  </a:lnTo>
                  <a:lnTo>
                    <a:pt x="86" y="92"/>
                  </a:lnTo>
                  <a:lnTo>
                    <a:pt x="72" y="78"/>
                  </a:lnTo>
                  <a:lnTo>
                    <a:pt x="72" y="78"/>
                  </a:lnTo>
                  <a:lnTo>
                    <a:pt x="82" y="76"/>
                  </a:lnTo>
                  <a:lnTo>
                    <a:pt x="88" y="70"/>
                  </a:lnTo>
                  <a:lnTo>
                    <a:pt x="94" y="62"/>
                  </a:lnTo>
                  <a:lnTo>
                    <a:pt x="96" y="52"/>
                  </a:lnTo>
                  <a:lnTo>
                    <a:pt x="96" y="24"/>
                  </a:lnTo>
                  <a:lnTo>
                    <a:pt x="96" y="24"/>
                  </a:lnTo>
                  <a:lnTo>
                    <a:pt x="94" y="14"/>
                  </a:lnTo>
                  <a:lnTo>
                    <a:pt x="88" y="6"/>
                  </a:lnTo>
                  <a:lnTo>
                    <a:pt x="80" y="2"/>
                  </a:lnTo>
                  <a:lnTo>
                    <a:pt x="72" y="0"/>
                  </a:lnTo>
                  <a:lnTo>
                    <a:pt x="26" y="0"/>
                  </a:lnTo>
                  <a:lnTo>
                    <a:pt x="26" y="0"/>
                  </a:lnTo>
                  <a:lnTo>
                    <a:pt x="16" y="2"/>
                  </a:lnTo>
                  <a:lnTo>
                    <a:pt x="8" y="6"/>
                  </a:lnTo>
                  <a:lnTo>
                    <a:pt x="2" y="14"/>
                  </a:lnTo>
                  <a:lnTo>
                    <a:pt x="0" y="24"/>
                  </a:lnTo>
                  <a:lnTo>
                    <a:pt x="0" y="24"/>
                  </a:lnTo>
                  <a:close/>
                  <a:moveTo>
                    <a:pt x="76" y="24"/>
                  </a:moveTo>
                  <a:lnTo>
                    <a:pt x="76" y="52"/>
                  </a:lnTo>
                  <a:lnTo>
                    <a:pt x="76" y="52"/>
                  </a:lnTo>
                  <a:lnTo>
                    <a:pt x="74" y="56"/>
                  </a:lnTo>
                  <a:lnTo>
                    <a:pt x="72" y="56"/>
                  </a:lnTo>
                  <a:lnTo>
                    <a:pt x="26" y="56"/>
                  </a:lnTo>
                  <a:lnTo>
                    <a:pt x="26" y="56"/>
                  </a:lnTo>
                  <a:lnTo>
                    <a:pt x="22" y="56"/>
                  </a:lnTo>
                  <a:lnTo>
                    <a:pt x="22" y="52"/>
                  </a:lnTo>
                  <a:lnTo>
                    <a:pt x="22" y="24"/>
                  </a:lnTo>
                  <a:lnTo>
                    <a:pt x="22" y="24"/>
                  </a:lnTo>
                  <a:lnTo>
                    <a:pt x="22" y="22"/>
                  </a:lnTo>
                  <a:lnTo>
                    <a:pt x="26" y="20"/>
                  </a:lnTo>
                  <a:lnTo>
                    <a:pt x="72" y="20"/>
                  </a:lnTo>
                  <a:lnTo>
                    <a:pt x="72" y="20"/>
                  </a:lnTo>
                  <a:lnTo>
                    <a:pt x="74" y="22"/>
                  </a:lnTo>
                  <a:lnTo>
                    <a:pt x="76" y="24"/>
                  </a:lnTo>
                  <a:lnTo>
                    <a:pt x="76" y="24"/>
                  </a:lnTo>
                  <a:close/>
                </a:path>
              </a:pathLst>
            </a:custGeom>
            <a:grpFill/>
            <a:ln w="9525">
              <a:noFill/>
              <a:round/>
              <a:headEnd/>
              <a:tailEnd/>
            </a:ln>
          </p:spPr>
          <p:txBody>
            <a:bodyPr/>
            <a:lstStyle/>
            <a:p>
              <a:pPr eaLnBrk="1" fontAlgn="auto" hangingPunct="1">
                <a:spcBef>
                  <a:spcPts val="0"/>
                </a:spcBef>
                <a:spcAft>
                  <a:spcPts val="0"/>
                </a:spcAft>
                <a:defRPr/>
              </a:pPr>
              <a:endParaRPr lang="zh-CN" altLang="en-US" sz="1200" dirty="0">
                <a:latin typeface="+mn-lt"/>
                <a:ea typeface="+mn-ea"/>
              </a:endParaRPr>
            </a:p>
          </p:txBody>
        </p:sp>
        <p:sp>
          <p:nvSpPr>
            <p:cNvPr id="49" name="Freeform 554"/>
            <p:cNvSpPr>
              <a:spLocks noEditPoints="1"/>
            </p:cNvSpPr>
            <p:nvPr/>
          </p:nvSpPr>
          <p:spPr bwMode="auto">
            <a:xfrm>
              <a:off x="12163425" y="838200"/>
              <a:ext cx="152400" cy="146050"/>
            </a:xfrm>
            <a:custGeom>
              <a:avLst/>
              <a:gdLst/>
              <a:ahLst/>
              <a:cxnLst>
                <a:cxn ang="0">
                  <a:pos x="26" y="78"/>
                </a:cxn>
                <a:cxn ang="0">
                  <a:pos x="10" y="92"/>
                </a:cxn>
                <a:cxn ang="0">
                  <a:pos x="86" y="92"/>
                </a:cxn>
                <a:cxn ang="0">
                  <a:pos x="72" y="78"/>
                </a:cxn>
                <a:cxn ang="0">
                  <a:pos x="72" y="78"/>
                </a:cxn>
                <a:cxn ang="0">
                  <a:pos x="82" y="76"/>
                </a:cxn>
                <a:cxn ang="0">
                  <a:pos x="90" y="70"/>
                </a:cxn>
                <a:cxn ang="0">
                  <a:pos x="94" y="62"/>
                </a:cxn>
                <a:cxn ang="0">
                  <a:pos x="96" y="52"/>
                </a:cxn>
                <a:cxn ang="0">
                  <a:pos x="96" y="24"/>
                </a:cxn>
                <a:cxn ang="0">
                  <a:pos x="96" y="24"/>
                </a:cxn>
                <a:cxn ang="0">
                  <a:pos x="94" y="14"/>
                </a:cxn>
                <a:cxn ang="0">
                  <a:pos x="88" y="6"/>
                </a:cxn>
                <a:cxn ang="0">
                  <a:pos x="80" y="2"/>
                </a:cxn>
                <a:cxn ang="0">
                  <a:pos x="72" y="0"/>
                </a:cxn>
                <a:cxn ang="0">
                  <a:pos x="26" y="0"/>
                </a:cxn>
                <a:cxn ang="0">
                  <a:pos x="26" y="0"/>
                </a:cxn>
                <a:cxn ang="0">
                  <a:pos x="16" y="2"/>
                </a:cxn>
                <a:cxn ang="0">
                  <a:pos x="8" y="6"/>
                </a:cxn>
                <a:cxn ang="0">
                  <a:pos x="2" y="14"/>
                </a:cxn>
                <a:cxn ang="0">
                  <a:pos x="0" y="24"/>
                </a:cxn>
                <a:cxn ang="0">
                  <a:pos x="0" y="52"/>
                </a:cxn>
                <a:cxn ang="0">
                  <a:pos x="0" y="52"/>
                </a:cxn>
                <a:cxn ang="0">
                  <a:pos x="2" y="62"/>
                </a:cxn>
                <a:cxn ang="0">
                  <a:pos x="8" y="70"/>
                </a:cxn>
                <a:cxn ang="0">
                  <a:pos x="16" y="76"/>
                </a:cxn>
                <a:cxn ang="0">
                  <a:pos x="26" y="78"/>
                </a:cxn>
                <a:cxn ang="0">
                  <a:pos x="26" y="78"/>
                </a:cxn>
                <a:cxn ang="0">
                  <a:pos x="22" y="24"/>
                </a:cxn>
                <a:cxn ang="0">
                  <a:pos x="22" y="24"/>
                </a:cxn>
                <a:cxn ang="0">
                  <a:pos x="22" y="22"/>
                </a:cxn>
                <a:cxn ang="0">
                  <a:pos x="26" y="20"/>
                </a:cxn>
                <a:cxn ang="0">
                  <a:pos x="72" y="20"/>
                </a:cxn>
                <a:cxn ang="0">
                  <a:pos x="72" y="20"/>
                </a:cxn>
                <a:cxn ang="0">
                  <a:pos x="74" y="22"/>
                </a:cxn>
                <a:cxn ang="0">
                  <a:pos x="76" y="24"/>
                </a:cxn>
                <a:cxn ang="0">
                  <a:pos x="76" y="52"/>
                </a:cxn>
                <a:cxn ang="0">
                  <a:pos x="76" y="52"/>
                </a:cxn>
                <a:cxn ang="0">
                  <a:pos x="74" y="56"/>
                </a:cxn>
                <a:cxn ang="0">
                  <a:pos x="72" y="56"/>
                </a:cxn>
                <a:cxn ang="0">
                  <a:pos x="26" y="56"/>
                </a:cxn>
                <a:cxn ang="0">
                  <a:pos x="26" y="56"/>
                </a:cxn>
                <a:cxn ang="0">
                  <a:pos x="22" y="56"/>
                </a:cxn>
                <a:cxn ang="0">
                  <a:pos x="22" y="52"/>
                </a:cxn>
                <a:cxn ang="0">
                  <a:pos x="22" y="24"/>
                </a:cxn>
              </a:cxnLst>
              <a:rect l="0" t="0" r="r" b="b"/>
              <a:pathLst>
                <a:path w="96" h="92">
                  <a:moveTo>
                    <a:pt x="26" y="78"/>
                  </a:moveTo>
                  <a:lnTo>
                    <a:pt x="10" y="92"/>
                  </a:lnTo>
                  <a:lnTo>
                    <a:pt x="86" y="92"/>
                  </a:lnTo>
                  <a:lnTo>
                    <a:pt x="72" y="78"/>
                  </a:lnTo>
                  <a:lnTo>
                    <a:pt x="72" y="78"/>
                  </a:lnTo>
                  <a:lnTo>
                    <a:pt x="82" y="76"/>
                  </a:lnTo>
                  <a:lnTo>
                    <a:pt x="90" y="70"/>
                  </a:lnTo>
                  <a:lnTo>
                    <a:pt x="94" y="62"/>
                  </a:lnTo>
                  <a:lnTo>
                    <a:pt x="96" y="52"/>
                  </a:lnTo>
                  <a:lnTo>
                    <a:pt x="96" y="24"/>
                  </a:lnTo>
                  <a:lnTo>
                    <a:pt x="96" y="24"/>
                  </a:lnTo>
                  <a:lnTo>
                    <a:pt x="94" y="14"/>
                  </a:lnTo>
                  <a:lnTo>
                    <a:pt x="88" y="6"/>
                  </a:lnTo>
                  <a:lnTo>
                    <a:pt x="80" y="2"/>
                  </a:lnTo>
                  <a:lnTo>
                    <a:pt x="72" y="0"/>
                  </a:lnTo>
                  <a:lnTo>
                    <a:pt x="26" y="0"/>
                  </a:lnTo>
                  <a:lnTo>
                    <a:pt x="26" y="0"/>
                  </a:lnTo>
                  <a:lnTo>
                    <a:pt x="16" y="2"/>
                  </a:lnTo>
                  <a:lnTo>
                    <a:pt x="8" y="6"/>
                  </a:lnTo>
                  <a:lnTo>
                    <a:pt x="2" y="14"/>
                  </a:lnTo>
                  <a:lnTo>
                    <a:pt x="0" y="24"/>
                  </a:lnTo>
                  <a:lnTo>
                    <a:pt x="0" y="52"/>
                  </a:lnTo>
                  <a:lnTo>
                    <a:pt x="0" y="52"/>
                  </a:lnTo>
                  <a:lnTo>
                    <a:pt x="2" y="62"/>
                  </a:lnTo>
                  <a:lnTo>
                    <a:pt x="8" y="70"/>
                  </a:lnTo>
                  <a:lnTo>
                    <a:pt x="16" y="76"/>
                  </a:lnTo>
                  <a:lnTo>
                    <a:pt x="26" y="78"/>
                  </a:lnTo>
                  <a:lnTo>
                    <a:pt x="26" y="78"/>
                  </a:lnTo>
                  <a:close/>
                  <a:moveTo>
                    <a:pt x="22" y="24"/>
                  </a:moveTo>
                  <a:lnTo>
                    <a:pt x="22" y="24"/>
                  </a:lnTo>
                  <a:lnTo>
                    <a:pt x="22" y="22"/>
                  </a:lnTo>
                  <a:lnTo>
                    <a:pt x="26" y="20"/>
                  </a:lnTo>
                  <a:lnTo>
                    <a:pt x="72" y="20"/>
                  </a:lnTo>
                  <a:lnTo>
                    <a:pt x="72" y="20"/>
                  </a:lnTo>
                  <a:lnTo>
                    <a:pt x="74" y="22"/>
                  </a:lnTo>
                  <a:lnTo>
                    <a:pt x="76" y="24"/>
                  </a:lnTo>
                  <a:lnTo>
                    <a:pt x="76" y="52"/>
                  </a:lnTo>
                  <a:lnTo>
                    <a:pt x="76" y="52"/>
                  </a:lnTo>
                  <a:lnTo>
                    <a:pt x="74" y="56"/>
                  </a:lnTo>
                  <a:lnTo>
                    <a:pt x="72" y="56"/>
                  </a:lnTo>
                  <a:lnTo>
                    <a:pt x="26" y="56"/>
                  </a:lnTo>
                  <a:lnTo>
                    <a:pt x="26" y="56"/>
                  </a:lnTo>
                  <a:lnTo>
                    <a:pt x="22" y="56"/>
                  </a:lnTo>
                  <a:lnTo>
                    <a:pt x="22" y="52"/>
                  </a:lnTo>
                  <a:lnTo>
                    <a:pt x="22" y="24"/>
                  </a:lnTo>
                  <a:close/>
                </a:path>
              </a:pathLst>
            </a:custGeom>
            <a:grpFill/>
            <a:ln w="9525">
              <a:noFill/>
              <a:round/>
              <a:headEnd/>
              <a:tailEnd/>
            </a:ln>
          </p:spPr>
          <p:txBody>
            <a:bodyPr/>
            <a:lstStyle/>
            <a:p>
              <a:pPr eaLnBrk="1" fontAlgn="auto" hangingPunct="1">
                <a:spcBef>
                  <a:spcPts val="0"/>
                </a:spcBef>
                <a:spcAft>
                  <a:spcPts val="0"/>
                </a:spcAft>
                <a:defRPr/>
              </a:pPr>
              <a:endParaRPr lang="zh-CN" altLang="en-US" sz="1200" dirty="0">
                <a:latin typeface="+mn-lt"/>
                <a:ea typeface="+mn-ea"/>
              </a:endParaRPr>
            </a:p>
          </p:txBody>
        </p:sp>
        <p:sp>
          <p:nvSpPr>
            <p:cNvPr id="50" name="Freeform 555"/>
            <p:cNvSpPr>
              <a:spLocks noEditPoints="1"/>
            </p:cNvSpPr>
            <p:nvPr/>
          </p:nvSpPr>
          <p:spPr bwMode="auto">
            <a:xfrm>
              <a:off x="12274550" y="615950"/>
              <a:ext cx="152400" cy="149225"/>
            </a:xfrm>
            <a:custGeom>
              <a:avLst/>
              <a:gdLst/>
              <a:ahLst/>
              <a:cxnLst>
                <a:cxn ang="0">
                  <a:pos x="24" y="78"/>
                </a:cxn>
                <a:cxn ang="0">
                  <a:pos x="10" y="94"/>
                </a:cxn>
                <a:cxn ang="0">
                  <a:pos x="86" y="94"/>
                </a:cxn>
                <a:cxn ang="0">
                  <a:pos x="70" y="78"/>
                </a:cxn>
                <a:cxn ang="0">
                  <a:pos x="70" y="78"/>
                </a:cxn>
                <a:cxn ang="0">
                  <a:pos x="80" y="76"/>
                </a:cxn>
                <a:cxn ang="0">
                  <a:pos x="88" y="72"/>
                </a:cxn>
                <a:cxn ang="0">
                  <a:pos x="94" y="64"/>
                </a:cxn>
                <a:cxn ang="0">
                  <a:pos x="96" y="54"/>
                </a:cxn>
                <a:cxn ang="0">
                  <a:pos x="96" y="26"/>
                </a:cxn>
                <a:cxn ang="0">
                  <a:pos x="96" y="26"/>
                </a:cxn>
                <a:cxn ang="0">
                  <a:pos x="94" y="16"/>
                </a:cxn>
                <a:cxn ang="0">
                  <a:pos x="88" y="8"/>
                </a:cxn>
                <a:cxn ang="0">
                  <a:pos x="80" y="2"/>
                </a:cxn>
                <a:cxn ang="0">
                  <a:pos x="70" y="0"/>
                </a:cxn>
                <a:cxn ang="0">
                  <a:pos x="24" y="0"/>
                </a:cxn>
                <a:cxn ang="0">
                  <a:pos x="24" y="0"/>
                </a:cxn>
                <a:cxn ang="0">
                  <a:pos x="14" y="2"/>
                </a:cxn>
                <a:cxn ang="0">
                  <a:pos x="6" y="8"/>
                </a:cxn>
                <a:cxn ang="0">
                  <a:pos x="2" y="16"/>
                </a:cxn>
                <a:cxn ang="0">
                  <a:pos x="0" y="26"/>
                </a:cxn>
                <a:cxn ang="0">
                  <a:pos x="0" y="54"/>
                </a:cxn>
                <a:cxn ang="0">
                  <a:pos x="0" y="54"/>
                </a:cxn>
                <a:cxn ang="0">
                  <a:pos x="2" y="64"/>
                </a:cxn>
                <a:cxn ang="0">
                  <a:pos x="6" y="72"/>
                </a:cxn>
                <a:cxn ang="0">
                  <a:pos x="14" y="76"/>
                </a:cxn>
                <a:cxn ang="0">
                  <a:pos x="24" y="78"/>
                </a:cxn>
                <a:cxn ang="0">
                  <a:pos x="24" y="78"/>
                </a:cxn>
                <a:cxn ang="0">
                  <a:pos x="20" y="26"/>
                </a:cxn>
                <a:cxn ang="0">
                  <a:pos x="20" y="26"/>
                </a:cxn>
                <a:cxn ang="0">
                  <a:pos x="22" y="22"/>
                </a:cxn>
                <a:cxn ang="0">
                  <a:pos x="24" y="22"/>
                </a:cxn>
                <a:cxn ang="0">
                  <a:pos x="70" y="22"/>
                </a:cxn>
                <a:cxn ang="0">
                  <a:pos x="70" y="22"/>
                </a:cxn>
                <a:cxn ang="0">
                  <a:pos x="74" y="22"/>
                </a:cxn>
                <a:cxn ang="0">
                  <a:pos x="74" y="26"/>
                </a:cxn>
                <a:cxn ang="0">
                  <a:pos x="74" y="54"/>
                </a:cxn>
                <a:cxn ang="0">
                  <a:pos x="74" y="54"/>
                </a:cxn>
                <a:cxn ang="0">
                  <a:pos x="74" y="56"/>
                </a:cxn>
                <a:cxn ang="0">
                  <a:pos x="70" y="58"/>
                </a:cxn>
                <a:cxn ang="0">
                  <a:pos x="24" y="58"/>
                </a:cxn>
                <a:cxn ang="0">
                  <a:pos x="24" y="58"/>
                </a:cxn>
                <a:cxn ang="0">
                  <a:pos x="22" y="56"/>
                </a:cxn>
                <a:cxn ang="0">
                  <a:pos x="20" y="54"/>
                </a:cxn>
                <a:cxn ang="0">
                  <a:pos x="20" y="26"/>
                </a:cxn>
              </a:cxnLst>
              <a:rect l="0" t="0" r="r" b="b"/>
              <a:pathLst>
                <a:path w="96" h="94">
                  <a:moveTo>
                    <a:pt x="24" y="78"/>
                  </a:moveTo>
                  <a:lnTo>
                    <a:pt x="10" y="94"/>
                  </a:lnTo>
                  <a:lnTo>
                    <a:pt x="86" y="94"/>
                  </a:lnTo>
                  <a:lnTo>
                    <a:pt x="70" y="78"/>
                  </a:lnTo>
                  <a:lnTo>
                    <a:pt x="70" y="78"/>
                  </a:lnTo>
                  <a:lnTo>
                    <a:pt x="80" y="76"/>
                  </a:lnTo>
                  <a:lnTo>
                    <a:pt x="88" y="72"/>
                  </a:lnTo>
                  <a:lnTo>
                    <a:pt x="94" y="64"/>
                  </a:lnTo>
                  <a:lnTo>
                    <a:pt x="96" y="54"/>
                  </a:lnTo>
                  <a:lnTo>
                    <a:pt x="96" y="26"/>
                  </a:lnTo>
                  <a:lnTo>
                    <a:pt x="96" y="26"/>
                  </a:lnTo>
                  <a:lnTo>
                    <a:pt x="94" y="16"/>
                  </a:lnTo>
                  <a:lnTo>
                    <a:pt x="88" y="8"/>
                  </a:lnTo>
                  <a:lnTo>
                    <a:pt x="80" y="2"/>
                  </a:lnTo>
                  <a:lnTo>
                    <a:pt x="70" y="0"/>
                  </a:lnTo>
                  <a:lnTo>
                    <a:pt x="24" y="0"/>
                  </a:lnTo>
                  <a:lnTo>
                    <a:pt x="24" y="0"/>
                  </a:lnTo>
                  <a:lnTo>
                    <a:pt x="14" y="2"/>
                  </a:lnTo>
                  <a:lnTo>
                    <a:pt x="6" y="8"/>
                  </a:lnTo>
                  <a:lnTo>
                    <a:pt x="2" y="16"/>
                  </a:lnTo>
                  <a:lnTo>
                    <a:pt x="0" y="26"/>
                  </a:lnTo>
                  <a:lnTo>
                    <a:pt x="0" y="54"/>
                  </a:lnTo>
                  <a:lnTo>
                    <a:pt x="0" y="54"/>
                  </a:lnTo>
                  <a:lnTo>
                    <a:pt x="2" y="64"/>
                  </a:lnTo>
                  <a:lnTo>
                    <a:pt x="6" y="72"/>
                  </a:lnTo>
                  <a:lnTo>
                    <a:pt x="14" y="76"/>
                  </a:lnTo>
                  <a:lnTo>
                    <a:pt x="24" y="78"/>
                  </a:lnTo>
                  <a:lnTo>
                    <a:pt x="24" y="78"/>
                  </a:lnTo>
                  <a:close/>
                  <a:moveTo>
                    <a:pt x="20" y="26"/>
                  </a:moveTo>
                  <a:lnTo>
                    <a:pt x="20" y="26"/>
                  </a:lnTo>
                  <a:lnTo>
                    <a:pt x="22" y="22"/>
                  </a:lnTo>
                  <a:lnTo>
                    <a:pt x="24" y="22"/>
                  </a:lnTo>
                  <a:lnTo>
                    <a:pt x="70" y="22"/>
                  </a:lnTo>
                  <a:lnTo>
                    <a:pt x="70" y="22"/>
                  </a:lnTo>
                  <a:lnTo>
                    <a:pt x="74" y="22"/>
                  </a:lnTo>
                  <a:lnTo>
                    <a:pt x="74" y="26"/>
                  </a:lnTo>
                  <a:lnTo>
                    <a:pt x="74" y="54"/>
                  </a:lnTo>
                  <a:lnTo>
                    <a:pt x="74" y="54"/>
                  </a:lnTo>
                  <a:lnTo>
                    <a:pt x="74" y="56"/>
                  </a:lnTo>
                  <a:lnTo>
                    <a:pt x="70" y="58"/>
                  </a:lnTo>
                  <a:lnTo>
                    <a:pt x="24" y="58"/>
                  </a:lnTo>
                  <a:lnTo>
                    <a:pt x="24" y="58"/>
                  </a:lnTo>
                  <a:lnTo>
                    <a:pt x="22" y="56"/>
                  </a:lnTo>
                  <a:lnTo>
                    <a:pt x="20" y="54"/>
                  </a:lnTo>
                  <a:lnTo>
                    <a:pt x="20" y="26"/>
                  </a:lnTo>
                  <a:close/>
                </a:path>
              </a:pathLst>
            </a:custGeom>
            <a:grpFill/>
            <a:ln w="9525">
              <a:noFill/>
              <a:round/>
              <a:headEnd/>
              <a:tailEnd/>
            </a:ln>
          </p:spPr>
          <p:txBody>
            <a:bodyPr/>
            <a:lstStyle/>
            <a:p>
              <a:pPr eaLnBrk="1" fontAlgn="auto" hangingPunct="1">
                <a:spcBef>
                  <a:spcPts val="0"/>
                </a:spcBef>
                <a:spcAft>
                  <a:spcPts val="0"/>
                </a:spcAft>
                <a:defRPr/>
              </a:pPr>
              <a:endParaRPr lang="zh-CN" altLang="en-US" sz="1200" dirty="0">
                <a:latin typeface="+mn-lt"/>
                <a:ea typeface="+mn-ea"/>
              </a:endParaRPr>
            </a:p>
          </p:txBody>
        </p:sp>
        <p:sp>
          <p:nvSpPr>
            <p:cNvPr id="51" name="Freeform 556"/>
            <p:cNvSpPr>
              <a:spLocks/>
            </p:cNvSpPr>
            <p:nvPr/>
          </p:nvSpPr>
          <p:spPr bwMode="auto">
            <a:xfrm>
              <a:off x="12239625" y="771525"/>
              <a:ext cx="231775" cy="57150"/>
            </a:xfrm>
            <a:custGeom>
              <a:avLst/>
              <a:gdLst/>
              <a:ahLst/>
              <a:cxnLst>
                <a:cxn ang="0">
                  <a:pos x="4" y="36"/>
                </a:cxn>
                <a:cxn ang="0">
                  <a:pos x="4" y="36"/>
                </a:cxn>
                <a:cxn ang="0">
                  <a:pos x="6" y="34"/>
                </a:cxn>
                <a:cxn ang="0">
                  <a:pos x="8" y="32"/>
                </a:cxn>
                <a:cxn ang="0">
                  <a:pos x="8" y="26"/>
                </a:cxn>
                <a:cxn ang="0">
                  <a:pos x="138" y="26"/>
                </a:cxn>
                <a:cxn ang="0">
                  <a:pos x="138" y="32"/>
                </a:cxn>
                <a:cxn ang="0">
                  <a:pos x="138" y="32"/>
                </a:cxn>
                <a:cxn ang="0">
                  <a:pos x="138" y="34"/>
                </a:cxn>
                <a:cxn ang="0">
                  <a:pos x="142" y="36"/>
                </a:cxn>
                <a:cxn ang="0">
                  <a:pos x="142" y="36"/>
                </a:cxn>
                <a:cxn ang="0">
                  <a:pos x="144" y="34"/>
                </a:cxn>
                <a:cxn ang="0">
                  <a:pos x="146" y="32"/>
                </a:cxn>
                <a:cxn ang="0">
                  <a:pos x="146" y="22"/>
                </a:cxn>
                <a:cxn ang="0">
                  <a:pos x="146" y="22"/>
                </a:cxn>
                <a:cxn ang="0">
                  <a:pos x="144" y="18"/>
                </a:cxn>
                <a:cxn ang="0">
                  <a:pos x="144" y="18"/>
                </a:cxn>
                <a:cxn ang="0">
                  <a:pos x="142" y="16"/>
                </a:cxn>
                <a:cxn ang="0">
                  <a:pos x="76" y="16"/>
                </a:cxn>
                <a:cxn ang="0">
                  <a:pos x="76" y="4"/>
                </a:cxn>
                <a:cxn ang="0">
                  <a:pos x="76" y="4"/>
                </a:cxn>
                <a:cxn ang="0">
                  <a:pos x="76" y="2"/>
                </a:cxn>
                <a:cxn ang="0">
                  <a:pos x="72" y="0"/>
                </a:cxn>
                <a:cxn ang="0">
                  <a:pos x="72" y="0"/>
                </a:cxn>
                <a:cxn ang="0">
                  <a:pos x="70" y="2"/>
                </a:cxn>
                <a:cxn ang="0">
                  <a:pos x="68" y="4"/>
                </a:cxn>
                <a:cxn ang="0">
                  <a:pos x="68" y="16"/>
                </a:cxn>
                <a:cxn ang="0">
                  <a:pos x="4" y="16"/>
                </a:cxn>
                <a:cxn ang="0">
                  <a:pos x="4" y="16"/>
                </a:cxn>
                <a:cxn ang="0">
                  <a:pos x="0" y="18"/>
                </a:cxn>
                <a:cxn ang="0">
                  <a:pos x="0" y="18"/>
                </a:cxn>
                <a:cxn ang="0">
                  <a:pos x="0" y="22"/>
                </a:cxn>
                <a:cxn ang="0">
                  <a:pos x="0" y="32"/>
                </a:cxn>
                <a:cxn ang="0">
                  <a:pos x="0" y="32"/>
                </a:cxn>
                <a:cxn ang="0">
                  <a:pos x="0" y="34"/>
                </a:cxn>
                <a:cxn ang="0">
                  <a:pos x="4" y="36"/>
                </a:cxn>
                <a:cxn ang="0">
                  <a:pos x="4" y="36"/>
                </a:cxn>
              </a:cxnLst>
              <a:rect l="0" t="0" r="r" b="b"/>
              <a:pathLst>
                <a:path w="146" h="36">
                  <a:moveTo>
                    <a:pt x="4" y="36"/>
                  </a:moveTo>
                  <a:lnTo>
                    <a:pt x="4" y="36"/>
                  </a:lnTo>
                  <a:lnTo>
                    <a:pt x="6" y="34"/>
                  </a:lnTo>
                  <a:lnTo>
                    <a:pt x="8" y="32"/>
                  </a:lnTo>
                  <a:lnTo>
                    <a:pt x="8" y="26"/>
                  </a:lnTo>
                  <a:lnTo>
                    <a:pt x="138" y="26"/>
                  </a:lnTo>
                  <a:lnTo>
                    <a:pt x="138" y="32"/>
                  </a:lnTo>
                  <a:lnTo>
                    <a:pt x="138" y="32"/>
                  </a:lnTo>
                  <a:lnTo>
                    <a:pt x="138" y="34"/>
                  </a:lnTo>
                  <a:lnTo>
                    <a:pt x="142" y="36"/>
                  </a:lnTo>
                  <a:lnTo>
                    <a:pt x="142" y="36"/>
                  </a:lnTo>
                  <a:lnTo>
                    <a:pt x="144" y="34"/>
                  </a:lnTo>
                  <a:lnTo>
                    <a:pt x="146" y="32"/>
                  </a:lnTo>
                  <a:lnTo>
                    <a:pt x="146" y="22"/>
                  </a:lnTo>
                  <a:lnTo>
                    <a:pt x="146" y="22"/>
                  </a:lnTo>
                  <a:lnTo>
                    <a:pt x="144" y="18"/>
                  </a:lnTo>
                  <a:lnTo>
                    <a:pt x="144" y="18"/>
                  </a:lnTo>
                  <a:lnTo>
                    <a:pt x="142" y="16"/>
                  </a:lnTo>
                  <a:lnTo>
                    <a:pt x="76" y="16"/>
                  </a:lnTo>
                  <a:lnTo>
                    <a:pt x="76" y="4"/>
                  </a:lnTo>
                  <a:lnTo>
                    <a:pt x="76" y="4"/>
                  </a:lnTo>
                  <a:lnTo>
                    <a:pt x="76" y="2"/>
                  </a:lnTo>
                  <a:lnTo>
                    <a:pt x="72" y="0"/>
                  </a:lnTo>
                  <a:lnTo>
                    <a:pt x="72" y="0"/>
                  </a:lnTo>
                  <a:lnTo>
                    <a:pt x="70" y="2"/>
                  </a:lnTo>
                  <a:lnTo>
                    <a:pt x="68" y="4"/>
                  </a:lnTo>
                  <a:lnTo>
                    <a:pt x="68" y="16"/>
                  </a:lnTo>
                  <a:lnTo>
                    <a:pt x="4" y="16"/>
                  </a:lnTo>
                  <a:lnTo>
                    <a:pt x="4" y="16"/>
                  </a:lnTo>
                  <a:lnTo>
                    <a:pt x="0" y="18"/>
                  </a:lnTo>
                  <a:lnTo>
                    <a:pt x="0" y="18"/>
                  </a:lnTo>
                  <a:lnTo>
                    <a:pt x="0" y="22"/>
                  </a:lnTo>
                  <a:lnTo>
                    <a:pt x="0" y="32"/>
                  </a:lnTo>
                  <a:lnTo>
                    <a:pt x="0" y="32"/>
                  </a:lnTo>
                  <a:lnTo>
                    <a:pt x="0" y="34"/>
                  </a:lnTo>
                  <a:lnTo>
                    <a:pt x="4" y="36"/>
                  </a:lnTo>
                  <a:lnTo>
                    <a:pt x="4" y="36"/>
                  </a:lnTo>
                  <a:close/>
                </a:path>
              </a:pathLst>
            </a:custGeom>
            <a:grpFill/>
            <a:ln w="9525">
              <a:noFill/>
              <a:round/>
              <a:headEnd/>
              <a:tailEnd/>
            </a:ln>
          </p:spPr>
          <p:txBody>
            <a:bodyPr/>
            <a:lstStyle/>
            <a:p>
              <a:pPr eaLnBrk="1" fontAlgn="auto" hangingPunct="1">
                <a:spcBef>
                  <a:spcPts val="0"/>
                </a:spcBef>
                <a:spcAft>
                  <a:spcPts val="0"/>
                </a:spcAft>
                <a:defRPr/>
              </a:pPr>
              <a:endParaRPr lang="zh-CN" altLang="en-US" sz="1200" dirty="0">
                <a:latin typeface="+mn-lt"/>
                <a:ea typeface="+mn-ea"/>
              </a:endParaRPr>
            </a:p>
          </p:txBody>
        </p:sp>
      </p:grpSp>
      <p:sp>
        <p:nvSpPr>
          <p:cNvPr id="52" name="矩形 51"/>
          <p:cNvSpPr/>
          <p:nvPr/>
        </p:nvSpPr>
        <p:spPr>
          <a:xfrm>
            <a:off x="2193157" y="2397125"/>
            <a:ext cx="588962" cy="254000"/>
          </a:xfrm>
          <a:prstGeom prst="rect">
            <a:avLst/>
          </a:prstGeom>
        </p:spPr>
        <p:txBody>
          <a:bodyPr wrap="none">
            <a:spAutoFit/>
          </a:bodyPr>
          <a:lstStyle/>
          <a:p>
            <a:pPr defTabSz="658240" fontAlgn="auto">
              <a:spcBef>
                <a:spcPts val="0"/>
              </a:spcBef>
              <a:spcAft>
                <a:spcPts val="0"/>
              </a:spcAft>
              <a:defRPr/>
            </a:pPr>
            <a:r>
              <a:rPr lang="zh-CN" altLang="en-US" sz="1050" b="1" dirty="0">
                <a:solidFill>
                  <a:schemeClr val="bg1"/>
                </a:solidFill>
                <a:ea typeface="华文细黑" pitchFamily="2" charset="-122"/>
              </a:rPr>
              <a:t>大容量</a:t>
            </a:r>
          </a:p>
        </p:txBody>
      </p:sp>
    </p:spTree>
    <p:custDataLst>
      <p:tags r:id="rId1"/>
    </p:custDataLst>
  </p:cSld>
  <p:clrMapOvr>
    <a:masterClrMapping/>
  </p:clrMapOvr>
  <p:transition advClick="0" advTm="8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 1"/>
          <p:cNvSpPr>
            <a:spLocks noGrp="1"/>
          </p:cNvSpPr>
          <p:nvPr>
            <p:ph type="title" idx="4294967295"/>
          </p:nvPr>
        </p:nvSpPr>
        <p:spPr>
          <a:xfrm>
            <a:off x="395288" y="150641"/>
            <a:ext cx="7827963" cy="395287"/>
          </a:xfrm>
        </p:spPr>
        <p:txBody>
          <a:bodyPr tIns="30040" rIns="60081" bIns="30040"/>
          <a:lstStyle/>
          <a:p>
            <a:pPr eaLnBrk="1" hangingPunct="1">
              <a:defRPr/>
            </a:pPr>
            <a:r>
              <a:rPr lang="en-US" altLang="zh-CN" sz="2800" b="0" kern="1200" dirty="0" smtClean="0">
                <a:solidFill>
                  <a:srgbClr val="C00000"/>
                </a:solidFill>
                <a:latin typeface="微软雅黑" panose="020B0503020204020204" pitchFamily="34" charset="-122"/>
                <a:ea typeface="微软雅黑" panose="020B0503020204020204" pitchFamily="34" charset="-122"/>
                <a:cs typeface="Arial" pitchFamily="34" charset="0"/>
                <a:sym typeface="Arial"/>
              </a:rPr>
              <a:t>ME60</a:t>
            </a:r>
            <a:r>
              <a:rPr lang="zh-CN" altLang="en-US" sz="2800" b="0" kern="1200" dirty="0" smtClean="0">
                <a:solidFill>
                  <a:srgbClr val="C00000"/>
                </a:solidFill>
                <a:latin typeface="微软雅黑" panose="020B0503020204020204" pitchFamily="34" charset="-122"/>
                <a:ea typeface="微软雅黑" panose="020B0503020204020204" pitchFamily="34" charset="-122"/>
                <a:cs typeface="Arial" pitchFamily="34" charset="0"/>
                <a:sym typeface="Arial"/>
              </a:rPr>
              <a:t>系列化板卡发展</a:t>
            </a:r>
            <a:endParaRPr lang="zh-CN" altLang="en-US" sz="2800" b="0" kern="1200" dirty="0">
              <a:solidFill>
                <a:srgbClr val="C00000"/>
              </a:solidFill>
              <a:latin typeface="微软雅黑" panose="020B0503020204020204" pitchFamily="34" charset="-122"/>
              <a:ea typeface="微软雅黑" panose="020B0503020204020204" pitchFamily="34" charset="-122"/>
              <a:cs typeface="Arial" pitchFamily="34" charset="0"/>
              <a:sym typeface="Arial"/>
            </a:endParaRPr>
          </a:p>
        </p:txBody>
      </p:sp>
      <p:pic>
        <p:nvPicPr>
          <p:cNvPr id="46083" name="Picture 39" descr="SSX31-2"/>
          <p:cNvPicPr>
            <a:picLocks noGrp="1" noChangeAspect="1" noChangeArrowheads="1"/>
          </p:cNvPicPr>
          <p:nvPr>
            <p:ph idx="4294967295"/>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591" y="3859213"/>
            <a:ext cx="708025" cy="395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237"/>
          <p:cNvSpPr>
            <a:spLocks/>
          </p:cNvSpPr>
          <p:nvPr/>
        </p:nvSpPr>
        <p:spPr bwMode="auto">
          <a:xfrm rot="5400000" flipH="1" flipV="1">
            <a:off x="3179763" y="-2093913"/>
            <a:ext cx="2770188" cy="7986713"/>
          </a:xfrm>
          <a:custGeom>
            <a:avLst/>
            <a:gdLst>
              <a:gd name="T0" fmla="*/ 2147483647 w 1554"/>
              <a:gd name="T1" fmla="*/ 2147483647 h 1743"/>
              <a:gd name="T2" fmla="*/ 2147483647 w 1554"/>
              <a:gd name="T3" fmla="*/ 2147483647 h 1743"/>
              <a:gd name="T4" fmla="*/ 2147483647 w 1554"/>
              <a:gd name="T5" fmla="*/ 2147483647 h 1743"/>
              <a:gd name="T6" fmla="*/ 2147483647 w 1554"/>
              <a:gd name="T7" fmla="*/ 2147483647 h 1743"/>
              <a:gd name="T8" fmla="*/ 2147483647 w 1554"/>
              <a:gd name="T9" fmla="*/ 2147483647 h 1743"/>
              <a:gd name="T10" fmla="*/ 2147483647 w 1554"/>
              <a:gd name="T11" fmla="*/ 2147483647 h 1743"/>
              <a:gd name="T12" fmla="*/ 2147483647 w 1554"/>
              <a:gd name="T13" fmla="*/ 2147483647 h 1743"/>
              <a:gd name="T14" fmla="*/ 2147483647 w 1554"/>
              <a:gd name="T15" fmla="*/ 2147483647 h 1743"/>
              <a:gd name="T16" fmla="*/ 2147483647 w 1554"/>
              <a:gd name="T17" fmla="*/ 2147483647 h 1743"/>
              <a:gd name="T18" fmla="*/ 2147483647 w 1554"/>
              <a:gd name="T19" fmla="*/ 2147483647 h 1743"/>
              <a:gd name="T20" fmla="*/ 2147483647 w 1554"/>
              <a:gd name="T21" fmla="*/ 2147483647 h 1743"/>
              <a:gd name="T22" fmla="*/ 2147483647 w 1554"/>
              <a:gd name="T23" fmla="*/ 2147483647 h 1743"/>
              <a:gd name="T24" fmla="*/ 2147483647 w 1554"/>
              <a:gd name="T25" fmla="*/ 2147483647 h 1743"/>
              <a:gd name="T26" fmla="*/ 2147483647 w 1554"/>
              <a:gd name="T27" fmla="*/ 2147483647 h 1743"/>
              <a:gd name="T28" fmla="*/ 2147483647 w 1554"/>
              <a:gd name="T29" fmla="*/ 2147483647 h 1743"/>
              <a:gd name="T30" fmla="*/ 2147483647 w 1554"/>
              <a:gd name="T31" fmla="*/ 2147483647 h 1743"/>
              <a:gd name="T32" fmla="*/ 2147483647 w 1554"/>
              <a:gd name="T33" fmla="*/ 2147483647 h 1743"/>
              <a:gd name="T34" fmla="*/ 2147483647 w 1554"/>
              <a:gd name="T35" fmla="*/ 2147483647 h 1743"/>
              <a:gd name="T36" fmla="*/ 2147483647 w 1554"/>
              <a:gd name="T37" fmla="*/ 2147483647 h 1743"/>
              <a:gd name="T38" fmla="*/ 2147483647 w 1554"/>
              <a:gd name="T39" fmla="*/ 2147483647 h 1743"/>
              <a:gd name="T40" fmla="*/ 2147483647 w 1554"/>
              <a:gd name="T41" fmla="*/ 2147483647 h 1743"/>
              <a:gd name="T42" fmla="*/ 2147483647 w 1554"/>
              <a:gd name="T43" fmla="*/ 2147483647 h 1743"/>
              <a:gd name="T44" fmla="*/ 2147483647 w 1554"/>
              <a:gd name="T45" fmla="*/ 2147483647 h 1743"/>
              <a:gd name="T46" fmla="*/ 2147483647 w 1554"/>
              <a:gd name="T47" fmla="*/ 2147483647 h 1743"/>
              <a:gd name="T48" fmla="*/ 2147483647 w 1554"/>
              <a:gd name="T49" fmla="*/ 2147483647 h 1743"/>
              <a:gd name="T50" fmla="*/ 2147483647 w 1554"/>
              <a:gd name="T51" fmla="*/ 2147483647 h 1743"/>
              <a:gd name="T52" fmla="*/ 2147483647 w 1554"/>
              <a:gd name="T53" fmla="*/ 2147483647 h 1743"/>
              <a:gd name="T54" fmla="*/ 2147483647 w 1554"/>
              <a:gd name="T55" fmla="*/ 2147483647 h 1743"/>
              <a:gd name="T56" fmla="*/ 2147483647 w 1554"/>
              <a:gd name="T57" fmla="*/ 2147483647 h 1743"/>
              <a:gd name="T58" fmla="*/ 2147483647 w 1554"/>
              <a:gd name="T59" fmla="*/ 2147483647 h 1743"/>
              <a:gd name="T60" fmla="*/ 2147483647 w 1554"/>
              <a:gd name="T61" fmla="*/ 2147483647 h 1743"/>
              <a:gd name="T62" fmla="*/ 0 w 1554"/>
              <a:gd name="T63" fmla="*/ 0 h 17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54" h="1743">
                <a:moveTo>
                  <a:pt x="0" y="0"/>
                </a:moveTo>
                <a:lnTo>
                  <a:pt x="11" y="184"/>
                </a:lnTo>
                <a:lnTo>
                  <a:pt x="22" y="276"/>
                </a:lnTo>
                <a:lnTo>
                  <a:pt x="41" y="384"/>
                </a:lnTo>
                <a:lnTo>
                  <a:pt x="59" y="456"/>
                </a:lnTo>
                <a:lnTo>
                  <a:pt x="80" y="522"/>
                </a:lnTo>
                <a:lnTo>
                  <a:pt x="106" y="598"/>
                </a:lnTo>
                <a:lnTo>
                  <a:pt x="136" y="668"/>
                </a:lnTo>
                <a:lnTo>
                  <a:pt x="171" y="736"/>
                </a:lnTo>
                <a:lnTo>
                  <a:pt x="206" y="800"/>
                </a:lnTo>
                <a:lnTo>
                  <a:pt x="255" y="883"/>
                </a:lnTo>
                <a:lnTo>
                  <a:pt x="297" y="948"/>
                </a:lnTo>
                <a:lnTo>
                  <a:pt x="354" y="1023"/>
                </a:lnTo>
                <a:lnTo>
                  <a:pt x="421" y="1112"/>
                </a:lnTo>
                <a:lnTo>
                  <a:pt x="488" y="1186"/>
                </a:lnTo>
                <a:lnTo>
                  <a:pt x="549" y="1250"/>
                </a:lnTo>
                <a:lnTo>
                  <a:pt x="624" y="1311"/>
                </a:lnTo>
                <a:lnTo>
                  <a:pt x="698" y="1364"/>
                </a:lnTo>
                <a:lnTo>
                  <a:pt x="777" y="1412"/>
                </a:lnTo>
                <a:lnTo>
                  <a:pt x="848" y="1448"/>
                </a:lnTo>
                <a:lnTo>
                  <a:pt x="915" y="1476"/>
                </a:lnTo>
                <a:lnTo>
                  <a:pt x="971" y="1495"/>
                </a:lnTo>
                <a:lnTo>
                  <a:pt x="1028" y="1512"/>
                </a:lnTo>
                <a:lnTo>
                  <a:pt x="1082" y="1524"/>
                </a:lnTo>
                <a:lnTo>
                  <a:pt x="1130" y="1536"/>
                </a:lnTo>
                <a:lnTo>
                  <a:pt x="1180" y="1546"/>
                </a:lnTo>
                <a:lnTo>
                  <a:pt x="1095" y="1742"/>
                </a:lnTo>
                <a:lnTo>
                  <a:pt x="1193" y="1668"/>
                </a:lnTo>
                <a:lnTo>
                  <a:pt x="1271" y="1624"/>
                </a:lnTo>
                <a:lnTo>
                  <a:pt x="1349" y="1588"/>
                </a:lnTo>
                <a:lnTo>
                  <a:pt x="1451" y="1558"/>
                </a:lnTo>
                <a:lnTo>
                  <a:pt x="1553" y="1540"/>
                </a:lnTo>
                <a:lnTo>
                  <a:pt x="1520" y="1502"/>
                </a:lnTo>
                <a:lnTo>
                  <a:pt x="1471" y="1432"/>
                </a:lnTo>
                <a:lnTo>
                  <a:pt x="1438" y="1366"/>
                </a:lnTo>
                <a:lnTo>
                  <a:pt x="1410" y="1302"/>
                </a:lnTo>
                <a:lnTo>
                  <a:pt x="1390" y="1230"/>
                </a:lnTo>
                <a:lnTo>
                  <a:pt x="1364" y="1096"/>
                </a:lnTo>
                <a:lnTo>
                  <a:pt x="1278" y="1310"/>
                </a:lnTo>
                <a:lnTo>
                  <a:pt x="1197" y="1294"/>
                </a:lnTo>
                <a:lnTo>
                  <a:pt x="1114" y="1273"/>
                </a:lnTo>
                <a:lnTo>
                  <a:pt x="1037" y="1252"/>
                </a:lnTo>
                <a:lnTo>
                  <a:pt x="954" y="1220"/>
                </a:lnTo>
                <a:lnTo>
                  <a:pt x="874" y="1178"/>
                </a:lnTo>
                <a:lnTo>
                  <a:pt x="790" y="1134"/>
                </a:lnTo>
                <a:lnTo>
                  <a:pt x="709" y="1081"/>
                </a:lnTo>
                <a:lnTo>
                  <a:pt x="607" y="1004"/>
                </a:lnTo>
                <a:lnTo>
                  <a:pt x="521" y="932"/>
                </a:lnTo>
                <a:lnTo>
                  <a:pt x="458" y="872"/>
                </a:lnTo>
                <a:lnTo>
                  <a:pt x="395" y="806"/>
                </a:lnTo>
                <a:lnTo>
                  <a:pt x="351" y="758"/>
                </a:lnTo>
                <a:lnTo>
                  <a:pt x="310" y="703"/>
                </a:lnTo>
                <a:lnTo>
                  <a:pt x="284" y="666"/>
                </a:lnTo>
                <a:lnTo>
                  <a:pt x="254" y="622"/>
                </a:lnTo>
                <a:lnTo>
                  <a:pt x="215" y="564"/>
                </a:lnTo>
                <a:lnTo>
                  <a:pt x="185" y="524"/>
                </a:lnTo>
                <a:lnTo>
                  <a:pt x="165" y="487"/>
                </a:lnTo>
                <a:lnTo>
                  <a:pt x="143" y="450"/>
                </a:lnTo>
                <a:lnTo>
                  <a:pt x="126" y="413"/>
                </a:lnTo>
                <a:lnTo>
                  <a:pt x="108" y="374"/>
                </a:lnTo>
                <a:lnTo>
                  <a:pt x="90" y="330"/>
                </a:lnTo>
                <a:lnTo>
                  <a:pt x="72" y="270"/>
                </a:lnTo>
                <a:lnTo>
                  <a:pt x="41" y="166"/>
                </a:lnTo>
                <a:lnTo>
                  <a:pt x="0" y="0"/>
                </a:lnTo>
              </a:path>
            </a:pathLst>
          </a:custGeom>
          <a:gradFill rotWithShape="0">
            <a:gsLst>
              <a:gs pos="0">
                <a:srgbClr val="DADADA">
                  <a:alpha val="51000"/>
                </a:srgbClr>
              </a:gs>
              <a:gs pos="100000">
                <a:srgbClr val="414141">
                  <a:alpha val="55000"/>
                </a:srgbClr>
              </a:gs>
            </a:gsLst>
            <a:lin ang="2700000" scaled="1"/>
          </a:gradFill>
          <a:ln w="12700" cap="rnd">
            <a:noFill/>
            <a:round/>
            <a:headEnd/>
            <a:tailEnd/>
          </a:ln>
          <a:effectLst>
            <a:outerShdw dist="107763" dir="2700000" algn="ctr" rotWithShape="0">
              <a:schemeClr val="bg2"/>
            </a:outerShdw>
          </a:effectLst>
        </p:spPr>
        <p:txBody>
          <a:bodyPr lIns="69268" tIns="34634" rIns="69268" bIns="34634"/>
          <a:lstStyle/>
          <a:p>
            <a:pPr eaLnBrk="1" fontAlgn="auto" hangingPunct="1">
              <a:spcBef>
                <a:spcPts val="0"/>
              </a:spcBef>
              <a:spcAft>
                <a:spcPts val="0"/>
              </a:spcAft>
              <a:defRPr/>
            </a:pPr>
            <a:endParaRPr lang="zh-CN" altLang="en-US">
              <a:latin typeface="Tahoma" pitchFamily="34" charset="0"/>
              <a:ea typeface="+mn-ea"/>
              <a:cs typeface="Tahoma" pitchFamily="34" charset="0"/>
            </a:endParaRPr>
          </a:p>
        </p:txBody>
      </p:sp>
      <p:cxnSp>
        <p:nvCxnSpPr>
          <p:cNvPr id="46085" name="直接箭头连接符 76"/>
          <p:cNvCxnSpPr>
            <a:cxnSpLocks noChangeShapeType="1"/>
          </p:cNvCxnSpPr>
          <p:nvPr/>
        </p:nvCxnSpPr>
        <p:spPr bwMode="auto">
          <a:xfrm>
            <a:off x="781050" y="3355975"/>
            <a:ext cx="7693025" cy="0"/>
          </a:xfrm>
          <a:prstGeom prst="straightConnector1">
            <a:avLst/>
          </a:prstGeom>
          <a:noFill/>
          <a:ln w="57150">
            <a:solidFill>
              <a:srgbClr val="C00000"/>
            </a:solidFill>
            <a:round/>
            <a:headEnd/>
            <a:tailEnd type="arrow" w="med" len="med"/>
          </a:ln>
          <a:extLst>
            <a:ext uri="{909E8E84-426E-40DD-AFC4-6F175D3DCCD1}">
              <a14:hiddenFill xmlns:a14="http://schemas.microsoft.com/office/drawing/2010/main">
                <a:noFill/>
              </a14:hiddenFill>
            </a:ext>
          </a:extLst>
        </p:spPr>
      </p:cxnSp>
      <p:sp>
        <p:nvSpPr>
          <p:cNvPr id="46086" name="Text Box 41"/>
          <p:cNvSpPr txBox="1">
            <a:spLocks noChangeArrowheads="1"/>
          </p:cNvSpPr>
          <p:nvPr/>
        </p:nvSpPr>
        <p:spPr bwMode="auto">
          <a:xfrm>
            <a:off x="4767263" y="2033588"/>
            <a:ext cx="488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677" tIns="29337" rIns="58677" bIns="29337">
            <a:spAutoFit/>
          </a:bodyPr>
          <a:lstStyle>
            <a:lvl1pPr defTabSz="587375">
              <a:defRPr>
                <a:solidFill>
                  <a:schemeClr val="tx1"/>
                </a:solidFill>
                <a:latin typeface="Arial" panose="020B0604020202020204" pitchFamily="34" charset="0"/>
                <a:ea typeface="宋体" panose="02010600030101010101" pitchFamily="2" charset="-122"/>
              </a:defRPr>
            </a:lvl1pPr>
            <a:lvl2pPr marL="742950" indent="-285750" defTabSz="587375">
              <a:defRPr>
                <a:solidFill>
                  <a:schemeClr val="tx1"/>
                </a:solidFill>
                <a:latin typeface="Arial" panose="020B0604020202020204" pitchFamily="34" charset="0"/>
                <a:ea typeface="宋体" panose="02010600030101010101" pitchFamily="2" charset="-122"/>
              </a:defRPr>
            </a:lvl2pPr>
            <a:lvl3pPr marL="1143000" indent="-228600" defTabSz="587375">
              <a:defRPr>
                <a:solidFill>
                  <a:schemeClr val="tx1"/>
                </a:solidFill>
                <a:latin typeface="Arial" panose="020B0604020202020204" pitchFamily="34" charset="0"/>
                <a:ea typeface="宋体" panose="02010600030101010101" pitchFamily="2" charset="-122"/>
              </a:defRPr>
            </a:lvl3pPr>
            <a:lvl4pPr marL="1600200" indent="-228600" defTabSz="587375">
              <a:defRPr>
                <a:solidFill>
                  <a:schemeClr val="tx1"/>
                </a:solidFill>
                <a:latin typeface="Arial" panose="020B0604020202020204" pitchFamily="34" charset="0"/>
                <a:ea typeface="宋体" panose="02010600030101010101" pitchFamily="2" charset="-122"/>
              </a:defRPr>
            </a:lvl4pPr>
            <a:lvl5pPr marL="2057400" indent="-228600" defTabSz="587375">
              <a:defRPr>
                <a:solidFill>
                  <a:schemeClr val="tx1"/>
                </a:solidFill>
                <a:latin typeface="Arial" panose="020B0604020202020204" pitchFamily="34" charset="0"/>
                <a:ea typeface="宋体" panose="02010600030101010101" pitchFamily="2" charset="-122"/>
              </a:defRPr>
            </a:lvl5pPr>
            <a:lvl6pPr marL="25146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solidFill>
                  <a:srgbClr val="000000"/>
                </a:solidFill>
                <a:latin typeface="Tahoma" panose="020B0604030504040204" pitchFamily="34" charset="0"/>
                <a:cs typeface="Tahoma" panose="020B0604030504040204" pitchFamily="34" charset="0"/>
              </a:rPr>
              <a:t>50G</a:t>
            </a:r>
          </a:p>
        </p:txBody>
      </p:sp>
      <p:sp>
        <p:nvSpPr>
          <p:cNvPr id="46087" name="TextBox 78"/>
          <p:cNvSpPr txBox="1">
            <a:spLocks noChangeArrowheads="1"/>
          </p:cNvSpPr>
          <p:nvPr/>
        </p:nvSpPr>
        <p:spPr bwMode="auto">
          <a:xfrm>
            <a:off x="1162050" y="3417888"/>
            <a:ext cx="571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latin typeface="Tahoma" panose="020B0604030504040204" pitchFamily="34" charset="0"/>
                <a:cs typeface="Tahoma" panose="020B0604030504040204" pitchFamily="34" charset="0"/>
              </a:rPr>
              <a:t>2007</a:t>
            </a:r>
            <a:endParaRPr lang="zh-CN" altLang="en-US" sz="1400">
              <a:latin typeface="Tahoma" panose="020B0604030504040204" pitchFamily="34" charset="0"/>
              <a:cs typeface="Tahoma" panose="020B0604030504040204" pitchFamily="34" charset="0"/>
            </a:endParaRPr>
          </a:p>
        </p:txBody>
      </p:sp>
      <p:sp>
        <p:nvSpPr>
          <p:cNvPr id="46088" name="TextBox 79"/>
          <p:cNvSpPr txBox="1">
            <a:spLocks noChangeArrowheads="1"/>
          </p:cNvSpPr>
          <p:nvPr/>
        </p:nvSpPr>
        <p:spPr bwMode="auto">
          <a:xfrm>
            <a:off x="2355850" y="3417888"/>
            <a:ext cx="571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latin typeface="Tahoma" panose="020B0604030504040204" pitchFamily="34" charset="0"/>
                <a:cs typeface="Tahoma" panose="020B0604030504040204" pitchFamily="34" charset="0"/>
              </a:rPr>
              <a:t>2008</a:t>
            </a:r>
            <a:endParaRPr lang="zh-CN" altLang="en-US" sz="1400">
              <a:latin typeface="Tahoma" panose="020B0604030504040204" pitchFamily="34" charset="0"/>
              <a:cs typeface="Tahoma" panose="020B0604030504040204" pitchFamily="34" charset="0"/>
            </a:endParaRPr>
          </a:p>
        </p:txBody>
      </p:sp>
      <p:sp>
        <p:nvSpPr>
          <p:cNvPr id="46089" name="Text Box 41"/>
          <p:cNvSpPr txBox="1">
            <a:spLocks noChangeArrowheads="1"/>
          </p:cNvSpPr>
          <p:nvPr/>
        </p:nvSpPr>
        <p:spPr bwMode="auto">
          <a:xfrm>
            <a:off x="2268538" y="2713038"/>
            <a:ext cx="4857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677" tIns="29337" rIns="58677" bIns="29337">
            <a:spAutoFit/>
          </a:bodyPr>
          <a:lstStyle>
            <a:lvl1pPr defTabSz="587375">
              <a:defRPr>
                <a:solidFill>
                  <a:schemeClr val="tx1"/>
                </a:solidFill>
                <a:latin typeface="Arial" panose="020B0604020202020204" pitchFamily="34" charset="0"/>
                <a:ea typeface="宋体" panose="02010600030101010101" pitchFamily="2" charset="-122"/>
              </a:defRPr>
            </a:lvl1pPr>
            <a:lvl2pPr marL="742950" indent="-285750" defTabSz="587375">
              <a:defRPr>
                <a:solidFill>
                  <a:schemeClr val="tx1"/>
                </a:solidFill>
                <a:latin typeface="Arial" panose="020B0604020202020204" pitchFamily="34" charset="0"/>
                <a:ea typeface="宋体" panose="02010600030101010101" pitchFamily="2" charset="-122"/>
              </a:defRPr>
            </a:lvl2pPr>
            <a:lvl3pPr marL="1143000" indent="-228600" defTabSz="587375">
              <a:defRPr>
                <a:solidFill>
                  <a:schemeClr val="tx1"/>
                </a:solidFill>
                <a:latin typeface="Arial" panose="020B0604020202020204" pitchFamily="34" charset="0"/>
                <a:ea typeface="宋体" panose="02010600030101010101" pitchFamily="2" charset="-122"/>
              </a:defRPr>
            </a:lvl3pPr>
            <a:lvl4pPr marL="1600200" indent="-228600" defTabSz="587375">
              <a:defRPr>
                <a:solidFill>
                  <a:schemeClr val="tx1"/>
                </a:solidFill>
                <a:latin typeface="Arial" panose="020B0604020202020204" pitchFamily="34" charset="0"/>
                <a:ea typeface="宋体" panose="02010600030101010101" pitchFamily="2" charset="-122"/>
              </a:defRPr>
            </a:lvl4pPr>
            <a:lvl5pPr marL="2057400" indent="-228600" defTabSz="587375">
              <a:defRPr>
                <a:solidFill>
                  <a:schemeClr val="tx1"/>
                </a:solidFill>
                <a:latin typeface="Arial" panose="020B0604020202020204" pitchFamily="34" charset="0"/>
                <a:ea typeface="宋体" panose="02010600030101010101" pitchFamily="2" charset="-122"/>
              </a:defRPr>
            </a:lvl5pPr>
            <a:lvl6pPr marL="25146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solidFill>
                  <a:srgbClr val="000000"/>
                </a:solidFill>
                <a:latin typeface="Tahoma" panose="020B0604030504040204" pitchFamily="34" charset="0"/>
                <a:cs typeface="Tahoma" panose="020B0604030504040204" pitchFamily="34" charset="0"/>
              </a:rPr>
              <a:t>20G</a:t>
            </a:r>
          </a:p>
        </p:txBody>
      </p:sp>
      <p:sp>
        <p:nvSpPr>
          <p:cNvPr id="46090" name="TextBox 85"/>
          <p:cNvSpPr txBox="1">
            <a:spLocks noChangeArrowheads="1"/>
          </p:cNvSpPr>
          <p:nvPr/>
        </p:nvSpPr>
        <p:spPr bwMode="auto">
          <a:xfrm>
            <a:off x="3584575" y="3417888"/>
            <a:ext cx="571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latin typeface="Tahoma" panose="020B0604030504040204" pitchFamily="34" charset="0"/>
                <a:cs typeface="Tahoma" panose="020B0604030504040204" pitchFamily="34" charset="0"/>
              </a:rPr>
              <a:t>2009</a:t>
            </a:r>
            <a:endParaRPr lang="zh-CN" altLang="en-US" sz="1400">
              <a:latin typeface="Tahoma" panose="020B0604030504040204" pitchFamily="34" charset="0"/>
              <a:cs typeface="Tahoma" panose="020B0604030504040204" pitchFamily="34" charset="0"/>
            </a:endParaRPr>
          </a:p>
        </p:txBody>
      </p:sp>
      <p:sp>
        <p:nvSpPr>
          <p:cNvPr id="46091" name="TextBox 86"/>
          <p:cNvSpPr txBox="1">
            <a:spLocks noChangeArrowheads="1"/>
          </p:cNvSpPr>
          <p:nvPr/>
        </p:nvSpPr>
        <p:spPr bwMode="auto">
          <a:xfrm>
            <a:off x="6561138" y="3417888"/>
            <a:ext cx="571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latin typeface="Tahoma" panose="020B0604030504040204" pitchFamily="34" charset="0"/>
                <a:cs typeface="Tahoma" panose="020B0604030504040204" pitchFamily="34" charset="0"/>
              </a:rPr>
              <a:t>2012</a:t>
            </a:r>
            <a:endParaRPr lang="zh-CN" altLang="en-US" sz="1400">
              <a:latin typeface="Tahoma" panose="020B0604030504040204" pitchFamily="34" charset="0"/>
              <a:cs typeface="Tahoma" panose="020B0604030504040204" pitchFamily="34" charset="0"/>
            </a:endParaRPr>
          </a:p>
        </p:txBody>
      </p:sp>
      <p:sp>
        <p:nvSpPr>
          <p:cNvPr id="46092" name="Text Box 41"/>
          <p:cNvSpPr txBox="1">
            <a:spLocks noChangeArrowheads="1"/>
          </p:cNvSpPr>
          <p:nvPr/>
        </p:nvSpPr>
        <p:spPr bwMode="auto">
          <a:xfrm>
            <a:off x="3486150" y="2495550"/>
            <a:ext cx="455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677" tIns="29337" rIns="58677" bIns="29337">
            <a:spAutoFit/>
          </a:bodyPr>
          <a:lstStyle>
            <a:lvl1pPr defTabSz="587375">
              <a:defRPr>
                <a:solidFill>
                  <a:schemeClr val="tx1"/>
                </a:solidFill>
                <a:latin typeface="Arial" panose="020B0604020202020204" pitchFamily="34" charset="0"/>
                <a:ea typeface="宋体" panose="02010600030101010101" pitchFamily="2" charset="-122"/>
              </a:defRPr>
            </a:lvl1pPr>
            <a:lvl2pPr marL="742950" indent="-285750" defTabSz="587375">
              <a:defRPr>
                <a:solidFill>
                  <a:schemeClr val="tx1"/>
                </a:solidFill>
                <a:latin typeface="Arial" panose="020B0604020202020204" pitchFamily="34" charset="0"/>
                <a:ea typeface="宋体" panose="02010600030101010101" pitchFamily="2" charset="-122"/>
              </a:defRPr>
            </a:lvl2pPr>
            <a:lvl3pPr marL="1143000" indent="-228600" defTabSz="587375">
              <a:defRPr>
                <a:solidFill>
                  <a:schemeClr val="tx1"/>
                </a:solidFill>
                <a:latin typeface="Arial" panose="020B0604020202020204" pitchFamily="34" charset="0"/>
                <a:ea typeface="宋体" panose="02010600030101010101" pitchFamily="2" charset="-122"/>
              </a:defRPr>
            </a:lvl3pPr>
            <a:lvl4pPr marL="1600200" indent="-228600" defTabSz="587375">
              <a:defRPr>
                <a:solidFill>
                  <a:schemeClr val="tx1"/>
                </a:solidFill>
                <a:latin typeface="Arial" panose="020B0604020202020204" pitchFamily="34" charset="0"/>
                <a:ea typeface="宋体" panose="02010600030101010101" pitchFamily="2" charset="-122"/>
              </a:defRPr>
            </a:lvl4pPr>
            <a:lvl5pPr marL="2057400" indent="-228600" defTabSz="587375">
              <a:defRPr>
                <a:solidFill>
                  <a:schemeClr val="tx1"/>
                </a:solidFill>
                <a:latin typeface="Arial" panose="020B0604020202020204" pitchFamily="34" charset="0"/>
                <a:ea typeface="宋体" panose="02010600030101010101" pitchFamily="2" charset="-122"/>
              </a:defRPr>
            </a:lvl5pPr>
            <a:lvl6pPr marL="25146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solidFill>
                  <a:srgbClr val="000000"/>
                </a:solidFill>
                <a:latin typeface="Tahoma" panose="020B0604030504040204" pitchFamily="34" charset="0"/>
                <a:cs typeface="Tahoma" panose="020B0604030504040204" pitchFamily="34" charset="0"/>
              </a:rPr>
              <a:t>40G</a:t>
            </a:r>
          </a:p>
        </p:txBody>
      </p:sp>
      <p:cxnSp>
        <p:nvCxnSpPr>
          <p:cNvPr id="46093" name="直接箭头连接符 88"/>
          <p:cNvCxnSpPr>
            <a:cxnSpLocks noChangeShapeType="1"/>
          </p:cNvCxnSpPr>
          <p:nvPr/>
        </p:nvCxnSpPr>
        <p:spPr bwMode="auto">
          <a:xfrm flipH="1" flipV="1">
            <a:off x="773113" y="949325"/>
            <a:ext cx="14287" cy="2430463"/>
          </a:xfrm>
          <a:prstGeom prst="straightConnector1">
            <a:avLst/>
          </a:prstGeom>
          <a:noFill/>
          <a:ln w="57150">
            <a:solidFill>
              <a:srgbClr val="C00000"/>
            </a:solidFill>
            <a:round/>
            <a:headEnd/>
            <a:tailEnd type="arrow" w="med" len="med"/>
          </a:ln>
          <a:extLst>
            <a:ext uri="{909E8E84-426E-40DD-AFC4-6F175D3DCCD1}">
              <a14:hiddenFill xmlns:a14="http://schemas.microsoft.com/office/drawing/2010/main">
                <a:noFill/>
              </a14:hiddenFill>
            </a:ext>
          </a:extLst>
        </p:spPr>
      </p:cxnSp>
      <p:pic>
        <p:nvPicPr>
          <p:cNvPr id="46094" name="Picture 2" descr="D:\old\MO\BASE\设备板卡图片\ME60 V600R005C00 photos  V1.0_20120522\ME60 V600R005C00 photos  V1.0_20120522\BSUF&amp;MSUF-10\BSUF-10.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688" y="3086100"/>
            <a:ext cx="11382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5" name="Text Box 41"/>
          <p:cNvSpPr txBox="1">
            <a:spLocks noChangeArrowheads="1"/>
          </p:cNvSpPr>
          <p:nvPr/>
        </p:nvSpPr>
        <p:spPr bwMode="auto">
          <a:xfrm>
            <a:off x="1168400" y="2867025"/>
            <a:ext cx="592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677" tIns="29337" rIns="58677" bIns="29337">
            <a:spAutoFit/>
          </a:bodyPr>
          <a:lstStyle>
            <a:lvl1pPr defTabSz="587375">
              <a:defRPr>
                <a:solidFill>
                  <a:schemeClr val="tx1"/>
                </a:solidFill>
                <a:latin typeface="Arial" panose="020B0604020202020204" pitchFamily="34" charset="0"/>
                <a:ea typeface="宋体" panose="02010600030101010101" pitchFamily="2" charset="-122"/>
              </a:defRPr>
            </a:lvl1pPr>
            <a:lvl2pPr marL="742950" indent="-285750" defTabSz="587375">
              <a:defRPr>
                <a:solidFill>
                  <a:schemeClr val="tx1"/>
                </a:solidFill>
                <a:latin typeface="Arial" panose="020B0604020202020204" pitchFamily="34" charset="0"/>
                <a:ea typeface="宋体" panose="02010600030101010101" pitchFamily="2" charset="-122"/>
              </a:defRPr>
            </a:lvl2pPr>
            <a:lvl3pPr marL="1143000" indent="-228600" defTabSz="587375">
              <a:defRPr>
                <a:solidFill>
                  <a:schemeClr val="tx1"/>
                </a:solidFill>
                <a:latin typeface="Arial" panose="020B0604020202020204" pitchFamily="34" charset="0"/>
                <a:ea typeface="宋体" panose="02010600030101010101" pitchFamily="2" charset="-122"/>
              </a:defRPr>
            </a:lvl3pPr>
            <a:lvl4pPr marL="1600200" indent="-228600" defTabSz="587375">
              <a:defRPr>
                <a:solidFill>
                  <a:schemeClr val="tx1"/>
                </a:solidFill>
                <a:latin typeface="Arial" panose="020B0604020202020204" pitchFamily="34" charset="0"/>
                <a:ea typeface="宋体" panose="02010600030101010101" pitchFamily="2" charset="-122"/>
              </a:defRPr>
            </a:lvl4pPr>
            <a:lvl5pPr marL="2057400" indent="-228600" defTabSz="587375">
              <a:defRPr>
                <a:solidFill>
                  <a:schemeClr val="tx1"/>
                </a:solidFill>
                <a:latin typeface="Arial" panose="020B0604020202020204" pitchFamily="34" charset="0"/>
                <a:ea typeface="宋体" panose="02010600030101010101" pitchFamily="2" charset="-122"/>
              </a:defRPr>
            </a:lvl5pPr>
            <a:lvl6pPr marL="25146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solidFill>
                  <a:srgbClr val="000000"/>
                </a:solidFill>
                <a:latin typeface="Tahoma" panose="020B0604030504040204" pitchFamily="34" charset="0"/>
                <a:cs typeface="Tahoma" panose="020B0604030504040204" pitchFamily="34" charset="0"/>
              </a:rPr>
              <a:t>10G</a:t>
            </a:r>
          </a:p>
        </p:txBody>
      </p:sp>
      <p:pic>
        <p:nvPicPr>
          <p:cNvPr id="46096" name="Picture 3" descr="D:\old\MO\BASE\设备板卡图片\ME60 V600R005C00 photos  V1.0_20120522\ME60 V600R005C00 photos  V1.0_20120522\BSUF&amp;MSUF-21\BSUF-2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5175" y="2949575"/>
            <a:ext cx="10493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7" name="Picture 4" descr="D:\old\MO\BASE\设备板卡图片\ME60 V600R005C00 photos  V1.0_20120522\ME60 V600R005C00 photos  V1.0_20120522\BSUF&amp;MSUF-40\BSUF-40.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2625" y="2743200"/>
            <a:ext cx="10779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8" name="Picture 5" descr="D:\old\MO\BASE\设备板卡图片\v6r7新增ME单板照片\fig_dc_ne_hw_00114701.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5925" y="1860550"/>
            <a:ext cx="13033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9" name="Picture 6" descr="D:\old\MO\BASE\设备板卡图片\v6r7新增ME单板照片\fig_dc_ne_hw_00101401.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79913" y="2378075"/>
            <a:ext cx="12160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0" name="Text Box 41"/>
          <p:cNvSpPr txBox="1">
            <a:spLocks noChangeArrowheads="1"/>
          </p:cNvSpPr>
          <p:nvPr/>
        </p:nvSpPr>
        <p:spPr bwMode="auto">
          <a:xfrm>
            <a:off x="5865813" y="1528763"/>
            <a:ext cx="568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677" tIns="29337" rIns="58677" bIns="29337">
            <a:spAutoFit/>
          </a:bodyPr>
          <a:lstStyle>
            <a:lvl1pPr defTabSz="587375">
              <a:defRPr>
                <a:solidFill>
                  <a:schemeClr val="tx1"/>
                </a:solidFill>
                <a:latin typeface="Arial" panose="020B0604020202020204" pitchFamily="34" charset="0"/>
                <a:ea typeface="宋体" panose="02010600030101010101" pitchFamily="2" charset="-122"/>
              </a:defRPr>
            </a:lvl1pPr>
            <a:lvl2pPr marL="742950" indent="-285750" defTabSz="587375">
              <a:defRPr>
                <a:solidFill>
                  <a:schemeClr val="tx1"/>
                </a:solidFill>
                <a:latin typeface="Arial" panose="020B0604020202020204" pitchFamily="34" charset="0"/>
                <a:ea typeface="宋体" panose="02010600030101010101" pitchFamily="2" charset="-122"/>
              </a:defRPr>
            </a:lvl2pPr>
            <a:lvl3pPr marL="1143000" indent="-228600" defTabSz="587375">
              <a:defRPr>
                <a:solidFill>
                  <a:schemeClr val="tx1"/>
                </a:solidFill>
                <a:latin typeface="Arial" panose="020B0604020202020204" pitchFamily="34" charset="0"/>
                <a:ea typeface="宋体" panose="02010600030101010101" pitchFamily="2" charset="-122"/>
              </a:defRPr>
            </a:lvl3pPr>
            <a:lvl4pPr marL="1600200" indent="-228600" defTabSz="587375">
              <a:defRPr>
                <a:solidFill>
                  <a:schemeClr val="tx1"/>
                </a:solidFill>
                <a:latin typeface="Arial" panose="020B0604020202020204" pitchFamily="34" charset="0"/>
                <a:ea typeface="宋体" panose="02010600030101010101" pitchFamily="2" charset="-122"/>
              </a:defRPr>
            </a:lvl4pPr>
            <a:lvl5pPr marL="2057400" indent="-228600" defTabSz="587375">
              <a:defRPr>
                <a:solidFill>
                  <a:schemeClr val="tx1"/>
                </a:solidFill>
                <a:latin typeface="Arial" panose="020B0604020202020204" pitchFamily="34" charset="0"/>
                <a:ea typeface="宋体" panose="02010600030101010101" pitchFamily="2" charset="-122"/>
              </a:defRPr>
            </a:lvl5pPr>
            <a:lvl6pPr marL="25146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solidFill>
                  <a:srgbClr val="000000"/>
                </a:solidFill>
                <a:latin typeface="Tahoma" panose="020B0604030504040204" pitchFamily="34" charset="0"/>
                <a:cs typeface="Tahoma" panose="020B0604030504040204" pitchFamily="34" charset="0"/>
              </a:rPr>
              <a:t>100G</a:t>
            </a:r>
          </a:p>
        </p:txBody>
      </p:sp>
      <p:pic>
        <p:nvPicPr>
          <p:cNvPr id="46101" name="Picture 2" descr="D:\old\MO\BASE\设备板卡图片\BSUF-240\fig_dc_ne_hw_00115501.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2538" y="1222375"/>
            <a:ext cx="14239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2" name="Text Box 41"/>
          <p:cNvSpPr txBox="1">
            <a:spLocks noChangeArrowheads="1"/>
          </p:cNvSpPr>
          <p:nvPr/>
        </p:nvSpPr>
        <p:spPr bwMode="auto">
          <a:xfrm>
            <a:off x="6837363" y="933450"/>
            <a:ext cx="793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677" tIns="29337" rIns="58677" bIns="29337">
            <a:spAutoFit/>
          </a:bodyPr>
          <a:lstStyle>
            <a:lvl1pPr defTabSz="587375">
              <a:defRPr>
                <a:solidFill>
                  <a:schemeClr val="tx1"/>
                </a:solidFill>
                <a:latin typeface="Arial" panose="020B0604020202020204" pitchFamily="34" charset="0"/>
                <a:ea typeface="宋体" panose="02010600030101010101" pitchFamily="2" charset="-122"/>
              </a:defRPr>
            </a:lvl1pPr>
            <a:lvl2pPr marL="742950" indent="-285750" defTabSz="587375">
              <a:defRPr>
                <a:solidFill>
                  <a:schemeClr val="tx1"/>
                </a:solidFill>
                <a:latin typeface="Arial" panose="020B0604020202020204" pitchFamily="34" charset="0"/>
                <a:ea typeface="宋体" panose="02010600030101010101" pitchFamily="2" charset="-122"/>
              </a:defRPr>
            </a:lvl2pPr>
            <a:lvl3pPr marL="1143000" indent="-228600" defTabSz="587375">
              <a:defRPr>
                <a:solidFill>
                  <a:schemeClr val="tx1"/>
                </a:solidFill>
                <a:latin typeface="Arial" panose="020B0604020202020204" pitchFamily="34" charset="0"/>
                <a:ea typeface="宋体" panose="02010600030101010101" pitchFamily="2" charset="-122"/>
              </a:defRPr>
            </a:lvl3pPr>
            <a:lvl4pPr marL="1600200" indent="-228600" defTabSz="587375">
              <a:defRPr>
                <a:solidFill>
                  <a:schemeClr val="tx1"/>
                </a:solidFill>
                <a:latin typeface="Arial" panose="020B0604020202020204" pitchFamily="34" charset="0"/>
                <a:ea typeface="宋体" panose="02010600030101010101" pitchFamily="2" charset="-122"/>
              </a:defRPr>
            </a:lvl4pPr>
            <a:lvl5pPr marL="2057400" indent="-228600" defTabSz="587375">
              <a:defRPr>
                <a:solidFill>
                  <a:schemeClr val="tx1"/>
                </a:solidFill>
                <a:latin typeface="Arial" panose="020B0604020202020204" pitchFamily="34" charset="0"/>
                <a:ea typeface="宋体" panose="02010600030101010101" pitchFamily="2" charset="-122"/>
              </a:defRPr>
            </a:lvl5pPr>
            <a:lvl6pPr marL="25146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5873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solidFill>
                  <a:srgbClr val="000000"/>
                </a:solidFill>
                <a:latin typeface="Tahoma" panose="020B0604030504040204" pitchFamily="34" charset="0"/>
                <a:cs typeface="Tahoma" panose="020B0604030504040204" pitchFamily="34" charset="0"/>
              </a:rPr>
              <a:t>240G</a:t>
            </a:r>
          </a:p>
        </p:txBody>
      </p:sp>
      <p:sp>
        <p:nvSpPr>
          <p:cNvPr id="46103" name="标题 1"/>
          <p:cNvSpPr txBox="1">
            <a:spLocks/>
          </p:cNvSpPr>
          <p:nvPr/>
        </p:nvSpPr>
        <p:spPr bwMode="auto">
          <a:xfrm>
            <a:off x="906041" y="3738563"/>
            <a:ext cx="15255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0040" rIns="60081" bIns="30040" anchor="ctr"/>
          <a:lstStyle>
            <a:lvl1pPr defTabSz="684213">
              <a:defRPr>
                <a:solidFill>
                  <a:schemeClr val="tx1"/>
                </a:solidFill>
                <a:latin typeface="Arial" panose="020B0604020202020204" pitchFamily="34" charset="0"/>
                <a:ea typeface="宋体" panose="02010600030101010101" pitchFamily="2" charset="-122"/>
              </a:defRPr>
            </a:lvl1pPr>
            <a:lvl2pPr marL="742950" indent="-285750" defTabSz="684213">
              <a:defRPr>
                <a:solidFill>
                  <a:schemeClr val="tx1"/>
                </a:solidFill>
                <a:latin typeface="Arial" panose="020B0604020202020204" pitchFamily="34" charset="0"/>
                <a:ea typeface="宋体" panose="02010600030101010101" pitchFamily="2" charset="-122"/>
              </a:defRPr>
            </a:lvl2pPr>
            <a:lvl3pPr marL="1143000" indent="-228600" defTabSz="684213">
              <a:defRPr>
                <a:solidFill>
                  <a:schemeClr val="tx1"/>
                </a:solidFill>
                <a:latin typeface="Arial" panose="020B0604020202020204" pitchFamily="34" charset="0"/>
                <a:ea typeface="宋体" panose="02010600030101010101" pitchFamily="2" charset="-122"/>
              </a:defRPr>
            </a:lvl3pPr>
            <a:lvl4pPr marL="1600200" indent="-228600" defTabSz="684213">
              <a:defRPr>
                <a:solidFill>
                  <a:schemeClr val="tx1"/>
                </a:solidFill>
                <a:latin typeface="Arial" panose="020B0604020202020204" pitchFamily="34" charset="0"/>
                <a:ea typeface="宋体" panose="02010600030101010101" pitchFamily="2" charset="-122"/>
              </a:defRPr>
            </a:lvl4pPr>
            <a:lvl5pPr marL="2057400" indent="-228600" defTabSz="684213">
              <a:defRPr>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200" b="1">
                <a:solidFill>
                  <a:srgbClr val="990000"/>
                </a:solidFill>
                <a:latin typeface="Tahoma" panose="020B0604030504040204" pitchFamily="34" charset="0"/>
                <a:cs typeface="Tahoma" panose="020B0604030504040204" pitchFamily="34" charset="0"/>
              </a:rPr>
              <a:t>Solar</a:t>
            </a:r>
            <a:r>
              <a:rPr lang="zh-CN" altLang="en-US" sz="1200" b="1">
                <a:solidFill>
                  <a:srgbClr val="990000"/>
                </a:solidFill>
                <a:latin typeface="Tahoma" panose="020B0604030504040204" pitchFamily="34" charset="0"/>
                <a:ea typeface="微软雅黑" panose="020B0503020204020204" pitchFamily="34" charset="-122"/>
                <a:cs typeface="Tahoma" panose="020B0604030504040204" pitchFamily="34" charset="0"/>
              </a:rPr>
              <a:t> </a:t>
            </a:r>
            <a:endParaRPr lang="en-US" altLang="zh-CN" sz="1200" b="1">
              <a:solidFill>
                <a:srgbClr val="990000"/>
              </a:solidFill>
              <a:latin typeface="Tahoma" panose="020B0604030504040204" pitchFamily="34" charset="0"/>
              <a:cs typeface="Tahoma" panose="020B0604030504040204" pitchFamily="34" charset="0"/>
            </a:endParaRPr>
          </a:p>
          <a:p>
            <a:pPr algn="ctr"/>
            <a:r>
              <a:rPr lang="zh-CN" altLang="en-US" sz="1200" b="1">
                <a:solidFill>
                  <a:srgbClr val="990000"/>
                </a:solidFill>
                <a:latin typeface="Tahoma" panose="020B0604030504040204" pitchFamily="34" charset="0"/>
                <a:ea typeface="微软雅黑" panose="020B0503020204020204" pitchFamily="34" charset="-122"/>
              </a:rPr>
              <a:t>芯片演进</a:t>
            </a:r>
          </a:p>
        </p:txBody>
      </p:sp>
      <p:sp>
        <p:nvSpPr>
          <p:cNvPr id="100" name="右箭头 99"/>
          <p:cNvSpPr/>
          <p:nvPr/>
        </p:nvSpPr>
        <p:spPr bwMode="auto">
          <a:xfrm>
            <a:off x="3316234" y="3889973"/>
            <a:ext cx="282383" cy="357389"/>
          </a:xfrm>
          <a:prstGeom prst="rightArrow">
            <a:avLst/>
          </a:prstGeom>
          <a:solidFill>
            <a:srgbClr val="0066CC"/>
          </a:solidFill>
          <a:ln>
            <a:headEnd type="none" w="med" len="med"/>
            <a:tailEnd type="none" w="med" len="med"/>
          </a:ln>
          <a:effectLst>
            <a:glow rad="63500">
              <a:schemeClr val="accent4">
                <a:satMod val="175000"/>
                <a:alpha val="4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lIns="68550" tIns="34275" rIns="68550" bIns="34275"/>
          <a:lstStyle/>
          <a:p>
            <a:pPr defTabSz="658240" fontAlgn="auto">
              <a:spcBef>
                <a:spcPts val="0"/>
              </a:spcBef>
              <a:spcAft>
                <a:spcPts val="0"/>
              </a:spcAft>
              <a:defRPr/>
            </a:pPr>
            <a:endParaRPr lang="zh-CN" altLang="en-US" sz="1200" dirty="0">
              <a:solidFill>
                <a:srgbClr val="000000"/>
              </a:solidFill>
              <a:latin typeface="Tahoma" pitchFamily="34" charset="0"/>
              <a:ea typeface="微软雅黑" pitchFamily="34" charset="-122"/>
              <a:cs typeface="Tahoma" pitchFamily="34" charset="0"/>
            </a:endParaRPr>
          </a:p>
        </p:txBody>
      </p:sp>
      <p:grpSp>
        <p:nvGrpSpPr>
          <p:cNvPr id="46107" name="组合 100"/>
          <p:cNvGrpSpPr>
            <a:grpSpLocks/>
          </p:cNvGrpSpPr>
          <p:nvPr/>
        </p:nvGrpSpPr>
        <p:grpSpPr bwMode="auto">
          <a:xfrm>
            <a:off x="4667250" y="3840163"/>
            <a:ext cx="474663" cy="461962"/>
            <a:chOff x="6332220" y="4601881"/>
            <a:chExt cx="739140" cy="646748"/>
          </a:xfrm>
        </p:grpSpPr>
        <p:pic>
          <p:nvPicPr>
            <p:cNvPr id="46131" name="Picture 4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838811">
              <a:off x="6583857" y="4806525"/>
              <a:ext cx="487503" cy="44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32" name="Picture 4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32220" y="4601881"/>
              <a:ext cx="487503" cy="44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108" name="AutoShape 9"/>
          <p:cNvSpPr>
            <a:spLocks noChangeArrowheads="1"/>
          </p:cNvSpPr>
          <p:nvPr/>
        </p:nvSpPr>
        <p:spPr bwMode="gray">
          <a:xfrm>
            <a:off x="3773488" y="3760788"/>
            <a:ext cx="731837" cy="628650"/>
          </a:xfrm>
          <a:prstGeom prst="roundRect">
            <a:avLst>
              <a:gd name="adj" fmla="val 16667"/>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68562" tIns="34281" rIns="68562" bIns="3428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900">
              <a:solidFill>
                <a:srgbClr val="000000"/>
              </a:solidFill>
              <a:latin typeface="Tahoma" panose="020B0604030504040204" pitchFamily="34" charset="0"/>
              <a:ea typeface="微软雅黑" panose="020B0503020204020204" pitchFamily="34" charset="-122"/>
              <a:cs typeface="Tahoma" panose="020B0604030504040204" pitchFamily="34" charset="0"/>
            </a:endParaRPr>
          </a:p>
        </p:txBody>
      </p:sp>
      <p:sp>
        <p:nvSpPr>
          <p:cNvPr id="46109" name="AutoShape 14"/>
          <p:cNvSpPr>
            <a:spLocks noChangeArrowheads="1"/>
          </p:cNvSpPr>
          <p:nvPr/>
        </p:nvSpPr>
        <p:spPr bwMode="gray">
          <a:xfrm>
            <a:off x="3759200" y="3973513"/>
            <a:ext cx="754063" cy="2032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lIns="68537" tIns="34269" rIns="68537" bIns="3426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rgbClr val="FFFFFF"/>
                </a:solidFill>
                <a:latin typeface="Tahoma" panose="020B0604030504040204" pitchFamily="34" charset="0"/>
                <a:cs typeface="Tahoma" panose="020B0604030504040204" pitchFamily="34" charset="0"/>
              </a:rPr>
              <a:t>Solar 2.0</a:t>
            </a:r>
          </a:p>
          <a:p>
            <a:pPr algn="ctr" eaLnBrk="1" hangingPunct="1"/>
            <a:r>
              <a:rPr lang="en-US" altLang="zh-CN" sz="700">
                <a:solidFill>
                  <a:srgbClr val="000000"/>
                </a:solidFill>
                <a:latin typeface="Tahoma" panose="020B0604030504040204" pitchFamily="34" charset="0"/>
                <a:cs typeface="Tahoma" panose="020B0604030504040204" pitchFamily="34" charset="0"/>
              </a:rPr>
              <a:t>65nm</a:t>
            </a:r>
          </a:p>
          <a:p>
            <a:pPr algn="ctr" eaLnBrk="1" hangingPunct="1"/>
            <a:r>
              <a:rPr lang="en-US" altLang="zh-CN" sz="700">
                <a:solidFill>
                  <a:srgbClr val="000000"/>
                </a:solidFill>
                <a:latin typeface="Tahoma" panose="020B0604030504040204" pitchFamily="34" charset="0"/>
                <a:cs typeface="Tahoma" panose="020B0604030504040204" pitchFamily="34" charset="0"/>
              </a:rPr>
              <a:t>100G</a:t>
            </a:r>
            <a:r>
              <a:rPr lang="zh-CN" altLang="en-US" sz="700">
                <a:solidFill>
                  <a:srgbClr val="000000"/>
                </a:solidFill>
                <a:latin typeface="Tahoma" panose="020B0604030504040204" pitchFamily="34" charset="0"/>
                <a:cs typeface="Tahoma" panose="020B0604030504040204" pitchFamily="34" charset="0"/>
              </a:rPr>
              <a:t>容量</a:t>
            </a:r>
            <a:endParaRPr lang="en-US" altLang="zh-CN" sz="700">
              <a:solidFill>
                <a:srgbClr val="000000"/>
              </a:solidFill>
              <a:latin typeface="Tahoma" panose="020B0604030504040204" pitchFamily="34" charset="0"/>
              <a:cs typeface="Tahoma" panose="020B0604030504040204" pitchFamily="34" charset="0"/>
            </a:endParaRPr>
          </a:p>
        </p:txBody>
      </p:sp>
      <p:sp>
        <p:nvSpPr>
          <p:cNvPr id="46110" name="AutoShape 9"/>
          <p:cNvSpPr>
            <a:spLocks noChangeArrowheads="1"/>
          </p:cNvSpPr>
          <p:nvPr/>
        </p:nvSpPr>
        <p:spPr bwMode="gray">
          <a:xfrm>
            <a:off x="2153816" y="3760788"/>
            <a:ext cx="752475" cy="628650"/>
          </a:xfrm>
          <a:prstGeom prst="roundRect">
            <a:avLst>
              <a:gd name="adj" fmla="val 16667"/>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68562" tIns="34281" rIns="68562" bIns="3428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900">
              <a:solidFill>
                <a:srgbClr val="000000"/>
              </a:solidFill>
              <a:latin typeface="Tahoma" panose="020B0604030504040204" pitchFamily="34" charset="0"/>
              <a:ea typeface="微软雅黑" panose="020B0503020204020204" pitchFamily="34" charset="-122"/>
              <a:cs typeface="Tahoma" panose="020B0604030504040204" pitchFamily="34" charset="0"/>
            </a:endParaRPr>
          </a:p>
        </p:txBody>
      </p:sp>
      <p:sp>
        <p:nvSpPr>
          <p:cNvPr id="46111" name="AutoShape 14"/>
          <p:cNvSpPr>
            <a:spLocks noChangeArrowheads="1"/>
          </p:cNvSpPr>
          <p:nvPr/>
        </p:nvSpPr>
        <p:spPr bwMode="gray">
          <a:xfrm>
            <a:off x="2137941" y="3976688"/>
            <a:ext cx="777875" cy="192087"/>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lIns="68537" tIns="34269" rIns="68537" bIns="3426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dirty="0">
                <a:solidFill>
                  <a:srgbClr val="FFFFFF"/>
                </a:solidFill>
                <a:latin typeface="Tahoma" panose="020B0604030504040204" pitchFamily="34" charset="0"/>
                <a:cs typeface="Tahoma" panose="020B0604030504040204" pitchFamily="34" charset="0"/>
              </a:rPr>
              <a:t>Solar 1.0</a:t>
            </a:r>
          </a:p>
          <a:p>
            <a:pPr algn="ctr" eaLnBrk="1" hangingPunct="1"/>
            <a:r>
              <a:rPr lang="en-US" altLang="zh-CN" sz="700" dirty="0">
                <a:solidFill>
                  <a:srgbClr val="000000"/>
                </a:solidFill>
                <a:latin typeface="Tahoma" panose="020B0604030504040204" pitchFamily="34" charset="0"/>
                <a:cs typeface="Tahoma" panose="020B0604030504040204" pitchFamily="34" charset="0"/>
              </a:rPr>
              <a:t>0.13um</a:t>
            </a:r>
          </a:p>
          <a:p>
            <a:pPr algn="ctr" eaLnBrk="1" hangingPunct="1"/>
            <a:r>
              <a:rPr lang="en-US" altLang="zh-CN" sz="700" dirty="0">
                <a:solidFill>
                  <a:srgbClr val="000000"/>
                </a:solidFill>
                <a:latin typeface="Tahoma" panose="020B0604030504040204" pitchFamily="34" charset="0"/>
                <a:cs typeface="Tahoma" panose="020B0604030504040204" pitchFamily="34" charset="0"/>
              </a:rPr>
              <a:t>40G</a:t>
            </a:r>
            <a:r>
              <a:rPr lang="zh-CN" altLang="en-US" sz="700" dirty="0">
                <a:solidFill>
                  <a:srgbClr val="000000"/>
                </a:solidFill>
                <a:latin typeface="Tahoma" panose="020B0604030504040204" pitchFamily="34" charset="0"/>
                <a:cs typeface="Tahoma" panose="020B0604030504040204" pitchFamily="34" charset="0"/>
              </a:rPr>
              <a:t>容量</a:t>
            </a:r>
            <a:endParaRPr lang="en-US" altLang="zh-CN" sz="700" dirty="0">
              <a:solidFill>
                <a:srgbClr val="000000"/>
              </a:solidFill>
              <a:latin typeface="Tahoma" panose="020B0604030504040204" pitchFamily="34" charset="0"/>
              <a:cs typeface="Tahoma" panose="020B0604030504040204" pitchFamily="34" charset="0"/>
            </a:endParaRPr>
          </a:p>
        </p:txBody>
      </p:sp>
      <p:sp>
        <p:nvSpPr>
          <p:cNvPr id="46112" name="AutoShape 9"/>
          <p:cNvSpPr>
            <a:spLocks noChangeArrowheads="1"/>
          </p:cNvSpPr>
          <p:nvPr/>
        </p:nvSpPr>
        <p:spPr bwMode="gray">
          <a:xfrm>
            <a:off x="5854700" y="3760788"/>
            <a:ext cx="752475" cy="628650"/>
          </a:xfrm>
          <a:prstGeom prst="roundRect">
            <a:avLst>
              <a:gd name="adj" fmla="val 16667"/>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68562" tIns="34281" rIns="68562" bIns="3428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900">
              <a:solidFill>
                <a:srgbClr val="000000"/>
              </a:solidFill>
              <a:latin typeface="Tahoma" panose="020B0604030504040204" pitchFamily="34" charset="0"/>
              <a:ea typeface="微软雅黑" panose="020B0503020204020204" pitchFamily="34" charset="-122"/>
              <a:cs typeface="Tahoma" panose="020B0604030504040204" pitchFamily="34" charset="0"/>
            </a:endParaRPr>
          </a:p>
        </p:txBody>
      </p:sp>
      <p:sp>
        <p:nvSpPr>
          <p:cNvPr id="46113" name="AutoShape 14"/>
          <p:cNvSpPr>
            <a:spLocks noChangeArrowheads="1"/>
          </p:cNvSpPr>
          <p:nvPr/>
        </p:nvSpPr>
        <p:spPr bwMode="gray">
          <a:xfrm>
            <a:off x="5838825" y="3973513"/>
            <a:ext cx="777875" cy="2032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lIns="68537" tIns="34269" rIns="68537" bIns="3426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rgbClr val="FFFFFF"/>
                </a:solidFill>
                <a:latin typeface="Tahoma" panose="020B0604030504040204" pitchFamily="34" charset="0"/>
                <a:cs typeface="Tahoma" panose="020B0604030504040204" pitchFamily="34" charset="0"/>
              </a:rPr>
              <a:t>Solar 3.0</a:t>
            </a:r>
          </a:p>
          <a:p>
            <a:pPr algn="ctr" eaLnBrk="1" hangingPunct="1"/>
            <a:r>
              <a:rPr lang="en-US" altLang="zh-CN" sz="700">
                <a:solidFill>
                  <a:srgbClr val="000000"/>
                </a:solidFill>
                <a:latin typeface="Tahoma" panose="020B0604030504040204" pitchFamily="34" charset="0"/>
                <a:cs typeface="Tahoma" panose="020B0604030504040204" pitchFamily="34" charset="0"/>
              </a:rPr>
              <a:t>40nm</a:t>
            </a:r>
          </a:p>
          <a:p>
            <a:pPr algn="ctr" eaLnBrk="1" hangingPunct="1"/>
            <a:r>
              <a:rPr lang="en-US" altLang="zh-CN" sz="700">
                <a:solidFill>
                  <a:srgbClr val="000000"/>
                </a:solidFill>
                <a:latin typeface="Tahoma" panose="020B0604030504040204" pitchFamily="34" charset="0"/>
                <a:cs typeface="Tahoma" panose="020B0604030504040204" pitchFamily="34" charset="0"/>
              </a:rPr>
              <a:t>480G</a:t>
            </a:r>
            <a:r>
              <a:rPr lang="zh-CN" altLang="en-US" sz="700">
                <a:solidFill>
                  <a:srgbClr val="000000"/>
                </a:solidFill>
                <a:latin typeface="Tahoma" panose="020B0604030504040204" pitchFamily="34" charset="0"/>
                <a:cs typeface="Tahoma" panose="020B0604030504040204" pitchFamily="34" charset="0"/>
              </a:rPr>
              <a:t>容量</a:t>
            </a:r>
            <a:endParaRPr lang="en-US" altLang="zh-CN" sz="700">
              <a:solidFill>
                <a:srgbClr val="000000"/>
              </a:solidFill>
              <a:latin typeface="Tahoma" panose="020B0604030504040204" pitchFamily="34" charset="0"/>
              <a:cs typeface="Tahoma" panose="020B0604030504040204" pitchFamily="34" charset="0"/>
            </a:endParaRPr>
          </a:p>
        </p:txBody>
      </p:sp>
      <p:grpSp>
        <p:nvGrpSpPr>
          <p:cNvPr id="46114" name="组合 109"/>
          <p:cNvGrpSpPr>
            <a:grpSpLocks/>
          </p:cNvGrpSpPr>
          <p:nvPr/>
        </p:nvGrpSpPr>
        <p:grpSpPr bwMode="auto">
          <a:xfrm>
            <a:off x="6880225" y="3851275"/>
            <a:ext cx="433388" cy="438150"/>
            <a:chOff x="8871331" y="4464720"/>
            <a:chExt cx="577469" cy="584544"/>
          </a:xfrm>
        </p:grpSpPr>
        <p:pic>
          <p:nvPicPr>
            <p:cNvPr id="46129" name="Picture 11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71331" y="4464720"/>
              <a:ext cx="577469" cy="58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30" name="Picture 1" descr="D:\品牌相关\400G发布\照片\芯片\480G_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34368" y="4504139"/>
              <a:ext cx="453928" cy="48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4" name="右箭头 113"/>
          <p:cNvSpPr/>
          <p:nvPr/>
        </p:nvSpPr>
        <p:spPr bwMode="auto">
          <a:xfrm>
            <a:off x="5395944" y="3878543"/>
            <a:ext cx="282383" cy="357389"/>
          </a:xfrm>
          <a:prstGeom prst="rightArrow">
            <a:avLst/>
          </a:prstGeom>
          <a:solidFill>
            <a:srgbClr val="0066CC"/>
          </a:solidFill>
          <a:ln>
            <a:headEnd type="none" w="med" len="med"/>
            <a:tailEnd type="none" w="med" len="med"/>
          </a:ln>
          <a:effectLst>
            <a:glow rad="63500">
              <a:schemeClr val="accent4">
                <a:satMod val="175000"/>
                <a:alpha val="4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lIns="68550" tIns="34275" rIns="68550" bIns="34275"/>
          <a:lstStyle/>
          <a:p>
            <a:pPr defTabSz="658240" fontAlgn="auto">
              <a:spcBef>
                <a:spcPts val="0"/>
              </a:spcBef>
              <a:spcAft>
                <a:spcPts val="0"/>
              </a:spcAft>
              <a:defRPr/>
            </a:pPr>
            <a:endParaRPr lang="zh-CN" altLang="en-US" sz="1200" dirty="0">
              <a:solidFill>
                <a:srgbClr val="000000"/>
              </a:solidFill>
              <a:latin typeface="Tahoma" pitchFamily="34" charset="0"/>
              <a:ea typeface="微软雅黑" pitchFamily="34" charset="-122"/>
              <a:cs typeface="Tahoma" pitchFamily="34" charset="0"/>
            </a:endParaRPr>
          </a:p>
        </p:txBody>
      </p:sp>
      <p:sp>
        <p:nvSpPr>
          <p:cNvPr id="46118" name="矩形 114"/>
          <p:cNvSpPr>
            <a:spLocks noChangeArrowheads="1"/>
          </p:cNvSpPr>
          <p:nvPr/>
        </p:nvSpPr>
        <p:spPr bwMode="auto">
          <a:xfrm>
            <a:off x="7381875" y="3786188"/>
            <a:ext cx="14779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b="1">
                <a:solidFill>
                  <a:srgbClr val="C00000"/>
                </a:solidFill>
                <a:latin typeface="Tahoma" panose="020B0604030504040204" pitchFamily="34" charset="0"/>
                <a:cs typeface="Tahoma" panose="020B0604030504040204" pitchFamily="34" charset="0"/>
              </a:rPr>
              <a:t>400,000,000+</a:t>
            </a:r>
            <a:endParaRPr lang="en-US" altLang="zh-CN" sz="1400">
              <a:solidFill>
                <a:srgbClr val="000000"/>
              </a:solidFill>
              <a:latin typeface="Tahoma" panose="020B0604030504040204" pitchFamily="34" charset="0"/>
              <a:cs typeface="Tahoma" panose="020B0604030504040204" pitchFamily="34" charset="0"/>
            </a:endParaRPr>
          </a:p>
          <a:p>
            <a:pPr eaLnBrk="1" hangingPunct="1"/>
            <a:r>
              <a:rPr lang="zh-CN" altLang="en-US" sz="1400" b="1">
                <a:solidFill>
                  <a:srgbClr val="C00000"/>
                </a:solidFill>
                <a:latin typeface="Tahoma" panose="020B0604030504040204" pitchFamily="34" charset="0"/>
                <a:cs typeface="Tahoma" panose="020B0604030504040204" pitchFamily="34" charset="0"/>
              </a:rPr>
              <a:t>元器件</a:t>
            </a:r>
          </a:p>
        </p:txBody>
      </p:sp>
      <p:grpSp>
        <p:nvGrpSpPr>
          <p:cNvPr id="46119" name="组合 119"/>
          <p:cNvGrpSpPr>
            <a:grpSpLocks/>
          </p:cNvGrpSpPr>
          <p:nvPr/>
        </p:nvGrpSpPr>
        <p:grpSpPr bwMode="auto">
          <a:xfrm>
            <a:off x="950913" y="1006475"/>
            <a:ext cx="2293937" cy="1466850"/>
            <a:chOff x="792480" y="1813559"/>
            <a:chExt cx="5685148" cy="4315157"/>
          </a:xfrm>
        </p:grpSpPr>
        <p:grpSp>
          <p:nvGrpSpPr>
            <p:cNvPr id="46125" name="组合 9"/>
            <p:cNvGrpSpPr>
              <a:grpSpLocks/>
            </p:cNvGrpSpPr>
            <p:nvPr/>
          </p:nvGrpSpPr>
          <p:grpSpPr bwMode="auto">
            <a:xfrm>
              <a:off x="792480" y="1813559"/>
              <a:ext cx="3870960" cy="4315157"/>
              <a:chOff x="5410200" y="296937"/>
              <a:chExt cx="5334000" cy="5923220"/>
            </a:xfrm>
          </p:grpSpPr>
          <p:pic>
            <p:nvPicPr>
              <p:cNvPr id="46127" name="Picture 6" descr="D:\old\MO\BASE\设备板卡图片\ME60-X\jpg\ME60-X8 侧面.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30845" y="2296399"/>
                <a:ext cx="2713355" cy="30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8" name="Picture 7" descr="D:\old\MO\BASE\设备板卡图片\ME60-X\jpg\ME60-X16 侧面.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10200" y="296937"/>
                <a:ext cx="2667000" cy="59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126" name="Picture 8" descr="D:\old\MO\BASE\设备板卡图片\ME60-X\jpg\ME60-X3 DC 侧面.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23428" y="4130599"/>
              <a:ext cx="1854200" cy="93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120" name="组合 47"/>
          <p:cNvGrpSpPr>
            <a:grpSpLocks/>
          </p:cNvGrpSpPr>
          <p:nvPr/>
        </p:nvGrpSpPr>
        <p:grpSpPr bwMode="auto">
          <a:xfrm>
            <a:off x="6985000" y="2141538"/>
            <a:ext cx="679450" cy="665162"/>
            <a:chOff x="8510620" y="1994767"/>
            <a:chExt cx="1593500" cy="1617112"/>
          </a:xfrm>
        </p:grpSpPr>
        <p:grpSp>
          <p:nvGrpSpPr>
            <p:cNvPr id="7" name="组合 30"/>
            <p:cNvGrpSpPr>
              <a:grpSpLocks/>
            </p:cNvGrpSpPr>
            <p:nvPr/>
          </p:nvGrpSpPr>
          <p:grpSpPr>
            <a:xfrm>
              <a:off x="8510620" y="1994767"/>
              <a:ext cx="1593500" cy="519832"/>
              <a:chOff x="4107787" y="4075369"/>
              <a:chExt cx="1973948" cy="652088"/>
            </a:xfrm>
            <a:solidFill>
              <a:schemeClr val="tx1"/>
            </a:solidFill>
          </p:grpSpPr>
          <p:sp>
            <p:nvSpPr>
              <p:cNvPr id="64" name="Freeform 9"/>
              <p:cNvSpPr>
                <a:spLocks noChangeAspect="1" noEditPoints="1"/>
              </p:cNvSpPr>
              <p:nvPr/>
            </p:nvSpPr>
            <p:spPr bwMode="auto">
              <a:xfrm>
                <a:off x="4107787" y="4079457"/>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sp>
            <p:nvSpPr>
              <p:cNvPr id="65" name="Freeform 9"/>
              <p:cNvSpPr>
                <a:spLocks noChangeAspect="1" noEditPoints="1"/>
              </p:cNvSpPr>
              <p:nvPr/>
            </p:nvSpPr>
            <p:spPr bwMode="auto">
              <a:xfrm>
                <a:off x="4451794" y="4079457"/>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sp>
            <p:nvSpPr>
              <p:cNvPr id="66" name="Freeform 9"/>
              <p:cNvSpPr>
                <a:spLocks noChangeAspect="1" noEditPoints="1"/>
              </p:cNvSpPr>
              <p:nvPr/>
            </p:nvSpPr>
            <p:spPr bwMode="auto">
              <a:xfrm>
                <a:off x="4795801" y="4079457"/>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sp>
            <p:nvSpPr>
              <p:cNvPr id="67" name="Freeform 9"/>
              <p:cNvSpPr>
                <a:spLocks noChangeAspect="1" noEditPoints="1"/>
              </p:cNvSpPr>
              <p:nvPr/>
            </p:nvSpPr>
            <p:spPr bwMode="auto">
              <a:xfrm>
                <a:off x="5139808" y="4079457"/>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sp>
            <p:nvSpPr>
              <p:cNvPr id="68" name="Freeform 9"/>
              <p:cNvSpPr>
                <a:spLocks noChangeAspect="1" noEditPoints="1"/>
              </p:cNvSpPr>
              <p:nvPr/>
            </p:nvSpPr>
            <p:spPr bwMode="auto">
              <a:xfrm>
                <a:off x="5483815" y="4079457"/>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sp>
            <p:nvSpPr>
              <p:cNvPr id="69" name="Freeform 9"/>
              <p:cNvSpPr>
                <a:spLocks noChangeAspect="1" noEditPoints="1"/>
              </p:cNvSpPr>
              <p:nvPr/>
            </p:nvSpPr>
            <p:spPr bwMode="auto">
              <a:xfrm>
                <a:off x="5813400" y="4075369"/>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grpSp>
        <p:grpSp>
          <p:nvGrpSpPr>
            <p:cNvPr id="8" name="组合 71"/>
            <p:cNvGrpSpPr>
              <a:grpSpLocks/>
            </p:cNvGrpSpPr>
            <p:nvPr/>
          </p:nvGrpSpPr>
          <p:grpSpPr>
            <a:xfrm>
              <a:off x="8510620" y="2543407"/>
              <a:ext cx="1593500" cy="519832"/>
              <a:chOff x="4107787" y="4075369"/>
              <a:chExt cx="1973948" cy="652088"/>
            </a:xfrm>
            <a:solidFill>
              <a:schemeClr val="tx1"/>
            </a:solidFill>
          </p:grpSpPr>
          <p:sp>
            <p:nvSpPr>
              <p:cNvPr id="58" name="Freeform 9"/>
              <p:cNvSpPr>
                <a:spLocks noChangeAspect="1" noEditPoints="1"/>
              </p:cNvSpPr>
              <p:nvPr/>
            </p:nvSpPr>
            <p:spPr bwMode="auto">
              <a:xfrm>
                <a:off x="4107787" y="4079457"/>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sp>
            <p:nvSpPr>
              <p:cNvPr id="59" name="Freeform 9"/>
              <p:cNvSpPr>
                <a:spLocks noChangeAspect="1" noEditPoints="1"/>
              </p:cNvSpPr>
              <p:nvPr/>
            </p:nvSpPr>
            <p:spPr bwMode="auto">
              <a:xfrm>
                <a:off x="4451794" y="4079457"/>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sp>
            <p:nvSpPr>
              <p:cNvPr id="60" name="Freeform 9"/>
              <p:cNvSpPr>
                <a:spLocks noChangeAspect="1" noEditPoints="1"/>
              </p:cNvSpPr>
              <p:nvPr/>
            </p:nvSpPr>
            <p:spPr bwMode="auto">
              <a:xfrm>
                <a:off x="4795801" y="4079457"/>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sp>
            <p:nvSpPr>
              <p:cNvPr id="61" name="Freeform 9"/>
              <p:cNvSpPr>
                <a:spLocks noChangeAspect="1" noEditPoints="1"/>
              </p:cNvSpPr>
              <p:nvPr/>
            </p:nvSpPr>
            <p:spPr bwMode="auto">
              <a:xfrm>
                <a:off x="5139808" y="4079457"/>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sp>
            <p:nvSpPr>
              <p:cNvPr id="62" name="Freeform 9"/>
              <p:cNvSpPr>
                <a:spLocks noChangeAspect="1" noEditPoints="1"/>
              </p:cNvSpPr>
              <p:nvPr/>
            </p:nvSpPr>
            <p:spPr bwMode="auto">
              <a:xfrm>
                <a:off x="5483815" y="4079457"/>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sp>
            <p:nvSpPr>
              <p:cNvPr id="63" name="Freeform 9"/>
              <p:cNvSpPr>
                <a:spLocks noChangeAspect="1" noEditPoints="1"/>
              </p:cNvSpPr>
              <p:nvPr/>
            </p:nvSpPr>
            <p:spPr bwMode="auto">
              <a:xfrm>
                <a:off x="5813400" y="4075369"/>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grpSp>
        <p:grpSp>
          <p:nvGrpSpPr>
            <p:cNvPr id="9" name="组合 78"/>
            <p:cNvGrpSpPr>
              <a:grpSpLocks/>
            </p:cNvGrpSpPr>
            <p:nvPr/>
          </p:nvGrpSpPr>
          <p:grpSpPr>
            <a:xfrm>
              <a:off x="8510620" y="3092047"/>
              <a:ext cx="1593500" cy="519832"/>
              <a:chOff x="4107787" y="4075369"/>
              <a:chExt cx="1973948" cy="652088"/>
            </a:xfrm>
            <a:solidFill>
              <a:schemeClr val="tx1"/>
            </a:solidFill>
          </p:grpSpPr>
          <p:sp>
            <p:nvSpPr>
              <p:cNvPr id="52" name="Freeform 9"/>
              <p:cNvSpPr>
                <a:spLocks noChangeAspect="1" noEditPoints="1"/>
              </p:cNvSpPr>
              <p:nvPr/>
            </p:nvSpPr>
            <p:spPr bwMode="auto">
              <a:xfrm>
                <a:off x="4107787" y="4079457"/>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sp>
            <p:nvSpPr>
              <p:cNvPr id="53" name="Freeform 9"/>
              <p:cNvSpPr>
                <a:spLocks noChangeAspect="1" noEditPoints="1"/>
              </p:cNvSpPr>
              <p:nvPr/>
            </p:nvSpPr>
            <p:spPr bwMode="auto">
              <a:xfrm>
                <a:off x="4451794" y="4079457"/>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sp>
            <p:nvSpPr>
              <p:cNvPr id="54" name="Freeform 9"/>
              <p:cNvSpPr>
                <a:spLocks noChangeAspect="1" noEditPoints="1"/>
              </p:cNvSpPr>
              <p:nvPr/>
            </p:nvSpPr>
            <p:spPr bwMode="auto">
              <a:xfrm>
                <a:off x="4795801" y="4079457"/>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sp>
            <p:nvSpPr>
              <p:cNvPr id="55" name="Freeform 9"/>
              <p:cNvSpPr>
                <a:spLocks noChangeAspect="1" noEditPoints="1"/>
              </p:cNvSpPr>
              <p:nvPr/>
            </p:nvSpPr>
            <p:spPr bwMode="auto">
              <a:xfrm>
                <a:off x="5139808" y="4079457"/>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sp>
            <p:nvSpPr>
              <p:cNvPr id="56" name="Freeform 9"/>
              <p:cNvSpPr>
                <a:spLocks noChangeAspect="1" noEditPoints="1"/>
              </p:cNvSpPr>
              <p:nvPr/>
            </p:nvSpPr>
            <p:spPr bwMode="auto">
              <a:xfrm>
                <a:off x="5483815" y="4079457"/>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sp>
            <p:nvSpPr>
              <p:cNvPr id="57" name="Freeform 9"/>
              <p:cNvSpPr>
                <a:spLocks noChangeAspect="1" noEditPoints="1"/>
              </p:cNvSpPr>
              <p:nvPr/>
            </p:nvSpPr>
            <p:spPr bwMode="auto">
              <a:xfrm>
                <a:off x="5813400" y="4075369"/>
                <a:ext cx="268335" cy="648000"/>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grpFill/>
              <a:ln>
                <a:noFill/>
              </a:ln>
            </p:spPr>
            <p:txBody>
              <a:bodyPr/>
              <a:lstStyle/>
              <a:p>
                <a:pPr eaLnBrk="1" fontAlgn="auto" hangingPunct="1">
                  <a:spcBef>
                    <a:spcPts val="0"/>
                  </a:spcBef>
                  <a:spcAft>
                    <a:spcPts val="0"/>
                  </a:spcAft>
                  <a:defRPr/>
                </a:pPr>
                <a:endParaRPr lang="zh-CN" altLang="en-US" b="1">
                  <a:latin typeface="Tahoma" pitchFamily="34" charset="0"/>
                  <a:ea typeface="+mn-ea"/>
                  <a:cs typeface="Tahoma" pitchFamily="34" charset="0"/>
                </a:endParaRPr>
              </a:p>
            </p:txBody>
          </p:sp>
        </p:grpSp>
      </p:grpSp>
      <p:sp>
        <p:nvSpPr>
          <p:cNvPr id="46121" name="TextBox 70"/>
          <p:cNvSpPr txBox="1">
            <a:spLocks noChangeArrowheads="1"/>
          </p:cNvSpPr>
          <p:nvPr/>
        </p:nvSpPr>
        <p:spPr bwMode="auto">
          <a:xfrm>
            <a:off x="6391275" y="2894013"/>
            <a:ext cx="18176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solidFill>
                  <a:schemeClr val="tx2"/>
                </a:solidFill>
                <a:latin typeface="Tahoma" panose="020B0604030504040204" pitchFamily="34" charset="0"/>
                <a:cs typeface="Tahoma" panose="020B0604030504040204" pitchFamily="34" charset="0"/>
              </a:rPr>
              <a:t>最大</a:t>
            </a:r>
            <a:r>
              <a:rPr lang="en-US" altLang="zh-CN" sz="1400" b="1">
                <a:solidFill>
                  <a:schemeClr val="tx2"/>
                </a:solidFill>
                <a:latin typeface="Tahoma" panose="020B0604030504040204" pitchFamily="34" charset="0"/>
                <a:cs typeface="Tahoma" panose="020B0604030504040204" pitchFamily="34" charset="0"/>
              </a:rPr>
              <a:t>64K </a:t>
            </a:r>
            <a:r>
              <a:rPr lang="zh-CN" altLang="en-US" sz="1400" b="1">
                <a:solidFill>
                  <a:schemeClr val="tx2"/>
                </a:solidFill>
                <a:latin typeface="Tahoma" panose="020B0604030504040204" pitchFamily="34" charset="0"/>
                <a:cs typeface="Tahoma" panose="020B0604030504040204" pitchFamily="34" charset="0"/>
              </a:rPr>
              <a:t>用户</a:t>
            </a:r>
            <a:r>
              <a:rPr lang="en-US" altLang="zh-CN" sz="1400" b="1">
                <a:solidFill>
                  <a:schemeClr val="tx2"/>
                </a:solidFill>
                <a:latin typeface="Tahoma" panose="020B0604030504040204" pitchFamily="34" charset="0"/>
                <a:cs typeface="Tahoma" panose="020B0604030504040204" pitchFamily="34" charset="0"/>
              </a:rPr>
              <a:t>/</a:t>
            </a:r>
            <a:r>
              <a:rPr lang="zh-CN" altLang="en-US" sz="1400" b="1">
                <a:solidFill>
                  <a:schemeClr val="tx2"/>
                </a:solidFill>
                <a:latin typeface="Tahoma" panose="020B0604030504040204" pitchFamily="34" charset="0"/>
                <a:cs typeface="Tahoma" panose="020B0604030504040204" pitchFamily="34" charset="0"/>
              </a:rPr>
              <a:t>单板</a:t>
            </a:r>
            <a:endParaRPr lang="zh-CN" altLang="en-US" sz="1400" b="1">
              <a:solidFill>
                <a:schemeClr val="tx2"/>
              </a:solidFill>
              <a:latin typeface="Tahoma" panose="020B0604030504040204" pitchFamily="34" charset="0"/>
              <a:ea typeface="微软雅黑" panose="020B0503020204020204" pitchFamily="34" charset="-122"/>
              <a:cs typeface="Tahoma" panose="020B0604030504040204" pitchFamily="34" charset="0"/>
            </a:endParaRPr>
          </a:p>
        </p:txBody>
      </p:sp>
    </p:spTree>
  </p:cSld>
  <p:clrMapOvr>
    <a:masterClrMapping/>
  </p:clrMapOvr>
  <p:transition advClick="0" advTm="8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txBox="1">
            <a:spLocks/>
          </p:cNvSpPr>
          <p:nvPr/>
        </p:nvSpPr>
        <p:spPr bwMode="auto">
          <a:xfrm>
            <a:off x="414338" y="130175"/>
            <a:ext cx="76327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ME60</a:t>
            </a:r>
            <a:r>
              <a:rPr lang="zh-CN" altLang="en-US" sz="280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业界最大性能 </a:t>
            </a:r>
            <a:r>
              <a:rPr lang="en-US" altLang="zh-CN" sz="280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 240G</a:t>
            </a:r>
            <a:r>
              <a:rPr lang="zh-CN" altLang="en-US" sz="280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灵活宽带业务板</a:t>
            </a:r>
            <a:endParaRPr lang="en-US" altLang="zh-CN" sz="280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pic>
        <p:nvPicPr>
          <p:cNvPr id="48131" name="Picture 10" descr="http://localhost:7890/pages/30003808/01/30003808/01/resources/ME60%20%E7%A1%AC%E4%BB%B6%E6%8F%8F%E8%BF%B0(V600R007C00_01)/ne/images/fig_dc_ne_hw_00115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1265238"/>
            <a:ext cx="3522662"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12" descr="http://localhost:7890/pages/30003808/01/30003808/01/resources/ME60%20%E7%A1%AC%E4%BB%B6%E6%8F%8F%E8%BF%B0(V600R007C00_01)/ne/images/fig_dc_ne_hw_00115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2466975"/>
            <a:ext cx="1708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4" descr="http://localhost:7890/pages/30003808/01/30003808/01/resources/ME60%20%E7%A1%AC%E4%BB%B6%E6%8F%8F%E8%BF%B0(V600R007C00_01)/ne/images/fig_dc_ne_hw_001157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0" y="2422525"/>
            <a:ext cx="16906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矩形 16"/>
          <p:cNvSpPr>
            <a:spLocks noChangeArrowheads="1"/>
          </p:cNvSpPr>
          <p:nvPr/>
        </p:nvSpPr>
        <p:spPr bwMode="auto">
          <a:xfrm>
            <a:off x="534988" y="889000"/>
            <a:ext cx="3719512" cy="300038"/>
          </a:xfrm>
          <a:prstGeom prst="rect">
            <a:avLst/>
          </a:prstGeom>
          <a:solidFill>
            <a:srgbClr val="C00000">
              <a:alpha val="79999"/>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lstStyle>
            <a:lvl1pPr defTabSz="912813">
              <a:defRPr>
                <a:solidFill>
                  <a:schemeClr val="tx1"/>
                </a:solidFill>
                <a:latin typeface="Arial" panose="020B0604020202020204" pitchFamily="34" charset="0"/>
                <a:ea typeface="宋体" panose="02010600030101010101" pitchFamily="2" charset="-122"/>
              </a:defRPr>
            </a:lvl1pPr>
            <a:lvl2pPr marL="742950" indent="-285750" defTabSz="912813">
              <a:defRPr>
                <a:solidFill>
                  <a:schemeClr val="tx1"/>
                </a:solidFill>
                <a:latin typeface="Arial" panose="020B0604020202020204" pitchFamily="34" charset="0"/>
                <a:ea typeface="宋体" panose="02010600030101010101" pitchFamily="2" charset="-122"/>
              </a:defRPr>
            </a:lvl2pPr>
            <a:lvl3pPr marL="1143000" indent="-228600" defTabSz="912813">
              <a:defRPr>
                <a:solidFill>
                  <a:schemeClr val="tx1"/>
                </a:solidFill>
                <a:latin typeface="Arial" panose="020B0604020202020204" pitchFamily="34" charset="0"/>
                <a:ea typeface="宋体" panose="02010600030101010101" pitchFamily="2" charset="-122"/>
              </a:defRPr>
            </a:lvl3pPr>
            <a:lvl4pPr marL="1600200" indent="-228600" defTabSz="912813">
              <a:defRPr>
                <a:solidFill>
                  <a:schemeClr val="tx1"/>
                </a:solidFill>
                <a:latin typeface="Arial" panose="020B0604020202020204" pitchFamily="34" charset="0"/>
                <a:ea typeface="宋体" panose="02010600030101010101" pitchFamily="2" charset="-122"/>
              </a:defRPr>
            </a:lvl4pPr>
            <a:lvl5pPr marL="2057400" indent="-228600" defTabSz="912813">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Clr>
                <a:srgbClr val="CC9900"/>
              </a:buClr>
            </a:pPr>
            <a:r>
              <a:rPr lang="en-US" altLang="zh-CN" sz="1400">
                <a:solidFill>
                  <a:schemeClr val="bg1"/>
                </a:solidFill>
                <a:latin typeface="微软雅黑" panose="020B0503020204020204" pitchFamily="34" charset="-122"/>
                <a:ea typeface="微软雅黑" panose="020B0503020204020204" pitchFamily="34" charset="-122"/>
              </a:rPr>
              <a:t>BSUF/MSUF-240</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8135" name="矩形 17"/>
          <p:cNvSpPr>
            <a:spLocks noChangeArrowheads="1"/>
          </p:cNvSpPr>
          <p:nvPr/>
        </p:nvSpPr>
        <p:spPr bwMode="auto">
          <a:xfrm>
            <a:off x="544513" y="1179513"/>
            <a:ext cx="3903662" cy="3449637"/>
          </a:xfrm>
          <a:prstGeom prst="rect">
            <a:avLst/>
          </a:prstGeom>
          <a:noFill/>
          <a:ln w="12700">
            <a:solidFill>
              <a:srgbClr val="595959"/>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lstStyle>
            <a:lvl1pPr defTabSz="912813">
              <a:defRPr>
                <a:solidFill>
                  <a:schemeClr val="tx1"/>
                </a:solidFill>
                <a:latin typeface="Arial" panose="020B0604020202020204" pitchFamily="34" charset="0"/>
                <a:ea typeface="宋体" panose="02010600030101010101" pitchFamily="2" charset="-122"/>
              </a:defRPr>
            </a:lvl1pPr>
            <a:lvl2pPr marL="742950" indent="-285750" defTabSz="912813">
              <a:defRPr>
                <a:solidFill>
                  <a:schemeClr val="tx1"/>
                </a:solidFill>
                <a:latin typeface="Arial" panose="020B0604020202020204" pitchFamily="34" charset="0"/>
                <a:ea typeface="宋体" panose="02010600030101010101" pitchFamily="2" charset="-122"/>
              </a:defRPr>
            </a:lvl2pPr>
            <a:lvl3pPr marL="1143000" indent="-228600" defTabSz="912813">
              <a:defRPr>
                <a:solidFill>
                  <a:schemeClr val="tx1"/>
                </a:solidFill>
                <a:latin typeface="Arial" panose="020B0604020202020204" pitchFamily="34" charset="0"/>
                <a:ea typeface="宋体" panose="02010600030101010101" pitchFamily="2" charset="-122"/>
              </a:defRPr>
            </a:lvl3pPr>
            <a:lvl4pPr marL="1600200" indent="-228600" defTabSz="912813">
              <a:defRPr>
                <a:solidFill>
                  <a:schemeClr val="tx1"/>
                </a:solidFill>
                <a:latin typeface="Arial" panose="020B0604020202020204" pitchFamily="34" charset="0"/>
                <a:ea typeface="宋体" panose="02010600030101010101" pitchFamily="2" charset="-122"/>
              </a:defRPr>
            </a:lvl4pPr>
            <a:lvl5pPr marL="2057400" indent="-228600" defTabSz="912813">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9900"/>
              </a:buClr>
              <a:buFont typeface="Wingdings" panose="05000000000000000000" pitchFamily="2" charset="2"/>
              <a:buChar char="n"/>
            </a:pPr>
            <a:endParaRPr lang="zh-CN" altLang="en-US"/>
          </a:p>
        </p:txBody>
      </p:sp>
      <p:sp>
        <p:nvSpPr>
          <p:cNvPr id="48136" name="TextBox 24"/>
          <p:cNvSpPr txBox="1">
            <a:spLocks noChangeArrowheads="1"/>
          </p:cNvSpPr>
          <p:nvPr/>
        </p:nvSpPr>
        <p:spPr bwMode="auto">
          <a:xfrm>
            <a:off x="2643188" y="3006725"/>
            <a:ext cx="1450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000">
                <a:latin typeface="微软雅黑" panose="020B0503020204020204" pitchFamily="34" charset="-122"/>
                <a:ea typeface="微软雅黑" panose="020B0503020204020204" pitchFamily="34" charset="-122"/>
              </a:rPr>
              <a:t>1</a:t>
            </a:r>
            <a:r>
              <a:rPr lang="zh-CN" altLang="en-US" sz="1000">
                <a:latin typeface="微软雅黑" panose="020B0503020204020204" pitchFamily="34" charset="-122"/>
                <a:ea typeface="微软雅黑" panose="020B0503020204020204" pitchFamily="34" charset="-122"/>
              </a:rPr>
              <a:t>端口</a:t>
            </a:r>
            <a:r>
              <a:rPr lang="en-US" altLang="zh-CN" sz="1000">
                <a:latin typeface="微软雅黑" panose="020B0503020204020204" pitchFamily="34" charset="-122"/>
                <a:ea typeface="微软雅黑" panose="020B0503020204020204" pitchFamily="34" charset="-122"/>
              </a:rPr>
              <a:t>100GBase-CFP </a:t>
            </a:r>
            <a:r>
              <a:rPr lang="zh-CN" altLang="en-US" sz="1000">
                <a:latin typeface="微软雅黑" panose="020B0503020204020204" pitchFamily="34" charset="-122"/>
                <a:ea typeface="微软雅黑" panose="020B0503020204020204" pitchFamily="34" charset="-122"/>
              </a:rPr>
              <a:t>灵活插卡</a:t>
            </a:r>
            <a:r>
              <a:rPr lang="en-US" altLang="zh-CN" sz="1000">
                <a:latin typeface="微软雅黑" panose="020B0503020204020204" pitchFamily="34" charset="-122"/>
                <a:ea typeface="微软雅黑" panose="020B0503020204020204" pitchFamily="34" charset="-122"/>
              </a:rPr>
              <a:t>(BP240)</a:t>
            </a:r>
          </a:p>
        </p:txBody>
      </p:sp>
      <p:sp>
        <p:nvSpPr>
          <p:cNvPr id="48137" name="TextBox 25"/>
          <p:cNvSpPr txBox="1">
            <a:spLocks noChangeArrowheads="1"/>
          </p:cNvSpPr>
          <p:nvPr/>
        </p:nvSpPr>
        <p:spPr bwMode="auto">
          <a:xfrm>
            <a:off x="798513" y="3001963"/>
            <a:ext cx="1450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000">
                <a:latin typeface="微软雅黑" panose="020B0503020204020204" pitchFamily="34" charset="-122"/>
                <a:ea typeface="微软雅黑" panose="020B0503020204020204" pitchFamily="34" charset="-122"/>
              </a:rPr>
              <a:t>12</a:t>
            </a:r>
            <a:r>
              <a:rPr lang="zh-CN" altLang="en-US" sz="1000">
                <a:latin typeface="微软雅黑" panose="020B0503020204020204" pitchFamily="34" charset="-122"/>
                <a:ea typeface="微软雅黑" panose="020B0503020204020204" pitchFamily="34" charset="-122"/>
              </a:rPr>
              <a:t>端口</a:t>
            </a:r>
            <a:r>
              <a:rPr lang="en-US" altLang="zh-CN" sz="1000">
                <a:latin typeface="微软雅黑" panose="020B0503020204020204" pitchFamily="34" charset="-122"/>
                <a:ea typeface="微软雅黑" panose="020B0503020204020204" pitchFamily="34" charset="-122"/>
              </a:rPr>
              <a:t>10GBase XFP </a:t>
            </a:r>
            <a:r>
              <a:rPr lang="zh-CN" altLang="en-US" sz="1000">
                <a:latin typeface="微软雅黑" panose="020B0503020204020204" pitchFamily="34" charset="-122"/>
                <a:ea typeface="微软雅黑" panose="020B0503020204020204" pitchFamily="34" charset="-122"/>
              </a:rPr>
              <a:t>灵活插卡</a:t>
            </a:r>
            <a:r>
              <a:rPr lang="en-US" altLang="zh-CN" sz="1000">
                <a:latin typeface="微软雅黑" panose="020B0503020204020204" pitchFamily="34" charset="-122"/>
                <a:ea typeface="微软雅黑" panose="020B0503020204020204" pitchFamily="34" charset="-122"/>
              </a:rPr>
              <a:t>(BP240)</a:t>
            </a:r>
          </a:p>
        </p:txBody>
      </p:sp>
      <p:graphicFrame>
        <p:nvGraphicFramePr>
          <p:cNvPr id="21" name="表格 20"/>
          <p:cNvGraphicFramePr>
            <a:graphicFrameLocks noGrp="1"/>
          </p:cNvGraphicFramePr>
          <p:nvPr>
            <p:extLst>
              <p:ext uri="{D42A27DB-BD31-4B8C-83A1-F6EECF244321}">
                <p14:modId xmlns:p14="http://schemas.microsoft.com/office/powerpoint/2010/main" val="3800840728"/>
              </p:ext>
            </p:extLst>
          </p:nvPr>
        </p:nvGraphicFramePr>
        <p:xfrm>
          <a:off x="4830763" y="1185863"/>
          <a:ext cx="3706813" cy="2976560"/>
        </p:xfrm>
        <a:graphic>
          <a:graphicData uri="http://schemas.openxmlformats.org/drawingml/2006/table">
            <a:tbl>
              <a:tblPr/>
              <a:tblGrid>
                <a:gridCol w="1074943"/>
                <a:gridCol w="1419041"/>
                <a:gridCol w="1212829"/>
              </a:tblGrid>
              <a:tr h="526304">
                <a:tc>
                  <a:txBody>
                    <a:bodyPr/>
                    <a:lstStyle/>
                    <a:p>
                      <a:pPr algn="ctr">
                        <a:lnSpc>
                          <a:spcPts val="1200"/>
                        </a:lnSpc>
                        <a:spcBef>
                          <a:spcPts val="800"/>
                        </a:spcBef>
                        <a:spcAft>
                          <a:spcPts val="0"/>
                        </a:spcAft>
                      </a:pPr>
                      <a:r>
                        <a:rPr lang="zh-CN" altLang="en-US" sz="1200" b="1" kern="100" dirty="0" smtClean="0">
                          <a:latin typeface="微软雅黑" pitchFamily="34" charset="-122"/>
                          <a:ea typeface="微软雅黑" pitchFamily="34" charset="-122"/>
                          <a:cs typeface="Arial"/>
                        </a:rPr>
                        <a:t>参数</a:t>
                      </a:r>
                      <a:endParaRPr lang="zh-CN" sz="1200" b="1" kern="100" dirty="0">
                        <a:latin typeface="微软雅黑" pitchFamily="34" charset="-122"/>
                        <a:ea typeface="微软雅黑" pitchFamily="34" charset="-122"/>
                        <a:cs typeface="Arial"/>
                      </a:endParaRPr>
                    </a:p>
                  </a:txBody>
                  <a:tcPr marL="68571" marR="68571" marT="68389" marB="68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spcBef>
                          <a:spcPts val="800"/>
                        </a:spcBef>
                        <a:spcAft>
                          <a:spcPts val="0"/>
                        </a:spcAft>
                      </a:pPr>
                      <a:r>
                        <a:rPr lang="en-US" sz="1200" b="1" kern="0" dirty="0">
                          <a:latin typeface="微软雅黑" pitchFamily="34" charset="-122"/>
                          <a:ea typeface="微软雅黑" pitchFamily="34" charset="-122"/>
                          <a:cs typeface="宋体"/>
                        </a:rPr>
                        <a:t>BSUF-240</a:t>
                      </a:r>
                      <a:endParaRPr lang="zh-CN" sz="1200" kern="100" dirty="0">
                        <a:latin typeface="微软雅黑" pitchFamily="34" charset="-122"/>
                        <a:ea typeface="微软雅黑" pitchFamily="34" charset="-122"/>
                        <a:cs typeface="Arial"/>
                      </a:endParaRPr>
                    </a:p>
                  </a:txBody>
                  <a:tcPr marL="68571" marR="68571" marT="68389" marB="68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200"/>
                        </a:lnSpc>
                        <a:spcBef>
                          <a:spcPts val="800"/>
                        </a:spcBef>
                        <a:spcAft>
                          <a:spcPts val="0"/>
                        </a:spcAft>
                      </a:pPr>
                      <a:r>
                        <a:rPr lang="en-US" altLang="zh-CN" sz="1200" b="1" kern="0" dirty="0" smtClean="0">
                          <a:latin typeface="微软雅黑" pitchFamily="34" charset="-122"/>
                          <a:ea typeface="微软雅黑" pitchFamily="34" charset="-122"/>
                          <a:cs typeface="+mn-cs"/>
                        </a:rPr>
                        <a:t>MSUF-240</a:t>
                      </a:r>
                      <a:endParaRPr lang="zh-CN" sz="1200" kern="100" dirty="0">
                        <a:latin typeface="微软雅黑" pitchFamily="34" charset="-122"/>
                        <a:ea typeface="微软雅黑" pitchFamily="34" charset="-122"/>
                        <a:cs typeface="Arial"/>
                      </a:endParaRPr>
                    </a:p>
                  </a:txBody>
                  <a:tcPr marL="68571" marR="68571" marT="68389" marB="683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08376">
                <a:tc>
                  <a:txBody>
                    <a:bodyPr/>
                    <a:lstStyle/>
                    <a:p>
                      <a:pPr algn="just">
                        <a:lnSpc>
                          <a:spcPts val="1200"/>
                        </a:lnSpc>
                        <a:spcBef>
                          <a:spcPts val="800"/>
                        </a:spcBef>
                        <a:spcAft>
                          <a:spcPts val="0"/>
                        </a:spcAft>
                      </a:pPr>
                      <a:r>
                        <a:rPr lang="zh-CN" altLang="en-US" sz="1100" b="1" kern="0" dirty="0" smtClean="0">
                          <a:solidFill>
                            <a:schemeClr val="tx1"/>
                          </a:solidFill>
                          <a:latin typeface="微软雅黑" pitchFamily="34" charset="-122"/>
                          <a:ea typeface="微软雅黑" pitchFamily="34" charset="-122"/>
                          <a:cs typeface="宋体"/>
                        </a:rPr>
                        <a:t>端口</a:t>
                      </a:r>
                      <a:r>
                        <a:rPr lang="zh-CN" sz="1100" b="1" kern="0" dirty="0" smtClean="0">
                          <a:solidFill>
                            <a:schemeClr val="tx1"/>
                          </a:solidFill>
                          <a:latin typeface="微软雅黑" pitchFamily="34" charset="-122"/>
                          <a:ea typeface="微软雅黑" pitchFamily="34" charset="-122"/>
                          <a:cs typeface="宋体"/>
                        </a:rPr>
                        <a:t>类型</a:t>
                      </a: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kern="0" dirty="0" smtClean="0">
                          <a:solidFill>
                            <a:schemeClr val="tx1"/>
                          </a:solidFill>
                          <a:latin typeface="微软雅黑" pitchFamily="34" charset="-122"/>
                          <a:ea typeface="微软雅黑" pitchFamily="34" charset="-122"/>
                          <a:cs typeface="宋体"/>
                        </a:rPr>
                        <a:t>10GE</a:t>
                      </a:r>
                      <a:r>
                        <a:rPr lang="zh-CN" altLang="en-US" sz="1100" kern="0" dirty="0" smtClean="0">
                          <a:solidFill>
                            <a:schemeClr val="tx1"/>
                          </a:solidFill>
                          <a:latin typeface="微软雅黑" pitchFamily="34" charset="-122"/>
                          <a:ea typeface="微软雅黑" pitchFamily="34" charset="-122"/>
                          <a:cs typeface="宋体"/>
                        </a:rPr>
                        <a:t>、</a:t>
                      </a:r>
                      <a:r>
                        <a:rPr lang="en-US" altLang="zh-CN" sz="1100" kern="0" dirty="0" smtClean="0">
                          <a:solidFill>
                            <a:schemeClr val="tx1"/>
                          </a:solidFill>
                          <a:latin typeface="微软雅黑" pitchFamily="34" charset="-122"/>
                          <a:ea typeface="微软雅黑" pitchFamily="34" charset="-122"/>
                          <a:cs typeface="宋体"/>
                        </a:rPr>
                        <a:t>100GE</a:t>
                      </a: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kern="0" dirty="0" smtClean="0">
                          <a:solidFill>
                            <a:schemeClr val="tx1"/>
                          </a:solidFill>
                          <a:latin typeface="微软雅黑" pitchFamily="34" charset="-122"/>
                          <a:ea typeface="微软雅黑" pitchFamily="34" charset="-122"/>
                          <a:cs typeface="+mn-cs"/>
                        </a:rPr>
                        <a:t>10GE</a:t>
                      </a:r>
                      <a:r>
                        <a:rPr lang="zh-CN" altLang="en-US" sz="1100" kern="0" dirty="0" smtClean="0">
                          <a:solidFill>
                            <a:schemeClr val="tx1"/>
                          </a:solidFill>
                          <a:latin typeface="微软雅黑" pitchFamily="34" charset="-122"/>
                          <a:ea typeface="微软雅黑" pitchFamily="34" charset="-122"/>
                          <a:cs typeface="+mn-cs"/>
                        </a:rPr>
                        <a:t>、</a:t>
                      </a:r>
                      <a:r>
                        <a:rPr lang="en-US" altLang="zh-CN" sz="1100" kern="0" dirty="0" smtClean="0">
                          <a:solidFill>
                            <a:schemeClr val="tx1"/>
                          </a:solidFill>
                          <a:latin typeface="微软雅黑" pitchFamily="34" charset="-122"/>
                          <a:ea typeface="微软雅黑" pitchFamily="34" charset="-122"/>
                          <a:cs typeface="+mn-cs"/>
                        </a:rPr>
                        <a:t>100GE</a:t>
                      </a: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376">
                <a:tc>
                  <a:txBody>
                    <a:bodyPr/>
                    <a:lstStyle/>
                    <a:p>
                      <a:pPr algn="just">
                        <a:lnSpc>
                          <a:spcPts val="1200"/>
                        </a:lnSpc>
                        <a:spcBef>
                          <a:spcPts val="800"/>
                        </a:spcBef>
                        <a:spcAft>
                          <a:spcPts val="0"/>
                        </a:spcAft>
                      </a:pPr>
                      <a:r>
                        <a:rPr lang="zh-CN" sz="1100" b="1" kern="100" dirty="0">
                          <a:latin typeface="微软雅黑" pitchFamily="34" charset="-122"/>
                          <a:ea typeface="微软雅黑" pitchFamily="34" charset="-122"/>
                          <a:cs typeface="宋体"/>
                        </a:rPr>
                        <a:t>支持</a:t>
                      </a:r>
                      <a:r>
                        <a:rPr lang="en-US" sz="1100" b="1" kern="0" dirty="0">
                          <a:latin typeface="微软雅黑" pitchFamily="34" charset="-122"/>
                          <a:ea typeface="微软雅黑" pitchFamily="34" charset="-122"/>
                          <a:cs typeface="宋体"/>
                        </a:rPr>
                        <a:t>BRAS</a:t>
                      </a:r>
                      <a:endParaRPr lang="zh-CN" sz="1100" b="1" kern="100" dirty="0">
                        <a:latin typeface="微软雅黑" pitchFamily="34" charset="-122"/>
                        <a:ea typeface="微软雅黑" pitchFamily="34" charset="-122"/>
                        <a:cs typeface="Arial"/>
                      </a:endParaRP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800"/>
                        </a:spcBef>
                        <a:spcAft>
                          <a:spcPts val="0"/>
                        </a:spcAft>
                      </a:pPr>
                      <a:r>
                        <a:rPr lang="en-US" sz="1100" kern="0" dirty="0">
                          <a:latin typeface="微软雅黑" pitchFamily="34" charset="-122"/>
                          <a:ea typeface="微软雅黑" pitchFamily="34" charset="-122"/>
                          <a:cs typeface="宋体"/>
                        </a:rPr>
                        <a:t>Yes</a:t>
                      </a:r>
                      <a:endParaRPr lang="zh-CN" sz="1100" kern="100" dirty="0">
                        <a:latin typeface="微软雅黑" pitchFamily="34" charset="-122"/>
                        <a:ea typeface="微软雅黑" pitchFamily="34" charset="-122"/>
                        <a:cs typeface="Arial"/>
                      </a:endParaRP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800"/>
                        </a:spcBef>
                        <a:spcAft>
                          <a:spcPts val="0"/>
                        </a:spcAft>
                      </a:pPr>
                      <a:r>
                        <a:rPr lang="en-US" altLang="zh-CN" sz="1100" kern="100" dirty="0" smtClean="0">
                          <a:latin typeface="微软雅黑" pitchFamily="34" charset="-122"/>
                          <a:ea typeface="微软雅黑" pitchFamily="34" charset="-122"/>
                          <a:cs typeface="Arial"/>
                        </a:rPr>
                        <a:t>NO</a:t>
                      </a:r>
                      <a:endParaRPr lang="zh-CN" sz="1100" kern="100" dirty="0">
                        <a:latin typeface="微软雅黑" pitchFamily="34" charset="-122"/>
                        <a:ea typeface="微软雅黑" pitchFamily="34" charset="-122"/>
                        <a:cs typeface="Arial"/>
                      </a:endParaRP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376">
                <a:tc>
                  <a:txBody>
                    <a:bodyPr/>
                    <a:lstStyle/>
                    <a:p>
                      <a:pPr algn="just">
                        <a:lnSpc>
                          <a:spcPts val="1200"/>
                        </a:lnSpc>
                        <a:spcBef>
                          <a:spcPts val="800"/>
                        </a:spcBef>
                        <a:spcAft>
                          <a:spcPts val="0"/>
                        </a:spcAft>
                      </a:pPr>
                      <a:r>
                        <a:rPr lang="zh-CN" sz="1100" b="1" kern="0" dirty="0">
                          <a:latin typeface="微软雅黑" pitchFamily="34" charset="-122"/>
                          <a:ea typeface="微软雅黑" pitchFamily="34" charset="-122"/>
                          <a:cs typeface="宋体"/>
                        </a:rPr>
                        <a:t>每单板用户数</a:t>
                      </a:r>
                      <a:endParaRPr lang="zh-CN" sz="1100" b="1" kern="100" dirty="0">
                        <a:latin typeface="微软雅黑" pitchFamily="34" charset="-122"/>
                        <a:ea typeface="微软雅黑" pitchFamily="34" charset="-122"/>
                        <a:cs typeface="Arial"/>
                      </a:endParaRP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800"/>
                        </a:spcBef>
                        <a:spcAft>
                          <a:spcPts val="0"/>
                        </a:spcAft>
                      </a:pPr>
                      <a:r>
                        <a:rPr lang="zh-CN" sz="1100" b="1" kern="0" dirty="0">
                          <a:solidFill>
                            <a:srgbClr val="C00000"/>
                          </a:solidFill>
                          <a:latin typeface="微软雅黑" pitchFamily="34" charset="-122"/>
                          <a:ea typeface="微软雅黑" pitchFamily="34" charset="-122"/>
                          <a:cs typeface="宋体"/>
                        </a:rPr>
                        <a:t>最大</a:t>
                      </a:r>
                      <a:r>
                        <a:rPr lang="en-US" sz="1100" b="1" kern="0" dirty="0">
                          <a:solidFill>
                            <a:srgbClr val="C00000"/>
                          </a:solidFill>
                          <a:latin typeface="微软雅黑" pitchFamily="34" charset="-122"/>
                          <a:ea typeface="微软雅黑" pitchFamily="34" charset="-122"/>
                          <a:cs typeface="宋体"/>
                        </a:rPr>
                        <a:t>64K</a:t>
                      </a:r>
                      <a:endParaRPr lang="zh-CN" sz="1100" b="1" kern="100" dirty="0">
                        <a:solidFill>
                          <a:srgbClr val="C00000"/>
                        </a:solidFill>
                        <a:latin typeface="微软雅黑" pitchFamily="34" charset="-122"/>
                        <a:ea typeface="微软雅黑" pitchFamily="34" charset="-122"/>
                        <a:cs typeface="Arial"/>
                      </a:endParaRP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800"/>
                        </a:spcBef>
                        <a:spcAft>
                          <a:spcPts val="0"/>
                        </a:spcAft>
                      </a:pPr>
                      <a:r>
                        <a:rPr lang="en-US" altLang="zh-CN" sz="1100" b="0" kern="100" dirty="0" smtClean="0">
                          <a:solidFill>
                            <a:schemeClr val="tx1"/>
                          </a:solidFill>
                          <a:latin typeface="微软雅黑" pitchFamily="34" charset="-122"/>
                          <a:ea typeface="微软雅黑" pitchFamily="34" charset="-122"/>
                          <a:cs typeface="Arial"/>
                        </a:rPr>
                        <a:t>-</a:t>
                      </a:r>
                      <a:endParaRPr lang="zh-CN" sz="1100" b="0" kern="100" dirty="0">
                        <a:solidFill>
                          <a:schemeClr val="tx1"/>
                        </a:solidFill>
                        <a:latin typeface="微软雅黑" pitchFamily="34" charset="-122"/>
                        <a:ea typeface="微软雅黑" pitchFamily="34" charset="-122"/>
                        <a:cs typeface="Arial"/>
                      </a:endParaRP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376">
                <a:tc>
                  <a:txBody>
                    <a:bodyPr/>
                    <a:lstStyle/>
                    <a:p>
                      <a:pPr algn="just">
                        <a:lnSpc>
                          <a:spcPts val="1200"/>
                        </a:lnSpc>
                        <a:spcBef>
                          <a:spcPts val="800"/>
                        </a:spcBef>
                        <a:spcAft>
                          <a:spcPts val="0"/>
                        </a:spcAft>
                      </a:pPr>
                      <a:r>
                        <a:rPr lang="en-US" altLang="zh-CN" sz="1100" b="1" kern="100" dirty="0" smtClean="0">
                          <a:latin typeface="微软雅黑" pitchFamily="34" charset="-122"/>
                          <a:ea typeface="微软雅黑" pitchFamily="34" charset="-122"/>
                          <a:cs typeface="Arial"/>
                        </a:rPr>
                        <a:t>DAA</a:t>
                      </a:r>
                      <a:r>
                        <a:rPr lang="zh-CN" altLang="en-US" sz="1100" b="1" kern="100" dirty="0" smtClean="0">
                          <a:latin typeface="微软雅黑" pitchFamily="34" charset="-122"/>
                          <a:ea typeface="微软雅黑" pitchFamily="34" charset="-122"/>
                          <a:cs typeface="Arial"/>
                        </a:rPr>
                        <a:t>用户数</a:t>
                      </a:r>
                      <a:endParaRPr lang="zh-CN" sz="1100" b="1" kern="100" dirty="0">
                        <a:latin typeface="微软雅黑" pitchFamily="34" charset="-122"/>
                        <a:ea typeface="微软雅黑" pitchFamily="34" charset="-122"/>
                        <a:cs typeface="Arial"/>
                      </a:endParaRP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800"/>
                        </a:spcBef>
                        <a:spcAft>
                          <a:spcPts val="0"/>
                        </a:spcAft>
                      </a:pPr>
                      <a:r>
                        <a:rPr lang="zh-CN" altLang="en-US" sz="1100" kern="100" dirty="0" smtClean="0">
                          <a:latin typeface="微软雅黑" pitchFamily="34" charset="-122"/>
                          <a:ea typeface="微软雅黑" pitchFamily="34" charset="-122"/>
                          <a:cs typeface="Arial"/>
                        </a:rPr>
                        <a:t>最大</a:t>
                      </a:r>
                      <a:r>
                        <a:rPr lang="en-US" altLang="zh-CN" sz="1100" kern="100" dirty="0" smtClean="0">
                          <a:latin typeface="微软雅黑" pitchFamily="34" charset="-122"/>
                          <a:ea typeface="微软雅黑" pitchFamily="34" charset="-122"/>
                          <a:cs typeface="Arial"/>
                        </a:rPr>
                        <a:t>32K</a:t>
                      </a:r>
                      <a:r>
                        <a:rPr lang="zh-CN" altLang="en-US" sz="1100" kern="100" dirty="0" smtClean="0">
                          <a:latin typeface="微软雅黑" pitchFamily="34" charset="-122"/>
                          <a:ea typeface="微软雅黑" pitchFamily="34" charset="-122"/>
                          <a:cs typeface="Arial"/>
                        </a:rPr>
                        <a:t>用户</a:t>
                      </a:r>
                      <a:endParaRPr lang="zh-CN" sz="1100" kern="100" dirty="0">
                        <a:latin typeface="微软雅黑" pitchFamily="34" charset="-122"/>
                        <a:ea typeface="微软雅黑" pitchFamily="34" charset="-122"/>
                        <a:cs typeface="Arial"/>
                      </a:endParaRP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800"/>
                        </a:spcBef>
                        <a:spcAft>
                          <a:spcPts val="0"/>
                        </a:spcAft>
                      </a:pPr>
                      <a:r>
                        <a:rPr lang="en-US" altLang="zh-CN" sz="1100" kern="100" dirty="0" smtClean="0">
                          <a:solidFill>
                            <a:schemeClr val="tx1"/>
                          </a:solidFill>
                          <a:latin typeface="微软雅黑" pitchFamily="34" charset="-122"/>
                          <a:ea typeface="微软雅黑" pitchFamily="34" charset="-122"/>
                          <a:cs typeface="Arial"/>
                        </a:rPr>
                        <a:t>-</a:t>
                      </a:r>
                      <a:endParaRPr lang="zh-CN" sz="1100" kern="100" dirty="0">
                        <a:solidFill>
                          <a:schemeClr val="tx1"/>
                        </a:solidFill>
                        <a:latin typeface="微软雅黑" pitchFamily="34" charset="-122"/>
                        <a:ea typeface="微软雅黑" pitchFamily="34" charset="-122"/>
                        <a:cs typeface="Arial"/>
                      </a:endParaRP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376">
                <a:tc>
                  <a:txBody>
                    <a:bodyPr/>
                    <a:lstStyle/>
                    <a:p>
                      <a:pPr algn="just">
                        <a:lnSpc>
                          <a:spcPts val="1200"/>
                        </a:lnSpc>
                        <a:spcBef>
                          <a:spcPts val="800"/>
                        </a:spcBef>
                        <a:spcAft>
                          <a:spcPts val="0"/>
                        </a:spcAft>
                      </a:pPr>
                      <a:r>
                        <a:rPr lang="en-US" altLang="zh-CN" sz="1100" b="1" kern="100" dirty="0" err="1" smtClean="0">
                          <a:latin typeface="微软雅黑" pitchFamily="34" charset="-122"/>
                          <a:ea typeface="微软雅黑" pitchFamily="34" charset="-122"/>
                          <a:cs typeface="Arial"/>
                        </a:rPr>
                        <a:t>Qos</a:t>
                      </a:r>
                      <a:r>
                        <a:rPr lang="zh-CN" altLang="en-US" sz="1100" b="1" kern="100" dirty="0" smtClean="0">
                          <a:latin typeface="微软雅黑" pitchFamily="34" charset="-122"/>
                          <a:ea typeface="微软雅黑" pitchFamily="34" charset="-122"/>
                          <a:cs typeface="Arial"/>
                        </a:rPr>
                        <a:t>队列</a:t>
                      </a:r>
                      <a:endParaRPr lang="zh-CN" sz="1100" b="1" kern="100" dirty="0">
                        <a:latin typeface="微软雅黑" pitchFamily="34" charset="-122"/>
                        <a:ea typeface="微软雅黑" pitchFamily="34" charset="-122"/>
                        <a:cs typeface="Arial"/>
                      </a:endParaRP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800"/>
                        </a:spcBef>
                        <a:spcAft>
                          <a:spcPts val="0"/>
                        </a:spcAft>
                      </a:pPr>
                      <a:r>
                        <a:rPr lang="en-US" altLang="zh-CN" sz="1100" kern="100" dirty="0" smtClean="0">
                          <a:latin typeface="微软雅黑" pitchFamily="34" charset="-122"/>
                          <a:ea typeface="微软雅黑" pitchFamily="34" charset="-122"/>
                          <a:cs typeface="Arial"/>
                        </a:rPr>
                        <a:t>512K</a:t>
                      </a:r>
                      <a:endParaRPr lang="zh-CN" sz="1100" kern="100" dirty="0">
                        <a:latin typeface="微软雅黑" pitchFamily="34" charset="-122"/>
                        <a:ea typeface="微软雅黑" pitchFamily="34" charset="-122"/>
                        <a:cs typeface="Arial"/>
                      </a:endParaRP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800"/>
                        </a:spcBef>
                        <a:spcAft>
                          <a:spcPts val="0"/>
                        </a:spcAft>
                      </a:pPr>
                      <a:r>
                        <a:rPr lang="en-US" altLang="zh-CN" sz="1100" kern="100" dirty="0" smtClean="0">
                          <a:latin typeface="微软雅黑" pitchFamily="34" charset="-122"/>
                          <a:ea typeface="微软雅黑" pitchFamily="34" charset="-122"/>
                          <a:cs typeface="Arial"/>
                        </a:rPr>
                        <a:t>-</a:t>
                      </a:r>
                      <a:endParaRPr lang="zh-CN" sz="1100" kern="100" dirty="0">
                        <a:latin typeface="微软雅黑" pitchFamily="34" charset="-122"/>
                        <a:ea typeface="微软雅黑" pitchFamily="34" charset="-122"/>
                        <a:cs typeface="Arial"/>
                      </a:endParaRP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376">
                <a:tc>
                  <a:txBody>
                    <a:bodyPr/>
                    <a:lstStyle/>
                    <a:p>
                      <a:pPr algn="just">
                        <a:lnSpc>
                          <a:spcPts val="1200"/>
                        </a:lnSpc>
                        <a:spcBef>
                          <a:spcPts val="800"/>
                        </a:spcBef>
                        <a:spcAft>
                          <a:spcPts val="0"/>
                        </a:spcAft>
                      </a:pPr>
                      <a:r>
                        <a:rPr lang="zh-CN" sz="1100" b="1" kern="0" dirty="0">
                          <a:latin typeface="微软雅黑" pitchFamily="34" charset="-122"/>
                          <a:ea typeface="微软雅黑" pitchFamily="34" charset="-122"/>
                          <a:cs typeface="宋体"/>
                        </a:rPr>
                        <a:t>适用场景</a:t>
                      </a:r>
                      <a:endParaRPr lang="zh-CN" sz="1100" b="1" kern="100" dirty="0">
                        <a:latin typeface="微软雅黑" pitchFamily="34" charset="-122"/>
                        <a:ea typeface="微软雅黑" pitchFamily="34" charset="-122"/>
                        <a:cs typeface="Arial"/>
                      </a:endParaRP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800"/>
                        </a:spcBef>
                        <a:spcAft>
                          <a:spcPts val="0"/>
                        </a:spcAft>
                      </a:pPr>
                      <a:r>
                        <a:rPr lang="zh-CN" sz="1100" kern="0" dirty="0" smtClean="0">
                          <a:latin typeface="微软雅黑" pitchFamily="34" charset="-122"/>
                          <a:ea typeface="微软雅黑" pitchFamily="34" charset="-122"/>
                          <a:cs typeface="宋体"/>
                        </a:rPr>
                        <a:t>网</a:t>
                      </a:r>
                      <a:r>
                        <a:rPr lang="zh-CN" sz="1100" kern="0" dirty="0">
                          <a:latin typeface="微软雅黑" pitchFamily="34" charset="-122"/>
                          <a:ea typeface="微软雅黑" pitchFamily="34" charset="-122"/>
                          <a:cs typeface="宋体"/>
                        </a:rPr>
                        <a:t>络侧和用户</a:t>
                      </a:r>
                      <a:r>
                        <a:rPr lang="zh-CN" sz="1100" kern="0" dirty="0" smtClean="0">
                          <a:latin typeface="微软雅黑" pitchFamily="34" charset="-122"/>
                          <a:ea typeface="微软雅黑" pitchFamily="34" charset="-122"/>
                          <a:cs typeface="宋体"/>
                        </a:rPr>
                        <a:t>侧</a:t>
                      </a:r>
                      <a:endParaRPr lang="zh-CN" sz="1100" kern="100" dirty="0">
                        <a:latin typeface="微软雅黑" pitchFamily="34" charset="-122"/>
                        <a:ea typeface="微软雅黑" pitchFamily="34" charset="-122"/>
                        <a:cs typeface="Arial"/>
                      </a:endParaRP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800"/>
                        </a:spcBef>
                        <a:spcAft>
                          <a:spcPts val="0"/>
                        </a:spcAft>
                      </a:pPr>
                      <a:r>
                        <a:rPr lang="zh-CN" altLang="zh-CN" sz="1100" kern="0" dirty="0" smtClean="0">
                          <a:latin typeface="微软雅黑" pitchFamily="34" charset="-122"/>
                          <a:ea typeface="微软雅黑" pitchFamily="34" charset="-122"/>
                          <a:cs typeface="+mn-cs"/>
                        </a:rPr>
                        <a:t>网络侧</a:t>
                      </a:r>
                      <a:endParaRPr lang="zh-CN" sz="1100" kern="100" dirty="0">
                        <a:latin typeface="微软雅黑" pitchFamily="34" charset="-122"/>
                        <a:ea typeface="微软雅黑" pitchFamily="34" charset="-122"/>
                        <a:cs typeface="Arial"/>
                      </a:endParaRPr>
                    </a:p>
                  </a:txBody>
                  <a:tcPr marL="68571" marR="68571" marT="35994" marB="3599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172" name="矩形 21"/>
          <p:cNvSpPr>
            <a:spLocks noChangeArrowheads="1"/>
          </p:cNvSpPr>
          <p:nvPr/>
        </p:nvSpPr>
        <p:spPr bwMode="auto">
          <a:xfrm>
            <a:off x="4832350" y="882650"/>
            <a:ext cx="3717925" cy="300038"/>
          </a:xfrm>
          <a:prstGeom prst="rect">
            <a:avLst/>
          </a:prstGeom>
          <a:solidFill>
            <a:srgbClr val="C00000">
              <a:alpha val="79999"/>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lstStyle>
            <a:lvl1pPr defTabSz="912813">
              <a:defRPr>
                <a:solidFill>
                  <a:schemeClr val="tx1"/>
                </a:solidFill>
                <a:latin typeface="Arial" panose="020B0604020202020204" pitchFamily="34" charset="0"/>
                <a:ea typeface="宋体" panose="02010600030101010101" pitchFamily="2" charset="-122"/>
              </a:defRPr>
            </a:lvl1pPr>
            <a:lvl2pPr marL="742950" indent="-285750" defTabSz="912813">
              <a:defRPr>
                <a:solidFill>
                  <a:schemeClr val="tx1"/>
                </a:solidFill>
                <a:latin typeface="Arial" panose="020B0604020202020204" pitchFamily="34" charset="0"/>
                <a:ea typeface="宋体" panose="02010600030101010101" pitchFamily="2" charset="-122"/>
              </a:defRPr>
            </a:lvl2pPr>
            <a:lvl3pPr marL="1143000" indent="-228600" defTabSz="912813">
              <a:defRPr>
                <a:solidFill>
                  <a:schemeClr val="tx1"/>
                </a:solidFill>
                <a:latin typeface="Arial" panose="020B0604020202020204" pitchFamily="34" charset="0"/>
                <a:ea typeface="宋体" panose="02010600030101010101" pitchFamily="2" charset="-122"/>
              </a:defRPr>
            </a:lvl3pPr>
            <a:lvl4pPr marL="1600200" indent="-228600" defTabSz="912813">
              <a:defRPr>
                <a:solidFill>
                  <a:schemeClr val="tx1"/>
                </a:solidFill>
                <a:latin typeface="Arial" panose="020B0604020202020204" pitchFamily="34" charset="0"/>
                <a:ea typeface="宋体" panose="02010600030101010101" pitchFamily="2" charset="-122"/>
              </a:defRPr>
            </a:lvl4pPr>
            <a:lvl5pPr marL="2057400" indent="-228600" defTabSz="912813">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Clr>
                <a:srgbClr val="CC9900"/>
              </a:buClr>
            </a:pPr>
            <a:r>
              <a:rPr lang="zh-CN" altLang="en-US" sz="1400">
                <a:solidFill>
                  <a:schemeClr val="bg1"/>
                </a:solidFill>
                <a:latin typeface="微软雅黑" panose="020B0503020204020204" pitchFamily="34" charset="-122"/>
                <a:ea typeface="微软雅黑" panose="020B0503020204020204" pitchFamily="34" charset="-122"/>
              </a:rPr>
              <a:t>参数介绍</a:t>
            </a:r>
          </a:p>
        </p:txBody>
      </p:sp>
      <p:sp>
        <p:nvSpPr>
          <p:cNvPr id="48173" name="左大括号 22"/>
          <p:cNvSpPr>
            <a:spLocks/>
          </p:cNvSpPr>
          <p:nvPr/>
        </p:nvSpPr>
        <p:spPr bwMode="auto">
          <a:xfrm rot="5400000">
            <a:off x="2278857" y="692943"/>
            <a:ext cx="273050" cy="3300413"/>
          </a:xfrm>
          <a:prstGeom prst="leftBrace">
            <a:avLst>
              <a:gd name="adj1" fmla="val 8338"/>
              <a:gd name="adj2" fmla="val 50000"/>
            </a:avLst>
          </a:prstGeom>
          <a:noFill/>
          <a:ln w="19050">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lstStyle>
            <a:lvl1pPr defTabSz="912813">
              <a:defRPr>
                <a:solidFill>
                  <a:schemeClr val="tx1"/>
                </a:solidFill>
                <a:latin typeface="Arial" panose="020B0604020202020204" pitchFamily="34" charset="0"/>
                <a:ea typeface="宋体" panose="02010600030101010101" pitchFamily="2" charset="-122"/>
              </a:defRPr>
            </a:lvl1pPr>
            <a:lvl2pPr marL="742950" indent="-285750" defTabSz="912813">
              <a:defRPr>
                <a:solidFill>
                  <a:schemeClr val="tx1"/>
                </a:solidFill>
                <a:latin typeface="Arial" panose="020B0604020202020204" pitchFamily="34" charset="0"/>
                <a:ea typeface="宋体" panose="02010600030101010101" pitchFamily="2" charset="-122"/>
              </a:defRPr>
            </a:lvl2pPr>
            <a:lvl3pPr marL="1143000" indent="-228600" defTabSz="912813">
              <a:defRPr>
                <a:solidFill>
                  <a:schemeClr val="tx1"/>
                </a:solidFill>
                <a:latin typeface="Arial" panose="020B0604020202020204" pitchFamily="34" charset="0"/>
                <a:ea typeface="宋体" panose="02010600030101010101" pitchFamily="2" charset="-122"/>
              </a:defRPr>
            </a:lvl3pPr>
            <a:lvl4pPr marL="1600200" indent="-228600" defTabSz="912813">
              <a:defRPr>
                <a:solidFill>
                  <a:schemeClr val="tx1"/>
                </a:solidFill>
                <a:latin typeface="Arial" panose="020B0604020202020204" pitchFamily="34" charset="0"/>
                <a:ea typeface="宋体" panose="02010600030101010101" pitchFamily="2" charset="-122"/>
              </a:defRPr>
            </a:lvl4pPr>
            <a:lvl5pPr marL="2057400" indent="-228600" defTabSz="912813">
              <a:defRPr>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9900"/>
              </a:buClr>
              <a:buFont typeface="Wingdings" panose="05000000000000000000" pitchFamily="2" charset="2"/>
              <a:buChar char="n"/>
            </a:pPr>
            <a:endParaRPr lang="zh-CN" altLang="en-US"/>
          </a:p>
        </p:txBody>
      </p:sp>
      <p:pic>
        <p:nvPicPr>
          <p:cNvPr id="48174" name="Picture 2" descr="http://localhost:7890/pages/31187792/01/31187792/01/resources/ME60_hardware/ne/images/fig_dc_ne_hw_006802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2700" y="3425825"/>
            <a:ext cx="16287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75" name="TextBox 13"/>
          <p:cNvSpPr txBox="1">
            <a:spLocks noChangeArrowheads="1"/>
          </p:cNvSpPr>
          <p:nvPr/>
        </p:nvSpPr>
        <p:spPr bwMode="auto">
          <a:xfrm>
            <a:off x="2379663" y="4221163"/>
            <a:ext cx="20685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000">
                <a:latin typeface="微软雅黑" panose="020B0503020204020204" pitchFamily="34" charset="-122"/>
                <a:ea typeface="微软雅黑" panose="020B0503020204020204" pitchFamily="34" charset="-122"/>
              </a:rPr>
              <a:t>10</a:t>
            </a:r>
            <a:r>
              <a:rPr lang="zh-CN" altLang="en-US" sz="1000">
                <a:latin typeface="微软雅黑" panose="020B0503020204020204" pitchFamily="34" charset="-122"/>
                <a:ea typeface="微软雅黑" panose="020B0503020204020204" pitchFamily="34" charset="-122"/>
              </a:rPr>
              <a:t>端口</a:t>
            </a:r>
            <a:r>
              <a:rPr lang="en-US" altLang="zh-CN" sz="1000">
                <a:latin typeface="微软雅黑" panose="020B0503020204020204" pitchFamily="34" charset="-122"/>
                <a:ea typeface="微软雅黑" panose="020B0503020204020204" pitchFamily="34" charset="-122"/>
              </a:rPr>
              <a:t>10GBase SFP+(BP240-E)</a:t>
            </a:r>
          </a:p>
        </p:txBody>
      </p:sp>
      <p:pic>
        <p:nvPicPr>
          <p:cNvPr id="48176" name="Picture 4" descr="http://localhost:7890/pages/31187792/01/31187792/01/resources/ME60_hardware/ne/images/fig_dc_ne_hw_006804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5" y="3444875"/>
            <a:ext cx="16478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77" name="TextBox 15"/>
          <p:cNvSpPr txBox="1">
            <a:spLocks noChangeArrowheads="1"/>
          </p:cNvSpPr>
          <p:nvPr/>
        </p:nvSpPr>
        <p:spPr bwMode="auto">
          <a:xfrm>
            <a:off x="512763" y="4211638"/>
            <a:ext cx="20685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000">
                <a:latin typeface="微软雅黑" panose="020B0503020204020204" pitchFamily="34" charset="-122"/>
                <a:ea typeface="微软雅黑" panose="020B0503020204020204" pitchFamily="34" charset="-122"/>
              </a:rPr>
              <a:t>10</a:t>
            </a:r>
            <a:r>
              <a:rPr lang="zh-CN" altLang="en-US" sz="1000">
                <a:latin typeface="微软雅黑" panose="020B0503020204020204" pitchFamily="34" charset="-122"/>
                <a:ea typeface="微软雅黑" panose="020B0503020204020204" pitchFamily="34" charset="-122"/>
              </a:rPr>
              <a:t>端口</a:t>
            </a:r>
            <a:r>
              <a:rPr lang="en-US" altLang="zh-CN" sz="1000">
                <a:latin typeface="微软雅黑" panose="020B0503020204020204" pitchFamily="34" charset="-122"/>
                <a:ea typeface="微软雅黑" panose="020B0503020204020204" pitchFamily="34" charset="-122"/>
              </a:rPr>
              <a:t>10GBase SFP+(BP240)</a:t>
            </a:r>
          </a:p>
        </p:txBody>
      </p:sp>
    </p:spTree>
  </p:cSld>
  <p:clrMapOvr>
    <a:masterClrMapping/>
  </p:clrMapOvr>
  <p:transition advClick="0" advTm="8000">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extLst>
              <p:ext uri="{D42A27DB-BD31-4B8C-83A1-F6EECF244321}">
                <p14:modId xmlns:p14="http://schemas.microsoft.com/office/powerpoint/2010/main" val="1434967626"/>
              </p:ext>
            </p:extLst>
          </p:nvPr>
        </p:nvGraphicFramePr>
        <p:xfrm>
          <a:off x="971600" y="1419622"/>
          <a:ext cx="7056783" cy="2791379"/>
        </p:xfrm>
        <a:graphic>
          <a:graphicData uri="http://schemas.openxmlformats.org/drawingml/2006/table">
            <a:tbl>
              <a:tblPr firstRow="1" bandRow="1">
                <a:tableStyleId>{5C22544A-7EE6-4342-B048-85BDC9FD1C3A}</a:tableStyleId>
              </a:tblPr>
              <a:tblGrid>
                <a:gridCol w="955269"/>
                <a:gridCol w="2187015"/>
                <a:gridCol w="1987752"/>
                <a:gridCol w="1926747"/>
              </a:tblGrid>
              <a:tr h="399708">
                <a:tc>
                  <a:txBody>
                    <a:bodyPr/>
                    <a:lstStyle/>
                    <a:p>
                      <a:pPr marL="0" algn="ctr" defTabSz="914400" rtl="0" eaLnBrk="1" fontAlgn="b" latinLnBrk="0" hangingPunct="1">
                        <a:lnSpc>
                          <a:spcPts val="1200"/>
                        </a:lnSpc>
                        <a:spcBef>
                          <a:spcPts val="800"/>
                        </a:spcBef>
                        <a:spcAft>
                          <a:spcPts val="0"/>
                        </a:spcAft>
                      </a:pPr>
                      <a:endParaRPr lang="zh-CN" altLang="en-US" sz="1100" kern="0" dirty="0">
                        <a:solidFill>
                          <a:schemeClr val="tx1"/>
                        </a:solidFill>
                        <a:latin typeface="微软雅黑" pitchFamily="34" charset="-122"/>
                        <a:ea typeface="微软雅黑" pitchFamily="34" charset="-122"/>
                        <a:cs typeface="+mn-cs"/>
                      </a:endParaRPr>
                    </a:p>
                  </a:txBody>
                  <a:tcPr marL="96025" marR="9664"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lnSpc>
                          <a:spcPts val="1200"/>
                        </a:lnSpc>
                        <a:spcBef>
                          <a:spcPts val="800"/>
                        </a:spcBef>
                        <a:spcAft>
                          <a:spcPts val="0"/>
                        </a:spcAft>
                      </a:pPr>
                      <a:r>
                        <a:rPr lang="en-US" altLang="zh-CN" sz="1100" kern="0" dirty="0" smtClean="0">
                          <a:solidFill>
                            <a:schemeClr val="tx1"/>
                          </a:solidFill>
                          <a:latin typeface="微软雅黑" pitchFamily="34" charset="-122"/>
                          <a:ea typeface="微软雅黑" pitchFamily="34" charset="-122"/>
                          <a:cs typeface="+mn-cs"/>
                        </a:rPr>
                        <a:t>NE20E-S16</a:t>
                      </a:r>
                      <a:endParaRPr lang="zh-CN" altLang="en-US" sz="1100" kern="0" dirty="0">
                        <a:solidFill>
                          <a:schemeClr val="tx1"/>
                        </a:solidFill>
                        <a:latin typeface="微软雅黑" pitchFamily="34" charset="-122"/>
                        <a:ea typeface="微软雅黑" pitchFamily="34" charset="-122"/>
                        <a:cs typeface="+mn-cs"/>
                      </a:endParaRPr>
                    </a:p>
                  </a:txBody>
                  <a:tcPr marL="96025" marR="9664"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ts val="1200"/>
                        </a:lnSpc>
                        <a:spcBef>
                          <a:spcPts val="800"/>
                        </a:spcBef>
                        <a:spcAft>
                          <a:spcPts val="0"/>
                        </a:spcAft>
                        <a:buClr>
                          <a:schemeClr val="tx1"/>
                        </a:buClr>
                        <a:buSzTx/>
                        <a:buFontTx/>
                        <a:buNone/>
                        <a:tabLst/>
                      </a:pPr>
                      <a:r>
                        <a:rPr lang="en-US" altLang="zh-CN" sz="1100" kern="0" dirty="0" smtClean="0">
                          <a:solidFill>
                            <a:schemeClr val="tx1"/>
                          </a:solidFill>
                          <a:latin typeface="微软雅黑" pitchFamily="34" charset="-122"/>
                          <a:ea typeface="微软雅黑" pitchFamily="34" charset="-122"/>
                          <a:cs typeface="+mn-cs"/>
                        </a:rPr>
                        <a:t>NE20E-S8</a:t>
                      </a:r>
                    </a:p>
                  </a:txBody>
                  <a:tcPr marL="105621" marR="105621" marT="52799" marB="52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 latinLnBrk="0" hangingPunct="1">
                        <a:lnSpc>
                          <a:spcPts val="1200"/>
                        </a:lnSpc>
                        <a:spcBef>
                          <a:spcPts val="800"/>
                        </a:spcBef>
                        <a:spcAft>
                          <a:spcPts val="0"/>
                        </a:spcAft>
                        <a:buClr>
                          <a:schemeClr val="tx1"/>
                        </a:buClr>
                        <a:buSzTx/>
                        <a:buFontTx/>
                        <a:buNone/>
                        <a:tabLst/>
                      </a:pPr>
                      <a:r>
                        <a:rPr lang="en-US" altLang="zh-CN" sz="1100" kern="0" dirty="0" smtClean="0">
                          <a:solidFill>
                            <a:schemeClr val="tx1"/>
                          </a:solidFill>
                          <a:latin typeface="微软雅黑" pitchFamily="34" charset="-122"/>
                          <a:ea typeface="微软雅黑" pitchFamily="34" charset="-122"/>
                          <a:cs typeface="+mn-cs"/>
                        </a:rPr>
                        <a:t>NE20E-S4</a:t>
                      </a:r>
                    </a:p>
                  </a:txBody>
                  <a:tcPr marL="105621" marR="105621" marT="52799" marB="527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100699">
                <a:tc>
                  <a:txBody>
                    <a:bodyPr/>
                    <a:lstStyle/>
                    <a:p>
                      <a:pPr marL="0" algn="ctr" defTabSz="914400" rtl="0" eaLnBrk="1" fontAlgn="b" latinLnBrk="0" hangingPunct="1">
                        <a:lnSpc>
                          <a:spcPts val="1200"/>
                        </a:lnSpc>
                        <a:spcBef>
                          <a:spcPts val="800"/>
                        </a:spcBef>
                        <a:spcAft>
                          <a:spcPts val="0"/>
                        </a:spcAft>
                      </a:pPr>
                      <a:endParaRPr lang="en-US" sz="1100" kern="0" dirty="0">
                        <a:solidFill>
                          <a:schemeClr val="tx1"/>
                        </a:solidFill>
                        <a:latin typeface="微软雅黑" pitchFamily="34" charset="-122"/>
                        <a:ea typeface="微软雅黑" pitchFamily="34" charset="-122"/>
                        <a:cs typeface="+mn-cs"/>
                      </a:endParaRPr>
                    </a:p>
                  </a:txBody>
                  <a:tcPr marL="96025" marR="9664" marT="72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1200"/>
                        </a:lnSpc>
                        <a:spcBef>
                          <a:spcPts val="800"/>
                        </a:spcBef>
                        <a:spcAft>
                          <a:spcPts val="0"/>
                        </a:spcAft>
                      </a:pPr>
                      <a:endParaRPr lang="zh-CN" altLang="en-US" sz="1100" kern="0" dirty="0">
                        <a:solidFill>
                          <a:schemeClr val="tx1"/>
                        </a:solidFill>
                        <a:latin typeface="微软雅黑" pitchFamily="34" charset="-122"/>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1200"/>
                        </a:lnSpc>
                        <a:spcBef>
                          <a:spcPts val="800"/>
                        </a:spcBef>
                        <a:spcAft>
                          <a:spcPts val="0"/>
                        </a:spcAft>
                      </a:pPr>
                      <a:endParaRPr lang="zh-CN" altLang="en-US" sz="1100" kern="0" dirty="0">
                        <a:solidFill>
                          <a:schemeClr val="tx1"/>
                        </a:solidFill>
                        <a:latin typeface="微软雅黑" pitchFamily="34" charset="-122"/>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lnSpc>
                          <a:spcPts val="1200"/>
                        </a:lnSpc>
                        <a:spcBef>
                          <a:spcPts val="800"/>
                        </a:spcBef>
                        <a:spcAft>
                          <a:spcPts val="0"/>
                        </a:spcAft>
                        <a:buFont typeface="Arial" pitchFamily="34" charset="0"/>
                        <a:buChar char="•"/>
                      </a:pPr>
                      <a:endParaRPr lang="zh-CN" altLang="en-US" sz="1100" kern="0" noProof="0" dirty="0" smtClean="0">
                        <a:solidFill>
                          <a:schemeClr val="tx1"/>
                        </a:solidFill>
                        <a:latin typeface="微软雅黑" pitchFamily="34" charset="-122"/>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108">
                <a:tc>
                  <a:txBody>
                    <a:bodyPr/>
                    <a:lstStyle/>
                    <a:p>
                      <a:pPr marL="0" algn="ctr" defTabSz="914400" rtl="0" eaLnBrk="1" fontAlgn="b" latinLnBrk="0" hangingPunct="1">
                        <a:lnSpc>
                          <a:spcPts val="1200"/>
                        </a:lnSpc>
                        <a:spcBef>
                          <a:spcPts val="800"/>
                        </a:spcBef>
                        <a:spcAft>
                          <a:spcPts val="0"/>
                        </a:spcAft>
                      </a:pPr>
                      <a:r>
                        <a:rPr lang="zh-CN" altLang="en-US" sz="1100" kern="0" dirty="0" smtClean="0">
                          <a:solidFill>
                            <a:schemeClr val="tx1"/>
                          </a:solidFill>
                          <a:latin typeface="微软雅黑" pitchFamily="34" charset="-122"/>
                          <a:ea typeface="微软雅黑" pitchFamily="34" charset="-122"/>
                          <a:cs typeface="+mn-cs"/>
                        </a:rPr>
                        <a:t>交换能力</a:t>
                      </a:r>
                      <a:endParaRPr lang="zh-CN" altLang="en-US" sz="1100" kern="0" dirty="0">
                        <a:solidFill>
                          <a:schemeClr val="tx1"/>
                        </a:solidFill>
                        <a:latin typeface="微软雅黑" pitchFamily="34" charset="-122"/>
                        <a:ea typeface="微软雅黑" pitchFamily="34" charset="-122"/>
                        <a:cs typeface="+mn-cs"/>
                      </a:endParaRPr>
                    </a:p>
                  </a:txBody>
                  <a:tcPr marL="121952" marR="12195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1200"/>
                        </a:lnSpc>
                        <a:spcBef>
                          <a:spcPts val="800"/>
                        </a:spcBef>
                        <a:spcAft>
                          <a:spcPts val="0"/>
                        </a:spcAft>
                      </a:pPr>
                      <a:r>
                        <a:rPr lang="en-US" altLang="en-US" sz="1100" kern="0" noProof="0" dirty="0" smtClean="0">
                          <a:solidFill>
                            <a:schemeClr val="tx1"/>
                          </a:solidFill>
                          <a:latin typeface="微软雅黑" pitchFamily="34" charset="-122"/>
                          <a:ea typeface="微软雅黑" pitchFamily="34" charset="-122"/>
                          <a:cs typeface="+mn-cs"/>
                        </a:rPr>
                        <a:t>15.88Tbps</a:t>
                      </a:r>
                      <a:endParaRPr lang="zh-CN" altLang="en-US" sz="1100" kern="0" noProof="0" dirty="0" smtClean="0">
                        <a:solidFill>
                          <a:schemeClr val="tx1"/>
                        </a:solidFill>
                        <a:latin typeface="微软雅黑" pitchFamily="34" charset="-122"/>
                        <a:ea typeface="微软雅黑" pitchFamily="34" charset="-122"/>
                        <a:cs typeface="+mn-cs"/>
                      </a:endParaRPr>
                    </a:p>
                  </a:txBody>
                  <a:tcPr marL="68580" marR="68580" marT="53975" marB="53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1200"/>
                        </a:lnSpc>
                        <a:spcBef>
                          <a:spcPts val="800"/>
                        </a:spcBef>
                        <a:spcAft>
                          <a:spcPts val="0"/>
                        </a:spcAft>
                      </a:pPr>
                      <a:r>
                        <a:rPr lang="en-US" altLang="en-US" sz="1100" kern="0" noProof="0" dirty="0" smtClean="0">
                          <a:solidFill>
                            <a:schemeClr val="tx1"/>
                          </a:solidFill>
                          <a:latin typeface="微软雅黑" pitchFamily="34" charset="-122"/>
                          <a:ea typeface="微软雅黑" pitchFamily="34" charset="-122"/>
                          <a:cs typeface="+mn-cs"/>
                        </a:rPr>
                        <a:t>7.94Tbps</a:t>
                      </a:r>
                      <a:endParaRPr lang="zh-CN" altLang="en-US" sz="1100" kern="0" noProof="0" dirty="0" smtClean="0">
                        <a:solidFill>
                          <a:schemeClr val="tx1"/>
                        </a:solidFill>
                        <a:latin typeface="微软雅黑" pitchFamily="34" charset="-122"/>
                        <a:ea typeface="微软雅黑" pitchFamily="34" charset="-122"/>
                        <a:cs typeface="+mn-cs"/>
                      </a:endParaRPr>
                    </a:p>
                  </a:txBody>
                  <a:tcPr marL="68580" marR="68580" marT="53975" marB="53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1200"/>
                        </a:lnSpc>
                        <a:spcBef>
                          <a:spcPts val="800"/>
                        </a:spcBef>
                        <a:spcAft>
                          <a:spcPts val="0"/>
                        </a:spcAft>
                      </a:pPr>
                      <a:r>
                        <a:rPr lang="en-US" altLang="en-US" sz="1100" kern="0" noProof="0" dirty="0" smtClean="0">
                          <a:solidFill>
                            <a:schemeClr val="tx1"/>
                          </a:solidFill>
                          <a:latin typeface="微软雅黑" pitchFamily="34" charset="-122"/>
                          <a:ea typeface="微软雅黑" pitchFamily="34" charset="-122"/>
                          <a:cs typeface="+mn-cs"/>
                        </a:rPr>
                        <a:t>3.97Tbps</a:t>
                      </a:r>
                      <a:endParaRPr lang="zh-CN" altLang="en-US" sz="1100" kern="0" noProof="0" dirty="0" smtClean="0">
                        <a:solidFill>
                          <a:schemeClr val="tx1"/>
                        </a:solidFill>
                        <a:latin typeface="微软雅黑" pitchFamily="34" charset="-122"/>
                        <a:ea typeface="微软雅黑" pitchFamily="34" charset="-122"/>
                        <a:cs typeface="+mn-cs"/>
                      </a:endParaRPr>
                    </a:p>
                  </a:txBody>
                  <a:tcPr marL="68580" marR="68580" marT="53975" marB="53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108">
                <a:tc>
                  <a:txBody>
                    <a:bodyPr/>
                    <a:lstStyle/>
                    <a:p>
                      <a:pPr marL="0" algn="ctr" defTabSz="914400" rtl="0" eaLnBrk="1" fontAlgn="b" latinLnBrk="0" hangingPunct="1">
                        <a:lnSpc>
                          <a:spcPts val="1200"/>
                        </a:lnSpc>
                        <a:spcBef>
                          <a:spcPts val="800"/>
                        </a:spcBef>
                        <a:spcAft>
                          <a:spcPts val="0"/>
                        </a:spcAft>
                      </a:pPr>
                      <a:r>
                        <a:rPr lang="zh-CN" altLang="en-US" sz="1100" kern="0" dirty="0" smtClean="0">
                          <a:solidFill>
                            <a:schemeClr val="tx1"/>
                          </a:solidFill>
                          <a:latin typeface="微软雅黑" pitchFamily="34" charset="-122"/>
                          <a:ea typeface="微软雅黑" pitchFamily="34" charset="-122"/>
                          <a:cs typeface="+mn-cs"/>
                        </a:rPr>
                        <a:t>转发性能</a:t>
                      </a:r>
                      <a:endParaRPr lang="zh-CN" altLang="en-US" sz="1100" kern="0" dirty="0">
                        <a:solidFill>
                          <a:schemeClr val="tx1"/>
                        </a:solidFill>
                        <a:latin typeface="微软雅黑" pitchFamily="34" charset="-122"/>
                        <a:ea typeface="微软雅黑" pitchFamily="34" charset="-122"/>
                        <a:cs typeface="+mn-cs"/>
                      </a:endParaRPr>
                    </a:p>
                  </a:txBody>
                  <a:tcPr marL="121952" marR="12195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1200"/>
                        </a:lnSpc>
                        <a:spcBef>
                          <a:spcPts val="800"/>
                        </a:spcBef>
                        <a:spcAft>
                          <a:spcPts val="0"/>
                        </a:spcAft>
                      </a:pPr>
                      <a:r>
                        <a:rPr lang="en-US" altLang="en-US" sz="1100" kern="0" noProof="0" dirty="0" smtClean="0">
                          <a:solidFill>
                            <a:schemeClr val="tx1"/>
                          </a:solidFill>
                          <a:latin typeface="微软雅黑" pitchFamily="34" charset="-122"/>
                          <a:ea typeface="微软雅黑" pitchFamily="34" charset="-122"/>
                          <a:cs typeface="+mn-cs"/>
                        </a:rPr>
                        <a:t>1920Mpps</a:t>
                      </a:r>
                      <a:endParaRPr lang="zh-CN" altLang="en-US" sz="1100" kern="0" noProof="0" dirty="0" smtClean="0">
                        <a:solidFill>
                          <a:schemeClr val="tx1"/>
                        </a:solidFill>
                        <a:latin typeface="微软雅黑" pitchFamily="34" charset="-122"/>
                        <a:ea typeface="微软雅黑" pitchFamily="34" charset="-122"/>
                        <a:cs typeface="+mn-cs"/>
                      </a:endParaRPr>
                    </a:p>
                  </a:txBody>
                  <a:tcPr marL="68580" marR="68580" marT="53975" marB="53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1200"/>
                        </a:lnSpc>
                        <a:spcBef>
                          <a:spcPts val="800"/>
                        </a:spcBef>
                        <a:spcAft>
                          <a:spcPts val="0"/>
                        </a:spcAft>
                      </a:pPr>
                      <a:r>
                        <a:rPr lang="en-US" altLang="en-US" sz="1100" kern="0" noProof="0" dirty="0" smtClean="0">
                          <a:solidFill>
                            <a:schemeClr val="tx1"/>
                          </a:solidFill>
                          <a:latin typeface="微软雅黑" pitchFamily="34" charset="-122"/>
                          <a:ea typeface="微软雅黑" pitchFamily="34" charset="-122"/>
                          <a:cs typeface="+mn-cs"/>
                        </a:rPr>
                        <a:t>960Mpps</a:t>
                      </a:r>
                      <a:endParaRPr lang="zh-CN" altLang="en-US" sz="1100" kern="0" noProof="0" dirty="0" smtClean="0">
                        <a:solidFill>
                          <a:schemeClr val="tx1"/>
                        </a:solidFill>
                        <a:latin typeface="微软雅黑" pitchFamily="34" charset="-122"/>
                        <a:ea typeface="微软雅黑" pitchFamily="34" charset="-122"/>
                        <a:cs typeface="+mn-cs"/>
                      </a:endParaRPr>
                    </a:p>
                  </a:txBody>
                  <a:tcPr marL="68580" marR="68580" marT="53975" marB="53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1200"/>
                        </a:lnSpc>
                        <a:spcBef>
                          <a:spcPts val="800"/>
                        </a:spcBef>
                        <a:spcAft>
                          <a:spcPts val="0"/>
                        </a:spcAft>
                      </a:pPr>
                      <a:r>
                        <a:rPr lang="en-US" altLang="en-US" sz="1100" kern="0" noProof="0" dirty="0" smtClean="0">
                          <a:solidFill>
                            <a:schemeClr val="tx1"/>
                          </a:solidFill>
                          <a:latin typeface="微软雅黑" pitchFamily="34" charset="-122"/>
                          <a:ea typeface="微软雅黑" pitchFamily="34" charset="-122"/>
                          <a:cs typeface="+mn-cs"/>
                        </a:rPr>
                        <a:t>480Mpps</a:t>
                      </a:r>
                      <a:endParaRPr lang="zh-CN" altLang="en-US" sz="1100" kern="0" noProof="0" dirty="0" smtClean="0">
                        <a:solidFill>
                          <a:schemeClr val="tx1"/>
                        </a:solidFill>
                        <a:latin typeface="微软雅黑" pitchFamily="34" charset="-122"/>
                        <a:ea typeface="微软雅黑" pitchFamily="34" charset="-122"/>
                        <a:cs typeface="+mn-cs"/>
                      </a:endParaRPr>
                    </a:p>
                  </a:txBody>
                  <a:tcPr marL="68580" marR="68580" marT="53975" marB="53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4108">
                <a:tc>
                  <a:txBody>
                    <a:bodyPr/>
                    <a:lstStyle/>
                    <a:p>
                      <a:pPr marL="0" algn="ctr" defTabSz="914400" rtl="0" eaLnBrk="1" fontAlgn="b" latinLnBrk="0" hangingPunct="1">
                        <a:lnSpc>
                          <a:spcPts val="1200"/>
                        </a:lnSpc>
                        <a:spcBef>
                          <a:spcPts val="800"/>
                        </a:spcBef>
                        <a:spcAft>
                          <a:spcPts val="0"/>
                        </a:spcAft>
                      </a:pPr>
                      <a:r>
                        <a:rPr lang="zh-CN" altLang="en-US" sz="1100" kern="0" dirty="0" smtClean="0">
                          <a:solidFill>
                            <a:schemeClr val="tx1"/>
                          </a:solidFill>
                          <a:latin typeface="微软雅黑" pitchFamily="34" charset="-122"/>
                          <a:ea typeface="微软雅黑" pitchFamily="34" charset="-122"/>
                          <a:cs typeface="+mn-cs"/>
                        </a:rPr>
                        <a:t>业务板</a:t>
                      </a:r>
                      <a:endParaRPr lang="zh-CN" altLang="en-US" sz="1100" kern="0" dirty="0">
                        <a:solidFill>
                          <a:schemeClr val="tx1"/>
                        </a:solidFill>
                        <a:latin typeface="微软雅黑" pitchFamily="34" charset="-122"/>
                        <a:ea typeface="微软雅黑" pitchFamily="34" charset="-122"/>
                        <a:cs typeface="+mn-cs"/>
                      </a:endParaRPr>
                    </a:p>
                  </a:txBody>
                  <a:tcPr marL="121952" marR="12195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200"/>
                        </a:lnSpc>
                        <a:spcBef>
                          <a:spcPts val="800"/>
                        </a:spcBef>
                        <a:spcAft>
                          <a:spcPts val="0"/>
                        </a:spcAft>
                        <a:buClrTx/>
                        <a:buSzTx/>
                        <a:buFontTx/>
                        <a:buNone/>
                        <a:tabLst/>
                        <a:defRPr/>
                      </a:pPr>
                      <a:r>
                        <a:rPr lang="en-US" altLang="zh-CN" sz="1100" kern="0" noProof="0" dirty="0" smtClean="0">
                          <a:solidFill>
                            <a:schemeClr val="tx1"/>
                          </a:solidFill>
                          <a:latin typeface="微软雅黑" pitchFamily="34" charset="-122"/>
                          <a:ea typeface="微软雅黑" pitchFamily="34" charset="-122"/>
                          <a:cs typeface="+mn-cs"/>
                        </a:rPr>
                        <a:t>16</a:t>
                      </a:r>
                      <a:endParaRPr lang="zh-CN" altLang="en-US" sz="1100" kern="0" noProof="0" dirty="0">
                        <a:solidFill>
                          <a:schemeClr val="tx1"/>
                        </a:solidFill>
                        <a:latin typeface="微软雅黑" pitchFamily="34" charset="-122"/>
                        <a:ea typeface="微软雅黑" pitchFamily="34" charset="-122"/>
                        <a:cs typeface="+mn-cs"/>
                      </a:endParaRPr>
                    </a:p>
                  </a:txBody>
                  <a:tcPr marL="121952" marR="12195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200"/>
                        </a:lnSpc>
                        <a:spcBef>
                          <a:spcPts val="800"/>
                        </a:spcBef>
                        <a:spcAft>
                          <a:spcPts val="0"/>
                        </a:spcAft>
                        <a:buClrTx/>
                        <a:buSzTx/>
                        <a:buFontTx/>
                        <a:buNone/>
                        <a:tabLst/>
                        <a:defRPr/>
                      </a:pPr>
                      <a:r>
                        <a:rPr lang="en-US" altLang="zh-CN" sz="1100" kern="0" noProof="0" dirty="0" smtClean="0">
                          <a:solidFill>
                            <a:schemeClr val="tx1"/>
                          </a:solidFill>
                          <a:latin typeface="微软雅黑" pitchFamily="34" charset="-122"/>
                          <a:ea typeface="微软雅黑" pitchFamily="34" charset="-122"/>
                          <a:cs typeface="+mn-cs"/>
                        </a:rPr>
                        <a:t>8</a:t>
                      </a:r>
                      <a:endParaRPr lang="zh-CN" altLang="en-US" sz="1100" kern="0" noProof="0" dirty="0" smtClean="0">
                        <a:solidFill>
                          <a:schemeClr val="tx1"/>
                        </a:solidFill>
                        <a:latin typeface="微软雅黑" pitchFamily="34" charset="-122"/>
                        <a:ea typeface="微软雅黑" pitchFamily="34" charset="-122"/>
                        <a:cs typeface="+mn-cs"/>
                      </a:endParaRPr>
                    </a:p>
                  </a:txBody>
                  <a:tcPr marL="121952" marR="12195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200"/>
                        </a:lnSpc>
                        <a:spcBef>
                          <a:spcPts val="800"/>
                        </a:spcBef>
                        <a:spcAft>
                          <a:spcPts val="0"/>
                        </a:spcAft>
                        <a:buClrTx/>
                        <a:buSzTx/>
                        <a:buFontTx/>
                        <a:buNone/>
                        <a:tabLst/>
                        <a:defRPr/>
                      </a:pPr>
                      <a:r>
                        <a:rPr lang="en-US" altLang="zh-CN" sz="1100" kern="0" noProof="0" dirty="0" smtClean="0">
                          <a:solidFill>
                            <a:schemeClr val="tx1"/>
                          </a:solidFill>
                          <a:latin typeface="微软雅黑" pitchFamily="34" charset="-122"/>
                          <a:ea typeface="微软雅黑" pitchFamily="34" charset="-122"/>
                          <a:cs typeface="+mn-cs"/>
                        </a:rPr>
                        <a:t>4</a:t>
                      </a:r>
                      <a:endParaRPr lang="zh-CN" altLang="en-US" sz="1100" kern="0" noProof="0" dirty="0" smtClean="0">
                        <a:solidFill>
                          <a:schemeClr val="tx1"/>
                        </a:solidFill>
                        <a:latin typeface="微软雅黑" pitchFamily="34" charset="-122"/>
                        <a:ea typeface="微软雅黑" pitchFamily="34" charset="-122"/>
                        <a:cs typeface="+mn-cs"/>
                      </a:endParaRPr>
                    </a:p>
                  </a:txBody>
                  <a:tcPr marL="121952" marR="12195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8648">
                <a:tc>
                  <a:txBody>
                    <a:bodyPr/>
                    <a:lstStyle/>
                    <a:p>
                      <a:pPr marL="0" algn="ctr" defTabSz="914400" rtl="0" eaLnBrk="1" fontAlgn="b" latinLnBrk="0" hangingPunct="1">
                        <a:lnSpc>
                          <a:spcPts val="1200"/>
                        </a:lnSpc>
                        <a:spcBef>
                          <a:spcPts val="800"/>
                        </a:spcBef>
                        <a:spcAft>
                          <a:spcPts val="0"/>
                        </a:spcAft>
                      </a:pPr>
                      <a:r>
                        <a:rPr lang="zh-CN" altLang="en-US" sz="1100" kern="0" dirty="0" smtClean="0">
                          <a:solidFill>
                            <a:schemeClr val="tx1"/>
                          </a:solidFill>
                          <a:latin typeface="微软雅黑" pitchFamily="34" charset="-122"/>
                          <a:ea typeface="微软雅黑" pitchFamily="34" charset="-122"/>
                          <a:cs typeface="+mn-cs"/>
                        </a:rPr>
                        <a:t>用户数量</a:t>
                      </a:r>
                      <a:endParaRPr lang="zh-CN" altLang="en-US" sz="1100" kern="0" dirty="0">
                        <a:solidFill>
                          <a:schemeClr val="tx1"/>
                        </a:solidFill>
                        <a:latin typeface="微软雅黑" pitchFamily="34" charset="-122"/>
                        <a:ea typeface="微软雅黑" pitchFamily="34" charset="-122"/>
                        <a:cs typeface="+mn-cs"/>
                      </a:endParaRPr>
                    </a:p>
                  </a:txBody>
                  <a:tcPr marL="121952" marR="12195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200"/>
                        </a:lnSpc>
                        <a:spcBef>
                          <a:spcPts val="800"/>
                        </a:spcBef>
                        <a:spcAft>
                          <a:spcPts val="0"/>
                        </a:spcAft>
                        <a:buClrTx/>
                        <a:buSzTx/>
                        <a:buFontTx/>
                        <a:buNone/>
                        <a:tabLst/>
                        <a:defRPr/>
                      </a:pPr>
                      <a:r>
                        <a:rPr lang="en-US" altLang="zh-CN" sz="1100" kern="0" noProof="0" dirty="0" smtClean="0">
                          <a:solidFill>
                            <a:schemeClr val="tx1"/>
                          </a:solidFill>
                          <a:latin typeface="微软雅黑" pitchFamily="34" charset="-122"/>
                          <a:ea typeface="微软雅黑" pitchFamily="34" charset="-122"/>
                          <a:cs typeface="+mn-cs"/>
                        </a:rPr>
                        <a:t>16K</a:t>
                      </a:r>
                      <a:endParaRPr lang="zh-CN" altLang="en-US" sz="1100" kern="0" noProof="0" dirty="0">
                        <a:solidFill>
                          <a:schemeClr val="tx1"/>
                        </a:solidFill>
                        <a:latin typeface="微软雅黑" pitchFamily="34" charset="-122"/>
                        <a:ea typeface="微软雅黑" pitchFamily="34" charset="-122"/>
                        <a:cs typeface="+mn-cs"/>
                      </a:endParaRPr>
                    </a:p>
                  </a:txBody>
                  <a:tcPr marL="121952" marR="12195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200"/>
                        </a:lnSpc>
                        <a:spcBef>
                          <a:spcPts val="800"/>
                        </a:spcBef>
                        <a:spcAft>
                          <a:spcPts val="0"/>
                        </a:spcAft>
                        <a:buClrTx/>
                        <a:buSzTx/>
                        <a:buFontTx/>
                        <a:buNone/>
                        <a:tabLst/>
                        <a:defRPr/>
                      </a:pPr>
                      <a:r>
                        <a:rPr lang="en-US" altLang="zh-CN" sz="1100" kern="0" noProof="0" dirty="0" smtClean="0">
                          <a:solidFill>
                            <a:schemeClr val="tx1"/>
                          </a:solidFill>
                          <a:latin typeface="微软雅黑" pitchFamily="34" charset="-122"/>
                          <a:ea typeface="微软雅黑" pitchFamily="34" charset="-122"/>
                          <a:cs typeface="+mn-cs"/>
                        </a:rPr>
                        <a:t>16K</a:t>
                      </a:r>
                      <a:endParaRPr lang="zh-CN" altLang="en-US" sz="1100" kern="0" noProof="0" dirty="0" smtClean="0">
                        <a:solidFill>
                          <a:schemeClr val="tx1"/>
                        </a:solidFill>
                        <a:latin typeface="微软雅黑" pitchFamily="34" charset="-122"/>
                        <a:ea typeface="微软雅黑" pitchFamily="34" charset="-122"/>
                        <a:cs typeface="+mn-cs"/>
                      </a:endParaRPr>
                    </a:p>
                  </a:txBody>
                  <a:tcPr marL="121952" marR="12195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200"/>
                        </a:lnSpc>
                        <a:spcBef>
                          <a:spcPts val="800"/>
                        </a:spcBef>
                        <a:spcAft>
                          <a:spcPts val="0"/>
                        </a:spcAft>
                        <a:buClrTx/>
                        <a:buSzTx/>
                        <a:buFontTx/>
                        <a:buNone/>
                        <a:tabLst/>
                        <a:defRPr/>
                      </a:pPr>
                      <a:r>
                        <a:rPr lang="en-US" altLang="zh-CN" sz="1100" kern="0" noProof="0" dirty="0" smtClean="0">
                          <a:solidFill>
                            <a:schemeClr val="tx1"/>
                          </a:solidFill>
                          <a:latin typeface="微软雅黑" pitchFamily="34" charset="-122"/>
                          <a:ea typeface="微软雅黑" pitchFamily="34" charset="-122"/>
                          <a:cs typeface="+mn-cs"/>
                        </a:rPr>
                        <a:t>16K</a:t>
                      </a:r>
                      <a:endParaRPr lang="zh-CN" altLang="en-US" sz="1100" kern="0" noProof="0" dirty="0" smtClean="0">
                        <a:solidFill>
                          <a:schemeClr val="tx1"/>
                        </a:solidFill>
                        <a:latin typeface="微软雅黑" pitchFamily="34" charset="-122"/>
                        <a:ea typeface="微软雅黑" pitchFamily="34" charset="-122"/>
                        <a:cs typeface="+mn-cs"/>
                      </a:endParaRPr>
                    </a:p>
                  </a:txBody>
                  <a:tcPr marL="121952" marR="121952"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1" name="Picture 1" descr="D:\wangyaHP\wangya\01 MO\MO\产品照片\NE20E-S4-S8-S16-整机照片（20141118）\NE20E-S4-S8-S16\NE20E-S4 AC_1.jpg"/>
          <p:cNvPicPr>
            <a:picLocks noChangeAspect="1" noChangeArrowheads="1"/>
          </p:cNvPicPr>
          <p:nvPr/>
        </p:nvPicPr>
        <p:blipFill>
          <a:blip r:embed="rId2" cstate="print"/>
          <a:srcRect/>
          <a:stretch>
            <a:fillRect/>
          </a:stretch>
        </p:blipFill>
        <p:spPr bwMode="auto">
          <a:xfrm>
            <a:off x="6372200" y="2357007"/>
            <a:ext cx="1440375" cy="527043"/>
          </a:xfrm>
          <a:prstGeom prst="rect">
            <a:avLst/>
          </a:prstGeom>
          <a:noFill/>
          <a:ln>
            <a:noFill/>
          </a:ln>
        </p:spPr>
      </p:pic>
      <p:pic>
        <p:nvPicPr>
          <p:cNvPr id="12" name="Picture 2" descr="D:\wangyaHP\wangya\01 MO\MO\产品照片\NE20E-S4-S8-S16-整机照片（20141118）\NE20E-S4-S8-S16\NE20E-S8 AC1.jpg"/>
          <p:cNvPicPr>
            <a:picLocks noChangeAspect="1" noChangeArrowheads="1"/>
          </p:cNvPicPr>
          <p:nvPr/>
        </p:nvPicPr>
        <p:blipFill>
          <a:blip r:embed="rId3" cstate="print"/>
          <a:srcRect/>
          <a:stretch>
            <a:fillRect/>
          </a:stretch>
        </p:blipFill>
        <p:spPr bwMode="auto">
          <a:xfrm>
            <a:off x="4427984" y="2094209"/>
            <a:ext cx="1440375" cy="789841"/>
          </a:xfrm>
          <a:prstGeom prst="rect">
            <a:avLst/>
          </a:prstGeom>
          <a:noFill/>
          <a:ln>
            <a:noFill/>
          </a:ln>
        </p:spPr>
      </p:pic>
      <p:pic>
        <p:nvPicPr>
          <p:cNvPr id="13" name="Picture 3" descr="D:\wangyaHP\wangya\01 MO\MO\产品照片\NE20E-S4-S8-S16-整机照片（20141118）\NE20E-S4-S8-S16\NE20E-S16 AC 2.jpg"/>
          <p:cNvPicPr>
            <a:picLocks noChangeAspect="1" noChangeArrowheads="1"/>
          </p:cNvPicPr>
          <p:nvPr/>
        </p:nvPicPr>
        <p:blipFill>
          <a:blip r:embed="rId4" cstate="print"/>
          <a:srcRect/>
          <a:stretch>
            <a:fillRect/>
          </a:stretch>
        </p:blipFill>
        <p:spPr bwMode="auto">
          <a:xfrm>
            <a:off x="2339752" y="1851669"/>
            <a:ext cx="1440375" cy="1032381"/>
          </a:xfrm>
          <a:prstGeom prst="rect">
            <a:avLst/>
          </a:prstGeom>
          <a:noFill/>
          <a:ln>
            <a:noFill/>
          </a:ln>
        </p:spPr>
      </p:pic>
      <p:sp>
        <p:nvSpPr>
          <p:cNvPr id="14" name="Rectangle 2"/>
          <p:cNvSpPr>
            <a:spLocks noGrp="1" noChangeArrowheads="1"/>
          </p:cNvSpPr>
          <p:nvPr>
            <p:ph type="title" idx="4294967295"/>
          </p:nvPr>
        </p:nvSpPr>
        <p:spPr>
          <a:xfrm>
            <a:off x="395288" y="136662"/>
            <a:ext cx="6873875" cy="385762"/>
          </a:xfrm>
          <a:prstGeom prst="rect">
            <a:avLst/>
          </a:prstGeom>
        </p:spPr>
        <p:txBody>
          <a:bodyPr lIns="68550" tIns="34275" rIns="68550" bIns="34275"/>
          <a:lstStyle/>
          <a:p>
            <a:pPr eaLnBrk="1" hangingPunct="1">
              <a:defRPr/>
            </a:pPr>
            <a:r>
              <a:rPr lang="en-US" altLang="zh-CN" sz="2800" b="0" kern="1200" dirty="0" smtClean="0">
                <a:solidFill>
                  <a:srgbClr val="C00000"/>
                </a:solidFill>
                <a:latin typeface="微软雅黑" panose="020B0503020204020204" pitchFamily="34" charset="-122"/>
                <a:ea typeface="微软雅黑" panose="020B0503020204020204" pitchFamily="34" charset="-122"/>
                <a:cs typeface="Arial" pitchFamily="34" charset="0"/>
                <a:sym typeface="Arial"/>
              </a:rPr>
              <a:t>NE20E-S </a:t>
            </a:r>
            <a:r>
              <a:rPr lang="zh-CN" altLang="en-US" sz="2800" b="0" kern="1200" dirty="0" smtClean="0">
                <a:solidFill>
                  <a:srgbClr val="C00000"/>
                </a:solidFill>
                <a:latin typeface="微软雅黑" panose="020B0503020204020204" pitchFamily="34" charset="-122"/>
                <a:ea typeface="微软雅黑" panose="020B0503020204020204" pitchFamily="34" charset="-122"/>
                <a:cs typeface="Arial" pitchFamily="34" charset="0"/>
                <a:sym typeface="Arial"/>
              </a:rPr>
              <a:t>系列</a:t>
            </a:r>
            <a:r>
              <a:rPr lang="en-US" altLang="zh-CN" sz="2800" b="0" kern="1200" dirty="0" smtClean="0">
                <a:solidFill>
                  <a:srgbClr val="C00000"/>
                </a:solidFill>
                <a:latin typeface="微软雅黑" panose="020B0503020204020204" pitchFamily="34" charset="-122"/>
                <a:ea typeface="微软雅黑" panose="020B0503020204020204" pitchFamily="34" charset="-122"/>
                <a:cs typeface="Arial" pitchFamily="34" charset="0"/>
                <a:sym typeface="Arial"/>
              </a:rPr>
              <a:t>MINI</a:t>
            </a:r>
            <a:r>
              <a:rPr lang="zh-CN" altLang="en-US" sz="2800" b="0" kern="1200" dirty="0" smtClean="0">
                <a:solidFill>
                  <a:srgbClr val="C00000"/>
                </a:solidFill>
                <a:latin typeface="微软雅黑" panose="020B0503020204020204" pitchFamily="34" charset="-122"/>
                <a:ea typeface="微软雅黑" panose="020B0503020204020204" pitchFamily="34" charset="-122"/>
                <a:cs typeface="Arial" pitchFamily="34" charset="0"/>
                <a:sym typeface="Arial"/>
              </a:rPr>
              <a:t>业务控制网关</a:t>
            </a:r>
            <a:endParaRPr lang="en-US" altLang="zh-CN" sz="2800" b="0" kern="1200" dirty="0" smtClean="0">
              <a:solidFill>
                <a:srgbClr val="C00000"/>
              </a:solidFill>
              <a:latin typeface="微软雅黑" panose="020B0503020204020204" pitchFamily="34" charset="-122"/>
              <a:ea typeface="微软雅黑" panose="020B0503020204020204" pitchFamily="34" charset="-122"/>
              <a:cs typeface="Arial" pitchFamily="34" charset="0"/>
              <a:sym typeface="Arial"/>
            </a:endParaRPr>
          </a:p>
        </p:txBody>
      </p:sp>
    </p:spTree>
    <p:extLst>
      <p:ext uri="{BB962C8B-B14F-4D97-AF65-F5344CB8AC3E}">
        <p14:creationId xmlns:p14="http://schemas.microsoft.com/office/powerpoint/2010/main" val="2303888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idx="4294967295"/>
          </p:nvPr>
        </p:nvSpPr>
        <p:spPr>
          <a:xfrm>
            <a:off x="406737" y="149225"/>
            <a:ext cx="7745413" cy="382588"/>
          </a:xfrm>
        </p:spPr>
        <p:txBody>
          <a:bodyPr lIns="80009" tIns="40006" rIns="80009" bIns="40006"/>
          <a:lstStyle/>
          <a:p>
            <a:pPr eaLnBrk="1" hangingPunct="1">
              <a:defRPr/>
            </a:pPr>
            <a:r>
              <a:rPr lang="zh-CN" altLang="en-US" sz="2800" kern="1200" dirty="0" smtClean="0">
                <a:solidFill>
                  <a:srgbClr val="C00000"/>
                </a:solidFill>
                <a:latin typeface="Arial" pitchFamily="34" charset="0"/>
                <a:ea typeface="微软雅黑" pitchFamily="34" charset="-122"/>
                <a:cs typeface="Arial" pitchFamily="34" charset="0"/>
                <a:sym typeface="Arial"/>
              </a:rPr>
              <a:t>平台、芯片、标准：华为核心竞争力</a:t>
            </a:r>
          </a:p>
        </p:txBody>
      </p:sp>
      <p:pic>
        <p:nvPicPr>
          <p:cNvPr id="51203" name="Picture 36" descr="server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363" y="1082675"/>
            <a:ext cx="21590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图片 27" descr="200407262349474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7413" y="1649413"/>
            <a:ext cx="936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8"/>
          <p:cNvGrpSpPr>
            <a:grpSpLocks/>
          </p:cNvGrpSpPr>
          <p:nvPr/>
        </p:nvGrpSpPr>
        <p:grpSpPr bwMode="auto">
          <a:xfrm>
            <a:off x="4805381" y="3278282"/>
            <a:ext cx="3540125" cy="756047"/>
            <a:chOff x="3243" y="2922"/>
            <a:chExt cx="2230" cy="635"/>
          </a:xfrm>
          <a:effectLst>
            <a:outerShdw blurRad="50800" dist="38100" dir="2700000" algn="tl" rotWithShape="0">
              <a:prstClr val="black">
                <a:alpha val="40000"/>
              </a:prstClr>
            </a:outerShdw>
          </a:effectLst>
        </p:grpSpPr>
        <p:pic>
          <p:nvPicPr>
            <p:cNvPr id="68641" name="图片 28" descr="SSX3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40" y="3158"/>
              <a:ext cx="569" cy="351"/>
            </a:xfrm>
            <a:prstGeom prst="rect">
              <a:avLst/>
            </a:prstGeom>
            <a:noFill/>
            <a:ln w="9525">
              <a:noFill/>
              <a:miter lim="800000"/>
              <a:headEnd/>
              <a:tailEnd/>
            </a:ln>
          </p:spPr>
        </p:pic>
        <p:pic>
          <p:nvPicPr>
            <p:cNvPr id="68642" name="图片 28" descr="SSX3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35" y="3203"/>
              <a:ext cx="569" cy="351"/>
            </a:xfrm>
            <a:prstGeom prst="rect">
              <a:avLst/>
            </a:prstGeom>
            <a:noFill/>
            <a:ln w="9525">
              <a:noFill/>
              <a:miter lim="800000"/>
              <a:headEnd/>
              <a:tailEnd/>
            </a:ln>
          </p:spPr>
        </p:pic>
        <p:pic>
          <p:nvPicPr>
            <p:cNvPr id="68643" name="图片 28" descr="SSX3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79" y="3203"/>
              <a:ext cx="569" cy="351"/>
            </a:xfrm>
            <a:prstGeom prst="rect">
              <a:avLst/>
            </a:prstGeom>
            <a:noFill/>
            <a:ln w="9525">
              <a:noFill/>
              <a:miter lim="800000"/>
              <a:headEnd/>
              <a:tailEnd/>
            </a:ln>
          </p:spPr>
        </p:pic>
        <p:sp>
          <p:nvSpPr>
            <p:cNvPr id="34" name="Line 52"/>
            <p:cNvSpPr>
              <a:spLocks noChangeShapeType="1"/>
            </p:cNvSpPr>
            <p:nvPr/>
          </p:nvSpPr>
          <p:spPr bwMode="gray">
            <a:xfrm>
              <a:off x="3379" y="3285"/>
              <a:ext cx="1950" cy="0"/>
            </a:xfrm>
            <a:prstGeom prst="line">
              <a:avLst/>
            </a:prstGeom>
            <a:noFill/>
            <a:ln w="76200">
              <a:solidFill>
                <a:srgbClr val="FF9900"/>
              </a:solidFill>
              <a:round/>
              <a:headEnd/>
              <a:tailEnd type="triangle" w="med" len="me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latin typeface="Arial" charset="0"/>
                <a:ea typeface="宋体" charset="-122"/>
              </a:endParaRPr>
            </a:p>
          </p:txBody>
        </p:sp>
        <p:sp>
          <p:nvSpPr>
            <p:cNvPr id="36" name="AutoShape 28"/>
            <p:cNvSpPr>
              <a:spLocks noChangeArrowheads="1"/>
            </p:cNvSpPr>
            <p:nvPr/>
          </p:nvSpPr>
          <p:spPr bwMode="auto">
            <a:xfrm>
              <a:off x="3243" y="3098"/>
              <a:ext cx="2230" cy="332"/>
            </a:xfrm>
            <a:prstGeom prst="roundRect">
              <a:avLst>
                <a:gd name="adj" fmla="val 16667"/>
              </a:avLst>
            </a:prstGeom>
            <a:noFill/>
            <a:ln w="28575" algn="ctr">
              <a:solidFill>
                <a:srgbClr val="FF9900"/>
              </a:solidFill>
              <a:round/>
              <a:headEnd/>
              <a:tailEnd/>
            </a:ln>
            <a:effectLst/>
          </p:spPr>
          <p:txBody>
            <a:bodyPr lIns="79200" tIns="39600" rIns="79200" bIns="39600" anchor="ctr">
              <a:spAutoFit/>
            </a:bodyPr>
            <a:lstStyle/>
            <a:p>
              <a:pPr eaLnBrk="1" fontAlgn="auto" hangingPunct="1">
                <a:spcBef>
                  <a:spcPts val="0"/>
                </a:spcBef>
                <a:spcAft>
                  <a:spcPts val="0"/>
                </a:spcAft>
                <a:defRPr/>
              </a:pPr>
              <a:endParaRPr lang="zh-CN" altLang="en-US" kern="0">
                <a:solidFill>
                  <a:sysClr val="windowText" lastClr="000000"/>
                </a:solidFill>
                <a:latin typeface="Arial" charset="0"/>
                <a:ea typeface="宋体" charset="-122"/>
              </a:endParaRPr>
            </a:p>
          </p:txBody>
        </p:sp>
        <p:sp>
          <p:nvSpPr>
            <p:cNvPr id="37" name="AutoShape 29"/>
            <p:cNvSpPr>
              <a:spLocks noChangeArrowheads="1"/>
            </p:cNvSpPr>
            <p:nvPr/>
          </p:nvSpPr>
          <p:spPr bwMode="auto">
            <a:xfrm>
              <a:off x="3334" y="3194"/>
              <a:ext cx="605" cy="363"/>
            </a:xfrm>
            <a:prstGeom prst="roundRect">
              <a:avLst>
                <a:gd name="adj" fmla="val 16667"/>
              </a:avLst>
            </a:prstGeom>
            <a:gradFill rotWithShape="1">
              <a:gsLst>
                <a:gs pos="0">
                  <a:srgbClr val="990000">
                    <a:gamma/>
                    <a:tint val="12549"/>
                    <a:invGamma/>
                  </a:srgbClr>
                </a:gs>
                <a:gs pos="100000">
                  <a:srgbClr val="990000">
                    <a:alpha val="60001"/>
                  </a:srgbClr>
                </a:gs>
              </a:gsLst>
              <a:path path="shape">
                <a:fillToRect l="50000" t="50000" r="50000" b="50000"/>
              </a:path>
            </a:gradFill>
            <a:ln w="19050" algn="ctr">
              <a:noFill/>
              <a:round/>
              <a:headEnd/>
              <a:tailEnd/>
            </a:ln>
            <a:effectLst/>
          </p:spPr>
          <p:txBody>
            <a:bodyPr lIns="100191" tIns="50095" rIns="100191" bIns="50095" anchor="ctr" anchorCtr="1"/>
            <a:lstStyle/>
            <a:p>
              <a:pPr defTabSz="877888" eaLnBrk="1" fontAlgn="auto" hangingPunct="1">
                <a:spcBef>
                  <a:spcPts val="0"/>
                </a:spcBef>
                <a:spcAft>
                  <a:spcPts val="0"/>
                </a:spcAft>
                <a:defRPr/>
              </a:pPr>
              <a:r>
                <a:rPr lang="en-US" altLang="zh-CN" sz="1100" kern="0">
                  <a:solidFill>
                    <a:sysClr val="windowText" lastClr="000000"/>
                  </a:solidFill>
                  <a:latin typeface="微软雅黑" pitchFamily="34" charset="-122"/>
                  <a:ea typeface="微软雅黑" pitchFamily="34" charset="-122"/>
                </a:rPr>
                <a:t>Solar 1.0</a:t>
              </a:r>
            </a:p>
            <a:p>
              <a:pPr defTabSz="877888" eaLnBrk="1" fontAlgn="auto" hangingPunct="1">
                <a:spcBef>
                  <a:spcPts val="0"/>
                </a:spcBef>
                <a:spcAft>
                  <a:spcPts val="0"/>
                </a:spcAft>
                <a:defRPr/>
              </a:pPr>
              <a:r>
                <a:rPr lang="en-US" altLang="zh-CN" sz="1100" kern="0">
                  <a:solidFill>
                    <a:sysClr val="windowText" lastClr="000000"/>
                  </a:solidFill>
                  <a:latin typeface="微软雅黑" pitchFamily="34" charset="-122"/>
                  <a:ea typeface="微软雅黑" pitchFamily="34" charset="-122"/>
                </a:rPr>
                <a:t>40G</a:t>
              </a:r>
              <a:r>
                <a:rPr lang="zh-CN" altLang="en-US" sz="1100" kern="0">
                  <a:solidFill>
                    <a:sysClr val="windowText" lastClr="000000"/>
                  </a:solidFill>
                  <a:latin typeface="微软雅黑" pitchFamily="34" charset="-122"/>
                  <a:ea typeface="微软雅黑" pitchFamily="34" charset="-122"/>
                </a:rPr>
                <a:t>芯片</a:t>
              </a:r>
            </a:p>
          </p:txBody>
        </p:sp>
        <p:sp>
          <p:nvSpPr>
            <p:cNvPr id="38" name="AutoShape 30"/>
            <p:cNvSpPr>
              <a:spLocks noChangeArrowheads="1"/>
            </p:cNvSpPr>
            <p:nvPr/>
          </p:nvSpPr>
          <p:spPr bwMode="auto">
            <a:xfrm>
              <a:off x="4014" y="3013"/>
              <a:ext cx="604" cy="363"/>
            </a:xfrm>
            <a:prstGeom prst="roundRect">
              <a:avLst>
                <a:gd name="adj" fmla="val 16667"/>
              </a:avLst>
            </a:prstGeom>
            <a:gradFill rotWithShape="1">
              <a:gsLst>
                <a:gs pos="0">
                  <a:srgbClr val="990000">
                    <a:gamma/>
                    <a:tint val="12549"/>
                    <a:invGamma/>
                  </a:srgbClr>
                </a:gs>
                <a:gs pos="100000">
                  <a:srgbClr val="990000">
                    <a:alpha val="60001"/>
                  </a:srgbClr>
                </a:gs>
              </a:gsLst>
              <a:path path="shape">
                <a:fillToRect l="50000" t="50000" r="50000" b="50000"/>
              </a:path>
            </a:gradFill>
            <a:ln w="19050" algn="ctr">
              <a:noFill/>
              <a:round/>
              <a:headEnd/>
              <a:tailEnd/>
            </a:ln>
            <a:effectLst/>
          </p:spPr>
          <p:txBody>
            <a:bodyPr lIns="100191" tIns="50095" rIns="100191" bIns="50095" anchor="ctr" anchorCtr="1"/>
            <a:lstStyle/>
            <a:p>
              <a:pPr defTabSz="877888" eaLnBrk="1" fontAlgn="auto" hangingPunct="1">
                <a:spcBef>
                  <a:spcPts val="0"/>
                </a:spcBef>
                <a:spcAft>
                  <a:spcPts val="0"/>
                </a:spcAft>
                <a:defRPr/>
              </a:pPr>
              <a:r>
                <a:rPr lang="en-US" altLang="zh-CN" sz="1100" kern="0">
                  <a:solidFill>
                    <a:sysClr val="windowText" lastClr="000000"/>
                  </a:solidFill>
                  <a:latin typeface="微软雅黑" pitchFamily="34" charset="-122"/>
                  <a:ea typeface="微软雅黑" pitchFamily="34" charset="-122"/>
                </a:rPr>
                <a:t>Solar 2.0</a:t>
              </a:r>
            </a:p>
            <a:p>
              <a:pPr defTabSz="877888" eaLnBrk="1" fontAlgn="auto" hangingPunct="1">
                <a:spcBef>
                  <a:spcPts val="0"/>
                </a:spcBef>
                <a:spcAft>
                  <a:spcPts val="0"/>
                </a:spcAft>
                <a:defRPr/>
              </a:pPr>
              <a:r>
                <a:rPr lang="en-US" altLang="zh-CN" sz="1100" kern="0">
                  <a:solidFill>
                    <a:sysClr val="windowText" lastClr="000000"/>
                  </a:solidFill>
                  <a:latin typeface="微软雅黑" pitchFamily="34" charset="-122"/>
                  <a:ea typeface="微软雅黑" pitchFamily="34" charset="-122"/>
                </a:rPr>
                <a:t>100G</a:t>
              </a:r>
              <a:r>
                <a:rPr lang="zh-CN" altLang="en-US" sz="1100" kern="0">
                  <a:solidFill>
                    <a:sysClr val="windowText" lastClr="000000"/>
                  </a:solidFill>
                  <a:latin typeface="微软雅黑" pitchFamily="34" charset="-122"/>
                  <a:ea typeface="微软雅黑" pitchFamily="34" charset="-122"/>
                </a:rPr>
                <a:t>芯片</a:t>
              </a:r>
            </a:p>
          </p:txBody>
        </p:sp>
        <p:sp>
          <p:nvSpPr>
            <p:cNvPr id="39" name="AutoShape 31"/>
            <p:cNvSpPr>
              <a:spLocks noChangeArrowheads="1"/>
            </p:cNvSpPr>
            <p:nvPr/>
          </p:nvSpPr>
          <p:spPr bwMode="auto">
            <a:xfrm>
              <a:off x="4740" y="2922"/>
              <a:ext cx="604" cy="354"/>
            </a:xfrm>
            <a:prstGeom prst="roundRect">
              <a:avLst>
                <a:gd name="adj" fmla="val 16667"/>
              </a:avLst>
            </a:prstGeom>
            <a:gradFill rotWithShape="1">
              <a:gsLst>
                <a:gs pos="0">
                  <a:srgbClr val="990000">
                    <a:gamma/>
                    <a:tint val="12549"/>
                    <a:invGamma/>
                  </a:srgbClr>
                </a:gs>
                <a:gs pos="100000">
                  <a:srgbClr val="990000">
                    <a:alpha val="60001"/>
                  </a:srgbClr>
                </a:gs>
              </a:gsLst>
              <a:path path="shape">
                <a:fillToRect l="50000" t="50000" r="50000" b="50000"/>
              </a:path>
            </a:gradFill>
            <a:ln w="19050" algn="ctr">
              <a:noFill/>
              <a:round/>
              <a:headEnd/>
              <a:tailEnd/>
            </a:ln>
            <a:effectLst/>
          </p:spPr>
          <p:txBody>
            <a:bodyPr lIns="100191" tIns="50095" rIns="100191" bIns="50095" anchor="ctr" anchorCtr="1"/>
            <a:lstStyle/>
            <a:p>
              <a:pPr defTabSz="877888" eaLnBrk="1" fontAlgn="auto" hangingPunct="1">
                <a:spcBef>
                  <a:spcPts val="0"/>
                </a:spcBef>
                <a:spcAft>
                  <a:spcPts val="0"/>
                </a:spcAft>
                <a:defRPr/>
              </a:pPr>
              <a:r>
                <a:rPr lang="en-US" altLang="zh-CN" sz="1100" kern="0" dirty="0">
                  <a:solidFill>
                    <a:sysClr val="windowText" lastClr="000000"/>
                  </a:solidFill>
                  <a:latin typeface="微软雅黑" pitchFamily="34" charset="-122"/>
                  <a:ea typeface="微软雅黑" pitchFamily="34" charset="-122"/>
                </a:rPr>
                <a:t>Solar 3.0</a:t>
              </a:r>
            </a:p>
            <a:p>
              <a:pPr defTabSz="877888" eaLnBrk="1" fontAlgn="auto" hangingPunct="1">
                <a:spcBef>
                  <a:spcPts val="0"/>
                </a:spcBef>
                <a:spcAft>
                  <a:spcPts val="0"/>
                </a:spcAft>
                <a:defRPr/>
              </a:pPr>
              <a:r>
                <a:rPr lang="en-US" altLang="zh-CN" sz="1100" kern="0" dirty="0">
                  <a:solidFill>
                    <a:sysClr val="windowText" lastClr="000000"/>
                  </a:solidFill>
                  <a:latin typeface="微软雅黑" pitchFamily="34" charset="-122"/>
                  <a:ea typeface="微软雅黑" pitchFamily="34" charset="-122"/>
                </a:rPr>
                <a:t>200G</a:t>
              </a:r>
              <a:r>
                <a:rPr lang="zh-CN" altLang="en-US" sz="1100" kern="0" dirty="0">
                  <a:solidFill>
                    <a:sysClr val="windowText" lastClr="000000"/>
                  </a:solidFill>
                  <a:latin typeface="微软雅黑" pitchFamily="34" charset="-122"/>
                  <a:ea typeface="微软雅黑" pitchFamily="34" charset="-122"/>
                </a:rPr>
                <a:t>芯片</a:t>
              </a:r>
            </a:p>
          </p:txBody>
        </p:sp>
      </p:grpSp>
      <p:grpSp>
        <p:nvGrpSpPr>
          <p:cNvPr id="51206" name="Group 57"/>
          <p:cNvGrpSpPr>
            <a:grpSpLocks/>
          </p:cNvGrpSpPr>
          <p:nvPr/>
        </p:nvGrpSpPr>
        <p:grpSpPr bwMode="auto">
          <a:xfrm>
            <a:off x="4762500" y="1006475"/>
            <a:ext cx="3663950" cy="1135063"/>
            <a:chOff x="3216" y="872"/>
            <a:chExt cx="2308" cy="954"/>
          </a:xfrm>
        </p:grpSpPr>
        <p:pic>
          <p:nvPicPr>
            <p:cNvPr id="51233" name="图片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0" y="1448"/>
              <a:ext cx="347"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4" name="Picture 104" descr="ietflogo2f"/>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6" y="1160"/>
              <a:ext cx="875" cy="2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35" name="图片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1" y="1158"/>
              <a:ext cx="71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6" name="组合 10"/>
            <p:cNvGrpSpPr>
              <a:grpSpLocks/>
            </p:cNvGrpSpPr>
            <p:nvPr/>
          </p:nvGrpSpPr>
          <p:grpSpPr bwMode="auto">
            <a:xfrm>
              <a:off x="4752" y="1496"/>
              <a:ext cx="755" cy="278"/>
              <a:chOff x="1973" y="300"/>
              <a:chExt cx="680" cy="272"/>
            </a:xfrm>
          </p:grpSpPr>
          <p:sp>
            <p:nvSpPr>
              <p:cNvPr id="50" name="矩形 11"/>
              <p:cNvSpPr>
                <a:spLocks noChangeArrowheads="1"/>
              </p:cNvSpPr>
              <p:nvPr/>
            </p:nvSpPr>
            <p:spPr bwMode="auto">
              <a:xfrm>
                <a:off x="2064" y="346"/>
                <a:ext cx="589" cy="226"/>
              </a:xfrm>
              <a:prstGeom prst="rect">
                <a:avLst/>
              </a:prstGeom>
              <a:solidFill>
                <a:srgbClr val="FFFFFF"/>
              </a:solidFill>
              <a:ln w="9525" algn="ctr">
                <a:noFill/>
                <a:miter lim="800000"/>
                <a:headEnd/>
                <a:tailEnd/>
              </a:ln>
              <a:effectLst/>
            </p:spPr>
            <p:txBody>
              <a:bodyPr wrap="none" lIns="78315" tIns="39159" rIns="78315" bIns="39159" anchor="ctr"/>
              <a:lstStyle/>
              <a:p>
                <a:pPr eaLnBrk="1" fontAlgn="auto" hangingPunct="1">
                  <a:spcBef>
                    <a:spcPts val="0"/>
                  </a:spcBef>
                  <a:spcAft>
                    <a:spcPts val="0"/>
                  </a:spcAft>
                  <a:defRPr/>
                </a:pPr>
                <a:endParaRPr lang="zh-CN" altLang="en-US" sz="1600" kern="0">
                  <a:solidFill>
                    <a:srgbClr val="000000"/>
                  </a:solidFill>
                  <a:latin typeface="微软雅黑" pitchFamily="34" charset="-122"/>
                  <a:ea typeface="微软雅黑" pitchFamily="34" charset="-122"/>
                </a:endParaRPr>
              </a:p>
            </p:txBody>
          </p:sp>
          <p:pic>
            <p:nvPicPr>
              <p:cNvPr id="51241" name="图片 12" descr="Broadband Forum">
                <a:hlinkClick r:id="rId8" tooltip="Broadband Forum Home Pag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3" y="300"/>
                <a:ext cx="680"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37" name="图片 13" descr="MEF_CERT_CarrierEthernet_FINA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6" y="1160"/>
              <a:ext cx="628"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8" name="图片 14" descr="CCS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0" y="1448"/>
              <a:ext cx="922"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AutoShape 46"/>
            <p:cNvSpPr>
              <a:spLocks noChangeArrowheads="1"/>
            </p:cNvSpPr>
            <p:nvPr/>
          </p:nvSpPr>
          <p:spPr bwMode="auto">
            <a:xfrm>
              <a:off x="3264" y="872"/>
              <a:ext cx="2256" cy="310"/>
            </a:xfrm>
            <a:prstGeom prst="roundRect">
              <a:avLst>
                <a:gd name="adj" fmla="val 16667"/>
              </a:avLst>
            </a:prstGeom>
            <a:noFill/>
            <a:ln w="9525" algn="ctr">
              <a:noFill/>
              <a:round/>
              <a:headEnd/>
              <a:tailEnd/>
            </a:ln>
            <a:effectLst/>
          </p:spPr>
          <p:txBody>
            <a:bodyPr lIns="86725" tIns="43372" rIns="86725" bIns="43372">
              <a:spAutoFit/>
            </a:bodyPr>
            <a:lstStyle/>
            <a:p>
              <a:pPr defTabSz="877888" eaLnBrk="1" fontAlgn="auto" hangingPunct="1">
                <a:spcBef>
                  <a:spcPts val="0"/>
                </a:spcBef>
                <a:spcAft>
                  <a:spcPts val="0"/>
                </a:spcAft>
                <a:defRPr/>
              </a:pPr>
              <a:r>
                <a:rPr lang="en-US" altLang="zh-CN" sz="1600" b="1" kern="0" dirty="0">
                  <a:solidFill>
                    <a:srgbClr val="FF0000"/>
                  </a:solidFill>
                  <a:latin typeface="微软雅黑" pitchFamily="34" charset="-122"/>
                  <a:ea typeface="微软雅黑" pitchFamily="34" charset="-122"/>
                </a:rPr>
                <a:t>IP</a:t>
              </a:r>
              <a:r>
                <a:rPr lang="zh-CN" altLang="en-US" sz="1600" b="1" kern="0" dirty="0">
                  <a:solidFill>
                    <a:srgbClr val="FF0000"/>
                  </a:solidFill>
                  <a:latin typeface="微软雅黑" pitchFamily="34" charset="-122"/>
                  <a:ea typeface="微软雅黑" pitchFamily="34" charset="-122"/>
                </a:rPr>
                <a:t>标准组织的影响力</a:t>
              </a:r>
            </a:p>
          </p:txBody>
        </p:sp>
      </p:grpSp>
      <p:sp>
        <p:nvSpPr>
          <p:cNvPr id="53" name="Text Box 49"/>
          <p:cNvSpPr txBox="1">
            <a:spLocks noChangeArrowheads="1"/>
          </p:cNvSpPr>
          <p:nvPr/>
        </p:nvSpPr>
        <p:spPr bwMode="auto">
          <a:xfrm>
            <a:off x="2855913" y="2487613"/>
            <a:ext cx="493712" cy="276225"/>
          </a:xfrm>
          <a:prstGeom prst="rect">
            <a:avLst/>
          </a:prstGeom>
          <a:noFill/>
          <a:ln w="9525">
            <a:noFill/>
            <a:miter lim="800000"/>
            <a:headEnd/>
            <a:tailEnd/>
          </a:ln>
          <a:effectLst>
            <a:prstShdw prst="shdw17" dist="17961" dir="2700000">
              <a:srgbClr val="FFCC99">
                <a:gamma/>
                <a:shade val="60000"/>
                <a:invGamma/>
              </a:srgbClr>
            </a:prstShdw>
          </a:effectLst>
        </p:spPr>
        <p:txBody>
          <a:bodyPr wrap="none">
            <a:spAutoFit/>
          </a:bodyPr>
          <a:lstStyle/>
          <a:p>
            <a:pPr eaLnBrk="1" fontAlgn="auto" hangingPunct="1">
              <a:spcBef>
                <a:spcPts val="0"/>
              </a:spcBef>
              <a:spcAft>
                <a:spcPts val="0"/>
              </a:spcAft>
              <a:defRPr/>
            </a:pPr>
            <a:r>
              <a:rPr lang="zh-CN" altLang="en-US" sz="1200" b="1" kern="0" dirty="0">
                <a:solidFill>
                  <a:srgbClr val="C00000"/>
                </a:solidFill>
                <a:latin typeface="微软雅黑" pitchFamily="34" charset="-122"/>
                <a:ea typeface="微软雅黑" pitchFamily="34" charset="-122"/>
              </a:rPr>
              <a:t>软件</a:t>
            </a:r>
          </a:p>
        </p:txBody>
      </p:sp>
      <p:sp>
        <p:nvSpPr>
          <p:cNvPr id="55" name="Text Box 51"/>
          <p:cNvSpPr txBox="1">
            <a:spLocks noChangeArrowheads="1"/>
          </p:cNvSpPr>
          <p:nvPr/>
        </p:nvSpPr>
        <p:spPr bwMode="auto">
          <a:xfrm>
            <a:off x="3489325" y="1622425"/>
            <a:ext cx="492125" cy="277813"/>
          </a:xfrm>
          <a:prstGeom prst="rect">
            <a:avLst/>
          </a:prstGeom>
          <a:noFill/>
          <a:ln w="9525">
            <a:noFill/>
            <a:miter lim="800000"/>
            <a:headEnd/>
            <a:tailEnd/>
          </a:ln>
          <a:effectLst>
            <a:prstShdw prst="shdw17" dist="17961" dir="2700000">
              <a:srgbClr val="FFCC99">
                <a:gamma/>
                <a:shade val="60000"/>
                <a:invGamma/>
              </a:srgbClr>
            </a:prstShdw>
          </a:effectLst>
        </p:spPr>
        <p:txBody>
          <a:bodyPr wrap="none">
            <a:spAutoFit/>
          </a:bodyPr>
          <a:lstStyle/>
          <a:p>
            <a:pPr eaLnBrk="1" fontAlgn="auto" hangingPunct="1">
              <a:spcBef>
                <a:spcPts val="0"/>
              </a:spcBef>
              <a:spcAft>
                <a:spcPts val="0"/>
              </a:spcAft>
              <a:defRPr/>
            </a:pPr>
            <a:r>
              <a:rPr lang="zh-CN" altLang="en-US" sz="1200" b="1" kern="0" dirty="0">
                <a:solidFill>
                  <a:srgbClr val="C00000"/>
                </a:solidFill>
                <a:latin typeface="微软雅黑" pitchFamily="34" charset="-122"/>
                <a:ea typeface="微软雅黑" pitchFamily="34" charset="-122"/>
              </a:rPr>
              <a:t>标准</a:t>
            </a:r>
          </a:p>
        </p:txBody>
      </p:sp>
      <p:grpSp>
        <p:nvGrpSpPr>
          <p:cNvPr id="51209" name="Group 73"/>
          <p:cNvGrpSpPr>
            <a:grpSpLocks/>
          </p:cNvGrpSpPr>
          <p:nvPr/>
        </p:nvGrpSpPr>
        <p:grpSpPr bwMode="auto">
          <a:xfrm>
            <a:off x="755650" y="3289300"/>
            <a:ext cx="3024188" cy="809625"/>
            <a:chOff x="476" y="2840"/>
            <a:chExt cx="1905" cy="681"/>
          </a:xfrm>
        </p:grpSpPr>
        <p:pic>
          <p:nvPicPr>
            <p:cNvPr id="51230" name="Picture 69"/>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 y="3067"/>
              <a:ext cx="953"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1" name="Picture 70"/>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3" y="2840"/>
              <a:ext cx="998"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72"/>
            <p:cNvSpPr>
              <a:spLocks noChangeArrowheads="1"/>
            </p:cNvSpPr>
            <p:nvPr/>
          </p:nvSpPr>
          <p:spPr bwMode="auto">
            <a:xfrm>
              <a:off x="1474" y="3222"/>
              <a:ext cx="772" cy="279"/>
            </a:xfrm>
            <a:prstGeom prst="rect">
              <a:avLst/>
            </a:prstGeom>
            <a:noFill/>
            <a:ln w="9525" algn="ctr">
              <a:noFill/>
              <a:miter lim="800000"/>
              <a:headEnd/>
              <a:tailEnd/>
            </a:ln>
            <a:effectLst/>
          </p:spPr>
          <p:txBody>
            <a:bodyPr>
              <a:spAutoFit/>
            </a:bodyPr>
            <a:lstStyle/>
            <a:p>
              <a:pPr defTabSz="784225" eaLnBrk="1" fontAlgn="auto" hangingPunct="1">
                <a:lnSpc>
                  <a:spcPct val="130000"/>
                </a:lnSpc>
                <a:spcBef>
                  <a:spcPts val="0"/>
                </a:spcBef>
                <a:spcAft>
                  <a:spcPts val="0"/>
                </a:spcAft>
                <a:buClr>
                  <a:srgbClr val="990000"/>
                </a:buClr>
                <a:buFont typeface="Wingdings" pitchFamily="2" charset="2"/>
                <a:buNone/>
                <a:defRPr/>
              </a:pPr>
              <a:r>
                <a:rPr lang="zh-CN" altLang="en-US" sz="1200" kern="0">
                  <a:solidFill>
                    <a:srgbClr val="000000"/>
                  </a:solidFill>
                  <a:latin typeface="微软雅黑" pitchFamily="34" charset="-122"/>
                  <a:ea typeface="微软雅黑" pitchFamily="34" charset="-122"/>
                </a:rPr>
                <a:t>未来网络架构</a:t>
              </a:r>
            </a:p>
          </p:txBody>
        </p:sp>
      </p:grpSp>
      <p:grpSp>
        <p:nvGrpSpPr>
          <p:cNvPr id="51210" name="组合 96"/>
          <p:cNvGrpSpPr>
            <a:grpSpLocks/>
          </p:cNvGrpSpPr>
          <p:nvPr/>
        </p:nvGrpSpPr>
        <p:grpSpPr bwMode="auto">
          <a:xfrm>
            <a:off x="4521200" y="931863"/>
            <a:ext cx="4232275" cy="1727200"/>
            <a:chOff x="6033327" y="1807027"/>
            <a:chExt cx="2502430" cy="4249285"/>
          </a:xfrm>
        </p:grpSpPr>
        <p:sp>
          <p:nvSpPr>
            <p:cNvPr id="51228" name="圆角矩形 44"/>
            <p:cNvSpPr>
              <a:spLocks noChangeArrowheads="1"/>
            </p:cNvSpPr>
            <p:nvPr/>
          </p:nvSpPr>
          <p:spPr bwMode="auto">
            <a:xfrm>
              <a:off x="6094118" y="1965139"/>
              <a:ext cx="2435197" cy="4012115"/>
            </a:xfrm>
            <a:prstGeom prst="roundRect">
              <a:avLst>
                <a:gd name="adj" fmla="val 8222"/>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CC9900"/>
                </a:buClr>
              </a:pPr>
              <a:endParaRPr lang="zh-CN" altLang="en-US" sz="1400" b="1">
                <a:solidFill>
                  <a:srgbClr val="000000"/>
                </a:solidFill>
                <a:ea typeface="微软雅黑" panose="020B0503020204020204" pitchFamily="34" charset="-122"/>
                <a:cs typeface="Arial" panose="020B0604020202020204" pitchFamily="34" charset="0"/>
                <a:sym typeface="Arial" panose="020B0604020202020204" pitchFamily="34" charset="0"/>
              </a:endParaRPr>
            </a:p>
          </p:txBody>
        </p:sp>
        <p:sp>
          <p:nvSpPr>
            <p:cNvPr id="46" name="圆角矩形 45"/>
            <p:cNvSpPr/>
            <p:nvPr/>
          </p:nvSpPr>
          <p:spPr bwMode="auto">
            <a:xfrm>
              <a:off x="6033327" y="1807027"/>
              <a:ext cx="2502430" cy="4249285"/>
            </a:xfrm>
            <a:prstGeom prst="roundRect">
              <a:avLst>
                <a:gd name="adj" fmla="val 7176"/>
              </a:avLst>
            </a:prstGeom>
            <a:noFill/>
            <a:ln w="6350">
              <a:solidFill>
                <a:schemeClr val="bg2">
                  <a:lumMod val="40000"/>
                  <a:lumOff val="60000"/>
                </a:schemeClr>
              </a:solidFill>
            </a:ln>
            <a:effectLst>
              <a:outerShdw blurRad="50800" dist="38100" dir="2700000" algn="tl" rotWithShape="0">
                <a:prstClr val="black">
                  <a:alpha val="40000"/>
                </a:prstClr>
              </a:outerShdw>
            </a:effectLst>
            <a:extLst/>
          </p:spPr>
          <p:txBody>
            <a:bodyPr/>
            <a:lstStyle/>
            <a:p>
              <a:pPr eaLnBrk="1" hangingPunct="1">
                <a:buClr>
                  <a:srgbClr val="CC9900"/>
                </a:buClr>
                <a:buFont typeface="Wingdings" pitchFamily="2" charset="2"/>
                <a:buChar char="n"/>
                <a:defRPr/>
              </a:pPr>
              <a:endParaRPr lang="zh-CN" altLang="en-US" sz="1400" b="1" dirty="0">
                <a:solidFill>
                  <a:srgbClr val="000000"/>
                </a:solidFill>
                <a:latin typeface="Arial" charset="0"/>
                <a:ea typeface="宋体" charset="-122"/>
              </a:endParaRPr>
            </a:p>
          </p:txBody>
        </p:sp>
      </p:grpSp>
      <p:grpSp>
        <p:nvGrpSpPr>
          <p:cNvPr id="51211" name="组合 96"/>
          <p:cNvGrpSpPr>
            <a:grpSpLocks/>
          </p:cNvGrpSpPr>
          <p:nvPr/>
        </p:nvGrpSpPr>
        <p:grpSpPr bwMode="auto">
          <a:xfrm>
            <a:off x="4467225" y="2757488"/>
            <a:ext cx="4233863" cy="1711325"/>
            <a:chOff x="6033327" y="1807027"/>
            <a:chExt cx="2502430" cy="4249285"/>
          </a:xfrm>
        </p:grpSpPr>
        <p:sp>
          <p:nvSpPr>
            <p:cNvPr id="51226" name="圆角矩形 50"/>
            <p:cNvSpPr>
              <a:spLocks noChangeArrowheads="1"/>
            </p:cNvSpPr>
            <p:nvPr/>
          </p:nvSpPr>
          <p:spPr bwMode="auto">
            <a:xfrm>
              <a:off x="6094118" y="1965139"/>
              <a:ext cx="2435197" cy="4012115"/>
            </a:xfrm>
            <a:prstGeom prst="roundRect">
              <a:avLst>
                <a:gd name="adj" fmla="val 8222"/>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CC9900"/>
                </a:buClr>
              </a:pPr>
              <a:endParaRPr lang="zh-CN" altLang="en-US" sz="1400" b="1">
                <a:solidFill>
                  <a:srgbClr val="000000"/>
                </a:solidFill>
                <a:ea typeface="微软雅黑" panose="020B0503020204020204" pitchFamily="34" charset="-122"/>
                <a:cs typeface="Arial" panose="020B0604020202020204" pitchFamily="34" charset="0"/>
                <a:sym typeface="Arial" panose="020B0604020202020204" pitchFamily="34" charset="0"/>
              </a:endParaRPr>
            </a:p>
          </p:txBody>
        </p:sp>
        <p:sp>
          <p:nvSpPr>
            <p:cNvPr id="56" name="圆角矩形 55"/>
            <p:cNvSpPr/>
            <p:nvPr/>
          </p:nvSpPr>
          <p:spPr bwMode="auto">
            <a:xfrm>
              <a:off x="6033327" y="1807027"/>
              <a:ext cx="2502430" cy="4249285"/>
            </a:xfrm>
            <a:prstGeom prst="roundRect">
              <a:avLst>
                <a:gd name="adj" fmla="val 7176"/>
              </a:avLst>
            </a:prstGeom>
            <a:noFill/>
            <a:ln w="6350">
              <a:solidFill>
                <a:schemeClr val="bg2">
                  <a:lumMod val="40000"/>
                  <a:lumOff val="60000"/>
                </a:schemeClr>
              </a:solidFill>
            </a:ln>
            <a:effectLst>
              <a:outerShdw blurRad="50800" dist="38100" dir="2700000" algn="tl" rotWithShape="0">
                <a:prstClr val="black">
                  <a:alpha val="40000"/>
                </a:prstClr>
              </a:outerShdw>
            </a:effectLst>
            <a:extLst/>
          </p:spPr>
          <p:txBody>
            <a:bodyPr/>
            <a:lstStyle/>
            <a:p>
              <a:pPr eaLnBrk="1" hangingPunct="1">
                <a:buClr>
                  <a:srgbClr val="CC9900"/>
                </a:buClr>
                <a:buFont typeface="Wingdings" pitchFamily="2" charset="2"/>
                <a:buChar char="n"/>
                <a:defRPr/>
              </a:pPr>
              <a:endParaRPr lang="zh-CN" altLang="en-US" sz="1400" b="1" dirty="0">
                <a:solidFill>
                  <a:srgbClr val="000000"/>
                </a:solidFill>
                <a:latin typeface="Arial" charset="0"/>
                <a:ea typeface="宋体" charset="-122"/>
              </a:endParaRPr>
            </a:p>
          </p:txBody>
        </p:sp>
      </p:grpSp>
      <p:sp>
        <p:nvSpPr>
          <p:cNvPr id="59" name="AutoShape 27"/>
          <p:cNvSpPr>
            <a:spLocks noChangeArrowheads="1"/>
          </p:cNvSpPr>
          <p:nvPr/>
        </p:nvSpPr>
        <p:spPr bwMode="auto">
          <a:xfrm>
            <a:off x="4762500" y="2895600"/>
            <a:ext cx="3582988" cy="369888"/>
          </a:xfrm>
          <a:prstGeom prst="roundRect">
            <a:avLst>
              <a:gd name="adj" fmla="val 16667"/>
            </a:avLst>
          </a:prstGeom>
          <a:noFill/>
          <a:ln w="9525" algn="ctr">
            <a:noFill/>
            <a:round/>
            <a:headEnd/>
            <a:tailEnd/>
          </a:ln>
          <a:effectLst/>
        </p:spPr>
        <p:txBody>
          <a:bodyPr lIns="86725" tIns="43372" rIns="86725" bIns="43372">
            <a:spAutoFit/>
          </a:bodyPr>
          <a:lstStyle/>
          <a:p>
            <a:pPr defTabSz="877888" eaLnBrk="1" fontAlgn="auto" hangingPunct="1">
              <a:spcBef>
                <a:spcPts val="0"/>
              </a:spcBef>
              <a:spcAft>
                <a:spcPts val="0"/>
              </a:spcAft>
              <a:defRPr/>
            </a:pPr>
            <a:r>
              <a:rPr lang="zh-CN" altLang="en-US" sz="1600" b="1" kern="0" dirty="0">
                <a:solidFill>
                  <a:srgbClr val="FF0000"/>
                </a:solidFill>
                <a:latin typeface="微软雅黑" pitchFamily="34" charset="-122"/>
                <a:ea typeface="微软雅黑" pitchFamily="34" charset="-122"/>
              </a:rPr>
              <a:t>华为自研 </a:t>
            </a:r>
            <a:r>
              <a:rPr lang="en-US" altLang="zh-CN" sz="1600" b="1" kern="0" dirty="0">
                <a:solidFill>
                  <a:srgbClr val="FF0000"/>
                </a:solidFill>
                <a:latin typeface="微软雅黑" pitchFamily="34" charset="-122"/>
                <a:ea typeface="微软雅黑" pitchFamily="34" charset="-122"/>
              </a:rPr>
              <a:t>Solar </a:t>
            </a:r>
            <a:r>
              <a:rPr lang="zh-CN" altLang="en-US" sz="1600" b="1" kern="0" dirty="0">
                <a:solidFill>
                  <a:srgbClr val="FF0000"/>
                </a:solidFill>
                <a:latin typeface="微软雅黑" pitchFamily="34" charset="-122"/>
                <a:ea typeface="微软雅黑" pitchFamily="34" charset="-122"/>
              </a:rPr>
              <a:t>系列芯片</a:t>
            </a:r>
            <a:endParaRPr lang="en-US" altLang="zh-CN" sz="1600" b="1" kern="0" dirty="0">
              <a:solidFill>
                <a:srgbClr val="FF0000"/>
              </a:solidFill>
              <a:latin typeface="微软雅黑" pitchFamily="34" charset="-122"/>
              <a:ea typeface="微软雅黑" pitchFamily="34" charset="-122"/>
            </a:endParaRPr>
          </a:p>
        </p:txBody>
      </p:sp>
      <p:grpSp>
        <p:nvGrpSpPr>
          <p:cNvPr id="51213" name="组合 96"/>
          <p:cNvGrpSpPr>
            <a:grpSpLocks/>
          </p:cNvGrpSpPr>
          <p:nvPr/>
        </p:nvGrpSpPr>
        <p:grpSpPr bwMode="auto">
          <a:xfrm>
            <a:off x="376238" y="2725738"/>
            <a:ext cx="3876675" cy="1727200"/>
            <a:chOff x="6033327" y="1807027"/>
            <a:chExt cx="2502430" cy="4249285"/>
          </a:xfrm>
        </p:grpSpPr>
        <p:sp>
          <p:nvSpPr>
            <p:cNvPr id="51224" name="圆角矩形 60"/>
            <p:cNvSpPr>
              <a:spLocks noChangeArrowheads="1"/>
            </p:cNvSpPr>
            <p:nvPr/>
          </p:nvSpPr>
          <p:spPr bwMode="auto">
            <a:xfrm>
              <a:off x="6094118" y="1965139"/>
              <a:ext cx="2435197" cy="4012115"/>
            </a:xfrm>
            <a:prstGeom prst="roundRect">
              <a:avLst>
                <a:gd name="adj" fmla="val 8222"/>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CC9900"/>
                </a:buClr>
              </a:pPr>
              <a:endParaRPr lang="zh-CN" altLang="en-US" sz="1400" b="1">
                <a:solidFill>
                  <a:srgbClr val="000000"/>
                </a:solidFill>
                <a:ea typeface="微软雅黑" panose="020B0503020204020204" pitchFamily="34" charset="-122"/>
                <a:cs typeface="Arial" panose="020B0604020202020204" pitchFamily="34" charset="0"/>
                <a:sym typeface="Arial" panose="020B0604020202020204" pitchFamily="34" charset="0"/>
              </a:endParaRPr>
            </a:p>
          </p:txBody>
        </p:sp>
        <p:sp>
          <p:nvSpPr>
            <p:cNvPr id="65" name="圆角矩形 64"/>
            <p:cNvSpPr/>
            <p:nvPr/>
          </p:nvSpPr>
          <p:spPr bwMode="auto">
            <a:xfrm>
              <a:off x="6033327" y="1807027"/>
              <a:ext cx="2502430" cy="4249285"/>
            </a:xfrm>
            <a:prstGeom prst="roundRect">
              <a:avLst>
                <a:gd name="adj" fmla="val 7176"/>
              </a:avLst>
            </a:prstGeom>
            <a:noFill/>
            <a:ln w="6350">
              <a:solidFill>
                <a:schemeClr val="bg2">
                  <a:lumMod val="40000"/>
                  <a:lumOff val="60000"/>
                </a:schemeClr>
              </a:solidFill>
            </a:ln>
            <a:effectLst>
              <a:outerShdw blurRad="50800" dist="38100" dir="2700000" algn="tl" rotWithShape="0">
                <a:prstClr val="black">
                  <a:alpha val="40000"/>
                </a:prstClr>
              </a:outerShdw>
            </a:effectLst>
            <a:extLst/>
          </p:spPr>
          <p:txBody>
            <a:bodyPr/>
            <a:lstStyle/>
            <a:p>
              <a:pPr eaLnBrk="1" hangingPunct="1">
                <a:buClr>
                  <a:srgbClr val="CC9900"/>
                </a:buClr>
                <a:buFont typeface="Wingdings" pitchFamily="2" charset="2"/>
                <a:buChar char="n"/>
                <a:defRPr/>
              </a:pPr>
              <a:endParaRPr lang="zh-CN" altLang="en-US" sz="1400" b="1" dirty="0">
                <a:solidFill>
                  <a:srgbClr val="000000"/>
                </a:solidFill>
                <a:latin typeface="Arial" charset="0"/>
                <a:ea typeface="宋体" charset="-122"/>
              </a:endParaRPr>
            </a:p>
          </p:txBody>
        </p:sp>
      </p:grpSp>
      <p:sp>
        <p:nvSpPr>
          <p:cNvPr id="66" name="AutoShape 44"/>
          <p:cNvSpPr>
            <a:spLocks noChangeArrowheads="1"/>
          </p:cNvSpPr>
          <p:nvPr/>
        </p:nvSpPr>
        <p:spPr bwMode="auto">
          <a:xfrm>
            <a:off x="619125" y="2887663"/>
            <a:ext cx="3330575" cy="369887"/>
          </a:xfrm>
          <a:prstGeom prst="roundRect">
            <a:avLst>
              <a:gd name="adj" fmla="val 16667"/>
            </a:avLst>
          </a:prstGeom>
          <a:noFill/>
          <a:ln w="9525" algn="ctr">
            <a:noFill/>
            <a:round/>
            <a:headEnd/>
            <a:tailEnd/>
          </a:ln>
          <a:effectLst/>
        </p:spPr>
        <p:txBody>
          <a:bodyPr lIns="86725" tIns="43372" rIns="86725" bIns="43372">
            <a:spAutoFit/>
          </a:bodyPr>
          <a:lstStyle/>
          <a:p>
            <a:pPr defTabSz="877888" eaLnBrk="1" fontAlgn="auto" hangingPunct="1">
              <a:spcBef>
                <a:spcPts val="0"/>
              </a:spcBef>
              <a:spcAft>
                <a:spcPts val="0"/>
              </a:spcAft>
              <a:defRPr/>
            </a:pPr>
            <a:r>
              <a:rPr lang="zh-CN" altLang="en-US" sz="1600" b="1" kern="0">
                <a:solidFill>
                  <a:srgbClr val="FF0000"/>
                </a:solidFill>
                <a:latin typeface="微软雅黑" pitchFamily="34" charset="-122"/>
                <a:ea typeface="微软雅黑" pitchFamily="34" charset="-122"/>
              </a:rPr>
              <a:t>未来云中心架构网络平台</a:t>
            </a:r>
            <a:r>
              <a:rPr lang="en-US" altLang="zh-CN" sz="1600" b="1" kern="0">
                <a:solidFill>
                  <a:srgbClr val="FF0000"/>
                </a:solidFill>
                <a:latin typeface="微软雅黑" pitchFamily="34" charset="-122"/>
                <a:ea typeface="微软雅黑" pitchFamily="34" charset="-122"/>
              </a:rPr>
              <a:t>VRP8</a:t>
            </a:r>
          </a:p>
        </p:txBody>
      </p:sp>
      <p:sp>
        <p:nvSpPr>
          <p:cNvPr id="67" name="Freeform 5"/>
          <p:cNvSpPr>
            <a:spLocks/>
          </p:cNvSpPr>
          <p:nvPr/>
        </p:nvSpPr>
        <p:spPr bwMode="auto">
          <a:xfrm rot="7701921" flipV="1">
            <a:off x="3316288" y="1223962"/>
            <a:ext cx="922338" cy="741363"/>
          </a:xfrm>
          <a:custGeom>
            <a:avLst/>
            <a:gdLst>
              <a:gd name="T0" fmla="*/ 768 w 768"/>
              <a:gd name="T1" fmla="*/ 100 h 744"/>
              <a:gd name="T2" fmla="*/ 609 w 768"/>
              <a:gd name="T3" fmla="*/ 283 h 744"/>
              <a:gd name="T4" fmla="*/ 589 w 768"/>
              <a:gd name="T5" fmla="*/ 202 h 744"/>
              <a:gd name="T6" fmla="*/ 36 w 768"/>
              <a:gd name="T7" fmla="*/ 744 h 744"/>
              <a:gd name="T8" fmla="*/ 560 w 768"/>
              <a:gd name="T9" fmla="*/ 83 h 744"/>
              <a:gd name="T10" fmla="*/ 540 w 768"/>
              <a:gd name="T11" fmla="*/ 0 h 744"/>
              <a:gd name="T12" fmla="*/ 768 w 768"/>
              <a:gd name="T13" fmla="*/ 100 h 744"/>
            </a:gdLst>
            <a:ahLst/>
            <a:cxnLst>
              <a:cxn ang="0">
                <a:pos x="T0" y="T1"/>
              </a:cxn>
              <a:cxn ang="0">
                <a:pos x="T2" y="T3"/>
              </a:cxn>
              <a:cxn ang="0">
                <a:pos x="T4" y="T5"/>
              </a:cxn>
              <a:cxn ang="0">
                <a:pos x="T6" y="T7"/>
              </a:cxn>
              <a:cxn ang="0">
                <a:pos x="T8" y="T9"/>
              </a:cxn>
              <a:cxn ang="0">
                <a:pos x="T10" y="T11"/>
              </a:cxn>
              <a:cxn ang="0">
                <a:pos x="T12" y="T13"/>
              </a:cxn>
            </a:cxnLst>
            <a:rect l="0" t="0" r="r" b="b"/>
            <a:pathLst>
              <a:path w="768" h="744">
                <a:moveTo>
                  <a:pt x="768" y="100"/>
                </a:moveTo>
                <a:cubicBezTo>
                  <a:pt x="609" y="283"/>
                  <a:pt x="609" y="283"/>
                  <a:pt x="609" y="283"/>
                </a:cubicBezTo>
                <a:cubicBezTo>
                  <a:pt x="609" y="283"/>
                  <a:pt x="590" y="202"/>
                  <a:pt x="589" y="202"/>
                </a:cubicBezTo>
                <a:cubicBezTo>
                  <a:pt x="65" y="361"/>
                  <a:pt x="36" y="744"/>
                  <a:pt x="36" y="744"/>
                </a:cubicBezTo>
                <a:cubicBezTo>
                  <a:pt x="36" y="744"/>
                  <a:pt x="0" y="260"/>
                  <a:pt x="560" y="83"/>
                </a:cubicBezTo>
                <a:cubicBezTo>
                  <a:pt x="561" y="80"/>
                  <a:pt x="540" y="0"/>
                  <a:pt x="540" y="0"/>
                </a:cubicBezTo>
                <a:lnTo>
                  <a:pt x="768" y="100"/>
                </a:lnTo>
                <a:close/>
              </a:path>
            </a:pathLst>
          </a:custGeom>
          <a:solidFill>
            <a:schemeClr val="tx2">
              <a:lumMod val="60000"/>
              <a:lumOff val="40000"/>
            </a:schemeClr>
          </a:solidFill>
          <a:ln>
            <a:noFill/>
          </a:ln>
          <a:effectLst>
            <a:outerShdw blurRad="50800" dist="38100" dir="2700000" algn="tl" rotWithShape="0">
              <a:prstClr val="black">
                <a:alpha val="40000"/>
              </a:prstClr>
            </a:outerShdw>
          </a:effectLst>
        </p:spPr>
        <p:txBody>
          <a:bodyPr lIns="81585" tIns="40792" rIns="81585" bIns="40792"/>
          <a:lstStyle/>
          <a:p>
            <a:pPr>
              <a:spcBef>
                <a:spcPct val="20000"/>
              </a:spcBef>
              <a:buClr>
                <a:srgbClr val="990000"/>
              </a:buClr>
              <a:buSzPct val="60000"/>
              <a:buFont typeface="Wingdings" pitchFamily="2" charset="2"/>
              <a:buNone/>
              <a:defRPr/>
            </a:pPr>
            <a:endParaRPr lang="zh-CN" altLang="en-US" sz="2400" dirty="0">
              <a:solidFill>
                <a:srgbClr val="990000"/>
              </a:solidFill>
              <a:latin typeface="+mn-lt"/>
              <a:ea typeface="宋体" charset="-122"/>
            </a:endParaRPr>
          </a:p>
        </p:txBody>
      </p:sp>
      <p:sp>
        <p:nvSpPr>
          <p:cNvPr id="68" name="Freeform 5"/>
          <p:cNvSpPr>
            <a:spLocks/>
          </p:cNvSpPr>
          <p:nvPr/>
        </p:nvSpPr>
        <p:spPr bwMode="auto">
          <a:xfrm rot="11048813" flipV="1">
            <a:off x="3249613" y="1954213"/>
            <a:ext cx="1319212" cy="738187"/>
          </a:xfrm>
          <a:custGeom>
            <a:avLst/>
            <a:gdLst>
              <a:gd name="T0" fmla="*/ 768 w 768"/>
              <a:gd name="T1" fmla="*/ 100 h 744"/>
              <a:gd name="T2" fmla="*/ 609 w 768"/>
              <a:gd name="T3" fmla="*/ 283 h 744"/>
              <a:gd name="T4" fmla="*/ 589 w 768"/>
              <a:gd name="T5" fmla="*/ 202 h 744"/>
              <a:gd name="T6" fmla="*/ 36 w 768"/>
              <a:gd name="T7" fmla="*/ 744 h 744"/>
              <a:gd name="T8" fmla="*/ 560 w 768"/>
              <a:gd name="T9" fmla="*/ 83 h 744"/>
              <a:gd name="T10" fmla="*/ 540 w 768"/>
              <a:gd name="T11" fmla="*/ 0 h 744"/>
              <a:gd name="T12" fmla="*/ 768 w 768"/>
              <a:gd name="T13" fmla="*/ 100 h 744"/>
            </a:gdLst>
            <a:ahLst/>
            <a:cxnLst>
              <a:cxn ang="0">
                <a:pos x="T0" y="T1"/>
              </a:cxn>
              <a:cxn ang="0">
                <a:pos x="T2" y="T3"/>
              </a:cxn>
              <a:cxn ang="0">
                <a:pos x="T4" y="T5"/>
              </a:cxn>
              <a:cxn ang="0">
                <a:pos x="T6" y="T7"/>
              </a:cxn>
              <a:cxn ang="0">
                <a:pos x="T8" y="T9"/>
              </a:cxn>
              <a:cxn ang="0">
                <a:pos x="T10" y="T11"/>
              </a:cxn>
              <a:cxn ang="0">
                <a:pos x="T12" y="T13"/>
              </a:cxn>
            </a:cxnLst>
            <a:rect l="0" t="0" r="r" b="b"/>
            <a:pathLst>
              <a:path w="768" h="744">
                <a:moveTo>
                  <a:pt x="768" y="100"/>
                </a:moveTo>
                <a:cubicBezTo>
                  <a:pt x="609" y="283"/>
                  <a:pt x="609" y="283"/>
                  <a:pt x="609" y="283"/>
                </a:cubicBezTo>
                <a:cubicBezTo>
                  <a:pt x="609" y="283"/>
                  <a:pt x="590" y="202"/>
                  <a:pt x="589" y="202"/>
                </a:cubicBezTo>
                <a:cubicBezTo>
                  <a:pt x="65" y="361"/>
                  <a:pt x="36" y="744"/>
                  <a:pt x="36" y="744"/>
                </a:cubicBezTo>
                <a:cubicBezTo>
                  <a:pt x="36" y="744"/>
                  <a:pt x="0" y="260"/>
                  <a:pt x="560" y="83"/>
                </a:cubicBezTo>
                <a:cubicBezTo>
                  <a:pt x="561" y="80"/>
                  <a:pt x="540" y="0"/>
                  <a:pt x="540" y="0"/>
                </a:cubicBezTo>
                <a:lnTo>
                  <a:pt x="768" y="100"/>
                </a:lnTo>
                <a:close/>
              </a:path>
            </a:pathLst>
          </a:custGeom>
          <a:solidFill>
            <a:schemeClr val="tx2">
              <a:lumMod val="60000"/>
              <a:lumOff val="40000"/>
            </a:schemeClr>
          </a:solidFill>
          <a:ln>
            <a:noFill/>
          </a:ln>
          <a:effectLst>
            <a:outerShdw blurRad="50800" dist="38100" dir="2700000" algn="tl" rotWithShape="0">
              <a:prstClr val="black">
                <a:alpha val="40000"/>
              </a:prstClr>
            </a:outerShdw>
          </a:effectLst>
        </p:spPr>
        <p:txBody>
          <a:bodyPr lIns="81585" tIns="40792" rIns="81585" bIns="40792"/>
          <a:lstStyle/>
          <a:p>
            <a:pPr>
              <a:spcBef>
                <a:spcPct val="20000"/>
              </a:spcBef>
              <a:buClr>
                <a:srgbClr val="990000"/>
              </a:buClr>
              <a:buSzPct val="60000"/>
              <a:buFont typeface="Wingdings" pitchFamily="2" charset="2"/>
              <a:buNone/>
              <a:defRPr/>
            </a:pPr>
            <a:endParaRPr lang="zh-CN" altLang="en-US" sz="2400" dirty="0">
              <a:solidFill>
                <a:srgbClr val="990000"/>
              </a:solidFill>
              <a:latin typeface="+mn-lt"/>
              <a:ea typeface="宋体" charset="-122"/>
            </a:endParaRPr>
          </a:p>
        </p:txBody>
      </p:sp>
      <p:sp>
        <p:nvSpPr>
          <p:cNvPr id="69" name="Freeform 5"/>
          <p:cNvSpPr>
            <a:spLocks/>
          </p:cNvSpPr>
          <p:nvPr/>
        </p:nvSpPr>
        <p:spPr bwMode="auto">
          <a:xfrm rot="13239050" flipV="1">
            <a:off x="2921000" y="2330450"/>
            <a:ext cx="566738" cy="373063"/>
          </a:xfrm>
          <a:custGeom>
            <a:avLst/>
            <a:gdLst>
              <a:gd name="T0" fmla="*/ 768 w 768"/>
              <a:gd name="T1" fmla="*/ 100 h 744"/>
              <a:gd name="T2" fmla="*/ 609 w 768"/>
              <a:gd name="T3" fmla="*/ 283 h 744"/>
              <a:gd name="T4" fmla="*/ 589 w 768"/>
              <a:gd name="T5" fmla="*/ 202 h 744"/>
              <a:gd name="T6" fmla="*/ 36 w 768"/>
              <a:gd name="T7" fmla="*/ 744 h 744"/>
              <a:gd name="T8" fmla="*/ 560 w 768"/>
              <a:gd name="T9" fmla="*/ 83 h 744"/>
              <a:gd name="T10" fmla="*/ 540 w 768"/>
              <a:gd name="T11" fmla="*/ 0 h 744"/>
              <a:gd name="T12" fmla="*/ 768 w 768"/>
              <a:gd name="T13" fmla="*/ 100 h 744"/>
            </a:gdLst>
            <a:ahLst/>
            <a:cxnLst>
              <a:cxn ang="0">
                <a:pos x="T0" y="T1"/>
              </a:cxn>
              <a:cxn ang="0">
                <a:pos x="T2" y="T3"/>
              </a:cxn>
              <a:cxn ang="0">
                <a:pos x="T4" y="T5"/>
              </a:cxn>
              <a:cxn ang="0">
                <a:pos x="T6" y="T7"/>
              </a:cxn>
              <a:cxn ang="0">
                <a:pos x="T8" y="T9"/>
              </a:cxn>
              <a:cxn ang="0">
                <a:pos x="T10" y="T11"/>
              </a:cxn>
              <a:cxn ang="0">
                <a:pos x="T12" y="T13"/>
              </a:cxn>
            </a:cxnLst>
            <a:rect l="0" t="0" r="r" b="b"/>
            <a:pathLst>
              <a:path w="768" h="744">
                <a:moveTo>
                  <a:pt x="768" y="100"/>
                </a:moveTo>
                <a:cubicBezTo>
                  <a:pt x="609" y="283"/>
                  <a:pt x="609" y="283"/>
                  <a:pt x="609" y="283"/>
                </a:cubicBezTo>
                <a:cubicBezTo>
                  <a:pt x="609" y="283"/>
                  <a:pt x="590" y="202"/>
                  <a:pt x="589" y="202"/>
                </a:cubicBezTo>
                <a:cubicBezTo>
                  <a:pt x="65" y="361"/>
                  <a:pt x="36" y="744"/>
                  <a:pt x="36" y="744"/>
                </a:cubicBezTo>
                <a:cubicBezTo>
                  <a:pt x="36" y="744"/>
                  <a:pt x="0" y="260"/>
                  <a:pt x="560" y="83"/>
                </a:cubicBezTo>
                <a:cubicBezTo>
                  <a:pt x="561" y="80"/>
                  <a:pt x="540" y="0"/>
                  <a:pt x="540" y="0"/>
                </a:cubicBezTo>
                <a:lnTo>
                  <a:pt x="768" y="100"/>
                </a:lnTo>
                <a:close/>
              </a:path>
            </a:pathLst>
          </a:custGeom>
          <a:solidFill>
            <a:schemeClr val="tx2">
              <a:lumMod val="60000"/>
              <a:lumOff val="40000"/>
            </a:schemeClr>
          </a:solidFill>
          <a:ln>
            <a:noFill/>
          </a:ln>
          <a:effectLst>
            <a:outerShdw blurRad="50800" dist="38100" dir="2700000" algn="tl" rotWithShape="0">
              <a:prstClr val="black">
                <a:alpha val="40000"/>
              </a:prstClr>
            </a:outerShdw>
          </a:effectLst>
        </p:spPr>
        <p:txBody>
          <a:bodyPr lIns="81585" tIns="40792" rIns="81585" bIns="40792"/>
          <a:lstStyle/>
          <a:p>
            <a:pPr>
              <a:spcBef>
                <a:spcPct val="20000"/>
              </a:spcBef>
              <a:buClr>
                <a:srgbClr val="990000"/>
              </a:buClr>
              <a:buSzPct val="60000"/>
              <a:buFont typeface="Wingdings" pitchFamily="2" charset="2"/>
              <a:buNone/>
              <a:defRPr/>
            </a:pPr>
            <a:endParaRPr lang="zh-CN" altLang="en-US" sz="2400" dirty="0">
              <a:solidFill>
                <a:srgbClr val="990000"/>
              </a:solidFill>
              <a:latin typeface="+mn-lt"/>
              <a:ea typeface="宋体" charset="-122"/>
            </a:endParaRPr>
          </a:p>
        </p:txBody>
      </p:sp>
      <p:sp>
        <p:nvSpPr>
          <p:cNvPr id="70" name="Text Box 50"/>
          <p:cNvSpPr txBox="1">
            <a:spLocks noChangeArrowheads="1"/>
          </p:cNvSpPr>
          <p:nvPr/>
        </p:nvSpPr>
        <p:spPr bwMode="auto">
          <a:xfrm>
            <a:off x="3463925" y="2200275"/>
            <a:ext cx="492125" cy="276225"/>
          </a:xfrm>
          <a:prstGeom prst="rect">
            <a:avLst/>
          </a:prstGeom>
          <a:noFill/>
          <a:ln w="9525">
            <a:noFill/>
            <a:miter lim="800000"/>
            <a:headEnd/>
            <a:tailEnd/>
          </a:ln>
          <a:effectLst>
            <a:prstShdw prst="shdw17" dist="17961" dir="2700000">
              <a:srgbClr val="FFCC99">
                <a:gamma/>
                <a:shade val="60000"/>
                <a:invGamma/>
              </a:srgbClr>
            </a:prstShdw>
          </a:effectLst>
        </p:spPr>
        <p:txBody>
          <a:bodyPr wrap="none">
            <a:spAutoFit/>
          </a:bodyPr>
          <a:lstStyle/>
          <a:p>
            <a:pPr eaLnBrk="1" fontAlgn="auto" hangingPunct="1">
              <a:spcBef>
                <a:spcPts val="0"/>
              </a:spcBef>
              <a:spcAft>
                <a:spcPts val="0"/>
              </a:spcAft>
              <a:defRPr/>
            </a:pPr>
            <a:r>
              <a:rPr lang="zh-CN" altLang="en-US" sz="1200" b="1" kern="0" dirty="0">
                <a:solidFill>
                  <a:srgbClr val="C00000"/>
                </a:solidFill>
                <a:latin typeface="微软雅黑" pitchFamily="34" charset="-122"/>
                <a:ea typeface="微软雅黑" pitchFamily="34" charset="-122"/>
              </a:rPr>
              <a:t>硬件</a:t>
            </a:r>
          </a:p>
        </p:txBody>
      </p:sp>
      <p:sp>
        <p:nvSpPr>
          <p:cNvPr id="71" name="Rectangle 33"/>
          <p:cNvSpPr>
            <a:spLocks noChangeArrowheads="1"/>
          </p:cNvSpPr>
          <p:nvPr/>
        </p:nvSpPr>
        <p:spPr bwMode="auto">
          <a:xfrm>
            <a:off x="4875213" y="4138613"/>
            <a:ext cx="3457575" cy="249237"/>
          </a:xfrm>
          <a:prstGeom prst="rect">
            <a:avLst/>
          </a:prstGeom>
          <a:noFill/>
          <a:ln w="9525" algn="ctr">
            <a:noFill/>
            <a:miter lim="800000"/>
            <a:headEnd/>
            <a:tailEnd/>
          </a:ln>
          <a:effectLst/>
        </p:spPr>
        <p:txBody>
          <a:bodyPr lIns="79200" tIns="39600" rIns="79200" bIns="39600">
            <a:spAutoFit/>
          </a:bodyPr>
          <a:lstStyle/>
          <a:p>
            <a:pPr defTabSz="801688" eaLnBrk="1" fontAlgn="auto" hangingPunct="1">
              <a:spcBef>
                <a:spcPts val="0"/>
              </a:spcBef>
              <a:spcAft>
                <a:spcPts val="0"/>
              </a:spcAft>
              <a:defRPr/>
            </a:pPr>
            <a:r>
              <a:rPr lang="zh-CN" altLang="en-US" sz="1100" kern="0" dirty="0">
                <a:solidFill>
                  <a:srgbClr val="000000"/>
                </a:solidFill>
                <a:latin typeface="微软雅黑" pitchFamily="34" charset="-122"/>
                <a:ea typeface="微软雅黑" pitchFamily="34" charset="-122"/>
              </a:rPr>
              <a:t>最先进</a:t>
            </a:r>
            <a:r>
              <a:rPr lang="en-US" altLang="zh-CN" sz="1100" kern="0" dirty="0">
                <a:solidFill>
                  <a:srgbClr val="000000"/>
                </a:solidFill>
                <a:latin typeface="微软雅黑" pitchFamily="34" charset="-122"/>
                <a:ea typeface="微软雅黑" pitchFamily="34" charset="-122"/>
              </a:rPr>
              <a:t>45</a:t>
            </a:r>
            <a:r>
              <a:rPr lang="zh-CN" altLang="en-US" sz="1100" kern="0" dirty="0">
                <a:solidFill>
                  <a:srgbClr val="000000"/>
                </a:solidFill>
                <a:latin typeface="微软雅黑" pitchFamily="34" charset="-122"/>
                <a:ea typeface="微软雅黑" pitchFamily="34" charset="-122"/>
              </a:rPr>
              <a:t>纳米</a:t>
            </a:r>
            <a:r>
              <a:rPr lang="en-US" altLang="zh-CN" sz="1100" kern="0" dirty="0">
                <a:solidFill>
                  <a:srgbClr val="000000"/>
                </a:solidFill>
                <a:latin typeface="微软雅黑" pitchFamily="34" charset="-122"/>
                <a:ea typeface="微软雅黑" pitchFamily="34" charset="-122"/>
              </a:rPr>
              <a:t>ASIC</a:t>
            </a:r>
            <a:r>
              <a:rPr lang="zh-CN" altLang="en-US" sz="1100" kern="0" dirty="0">
                <a:solidFill>
                  <a:srgbClr val="000000"/>
                </a:solidFill>
                <a:latin typeface="微软雅黑" pitchFamily="34" charset="-122"/>
                <a:ea typeface="微软雅黑" pitchFamily="34" charset="-122"/>
              </a:rPr>
              <a:t>工艺，线卡功耗</a:t>
            </a:r>
            <a:r>
              <a:rPr lang="en-US" altLang="zh-CN" sz="1100" kern="0" dirty="0">
                <a:solidFill>
                  <a:srgbClr val="000000"/>
                </a:solidFill>
                <a:latin typeface="微软雅黑" pitchFamily="34" charset="-122"/>
                <a:ea typeface="微软雅黑" pitchFamily="34" charset="-122"/>
              </a:rPr>
              <a:t>45W/10G</a:t>
            </a:r>
            <a:endParaRPr lang="zh-CN" altLang="en-US" sz="1100" kern="0" dirty="0">
              <a:solidFill>
                <a:srgbClr val="000000"/>
              </a:solidFill>
              <a:latin typeface="微软雅黑" pitchFamily="34" charset="-122"/>
              <a:ea typeface="微软雅黑" pitchFamily="34" charset="-122"/>
            </a:endParaRPr>
          </a:p>
        </p:txBody>
      </p:sp>
      <p:sp>
        <p:nvSpPr>
          <p:cNvPr id="72" name="Rectangle 35"/>
          <p:cNvSpPr>
            <a:spLocks noChangeArrowheads="1"/>
          </p:cNvSpPr>
          <p:nvPr/>
        </p:nvSpPr>
        <p:spPr bwMode="auto">
          <a:xfrm>
            <a:off x="714375" y="4114800"/>
            <a:ext cx="3429000" cy="312738"/>
          </a:xfrm>
          <a:prstGeom prst="rect">
            <a:avLst/>
          </a:prstGeom>
          <a:noFill/>
          <a:ln w="9525" algn="ctr">
            <a:noFill/>
            <a:miter lim="800000"/>
            <a:headEnd/>
            <a:tailEnd/>
          </a:ln>
          <a:effectLst/>
        </p:spPr>
        <p:txBody>
          <a:bodyPr>
            <a:spAutoFit/>
          </a:bodyPr>
          <a:lstStyle/>
          <a:p>
            <a:pPr defTabSz="784225" eaLnBrk="1" fontAlgn="auto" hangingPunct="1">
              <a:lnSpc>
                <a:spcPct val="130000"/>
              </a:lnSpc>
              <a:spcBef>
                <a:spcPts val="0"/>
              </a:spcBef>
              <a:spcAft>
                <a:spcPts val="0"/>
              </a:spcAft>
              <a:buClr>
                <a:srgbClr val="990000"/>
              </a:buClr>
              <a:buFont typeface="Wingdings" pitchFamily="2" charset="2"/>
              <a:buNone/>
              <a:defRPr/>
            </a:pPr>
            <a:r>
              <a:rPr lang="zh-CN" altLang="en-US" sz="1100" kern="0" dirty="0">
                <a:solidFill>
                  <a:srgbClr val="000000"/>
                </a:solidFill>
                <a:latin typeface="微软雅黑" pitchFamily="34" charset="-122"/>
                <a:ea typeface="微软雅黑" pitchFamily="34" charset="-122"/>
              </a:rPr>
              <a:t>抽屉式进程，并行计算，层次虚拟化，融合架构</a:t>
            </a:r>
          </a:p>
        </p:txBody>
      </p:sp>
      <p:sp>
        <p:nvSpPr>
          <p:cNvPr id="73" name="Rectangle 47"/>
          <p:cNvSpPr>
            <a:spLocks noChangeArrowheads="1"/>
          </p:cNvSpPr>
          <p:nvPr/>
        </p:nvSpPr>
        <p:spPr bwMode="auto">
          <a:xfrm>
            <a:off x="4894263" y="2163763"/>
            <a:ext cx="3581400" cy="531812"/>
          </a:xfrm>
          <a:prstGeom prst="rect">
            <a:avLst/>
          </a:prstGeom>
          <a:noFill/>
          <a:ln w="9525" algn="ctr">
            <a:noFill/>
            <a:miter lim="800000"/>
            <a:headEnd/>
            <a:tailEnd/>
          </a:ln>
          <a:effectLst/>
        </p:spPr>
        <p:txBody>
          <a:bodyPr>
            <a:spAutoFit/>
          </a:bodyPr>
          <a:lstStyle/>
          <a:p>
            <a:pPr defTabSz="784225" eaLnBrk="1" fontAlgn="auto" hangingPunct="1">
              <a:lnSpc>
                <a:spcPct val="130000"/>
              </a:lnSpc>
              <a:spcBef>
                <a:spcPts val="0"/>
              </a:spcBef>
              <a:spcAft>
                <a:spcPts val="0"/>
              </a:spcAft>
              <a:buClr>
                <a:srgbClr val="990000"/>
              </a:buClr>
              <a:buFont typeface="Wingdings" pitchFamily="2" charset="2"/>
              <a:buNone/>
              <a:defRPr/>
            </a:pPr>
            <a:r>
              <a:rPr lang="en-US" altLang="zh-CN" sz="1100" kern="0" dirty="0">
                <a:solidFill>
                  <a:sysClr val="windowText" lastClr="000000"/>
                </a:solidFill>
                <a:latin typeface="微软雅黑" pitchFamily="34" charset="-122"/>
                <a:ea typeface="微软雅黑" pitchFamily="34" charset="-122"/>
              </a:rPr>
              <a:t>15</a:t>
            </a:r>
            <a:r>
              <a:rPr lang="zh-CN" altLang="en-US" sz="1100" kern="0" dirty="0">
                <a:solidFill>
                  <a:sysClr val="windowText" lastClr="000000"/>
                </a:solidFill>
                <a:latin typeface="微软雅黑" pitchFamily="34" charset="-122"/>
                <a:ea typeface="微软雅黑" pitchFamily="34" charset="-122"/>
              </a:rPr>
              <a:t>个</a:t>
            </a:r>
            <a:r>
              <a:rPr lang="zh-CN" altLang="en-US" sz="1100" kern="0" dirty="0">
                <a:solidFill>
                  <a:srgbClr val="000000"/>
                </a:solidFill>
                <a:latin typeface="微软雅黑" pitchFamily="34" charset="-122"/>
                <a:ea typeface="微软雅黑" pitchFamily="34" charset="-122"/>
              </a:rPr>
              <a:t>重要标准组织成员</a:t>
            </a:r>
            <a:r>
              <a:rPr lang="zh-CN" altLang="en-US" sz="1100" kern="0" dirty="0">
                <a:solidFill>
                  <a:sysClr val="windowText" lastClr="000000"/>
                </a:solidFill>
                <a:latin typeface="微软雅黑" pitchFamily="34" charset="-122"/>
                <a:ea typeface="微软雅黑" pitchFamily="34" charset="-122"/>
              </a:rPr>
              <a:t>，</a:t>
            </a:r>
            <a:r>
              <a:rPr lang="en-US" altLang="zh-CN" sz="1100" kern="0" dirty="0">
                <a:solidFill>
                  <a:sysClr val="windowText" lastClr="000000"/>
                </a:solidFill>
                <a:latin typeface="微软雅黑" pitchFamily="34" charset="-122"/>
                <a:ea typeface="微软雅黑" pitchFamily="34" charset="-122"/>
              </a:rPr>
              <a:t>24 IETF</a:t>
            </a:r>
            <a:r>
              <a:rPr lang="zh-CN" altLang="en-US" sz="1100" kern="0" dirty="0">
                <a:solidFill>
                  <a:srgbClr val="000000"/>
                </a:solidFill>
                <a:latin typeface="微软雅黑" pitchFamily="34" charset="-122"/>
                <a:ea typeface="微软雅黑" pitchFamily="34" charset="-122"/>
              </a:rPr>
              <a:t>的重要领导</a:t>
            </a:r>
            <a:r>
              <a:rPr lang="zh-CN" altLang="en-US" sz="1100" kern="0" dirty="0">
                <a:solidFill>
                  <a:sysClr val="windowText" lastClr="000000"/>
                </a:solidFill>
                <a:latin typeface="微软雅黑" pitchFamily="34" charset="-122"/>
                <a:ea typeface="微软雅黑" pitchFamily="34" charset="-122"/>
              </a:rPr>
              <a:t>，</a:t>
            </a:r>
            <a:r>
              <a:rPr lang="zh-CN" altLang="en-US" sz="1100" kern="0" dirty="0">
                <a:solidFill>
                  <a:srgbClr val="000000"/>
                </a:solidFill>
                <a:latin typeface="微软雅黑" pitchFamily="34" charset="-122"/>
                <a:ea typeface="微软雅黑" pitchFamily="34" charset="-122"/>
              </a:rPr>
              <a:t>提交</a:t>
            </a:r>
            <a:r>
              <a:rPr lang="en-US" altLang="zh-CN" sz="1100" kern="0" dirty="0">
                <a:solidFill>
                  <a:sysClr val="windowText" lastClr="000000"/>
                </a:solidFill>
                <a:latin typeface="微软雅黑" pitchFamily="34" charset="-122"/>
                <a:ea typeface="微软雅黑" pitchFamily="34" charset="-122"/>
              </a:rPr>
              <a:t>3082</a:t>
            </a:r>
            <a:r>
              <a:rPr lang="zh-CN" altLang="en-US" sz="1100" kern="0" dirty="0">
                <a:solidFill>
                  <a:sysClr val="windowText" lastClr="000000"/>
                </a:solidFill>
                <a:latin typeface="微软雅黑" pitchFamily="34" charset="-122"/>
                <a:ea typeface="微软雅黑" pitchFamily="34" charset="-122"/>
              </a:rPr>
              <a:t>个</a:t>
            </a:r>
            <a:r>
              <a:rPr lang="zh-CN" altLang="en-US" sz="1100" kern="0" dirty="0">
                <a:solidFill>
                  <a:srgbClr val="000000"/>
                </a:solidFill>
                <a:latin typeface="微软雅黑" pitchFamily="34" charset="-122"/>
                <a:ea typeface="微软雅黑" pitchFamily="34" charset="-122"/>
              </a:rPr>
              <a:t>草案</a:t>
            </a:r>
            <a:r>
              <a:rPr lang="zh-CN" altLang="en-US" sz="1100" kern="0" dirty="0">
                <a:solidFill>
                  <a:sysClr val="windowText" lastClr="000000"/>
                </a:solidFill>
                <a:latin typeface="微软雅黑" pitchFamily="34" charset="-122"/>
                <a:ea typeface="微软雅黑" pitchFamily="34" charset="-122"/>
              </a:rPr>
              <a:t>，</a:t>
            </a:r>
            <a:r>
              <a:rPr lang="zh-CN" altLang="en-US" sz="1100" kern="0" dirty="0">
                <a:solidFill>
                  <a:srgbClr val="000000"/>
                </a:solidFill>
                <a:latin typeface="微软雅黑" pitchFamily="34" charset="-122"/>
                <a:ea typeface="微软雅黑" pitchFamily="34" charset="-122"/>
              </a:rPr>
              <a:t>其中</a:t>
            </a:r>
            <a:r>
              <a:rPr lang="en-US" altLang="zh-CN" sz="1100" kern="0" dirty="0">
                <a:solidFill>
                  <a:sysClr val="windowText" lastClr="000000"/>
                </a:solidFill>
                <a:latin typeface="微软雅黑" pitchFamily="34" charset="-122"/>
                <a:ea typeface="微软雅黑" pitchFamily="34" charset="-122"/>
              </a:rPr>
              <a:t>1274</a:t>
            </a:r>
            <a:r>
              <a:rPr lang="zh-CN" altLang="en-US" sz="1100" kern="0" dirty="0">
                <a:solidFill>
                  <a:srgbClr val="000000"/>
                </a:solidFill>
                <a:latin typeface="微软雅黑" pitchFamily="34" charset="-122"/>
                <a:ea typeface="微软雅黑" pitchFamily="34" charset="-122"/>
              </a:rPr>
              <a:t>个发布</a:t>
            </a:r>
          </a:p>
        </p:txBody>
      </p:sp>
      <p:sp>
        <p:nvSpPr>
          <p:cNvPr id="74" name="Cloud 174"/>
          <p:cNvSpPr/>
          <p:nvPr/>
        </p:nvSpPr>
        <p:spPr bwMode="auto">
          <a:xfrm rot="21435482">
            <a:off x="756052" y="3401504"/>
            <a:ext cx="2915153" cy="744473"/>
          </a:xfrm>
          <a:prstGeom prst="cloud">
            <a:avLst/>
          </a:prstGeom>
          <a:solidFill>
            <a:schemeClr val="tx2">
              <a:lumMod val="60000"/>
              <a:lumOff val="40000"/>
            </a:schemeClr>
          </a:solidFill>
          <a:ln>
            <a:noFill/>
          </a:ln>
          <a:effectLst/>
          <a:scene3d>
            <a:camera prst="orthographicFront">
              <a:rot lat="0" lon="0" rev="0"/>
            </a:camera>
            <a:lightRig rig="chilly" dir="t">
              <a:rot lat="0" lon="0" rev="18480000"/>
            </a:lightRig>
          </a:scene3d>
          <a:sp3d prstMaterial="clear">
            <a:bevelT h="63500"/>
          </a:sp3d>
          <a:extLst>
            <a:ext uri="{91240B29-F687-4f45-9708-019B960494DF}"/>
            <a:ext uri="{AF507438-7753-43e0-B8FC-AC1667EBCBE1}"/>
          </a:extLst>
        </p:spPr>
        <p:txBody>
          <a:bodyPr/>
          <a:lstStyle/>
          <a:p>
            <a:pPr eaLnBrk="1" hangingPunct="1">
              <a:buClr>
                <a:srgbClr val="CC9900"/>
              </a:buClr>
              <a:buFont typeface="Wingdings" pitchFamily="2" charset="2"/>
              <a:buChar char="n"/>
              <a:defRPr/>
            </a:pPr>
            <a:endParaRPr lang="en-US" dirty="0">
              <a:solidFill>
                <a:srgbClr val="000000"/>
              </a:solidFill>
              <a:cs typeface="Arial" pitchFamily="34" charset="0"/>
            </a:endParaRPr>
          </a:p>
        </p:txBody>
      </p:sp>
      <p:pic>
        <p:nvPicPr>
          <p:cNvPr id="75" name="Picture 99" descr="Logo"/>
          <p:cNvPicPr>
            <a:picLocks noChangeAspect="1" noChangeArrowheads="1"/>
          </p:cNvPicPr>
          <p:nvPr/>
        </p:nvPicPr>
        <p:blipFill>
          <a:blip r:embed="rId14"/>
          <a:srcRect/>
          <a:stretch>
            <a:fillRect/>
          </a:stretch>
        </p:blipFill>
        <p:spPr bwMode="auto">
          <a:xfrm>
            <a:off x="974725" y="895350"/>
            <a:ext cx="350838" cy="258763"/>
          </a:xfrm>
          <a:prstGeom prst="rect">
            <a:avLst/>
          </a:prstGeom>
          <a:noFill/>
          <a:ln>
            <a:noFill/>
          </a:ln>
          <a:effectLst>
            <a:outerShdw blurRad="50800" dist="38100" dir="2700000" algn="tl" rotWithShape="0">
              <a:prstClr val="black">
                <a:alpha val="40000"/>
              </a:prstClr>
            </a:outerShdw>
          </a:effectLst>
          <a:extLst/>
        </p:spPr>
      </p:pic>
    </p:spTree>
  </p:cSld>
  <p:clrMapOvr>
    <a:masterClrMapping/>
  </p:clrMapOvr>
  <p:transition advClick="0" advTm="8000">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idx="4294967295"/>
          </p:nvPr>
        </p:nvSpPr>
        <p:spPr>
          <a:xfrm>
            <a:off x="395288" y="123825"/>
            <a:ext cx="5688012" cy="584200"/>
          </a:xfrm>
        </p:spPr>
        <p:txBody>
          <a:bodyPr/>
          <a:lstStyle/>
          <a:p>
            <a:r>
              <a:rPr lang="zh-CN" altLang="en-US" smtClean="0">
                <a:solidFill>
                  <a:srgbClr val="C00000"/>
                </a:solidFill>
                <a:latin typeface="微软雅黑" panose="020B0503020204020204" pitchFamily="34" charset="-122"/>
                <a:ea typeface="微软雅黑" panose="020B0503020204020204" pitchFamily="34" charset="-122"/>
              </a:rPr>
              <a:t>目录</a:t>
            </a:r>
            <a:endParaRPr lang="en-US" altLang="zh-CN" smtClean="0">
              <a:solidFill>
                <a:srgbClr val="C00000"/>
              </a:solidFill>
              <a:latin typeface="微软雅黑" panose="020B0503020204020204" pitchFamily="34" charset="-122"/>
              <a:ea typeface="微软雅黑" panose="020B0503020204020204" pitchFamily="34" charset="-122"/>
            </a:endParaRPr>
          </a:p>
        </p:txBody>
      </p:sp>
      <p:sp>
        <p:nvSpPr>
          <p:cNvPr id="53251" name="Rectangle 2"/>
          <p:cNvSpPr>
            <a:spLocks noChangeArrowheads="1"/>
          </p:cNvSpPr>
          <p:nvPr/>
        </p:nvSpPr>
        <p:spPr bwMode="auto">
          <a:xfrm>
            <a:off x="1692275" y="1611313"/>
            <a:ext cx="682625" cy="2808287"/>
          </a:xfrm>
          <a:prstGeom prst="rect">
            <a:avLst/>
          </a:prstGeom>
          <a:solidFill>
            <a:srgbClr val="EAEAEA"/>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9" name="Rectangle 7"/>
          <p:cNvSpPr>
            <a:spLocks noChangeArrowheads="1"/>
          </p:cNvSpPr>
          <p:nvPr/>
        </p:nvSpPr>
        <p:spPr bwMode="auto">
          <a:xfrm>
            <a:off x="1692275" y="1131888"/>
            <a:ext cx="666750" cy="447675"/>
          </a:xfrm>
          <a:prstGeom prst="rect">
            <a:avLst/>
          </a:prstGeom>
          <a:solidFill>
            <a:schemeClr val="tx2">
              <a:lumMod val="75000"/>
            </a:schemeClr>
          </a:solidFill>
          <a:ln>
            <a:noFill/>
          </a:ln>
          <a:effectLst>
            <a:outerShdw algn="ctr" rotWithShape="0">
              <a:srgbClr val="737373"/>
            </a:outerShdw>
          </a:effectLst>
        </p:spPr>
        <p:txBody>
          <a:bodyPr wrap="none" anchor="ctr"/>
          <a:lstStyle/>
          <a:p>
            <a:pPr algn="ctr" eaLnBrk="1" hangingPunct="1">
              <a:defRPr/>
            </a:pPr>
            <a:r>
              <a:rPr lang="en-US" altLang="zh-CN" sz="4000" b="1" dirty="0">
                <a:solidFill>
                  <a:schemeClr val="bg1"/>
                </a:solidFill>
                <a:latin typeface="Arial Black" pitchFamily="34" charset="0"/>
                <a:cs typeface="Arial" pitchFamily="34" charset="0"/>
              </a:rPr>
              <a:t>1</a:t>
            </a:r>
            <a:endParaRPr lang="en-US" sz="4000" b="1" dirty="0">
              <a:solidFill>
                <a:schemeClr val="bg1"/>
              </a:solidFill>
              <a:latin typeface="Arial Black" pitchFamily="34" charset="0"/>
              <a:cs typeface="Arial" pitchFamily="34" charset="0"/>
            </a:endParaRPr>
          </a:p>
        </p:txBody>
      </p:sp>
      <p:sp>
        <p:nvSpPr>
          <p:cNvPr id="23" name="Text Box 21"/>
          <p:cNvSpPr txBox="1">
            <a:spLocks noChangeArrowheads="1"/>
          </p:cNvSpPr>
          <p:nvPr/>
        </p:nvSpPr>
        <p:spPr bwMode="auto">
          <a:xfrm>
            <a:off x="1711325" y="1643063"/>
            <a:ext cx="6508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p>
            <a:pPr algn="ctr">
              <a:defRPr/>
            </a:pPr>
            <a:r>
              <a:rPr lang="zh-CN" altLang="en-US" b="1" spc="100" dirty="0">
                <a:latin typeface="微软雅黑" pitchFamily="34" charset="-122"/>
                <a:ea typeface="微软雅黑" pitchFamily="34" charset="-122"/>
                <a:cs typeface="Arial" pitchFamily="34" charset="0"/>
              </a:rPr>
              <a:t>校园网的发展与挑战</a:t>
            </a:r>
            <a:endParaRPr lang="en-US" altLang="zh-CN" b="1" spc="100" dirty="0">
              <a:latin typeface="微软雅黑" pitchFamily="34" charset="-122"/>
              <a:ea typeface="微软雅黑" pitchFamily="34" charset="-122"/>
              <a:cs typeface="Arial" pitchFamily="34" charset="0"/>
            </a:endParaRPr>
          </a:p>
        </p:txBody>
      </p:sp>
      <p:sp>
        <p:nvSpPr>
          <p:cNvPr id="53254" name="Rectangle 2"/>
          <p:cNvSpPr>
            <a:spLocks noChangeArrowheads="1"/>
          </p:cNvSpPr>
          <p:nvPr/>
        </p:nvSpPr>
        <p:spPr bwMode="auto">
          <a:xfrm>
            <a:off x="2498725" y="1611313"/>
            <a:ext cx="684213" cy="2808287"/>
          </a:xfrm>
          <a:prstGeom prst="rect">
            <a:avLst/>
          </a:prstGeom>
          <a:solidFill>
            <a:srgbClr val="EAEAEA"/>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53255" name="Rectangle 7"/>
          <p:cNvSpPr>
            <a:spLocks noChangeArrowheads="1"/>
          </p:cNvSpPr>
          <p:nvPr/>
        </p:nvSpPr>
        <p:spPr bwMode="auto">
          <a:xfrm>
            <a:off x="2498725" y="1131888"/>
            <a:ext cx="666750" cy="447675"/>
          </a:xfrm>
          <a:prstGeom prst="rect">
            <a:avLst/>
          </a:prstGeom>
          <a:solidFill>
            <a:srgbClr val="B2B2B2"/>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bg1"/>
                </a:solidFill>
                <a:latin typeface="Arial Black" panose="020B0A04020102020204" pitchFamily="34" charset="0"/>
                <a:cs typeface="Arial" panose="020B0604020202020204" pitchFamily="34" charset="0"/>
              </a:rPr>
              <a:t>2</a:t>
            </a:r>
          </a:p>
        </p:txBody>
      </p:sp>
      <p:sp>
        <p:nvSpPr>
          <p:cNvPr id="30" name="Text Box 21"/>
          <p:cNvSpPr txBox="1">
            <a:spLocks noChangeArrowheads="1"/>
          </p:cNvSpPr>
          <p:nvPr/>
        </p:nvSpPr>
        <p:spPr bwMode="auto">
          <a:xfrm>
            <a:off x="2498725" y="1630363"/>
            <a:ext cx="684213"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p>
            <a:pPr algn="ctr">
              <a:defRPr/>
            </a:pPr>
            <a:r>
              <a:rPr lang="zh-CN" altLang="en-US" b="1" spc="100" dirty="0">
                <a:latin typeface="微软雅黑" pitchFamily="34" charset="-122"/>
                <a:ea typeface="微软雅黑" pitchFamily="34" charset="-122"/>
                <a:cs typeface="Arial" pitchFamily="34" charset="0"/>
              </a:rPr>
              <a:t>华为校园网方案介绍</a:t>
            </a:r>
            <a:endParaRPr lang="en-US" altLang="zh-CN" b="1" spc="100" dirty="0">
              <a:latin typeface="微软雅黑" pitchFamily="34" charset="-122"/>
              <a:ea typeface="微软雅黑" pitchFamily="34" charset="-122"/>
              <a:cs typeface="Arial" pitchFamily="34" charset="0"/>
            </a:endParaRPr>
          </a:p>
        </p:txBody>
      </p:sp>
      <p:sp>
        <p:nvSpPr>
          <p:cNvPr id="53257" name="Rectangle 2"/>
          <p:cNvSpPr>
            <a:spLocks noChangeArrowheads="1"/>
          </p:cNvSpPr>
          <p:nvPr/>
        </p:nvSpPr>
        <p:spPr bwMode="auto">
          <a:xfrm>
            <a:off x="3311525" y="1611313"/>
            <a:ext cx="684213" cy="2808287"/>
          </a:xfrm>
          <a:prstGeom prst="rect">
            <a:avLst/>
          </a:prstGeom>
          <a:solidFill>
            <a:srgbClr val="EAEAEA"/>
          </a:solidFill>
          <a:ln>
            <a:noFill/>
          </a:ln>
          <a:effectLst>
            <a:outerShdw algn="ctr" rotWithShape="0">
              <a:srgbClr val="737373"/>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53258" name="Rectangle 7"/>
          <p:cNvSpPr>
            <a:spLocks noChangeArrowheads="1"/>
          </p:cNvSpPr>
          <p:nvPr/>
        </p:nvSpPr>
        <p:spPr bwMode="auto">
          <a:xfrm>
            <a:off x="3311525" y="1131888"/>
            <a:ext cx="666750" cy="447675"/>
          </a:xfrm>
          <a:prstGeom prst="rect">
            <a:avLst/>
          </a:prstGeom>
          <a:solidFill>
            <a:srgbClr val="B2B2B2"/>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bg1"/>
                </a:solidFill>
                <a:latin typeface="Arial Black" panose="020B0A04020102020204" pitchFamily="34" charset="0"/>
                <a:cs typeface="Arial" panose="020B0604020202020204" pitchFamily="34" charset="0"/>
              </a:rPr>
              <a:t>3</a:t>
            </a:r>
          </a:p>
        </p:txBody>
      </p:sp>
      <p:sp>
        <p:nvSpPr>
          <p:cNvPr id="33" name="Text Box 21"/>
          <p:cNvSpPr txBox="1">
            <a:spLocks noChangeArrowheads="1"/>
          </p:cNvSpPr>
          <p:nvPr/>
        </p:nvSpPr>
        <p:spPr bwMode="auto">
          <a:xfrm>
            <a:off x="3344863" y="1779588"/>
            <a:ext cx="6508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p>
            <a:pPr algn="ctr">
              <a:defRPr/>
            </a:pPr>
            <a:r>
              <a:rPr lang="zh-CN" altLang="en-US" b="1" spc="100" dirty="0">
                <a:latin typeface="微软雅黑" pitchFamily="34" charset="-122"/>
                <a:ea typeface="微软雅黑" pitchFamily="34" charset="-122"/>
                <a:cs typeface="Arial" pitchFamily="34" charset="0"/>
              </a:rPr>
              <a:t>相关产品介绍</a:t>
            </a:r>
            <a:endParaRPr lang="zh-CN" altLang="zh-CN" b="1" spc="100" dirty="0">
              <a:latin typeface="微软雅黑" pitchFamily="34" charset="-122"/>
              <a:ea typeface="微软雅黑" pitchFamily="34" charset="-122"/>
              <a:cs typeface="Arial" pitchFamily="34" charset="0"/>
            </a:endParaRPr>
          </a:p>
        </p:txBody>
      </p:sp>
      <p:sp>
        <p:nvSpPr>
          <p:cNvPr id="53260" name="Rectangle 2"/>
          <p:cNvSpPr>
            <a:spLocks noChangeArrowheads="1"/>
          </p:cNvSpPr>
          <p:nvPr/>
        </p:nvSpPr>
        <p:spPr bwMode="auto">
          <a:xfrm>
            <a:off x="4125913" y="1611313"/>
            <a:ext cx="684212" cy="2808287"/>
          </a:xfrm>
          <a:prstGeom prst="rect">
            <a:avLst/>
          </a:prstGeom>
          <a:solidFill>
            <a:srgbClr val="C00000"/>
          </a:solidFill>
          <a:ln>
            <a:noFill/>
          </a:ln>
          <a:effectLst>
            <a:outerShdw algn="ctr" rotWithShape="0">
              <a:srgbClr val="737373"/>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53261" name="Rectangle 7"/>
          <p:cNvSpPr>
            <a:spLocks noChangeArrowheads="1"/>
          </p:cNvSpPr>
          <p:nvPr/>
        </p:nvSpPr>
        <p:spPr bwMode="auto">
          <a:xfrm>
            <a:off x="4125913" y="1131888"/>
            <a:ext cx="666750" cy="447675"/>
          </a:xfrm>
          <a:prstGeom prst="rect">
            <a:avLst/>
          </a:prstGeom>
          <a:solidFill>
            <a:srgbClr val="B2B2B2"/>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bg1"/>
                </a:solidFill>
                <a:latin typeface="Arial Black" panose="020B0A04020102020204" pitchFamily="34" charset="0"/>
                <a:cs typeface="Arial" panose="020B0604020202020204" pitchFamily="34" charset="0"/>
              </a:rPr>
              <a:t>4</a:t>
            </a:r>
          </a:p>
        </p:txBody>
      </p:sp>
      <p:sp>
        <p:nvSpPr>
          <p:cNvPr id="19" name="Text Box 21"/>
          <p:cNvSpPr txBox="1">
            <a:spLocks noChangeArrowheads="1"/>
          </p:cNvSpPr>
          <p:nvPr/>
        </p:nvSpPr>
        <p:spPr bwMode="auto">
          <a:xfrm>
            <a:off x="4158644" y="1779662"/>
            <a:ext cx="6508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p>
            <a:pPr algn="ctr" eaLnBrk="1" fontAlgn="auto" hangingPunct="1">
              <a:spcBef>
                <a:spcPts val="0"/>
              </a:spcBef>
              <a:spcAft>
                <a:spcPts val="0"/>
              </a:spcAft>
              <a:defRPr/>
            </a:pPr>
            <a:r>
              <a:rPr lang="zh-CN" altLang="en-US" sz="2000" b="1" kern="1300" spc="150" dirty="0">
                <a:ln>
                  <a:solidFill>
                    <a:srgbClr val="FFFFFF"/>
                  </a:solidFill>
                </a:ln>
                <a:solidFill>
                  <a:schemeClr val="bg1"/>
                </a:solidFill>
                <a:latin typeface="微软雅黑"/>
                <a:ea typeface="微软雅黑"/>
                <a:cs typeface="微软雅黑"/>
              </a:rPr>
              <a:t>华为应用案例</a:t>
            </a:r>
            <a:endParaRPr lang="zh-CN" altLang="zh-CN" sz="2000" b="1" kern="1300" spc="150" dirty="0">
              <a:ln>
                <a:solidFill>
                  <a:srgbClr val="FFFFFF"/>
                </a:solidFill>
              </a:ln>
              <a:solidFill>
                <a:schemeClr val="bg1"/>
              </a:solidFill>
              <a:latin typeface="微软雅黑"/>
              <a:ea typeface="微软雅黑"/>
              <a:cs typeface="微软雅黑"/>
            </a:endParaRPr>
          </a:p>
        </p:txBody>
      </p:sp>
    </p:spTree>
  </p:cSld>
  <p:clrMapOvr>
    <a:masterClrMapping/>
  </p:clrMapOvr>
  <p:transition advClick="0" advTm="8000">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336550" y="785813"/>
            <a:ext cx="4478338" cy="3846512"/>
          </a:xfrm>
          <a:prstGeom prst="rect">
            <a:avLst/>
          </a:prstGeom>
          <a:solidFill>
            <a:srgbClr val="EAEAEA"/>
          </a:solidFill>
          <a:ln>
            <a:solidFill>
              <a:schemeClr val="tx1"/>
            </a:solidFill>
          </a:ln>
          <a:effectLst/>
        </p:spPr>
        <p:txBody>
          <a:bodyPr lIns="81619" tIns="40810" rIns="81619" bIns="40810" anchor="ctr"/>
          <a:lstStyle/>
          <a:p>
            <a:pPr algn="ctr">
              <a:defRPr/>
            </a:pPr>
            <a:endParaRPr lang="zh-CN" altLang="en-US" dirty="0">
              <a:solidFill>
                <a:srgbClr val="990000"/>
              </a:solidFill>
              <a:latin typeface="+mn-ea"/>
              <a:ea typeface="+mn-ea"/>
            </a:endParaRPr>
          </a:p>
        </p:txBody>
      </p:sp>
      <p:sp>
        <p:nvSpPr>
          <p:cNvPr id="54275" name="Rectangle 2"/>
          <p:cNvSpPr>
            <a:spLocks noChangeArrowheads="1"/>
          </p:cNvSpPr>
          <p:nvPr/>
        </p:nvSpPr>
        <p:spPr bwMode="auto">
          <a:xfrm>
            <a:off x="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nSpc>
                <a:spcPct val="100000"/>
              </a:lnSpc>
              <a:buClrTx/>
              <a:buSzTx/>
              <a:buFontTx/>
              <a:buNone/>
            </a:pPr>
            <a:endParaRPr lang="zh-CN" altLang="en-US" sz="1800" b="0">
              <a:solidFill>
                <a:srgbClr val="000000"/>
              </a:solidFill>
              <a:latin typeface="微软雅黑" panose="020B0503020204020204" pitchFamily="34" charset="-122"/>
              <a:ea typeface="微软雅黑" panose="020B0503020204020204" pitchFamily="34" charset="-122"/>
            </a:endParaRPr>
          </a:p>
        </p:txBody>
      </p:sp>
      <p:sp>
        <p:nvSpPr>
          <p:cNvPr id="54276" name="Rectangle 8"/>
          <p:cNvSpPr>
            <a:spLocks noChangeArrowheads="1"/>
          </p:cNvSpPr>
          <p:nvPr/>
        </p:nvSpPr>
        <p:spPr bwMode="auto">
          <a:xfrm>
            <a:off x="395288" y="136525"/>
            <a:ext cx="77089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085" tIns="40043" rIns="80085" bIns="40043" anchor="ctr"/>
          <a:lstStyle>
            <a:lvl1pPr defTabSz="800100">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80010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8001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8001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8001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8001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8001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8001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8001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nSpc>
                <a:spcPct val="100000"/>
              </a:lnSpc>
              <a:buClrTx/>
              <a:buSzTx/>
              <a:buFontTx/>
              <a:buNone/>
            </a:pPr>
            <a:r>
              <a:rPr lang="en-US" altLang="zh-CN" sz="2800" b="0">
                <a:solidFill>
                  <a:srgbClr val="C00000"/>
                </a:solidFill>
                <a:latin typeface="微软雅黑" panose="020B0503020204020204" pitchFamily="34" charset="-122"/>
                <a:ea typeface="微软雅黑" panose="020B0503020204020204" pitchFamily="34" charset="-122"/>
              </a:rPr>
              <a:t>ME60</a:t>
            </a:r>
            <a:r>
              <a:rPr lang="zh-CN" altLang="en-US" sz="2800" b="0">
                <a:solidFill>
                  <a:srgbClr val="C00000"/>
                </a:solidFill>
                <a:latin typeface="微软雅黑" panose="020B0503020204020204" pitchFamily="34" charset="-122"/>
                <a:ea typeface="微软雅黑" panose="020B0503020204020204" pitchFamily="34" charset="-122"/>
              </a:rPr>
              <a:t>助力北京理工大学精细化运营网络建设</a:t>
            </a:r>
          </a:p>
        </p:txBody>
      </p:sp>
      <p:sp>
        <p:nvSpPr>
          <p:cNvPr id="731" name="Text Box 248"/>
          <p:cNvSpPr txBox="1">
            <a:spLocks noChangeArrowheads="1"/>
          </p:cNvSpPr>
          <p:nvPr/>
        </p:nvSpPr>
        <p:spPr bwMode="auto">
          <a:xfrm>
            <a:off x="336550" y="720725"/>
            <a:ext cx="4478338" cy="277813"/>
          </a:xfrm>
          <a:prstGeom prst="rect">
            <a:avLst/>
          </a:prstGeom>
          <a:solidFill>
            <a:srgbClr val="C00000"/>
          </a:solidFill>
          <a:ln w="12700" algn="ctr">
            <a:noFill/>
            <a:miter lim="800000"/>
            <a:headEnd/>
            <a:tailEnd/>
          </a:ln>
          <a:effectLst>
            <a:outerShdw blurRad="50800" dist="50800" dir="5400000" algn="ctr" rotWithShape="0">
              <a:schemeClr val="bg1"/>
            </a:outerShdw>
          </a:effectLst>
        </p:spPr>
        <p:txBody>
          <a:bodyPr lIns="91427" tIns="45714" rIns="91427" bIns="45714">
            <a:spAutoFit/>
          </a:bodyPr>
          <a:lstStyle/>
          <a:p>
            <a:pPr algn="ctr" defTabSz="914270">
              <a:defRPr/>
            </a:pPr>
            <a:r>
              <a:rPr lang="zh-CN" altLang="en-US" sz="1200" b="1" kern="0" dirty="0">
                <a:solidFill>
                  <a:schemeClr val="bg1"/>
                </a:solidFill>
                <a:latin typeface="微软雅黑" pitchFamily="34" charset="-122"/>
                <a:ea typeface="微软雅黑" pitchFamily="34" charset="-122"/>
              </a:rPr>
              <a:t>客户需求</a:t>
            </a:r>
          </a:p>
        </p:txBody>
      </p:sp>
      <p:sp>
        <p:nvSpPr>
          <p:cNvPr id="734" name="Text Box 248"/>
          <p:cNvSpPr txBox="1">
            <a:spLocks noChangeArrowheads="1"/>
          </p:cNvSpPr>
          <p:nvPr/>
        </p:nvSpPr>
        <p:spPr bwMode="auto">
          <a:xfrm>
            <a:off x="341313" y="2262188"/>
            <a:ext cx="4443412" cy="277812"/>
          </a:xfrm>
          <a:prstGeom prst="rect">
            <a:avLst/>
          </a:prstGeom>
          <a:solidFill>
            <a:srgbClr val="C00000"/>
          </a:solidFill>
          <a:ln w="12700" algn="ctr">
            <a:noFill/>
            <a:miter lim="800000"/>
            <a:headEnd/>
            <a:tailEnd/>
          </a:ln>
          <a:effectLst/>
        </p:spPr>
        <p:txBody>
          <a:bodyPr lIns="91427" tIns="45714" rIns="91427" bIns="45714">
            <a:spAutoFit/>
          </a:bodyPr>
          <a:lstStyle/>
          <a:p>
            <a:pPr algn="ctr" defTabSz="914270">
              <a:defRPr/>
            </a:pPr>
            <a:r>
              <a:rPr lang="zh-CN" altLang="en-US" sz="1200" b="1" kern="0" dirty="0">
                <a:solidFill>
                  <a:schemeClr val="bg1"/>
                </a:solidFill>
                <a:latin typeface="微软雅黑" pitchFamily="34" charset="-122"/>
                <a:ea typeface="微软雅黑" pitchFamily="34" charset="-122"/>
              </a:rPr>
              <a:t>华为解决方案</a:t>
            </a:r>
          </a:p>
        </p:txBody>
      </p:sp>
      <p:sp>
        <p:nvSpPr>
          <p:cNvPr id="736" name="Text Box 248"/>
          <p:cNvSpPr txBox="1">
            <a:spLocks noChangeArrowheads="1"/>
          </p:cNvSpPr>
          <p:nvPr/>
        </p:nvSpPr>
        <p:spPr bwMode="auto">
          <a:xfrm>
            <a:off x="344488" y="3551238"/>
            <a:ext cx="4410075" cy="276225"/>
          </a:xfrm>
          <a:prstGeom prst="rect">
            <a:avLst/>
          </a:prstGeom>
          <a:solidFill>
            <a:srgbClr val="C00000"/>
          </a:solidFill>
          <a:ln w="12700" algn="ctr">
            <a:noFill/>
            <a:miter lim="800000"/>
            <a:headEnd/>
            <a:tailEnd/>
          </a:ln>
          <a:effectLst/>
        </p:spPr>
        <p:txBody>
          <a:bodyPr lIns="91427" tIns="45714" rIns="91427" bIns="45714">
            <a:spAutoFit/>
          </a:bodyPr>
          <a:lstStyle/>
          <a:p>
            <a:pPr algn="ctr" defTabSz="914270">
              <a:defRPr/>
            </a:pPr>
            <a:r>
              <a:rPr lang="zh-CN" altLang="en-US" sz="1200" b="1" kern="0" dirty="0">
                <a:solidFill>
                  <a:schemeClr val="bg1"/>
                </a:solidFill>
                <a:latin typeface="微软雅黑" pitchFamily="34" charset="-122"/>
                <a:ea typeface="微软雅黑" pitchFamily="34" charset="-122"/>
              </a:rPr>
              <a:t>客户价值</a:t>
            </a:r>
          </a:p>
        </p:txBody>
      </p:sp>
      <p:sp>
        <p:nvSpPr>
          <p:cNvPr id="54280" name="TextBox 88"/>
          <p:cNvSpPr txBox="1">
            <a:spLocks noChangeArrowheads="1"/>
          </p:cNvSpPr>
          <p:nvPr/>
        </p:nvSpPr>
        <p:spPr bwMode="auto">
          <a:xfrm>
            <a:off x="371475" y="968375"/>
            <a:ext cx="45148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marL="131763" indent="-131763" defTabSz="728663">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728663">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728663">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728663">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728663">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客户背景：</a:t>
            </a:r>
            <a:r>
              <a:rPr lang="zh-CN" altLang="en-US" sz="1000" b="0">
                <a:latin typeface="微软雅黑" panose="020B0503020204020204" pitchFamily="34" charset="-122"/>
                <a:ea typeface="微软雅黑" panose="020B0503020204020204" pitchFamily="34" charset="-122"/>
              </a:rPr>
              <a:t>北京理工大学是中华人民共和国工业和信息化部直属的一所以理工科为主干，工、理、管、文协调发展的全国重点大学，是国家“</a:t>
            </a:r>
            <a:r>
              <a:rPr lang="en-US" altLang="zh-CN" sz="1000" b="0">
                <a:latin typeface="微软雅黑" panose="020B0503020204020204" pitchFamily="34" charset="-122"/>
                <a:ea typeface="微软雅黑" panose="020B0503020204020204" pitchFamily="34" charset="-122"/>
              </a:rPr>
              <a:t>211</a:t>
            </a:r>
            <a:r>
              <a:rPr lang="zh-CN" altLang="en-US" sz="1000" b="0">
                <a:latin typeface="微软雅黑" panose="020B0503020204020204" pitchFamily="34" charset="-122"/>
                <a:ea typeface="微软雅黑" panose="020B0503020204020204" pitchFamily="34" charset="-122"/>
              </a:rPr>
              <a:t>工程”、“</a:t>
            </a:r>
            <a:r>
              <a:rPr lang="en-US" altLang="zh-CN" sz="1000" b="0">
                <a:latin typeface="微软雅黑" panose="020B0503020204020204" pitchFamily="34" charset="-122"/>
                <a:ea typeface="微软雅黑" panose="020B0503020204020204" pitchFamily="34" charset="-122"/>
              </a:rPr>
              <a:t>985</a:t>
            </a:r>
            <a:r>
              <a:rPr lang="zh-CN" altLang="en-US" sz="1000" b="0">
                <a:latin typeface="微软雅黑" panose="020B0503020204020204" pitchFamily="34" charset="-122"/>
                <a:ea typeface="微软雅黑" panose="020B0503020204020204" pitchFamily="34" charset="-122"/>
              </a:rPr>
              <a:t>工程”首批重点建设高校。学校有全日制在校生近</a:t>
            </a:r>
            <a:r>
              <a:rPr lang="en-US" altLang="zh-CN" sz="1000" b="0">
                <a:latin typeface="微软雅黑" panose="020B0503020204020204" pitchFamily="34" charset="-122"/>
                <a:ea typeface="微软雅黑" panose="020B0503020204020204" pitchFamily="34" charset="-122"/>
              </a:rPr>
              <a:t>3</a:t>
            </a:r>
            <a:r>
              <a:rPr lang="zh-CN" altLang="en-US" sz="1000" b="0">
                <a:latin typeface="微软雅黑" panose="020B0503020204020204" pitchFamily="34" charset="-122"/>
                <a:ea typeface="微软雅黑" panose="020B0503020204020204" pitchFamily="34" charset="-122"/>
              </a:rPr>
              <a:t>万人</a:t>
            </a:r>
            <a:r>
              <a:rPr lang="zh-CN" altLang="zh-CN" sz="1000" b="0">
                <a:latin typeface="微软雅黑" panose="020B0503020204020204" pitchFamily="34" charset="-122"/>
                <a:ea typeface="微软雅黑" panose="020B0503020204020204" pitchFamily="34" charset="-122"/>
              </a:rPr>
              <a:t>。</a:t>
            </a:r>
            <a:endParaRPr lang="en-US" altLang="zh-CN" sz="1000" b="0">
              <a:latin typeface="微软雅黑" panose="020B0503020204020204" pitchFamily="34" charset="-122"/>
              <a:ea typeface="微软雅黑" panose="020B0503020204020204" pitchFamily="34" charset="-122"/>
            </a:endParaRPr>
          </a:p>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需求与挑战：</a:t>
            </a:r>
            <a:r>
              <a:rPr lang="zh-CN" altLang="zh-CN" sz="1000" b="0">
                <a:latin typeface="微软雅黑" panose="020B0503020204020204" pitchFamily="34" charset="-122"/>
                <a:ea typeface="微软雅黑" panose="020B0503020204020204" pitchFamily="34" charset="-122"/>
              </a:rPr>
              <a:t>接入设备种类和品牌不统一，多厂商的设备共存，系统兼容性</a:t>
            </a:r>
            <a:r>
              <a:rPr lang="zh-CN" altLang="en-US" sz="1000" b="0">
                <a:latin typeface="微软雅黑" panose="020B0503020204020204" pitchFamily="34" charset="-122"/>
                <a:ea typeface="微软雅黑" panose="020B0503020204020204" pitchFamily="34" charset="-122"/>
              </a:rPr>
              <a:t>差导致学生上网体验差</a:t>
            </a:r>
            <a:r>
              <a:rPr lang="zh-CN" altLang="zh-CN" sz="1000" b="0">
                <a:latin typeface="微软雅黑" panose="020B0503020204020204" pitchFamily="34" charset="-122"/>
                <a:ea typeface="微软雅黑" panose="020B0503020204020204" pitchFamily="34" charset="-122"/>
              </a:rPr>
              <a:t>；</a:t>
            </a:r>
            <a:r>
              <a:rPr lang="zh-CN" altLang="en-US" sz="1000" b="0">
                <a:latin typeface="微软雅黑" panose="020B0503020204020204" pitchFamily="34" charset="-122"/>
                <a:ea typeface="微软雅黑" panose="020B0503020204020204" pitchFamily="34" charset="-122"/>
              </a:rPr>
              <a:t>现网网络结构不清晰</a:t>
            </a:r>
            <a:r>
              <a:rPr lang="zh-CN" altLang="zh-CN" sz="1000" b="0">
                <a:latin typeface="微软雅黑" panose="020B0503020204020204" pitchFamily="34" charset="-122"/>
                <a:ea typeface="微软雅黑" panose="020B0503020204020204" pitchFamily="34" charset="-122"/>
              </a:rPr>
              <a:t>，</a:t>
            </a:r>
            <a:r>
              <a:rPr lang="zh-CN" altLang="en-US" sz="1000" b="0">
                <a:latin typeface="微软雅黑" panose="020B0503020204020204" pitchFamily="34" charset="-122"/>
                <a:ea typeface="微软雅黑" panose="020B0503020204020204" pitchFamily="34" charset="-122"/>
              </a:rPr>
              <a:t>整网只考虑准出认证未做准入认证，存在校内安全隐患</a:t>
            </a:r>
            <a:r>
              <a:rPr lang="zh-CN" altLang="zh-CN" sz="1000" b="0">
                <a:latin typeface="微软雅黑" panose="020B0503020204020204" pitchFamily="34" charset="-122"/>
                <a:ea typeface="微软雅黑" panose="020B0503020204020204" pitchFamily="34" charset="-122"/>
              </a:rPr>
              <a:t>。</a:t>
            </a:r>
            <a:endParaRPr lang="zh-CN" altLang="en-US" sz="1000" b="0">
              <a:latin typeface="微软雅黑" panose="020B0503020204020204" pitchFamily="34" charset="-122"/>
              <a:ea typeface="微软雅黑" panose="020B0503020204020204" pitchFamily="34" charset="-122"/>
            </a:endParaRPr>
          </a:p>
        </p:txBody>
      </p:sp>
      <p:sp>
        <p:nvSpPr>
          <p:cNvPr id="54281" name="TextBox 90"/>
          <p:cNvSpPr txBox="1">
            <a:spLocks noChangeArrowheads="1"/>
          </p:cNvSpPr>
          <p:nvPr/>
        </p:nvSpPr>
        <p:spPr bwMode="auto">
          <a:xfrm>
            <a:off x="363538" y="2489200"/>
            <a:ext cx="46386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marL="131763" indent="-131763" defTabSz="728663">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728663">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728663">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728663">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728663">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扁平化：</a:t>
            </a:r>
            <a:r>
              <a:rPr lang="zh-CN" altLang="en-US" sz="1000" b="0">
                <a:latin typeface="微软雅黑" panose="020B0503020204020204" pitchFamily="34" charset="-122"/>
                <a:ea typeface="微软雅黑" panose="020B0503020204020204" pitchFamily="34" charset="-122"/>
              </a:rPr>
              <a:t>校园网</a:t>
            </a:r>
            <a:r>
              <a:rPr lang="zh-CN" altLang="zh-CN" sz="1000" b="0">
                <a:latin typeface="微软雅黑" panose="020B0503020204020204" pitchFamily="34" charset="-122"/>
                <a:ea typeface="微软雅黑" panose="020B0503020204020204" pitchFamily="34" charset="-122"/>
              </a:rPr>
              <a:t>出口</a:t>
            </a:r>
            <a:r>
              <a:rPr lang="zh-CN" altLang="en-US" sz="1000" b="0">
                <a:latin typeface="微软雅黑" panose="020B0503020204020204" pitchFamily="34" charset="-122"/>
                <a:ea typeface="微软雅黑" panose="020B0503020204020204" pitchFamily="34" charset="-122"/>
              </a:rPr>
              <a:t>旁挂</a:t>
            </a:r>
            <a:r>
              <a:rPr lang="zh-CN" altLang="zh-CN" sz="1000" b="0">
                <a:latin typeface="微软雅黑" panose="020B0503020204020204" pitchFamily="34" charset="-122"/>
                <a:ea typeface="微软雅黑" panose="020B0503020204020204" pitchFamily="34" charset="-122"/>
              </a:rPr>
              <a:t>部署华为</a:t>
            </a:r>
            <a:r>
              <a:rPr lang="en-US" altLang="zh-CN" sz="1000" b="0">
                <a:latin typeface="微软雅黑" panose="020B0503020204020204" pitchFamily="34" charset="-122"/>
                <a:ea typeface="微软雅黑" panose="020B0503020204020204" pitchFamily="34" charset="-122"/>
              </a:rPr>
              <a:t>ME60</a:t>
            </a:r>
            <a:r>
              <a:rPr lang="zh-CN" altLang="zh-CN" sz="1000" b="0">
                <a:latin typeface="微软雅黑" panose="020B0503020204020204" pitchFamily="34" charset="-122"/>
                <a:ea typeface="微软雅黑" panose="020B0503020204020204" pitchFamily="34" charset="-122"/>
              </a:rPr>
              <a:t>多业务控制网关，作为认证和计费网关，结合</a:t>
            </a:r>
            <a:r>
              <a:rPr lang="en-US" altLang="zh-CN" sz="1000" b="0">
                <a:latin typeface="微软雅黑" panose="020B0503020204020204" pitchFamily="34" charset="-122"/>
                <a:ea typeface="微软雅黑" panose="020B0503020204020204" pitchFamily="34" charset="-122"/>
              </a:rPr>
              <a:t>AAA</a:t>
            </a:r>
            <a:r>
              <a:rPr lang="zh-CN" altLang="zh-CN" sz="1000" b="0">
                <a:latin typeface="微软雅黑" panose="020B0503020204020204" pitchFamily="34" charset="-122"/>
                <a:ea typeface="微软雅黑" panose="020B0503020204020204" pitchFamily="34" charset="-122"/>
              </a:rPr>
              <a:t>服务器，对所有上网用户进行统一认证和计费</a:t>
            </a:r>
            <a:r>
              <a:rPr lang="zh-CN" altLang="en-US" sz="1000" b="0">
                <a:latin typeface="微软雅黑" panose="020B0503020204020204" pitchFamily="34" charset="-122"/>
                <a:ea typeface="微软雅黑" panose="020B0503020204020204" pitchFamily="34" charset="-122"/>
              </a:rPr>
              <a:t>及</a:t>
            </a:r>
            <a:r>
              <a:rPr lang="zh-CN" altLang="zh-CN" sz="1000" b="0">
                <a:latin typeface="微软雅黑" panose="020B0503020204020204" pitchFamily="34" charset="-122"/>
                <a:ea typeface="微软雅黑" panose="020B0503020204020204" pitchFamily="34" charset="-122"/>
              </a:rPr>
              <a:t>策略下发；</a:t>
            </a:r>
            <a:endParaRPr lang="en-US" altLang="zh-CN" sz="1000" b="0">
              <a:latin typeface="微软雅黑" panose="020B0503020204020204" pitchFamily="34" charset="-122"/>
              <a:ea typeface="微软雅黑" panose="020B0503020204020204" pitchFamily="34" charset="-122"/>
            </a:endParaRPr>
          </a:p>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安全性：</a:t>
            </a:r>
            <a:r>
              <a:rPr lang="zh-CN" altLang="zh-CN" sz="1000" b="0">
                <a:latin typeface="微软雅黑" panose="020B0503020204020204" pitchFamily="34" charset="-122"/>
                <a:ea typeface="微软雅黑" panose="020B0503020204020204" pitchFamily="34" charset="-122"/>
              </a:rPr>
              <a:t>全网采用大二层方案，所有用户的准入</a:t>
            </a:r>
            <a:r>
              <a:rPr lang="zh-CN" altLang="en-US" sz="1000" b="0">
                <a:latin typeface="微软雅黑" panose="020B0503020204020204" pitchFamily="34" charset="-122"/>
                <a:ea typeface="微软雅黑" panose="020B0503020204020204" pitchFamily="34" charset="-122"/>
              </a:rPr>
              <a:t>及准出</a:t>
            </a:r>
            <a:r>
              <a:rPr lang="zh-CN" altLang="zh-CN" sz="1000" b="0">
                <a:latin typeface="微软雅黑" panose="020B0503020204020204" pitchFamily="34" charset="-122"/>
                <a:ea typeface="微软雅黑" panose="020B0503020204020204" pitchFamily="34" charset="-122"/>
              </a:rPr>
              <a:t>网关全部放在</a:t>
            </a:r>
            <a:r>
              <a:rPr lang="en-US" altLang="zh-CN" sz="1000" b="0">
                <a:latin typeface="微软雅黑" panose="020B0503020204020204" pitchFamily="34" charset="-122"/>
                <a:ea typeface="微软雅黑" panose="020B0503020204020204" pitchFamily="34" charset="-122"/>
              </a:rPr>
              <a:t>ME60</a:t>
            </a:r>
            <a:r>
              <a:rPr lang="zh-CN" altLang="zh-CN" sz="1000" b="0">
                <a:latin typeface="微软雅黑" panose="020B0503020204020204" pitchFamily="34" charset="-122"/>
                <a:ea typeface="微软雅黑" panose="020B0503020204020204" pitchFamily="34" charset="-122"/>
              </a:rPr>
              <a:t>上，用户接入采用</a:t>
            </a:r>
            <a:r>
              <a:rPr lang="en-US" altLang="zh-CN" sz="1000" b="0">
                <a:latin typeface="微软雅黑" panose="020B0503020204020204" pitchFamily="34" charset="-122"/>
                <a:ea typeface="微软雅黑" panose="020B0503020204020204" pitchFamily="34" charset="-122"/>
              </a:rPr>
              <a:t>QinQ</a:t>
            </a:r>
            <a:r>
              <a:rPr lang="zh-CN" altLang="zh-CN" sz="1000" b="0">
                <a:latin typeface="微软雅黑" panose="020B0503020204020204" pitchFamily="34" charset="-122"/>
                <a:ea typeface="微软雅黑" panose="020B0503020204020204" pitchFamily="34" charset="-122"/>
              </a:rPr>
              <a:t>技术，屏蔽接入层和汇聚层设备的差异，不同用户之间逻辑隔离，有效</a:t>
            </a:r>
            <a:r>
              <a:rPr lang="zh-CN" altLang="en-US" sz="1000" b="0">
                <a:latin typeface="微软雅黑" panose="020B0503020204020204" pitchFamily="34" charset="-122"/>
                <a:ea typeface="微软雅黑" panose="020B0503020204020204" pitchFamily="34" charset="-122"/>
              </a:rPr>
              <a:t>保障了</a:t>
            </a:r>
            <a:r>
              <a:rPr lang="zh-CN" altLang="zh-CN" sz="1000" b="0">
                <a:latin typeface="微软雅黑" panose="020B0503020204020204" pitchFamily="34" charset="-122"/>
                <a:ea typeface="微软雅黑" panose="020B0503020204020204" pitchFamily="34" charset="-122"/>
              </a:rPr>
              <a:t>校园网内部的</a:t>
            </a:r>
            <a:r>
              <a:rPr lang="zh-CN" altLang="en-US" sz="1000" b="0">
                <a:latin typeface="微软雅黑" panose="020B0503020204020204" pitchFamily="34" charset="-122"/>
                <a:ea typeface="微软雅黑" panose="020B0503020204020204" pitchFamily="34" charset="-122"/>
              </a:rPr>
              <a:t>安全性。</a:t>
            </a:r>
            <a:endParaRPr lang="en-US" altLang="zh-CN" sz="1000" b="0">
              <a:latin typeface="微软雅黑" panose="020B0503020204020204" pitchFamily="34" charset="-122"/>
              <a:ea typeface="微软雅黑" panose="020B0503020204020204" pitchFamily="34" charset="-122"/>
            </a:endParaRPr>
          </a:p>
        </p:txBody>
      </p:sp>
      <p:sp>
        <p:nvSpPr>
          <p:cNvPr id="54282" name="TextBox 91"/>
          <p:cNvSpPr txBox="1">
            <a:spLocks noChangeArrowheads="1"/>
          </p:cNvSpPr>
          <p:nvPr/>
        </p:nvSpPr>
        <p:spPr bwMode="auto">
          <a:xfrm>
            <a:off x="354013" y="3786188"/>
            <a:ext cx="4522787"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marL="131763" indent="-131763" defTabSz="728663">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728663">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728663">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728663">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728663">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一体化认证保障高安全性：</a:t>
            </a:r>
            <a:r>
              <a:rPr lang="zh-CN" altLang="en-US" sz="1000" b="0">
                <a:latin typeface="微软雅黑" panose="020B0503020204020204" pitchFamily="34" charset="-122"/>
                <a:ea typeface="微软雅黑" panose="020B0503020204020204" pitchFamily="34" charset="-122"/>
              </a:rPr>
              <a:t>通过准入准出统一认证管理，保障了校园内部网络的高安全性，提高了网络的可用性和可靠性</a:t>
            </a:r>
            <a:r>
              <a:rPr lang="zh-CN" altLang="zh-CN" sz="1000" b="0">
                <a:latin typeface="微软雅黑" panose="020B0503020204020204" pitchFamily="34" charset="-122"/>
                <a:ea typeface="微软雅黑" panose="020B0503020204020204" pitchFamily="34" charset="-122"/>
              </a:rPr>
              <a:t>。</a:t>
            </a:r>
            <a:endParaRPr lang="en-US" altLang="zh-CN" sz="1000" b="0">
              <a:latin typeface="微软雅黑" panose="020B0503020204020204" pitchFamily="34" charset="-122"/>
              <a:ea typeface="微软雅黑" panose="020B0503020204020204" pitchFamily="34" charset="-122"/>
            </a:endParaRPr>
          </a:p>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精细化运营管理：</a:t>
            </a:r>
            <a:r>
              <a:rPr lang="zh-CN" altLang="en-US" sz="1000" b="0">
                <a:latin typeface="微软雅黑" panose="020B0503020204020204" pitchFamily="34" charset="-122"/>
                <a:ea typeface="微软雅黑" panose="020B0503020204020204" pitchFamily="34" charset="-122"/>
              </a:rPr>
              <a:t>通过网络扁平化设计，忽略接入设备厂商差异，用户管理和流量转发统一由</a:t>
            </a:r>
            <a:r>
              <a:rPr lang="en-US" altLang="zh-CN" sz="1000" b="0">
                <a:latin typeface="微软雅黑" panose="020B0503020204020204" pitchFamily="34" charset="-122"/>
                <a:ea typeface="微软雅黑" panose="020B0503020204020204" pitchFamily="34" charset="-122"/>
              </a:rPr>
              <a:t>BRAS</a:t>
            </a:r>
            <a:r>
              <a:rPr lang="zh-CN" altLang="en-US" sz="1000" b="0">
                <a:latin typeface="微软雅黑" panose="020B0503020204020204" pitchFamily="34" charset="-122"/>
                <a:ea typeface="微软雅黑" panose="020B0503020204020204" pitchFamily="34" charset="-122"/>
              </a:rPr>
              <a:t>控制，实现管理集中化，精细化。</a:t>
            </a:r>
          </a:p>
        </p:txBody>
      </p:sp>
      <p:pic>
        <p:nvPicPr>
          <p:cNvPr id="54283"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5263" y="968375"/>
            <a:ext cx="321468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7138" y="1785938"/>
            <a:ext cx="3636962"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8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
          <p:cNvSpPr>
            <a:spLocks/>
          </p:cNvSpPr>
          <p:nvPr/>
        </p:nvSpPr>
        <p:spPr bwMode="auto">
          <a:xfrm rot="20359616" flipV="1">
            <a:off x="492125" y="2803525"/>
            <a:ext cx="8108950" cy="1919288"/>
          </a:xfrm>
          <a:custGeom>
            <a:avLst/>
            <a:gdLst>
              <a:gd name="T0" fmla="*/ 768 w 768"/>
              <a:gd name="T1" fmla="*/ 100 h 744"/>
              <a:gd name="T2" fmla="*/ 609 w 768"/>
              <a:gd name="T3" fmla="*/ 283 h 744"/>
              <a:gd name="T4" fmla="*/ 589 w 768"/>
              <a:gd name="T5" fmla="*/ 202 h 744"/>
              <a:gd name="T6" fmla="*/ 36 w 768"/>
              <a:gd name="T7" fmla="*/ 744 h 744"/>
              <a:gd name="T8" fmla="*/ 560 w 768"/>
              <a:gd name="T9" fmla="*/ 83 h 744"/>
              <a:gd name="T10" fmla="*/ 540 w 768"/>
              <a:gd name="T11" fmla="*/ 0 h 744"/>
              <a:gd name="T12" fmla="*/ 768 w 768"/>
              <a:gd name="T13" fmla="*/ 100 h 744"/>
              <a:gd name="connsiteX0" fmla="*/ 10601 w 10601"/>
              <a:gd name="connsiteY0" fmla="*/ 1344 h 8318"/>
              <a:gd name="connsiteX1" fmla="*/ 8531 w 10601"/>
              <a:gd name="connsiteY1" fmla="*/ 3804 h 8318"/>
              <a:gd name="connsiteX2" fmla="*/ 8270 w 10601"/>
              <a:gd name="connsiteY2" fmla="*/ 2715 h 8318"/>
              <a:gd name="connsiteX3" fmla="*/ 0 w 10601"/>
              <a:gd name="connsiteY3" fmla="*/ 8318 h 8318"/>
              <a:gd name="connsiteX4" fmla="*/ 7893 w 10601"/>
              <a:gd name="connsiteY4" fmla="*/ 1116 h 8318"/>
              <a:gd name="connsiteX5" fmla="*/ 7632 w 10601"/>
              <a:gd name="connsiteY5" fmla="*/ 0 h 8318"/>
              <a:gd name="connsiteX6" fmla="*/ 10601 w 10601"/>
              <a:gd name="connsiteY6" fmla="*/ 1344 h 8318"/>
              <a:gd name="connsiteX0" fmla="*/ 11782 w 11782"/>
              <a:gd name="connsiteY0" fmla="*/ 1616 h 11122"/>
              <a:gd name="connsiteX1" fmla="*/ 9829 w 11782"/>
              <a:gd name="connsiteY1" fmla="*/ 4573 h 11122"/>
              <a:gd name="connsiteX2" fmla="*/ 9583 w 11782"/>
              <a:gd name="connsiteY2" fmla="*/ 3264 h 11122"/>
              <a:gd name="connsiteX3" fmla="*/ 0 w 11782"/>
              <a:gd name="connsiteY3" fmla="*/ 11122 h 11122"/>
              <a:gd name="connsiteX4" fmla="*/ 9228 w 11782"/>
              <a:gd name="connsiteY4" fmla="*/ 1342 h 11122"/>
              <a:gd name="connsiteX5" fmla="*/ 8981 w 11782"/>
              <a:gd name="connsiteY5" fmla="*/ 0 h 11122"/>
              <a:gd name="connsiteX6" fmla="*/ 11782 w 11782"/>
              <a:gd name="connsiteY6" fmla="*/ 1616 h 11122"/>
              <a:gd name="connsiteX0" fmla="*/ 12760 w 12760"/>
              <a:gd name="connsiteY0" fmla="*/ 1616 h 13455"/>
              <a:gd name="connsiteX1" fmla="*/ 10807 w 12760"/>
              <a:gd name="connsiteY1" fmla="*/ 4573 h 13455"/>
              <a:gd name="connsiteX2" fmla="*/ 10561 w 12760"/>
              <a:gd name="connsiteY2" fmla="*/ 3264 h 13455"/>
              <a:gd name="connsiteX3" fmla="*/ 0 w 12760"/>
              <a:gd name="connsiteY3" fmla="*/ 13455 h 13455"/>
              <a:gd name="connsiteX4" fmla="*/ 10206 w 12760"/>
              <a:gd name="connsiteY4" fmla="*/ 1342 h 13455"/>
              <a:gd name="connsiteX5" fmla="*/ 9959 w 12760"/>
              <a:gd name="connsiteY5" fmla="*/ 0 h 13455"/>
              <a:gd name="connsiteX6" fmla="*/ 12760 w 12760"/>
              <a:gd name="connsiteY6" fmla="*/ 1616 h 13455"/>
              <a:gd name="connsiteX0" fmla="*/ 12685 w 12685"/>
              <a:gd name="connsiteY0" fmla="*/ 701 h 13455"/>
              <a:gd name="connsiteX1" fmla="*/ 10807 w 12685"/>
              <a:gd name="connsiteY1" fmla="*/ 4573 h 13455"/>
              <a:gd name="connsiteX2" fmla="*/ 10561 w 12685"/>
              <a:gd name="connsiteY2" fmla="*/ 3264 h 13455"/>
              <a:gd name="connsiteX3" fmla="*/ 0 w 12685"/>
              <a:gd name="connsiteY3" fmla="*/ 13455 h 13455"/>
              <a:gd name="connsiteX4" fmla="*/ 10206 w 12685"/>
              <a:gd name="connsiteY4" fmla="*/ 1342 h 13455"/>
              <a:gd name="connsiteX5" fmla="*/ 9959 w 12685"/>
              <a:gd name="connsiteY5" fmla="*/ 0 h 13455"/>
              <a:gd name="connsiteX6" fmla="*/ 12685 w 12685"/>
              <a:gd name="connsiteY6" fmla="*/ 701 h 13455"/>
              <a:gd name="connsiteX0" fmla="*/ 12738 w 12738"/>
              <a:gd name="connsiteY0" fmla="*/ 247 h 13455"/>
              <a:gd name="connsiteX1" fmla="*/ 10807 w 12738"/>
              <a:gd name="connsiteY1" fmla="*/ 4573 h 13455"/>
              <a:gd name="connsiteX2" fmla="*/ 10561 w 12738"/>
              <a:gd name="connsiteY2" fmla="*/ 3264 h 13455"/>
              <a:gd name="connsiteX3" fmla="*/ 0 w 12738"/>
              <a:gd name="connsiteY3" fmla="*/ 13455 h 13455"/>
              <a:gd name="connsiteX4" fmla="*/ 10206 w 12738"/>
              <a:gd name="connsiteY4" fmla="*/ 1342 h 13455"/>
              <a:gd name="connsiteX5" fmla="*/ 9959 w 12738"/>
              <a:gd name="connsiteY5" fmla="*/ 0 h 13455"/>
              <a:gd name="connsiteX6" fmla="*/ 12738 w 12738"/>
              <a:gd name="connsiteY6" fmla="*/ 247 h 13455"/>
              <a:gd name="connsiteX0" fmla="*/ 12738 w 12738"/>
              <a:gd name="connsiteY0" fmla="*/ 247 h 13455"/>
              <a:gd name="connsiteX1" fmla="*/ 10807 w 12738"/>
              <a:gd name="connsiteY1" fmla="*/ 4573 h 13455"/>
              <a:gd name="connsiteX2" fmla="*/ 10561 w 12738"/>
              <a:gd name="connsiteY2" fmla="*/ 3264 h 13455"/>
              <a:gd name="connsiteX3" fmla="*/ 0 w 12738"/>
              <a:gd name="connsiteY3" fmla="*/ 13455 h 13455"/>
              <a:gd name="connsiteX4" fmla="*/ 10206 w 12738"/>
              <a:gd name="connsiteY4" fmla="*/ 1342 h 13455"/>
              <a:gd name="connsiteX5" fmla="*/ 9959 w 12738"/>
              <a:gd name="connsiteY5" fmla="*/ 0 h 13455"/>
              <a:gd name="connsiteX6" fmla="*/ 12738 w 12738"/>
              <a:gd name="connsiteY6" fmla="*/ 247 h 13455"/>
              <a:gd name="connsiteX0" fmla="*/ 12738 w 12738"/>
              <a:gd name="connsiteY0" fmla="*/ 247 h 13455"/>
              <a:gd name="connsiteX1" fmla="*/ 10807 w 12738"/>
              <a:gd name="connsiteY1" fmla="*/ 4573 h 13455"/>
              <a:gd name="connsiteX2" fmla="*/ 10561 w 12738"/>
              <a:gd name="connsiteY2" fmla="*/ 3264 h 13455"/>
              <a:gd name="connsiteX3" fmla="*/ 0 w 12738"/>
              <a:gd name="connsiteY3" fmla="*/ 13455 h 13455"/>
              <a:gd name="connsiteX4" fmla="*/ 10206 w 12738"/>
              <a:gd name="connsiteY4" fmla="*/ 1342 h 13455"/>
              <a:gd name="connsiteX5" fmla="*/ 9959 w 12738"/>
              <a:gd name="connsiteY5" fmla="*/ 0 h 13455"/>
              <a:gd name="connsiteX6" fmla="*/ 12738 w 12738"/>
              <a:gd name="connsiteY6" fmla="*/ 247 h 13455"/>
              <a:gd name="connsiteX0" fmla="*/ 12812 w 12812"/>
              <a:gd name="connsiteY0" fmla="*/ 247 h 13754"/>
              <a:gd name="connsiteX1" fmla="*/ 10881 w 12812"/>
              <a:gd name="connsiteY1" fmla="*/ 4573 h 13754"/>
              <a:gd name="connsiteX2" fmla="*/ 10635 w 12812"/>
              <a:gd name="connsiteY2" fmla="*/ 3264 h 13754"/>
              <a:gd name="connsiteX3" fmla="*/ 74 w 12812"/>
              <a:gd name="connsiteY3" fmla="*/ 13455 h 13754"/>
              <a:gd name="connsiteX4" fmla="*/ 10192 w 12812"/>
              <a:gd name="connsiteY4" fmla="*/ 1468 h 13754"/>
              <a:gd name="connsiteX5" fmla="*/ 10033 w 12812"/>
              <a:gd name="connsiteY5" fmla="*/ 0 h 13754"/>
              <a:gd name="connsiteX6" fmla="*/ 12812 w 12812"/>
              <a:gd name="connsiteY6" fmla="*/ 247 h 13754"/>
              <a:gd name="connsiteX0" fmla="*/ 12812 w 12812"/>
              <a:gd name="connsiteY0" fmla="*/ 57 h 13564"/>
              <a:gd name="connsiteX1" fmla="*/ 10881 w 12812"/>
              <a:gd name="connsiteY1" fmla="*/ 4383 h 13564"/>
              <a:gd name="connsiteX2" fmla="*/ 10635 w 12812"/>
              <a:gd name="connsiteY2" fmla="*/ 3074 h 13564"/>
              <a:gd name="connsiteX3" fmla="*/ 74 w 12812"/>
              <a:gd name="connsiteY3" fmla="*/ 13265 h 13564"/>
              <a:gd name="connsiteX4" fmla="*/ 10192 w 12812"/>
              <a:gd name="connsiteY4" fmla="*/ 1278 h 13564"/>
              <a:gd name="connsiteX5" fmla="*/ 9902 w 12812"/>
              <a:gd name="connsiteY5" fmla="*/ 0 h 13564"/>
              <a:gd name="connsiteX6" fmla="*/ 12812 w 12812"/>
              <a:gd name="connsiteY6" fmla="*/ 57 h 13564"/>
              <a:gd name="connsiteX0" fmla="*/ 12812 w 12812"/>
              <a:gd name="connsiteY0" fmla="*/ 57 h 13564"/>
              <a:gd name="connsiteX1" fmla="*/ 10750 w 12812"/>
              <a:gd name="connsiteY1" fmla="*/ 4573 h 13564"/>
              <a:gd name="connsiteX2" fmla="*/ 10635 w 12812"/>
              <a:gd name="connsiteY2" fmla="*/ 3074 h 13564"/>
              <a:gd name="connsiteX3" fmla="*/ 74 w 12812"/>
              <a:gd name="connsiteY3" fmla="*/ 13265 h 13564"/>
              <a:gd name="connsiteX4" fmla="*/ 10192 w 12812"/>
              <a:gd name="connsiteY4" fmla="*/ 1278 h 13564"/>
              <a:gd name="connsiteX5" fmla="*/ 9902 w 12812"/>
              <a:gd name="connsiteY5" fmla="*/ 0 h 13564"/>
              <a:gd name="connsiteX6" fmla="*/ 12812 w 12812"/>
              <a:gd name="connsiteY6" fmla="*/ 57 h 13564"/>
              <a:gd name="connsiteX0" fmla="*/ 12793 w 12793"/>
              <a:gd name="connsiteY0" fmla="*/ 57 h 13600"/>
              <a:gd name="connsiteX1" fmla="*/ 10731 w 12793"/>
              <a:gd name="connsiteY1" fmla="*/ 4573 h 13600"/>
              <a:gd name="connsiteX2" fmla="*/ 10506 w 12793"/>
              <a:gd name="connsiteY2" fmla="*/ 3286 h 13600"/>
              <a:gd name="connsiteX3" fmla="*/ 55 w 12793"/>
              <a:gd name="connsiteY3" fmla="*/ 13265 h 13600"/>
              <a:gd name="connsiteX4" fmla="*/ 10173 w 12793"/>
              <a:gd name="connsiteY4" fmla="*/ 1278 h 13600"/>
              <a:gd name="connsiteX5" fmla="*/ 9883 w 12793"/>
              <a:gd name="connsiteY5" fmla="*/ 0 h 13600"/>
              <a:gd name="connsiteX6" fmla="*/ 12793 w 12793"/>
              <a:gd name="connsiteY6" fmla="*/ 57 h 13600"/>
              <a:gd name="connsiteX0" fmla="*/ 12698 w 12698"/>
              <a:gd name="connsiteY0" fmla="*/ 248 h 13600"/>
              <a:gd name="connsiteX1" fmla="*/ 10731 w 12698"/>
              <a:gd name="connsiteY1" fmla="*/ 4573 h 13600"/>
              <a:gd name="connsiteX2" fmla="*/ 10506 w 12698"/>
              <a:gd name="connsiteY2" fmla="*/ 3286 h 13600"/>
              <a:gd name="connsiteX3" fmla="*/ 55 w 12698"/>
              <a:gd name="connsiteY3" fmla="*/ 13265 h 13600"/>
              <a:gd name="connsiteX4" fmla="*/ 10173 w 12698"/>
              <a:gd name="connsiteY4" fmla="*/ 1278 h 13600"/>
              <a:gd name="connsiteX5" fmla="*/ 9883 w 12698"/>
              <a:gd name="connsiteY5" fmla="*/ 0 h 13600"/>
              <a:gd name="connsiteX6" fmla="*/ 12698 w 12698"/>
              <a:gd name="connsiteY6" fmla="*/ 248 h 13600"/>
              <a:gd name="connsiteX0" fmla="*/ 12698 w 12698"/>
              <a:gd name="connsiteY0" fmla="*/ 248 h 13600"/>
              <a:gd name="connsiteX1" fmla="*/ 10731 w 12698"/>
              <a:gd name="connsiteY1" fmla="*/ 4573 h 13600"/>
              <a:gd name="connsiteX2" fmla="*/ 10506 w 12698"/>
              <a:gd name="connsiteY2" fmla="*/ 3286 h 13600"/>
              <a:gd name="connsiteX3" fmla="*/ 55 w 12698"/>
              <a:gd name="connsiteY3" fmla="*/ 13265 h 13600"/>
              <a:gd name="connsiteX4" fmla="*/ 10173 w 12698"/>
              <a:gd name="connsiteY4" fmla="*/ 1278 h 13600"/>
              <a:gd name="connsiteX5" fmla="*/ 9883 w 12698"/>
              <a:gd name="connsiteY5" fmla="*/ 0 h 13600"/>
              <a:gd name="connsiteX6" fmla="*/ 12698 w 12698"/>
              <a:gd name="connsiteY6" fmla="*/ 248 h 1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8" h="13600">
                <a:moveTo>
                  <a:pt x="12698" y="248"/>
                </a:moveTo>
                <a:lnTo>
                  <a:pt x="10731" y="4573"/>
                </a:lnTo>
                <a:cubicBezTo>
                  <a:pt x="10731" y="4573"/>
                  <a:pt x="10518" y="3286"/>
                  <a:pt x="10506" y="3286"/>
                </a:cubicBezTo>
                <a:cubicBezTo>
                  <a:pt x="4070" y="5855"/>
                  <a:pt x="110" y="13600"/>
                  <a:pt x="55" y="13265"/>
                </a:cubicBezTo>
                <a:cubicBezTo>
                  <a:pt x="0" y="12930"/>
                  <a:pt x="3294" y="4138"/>
                  <a:pt x="10173" y="1278"/>
                </a:cubicBezTo>
                <a:cubicBezTo>
                  <a:pt x="10185" y="1228"/>
                  <a:pt x="9883" y="0"/>
                  <a:pt x="9883" y="0"/>
                </a:cubicBezTo>
                <a:cubicBezTo>
                  <a:pt x="10809" y="82"/>
                  <a:pt x="11626" y="485"/>
                  <a:pt x="12698" y="248"/>
                </a:cubicBezTo>
                <a:close/>
              </a:path>
            </a:pathLst>
          </a:custGeom>
          <a:solidFill>
            <a:schemeClr val="bg1">
              <a:lumMod val="75000"/>
            </a:schemeClr>
          </a:solidFill>
          <a:ln w="19050" cmpd="thickThin">
            <a:noFill/>
          </a:ln>
          <a:effectLst>
            <a:outerShdw blurRad="50800" dist="38100" dir="2700000" algn="tl" rotWithShape="0">
              <a:prstClr val="black">
                <a:alpha val="40000"/>
              </a:prstClr>
            </a:outerShdw>
          </a:effectLst>
        </p:spPr>
        <p:txBody>
          <a:bodyPr lIns="81585" tIns="40792" rIns="81585" bIns="40792"/>
          <a:lstStyle/>
          <a:p>
            <a:pPr>
              <a:spcBef>
                <a:spcPct val="20000"/>
              </a:spcBef>
              <a:buClr>
                <a:srgbClr val="990000"/>
              </a:buClr>
              <a:buSzPct val="60000"/>
              <a:buFont typeface="Wingdings" pitchFamily="2" charset="2"/>
              <a:buNone/>
              <a:defRPr/>
            </a:pPr>
            <a:endParaRPr lang="zh-CN" altLang="en-US" sz="2400" dirty="0">
              <a:solidFill>
                <a:srgbClr val="990000"/>
              </a:solidFill>
              <a:latin typeface="FrutigerNext LT Medium" pitchFamily="34" charset="0"/>
            </a:endParaRPr>
          </a:p>
        </p:txBody>
      </p:sp>
      <p:pic>
        <p:nvPicPr>
          <p:cNvPr id="143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863" y="4084638"/>
            <a:ext cx="649287" cy="415925"/>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0" name="TextBox 10"/>
          <p:cNvSpPr txBox="1">
            <a:spLocks noChangeArrowheads="1"/>
          </p:cNvSpPr>
          <p:nvPr/>
        </p:nvSpPr>
        <p:spPr bwMode="auto">
          <a:xfrm>
            <a:off x="6396038" y="4292600"/>
            <a:ext cx="2640012"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nSpc>
                <a:spcPct val="100000"/>
              </a:lnSpc>
              <a:buClrTx/>
              <a:buSzTx/>
              <a:buFontTx/>
              <a:buNone/>
            </a:pPr>
            <a:r>
              <a:rPr lang="en-US" altLang="zh-CN" sz="900" b="0" i="1" dirty="0">
                <a:latin typeface="Arial" panose="020B0604020202020204" pitchFamily="34" charset="0"/>
                <a:ea typeface="微软雅黑" panose="020B0503020204020204" pitchFamily="34" charset="-122"/>
                <a:sym typeface="Arial" panose="020B0604020202020204" pitchFamily="34" charset="0"/>
              </a:rPr>
              <a:t>Source:  &lt;&lt;ICT in Education&gt;&gt;  from UNESCO</a:t>
            </a:r>
            <a:endParaRPr lang="zh-CN" altLang="en-US" sz="900" b="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4341" name="组合 4"/>
          <p:cNvGrpSpPr>
            <a:grpSpLocks/>
          </p:cNvGrpSpPr>
          <p:nvPr/>
        </p:nvGrpSpPr>
        <p:grpSpPr bwMode="auto">
          <a:xfrm>
            <a:off x="2617788" y="2284413"/>
            <a:ext cx="1531937" cy="1778000"/>
            <a:chOff x="2581869" y="1600580"/>
            <a:chExt cx="1532012" cy="1777939"/>
          </a:xfrm>
        </p:grpSpPr>
        <p:sp>
          <p:nvSpPr>
            <p:cNvPr id="6" name="矩形 5"/>
            <p:cNvSpPr/>
            <p:nvPr/>
          </p:nvSpPr>
          <p:spPr>
            <a:xfrm>
              <a:off x="2596157" y="2800689"/>
              <a:ext cx="1512962" cy="577830"/>
            </a:xfrm>
            <a:prstGeom prst="rect">
              <a:avLst/>
            </a:prstGeom>
          </p:spPr>
          <p:txBody>
            <a:bodyPr lIns="68547" tIns="34273" rIns="68547" bIns="34273">
              <a:spAutoFit/>
            </a:bodyPr>
            <a:lstStyle/>
            <a:p>
              <a:pPr eaLnBrk="1" fontAlgn="auto" hangingPunct="1">
                <a:spcBef>
                  <a:spcPct val="50000"/>
                </a:spcBef>
                <a:spcAft>
                  <a:spcPts val="0"/>
                </a:spcAft>
                <a:buClr>
                  <a:srgbClr val="1C1C1C"/>
                </a:buClr>
                <a:defRPr/>
              </a:pPr>
              <a:r>
                <a:rPr lang="en-US" altLang="zh-CN" sz="1100" kern="0" dirty="0">
                  <a:solidFill>
                    <a:srgbClr val="333333"/>
                  </a:solidFill>
                  <a:latin typeface="微软雅黑" panose="020B0503020204020204" pitchFamily="34" charset="-122"/>
                  <a:ea typeface="微软雅黑" panose="020B0503020204020204" pitchFamily="34" charset="-122"/>
                  <a:sym typeface="Arial"/>
                </a:rPr>
                <a:t>ICT</a:t>
              </a:r>
              <a:r>
                <a:rPr lang="zh-CN" altLang="en-US" sz="1100" kern="0" dirty="0">
                  <a:solidFill>
                    <a:srgbClr val="333333"/>
                  </a:solidFill>
                  <a:latin typeface="微软雅黑" panose="020B0503020204020204" pitchFamily="34" charset="-122"/>
                  <a:ea typeface="微软雅黑" panose="020B0503020204020204" pitchFamily="34" charset="-122"/>
                  <a:sym typeface="Arial"/>
                </a:rPr>
                <a:t>作为一个工具用于特定的领域，如英语学习，科学研究等</a:t>
              </a:r>
              <a:endParaRPr lang="en-US" altLang="zh-CN" sz="1100" kern="0" dirty="0">
                <a:solidFill>
                  <a:srgbClr val="333333"/>
                </a:solidFill>
                <a:latin typeface="微软雅黑" panose="020B0503020204020204" pitchFamily="34" charset="-122"/>
                <a:ea typeface="微软雅黑" panose="020B0503020204020204" pitchFamily="34" charset="-122"/>
                <a:sym typeface="Arial"/>
              </a:endParaRPr>
            </a:p>
          </p:txBody>
        </p:sp>
        <p:sp>
          <p:nvSpPr>
            <p:cNvPr id="7" name="矩形 6"/>
            <p:cNvSpPr/>
            <p:nvPr/>
          </p:nvSpPr>
          <p:spPr bwMode="auto">
            <a:xfrm>
              <a:off x="2581869" y="1856158"/>
              <a:ext cx="1532012" cy="935006"/>
            </a:xfrm>
            <a:prstGeom prst="rect">
              <a:avLst/>
            </a:prstGeom>
            <a:blipFill>
              <a:blip r:embed="rId3" cstate="print"/>
              <a:stretch>
                <a:fillRect/>
              </a:stretch>
            </a:blipFill>
            <a:ln>
              <a:noFill/>
              <a:prstDash val="sysDash"/>
              <a:tailEnd type="arrow"/>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2" tIns="34281" rIns="68562" bIns="34281" anchor="ctr"/>
            <a:lstStyle/>
            <a:p>
              <a:pPr algn="ctr" eaLnBrk="1" fontAlgn="auto" hangingPunct="1">
                <a:spcBef>
                  <a:spcPts val="0"/>
                </a:spcBef>
                <a:spcAft>
                  <a:spcPts val="0"/>
                </a:spcAft>
                <a:defRPr/>
              </a:pPr>
              <a:endParaRPr lang="zh-CN" altLang="en-US" kern="0">
                <a:solidFill>
                  <a:sysClr val="windowText" lastClr="000000"/>
                </a:solidFill>
                <a:latin typeface="微软雅黑" panose="020B0503020204020204" pitchFamily="34" charset="-122"/>
                <a:ea typeface="微软雅黑" panose="020B0503020204020204" pitchFamily="34" charset="-122"/>
                <a:sym typeface="Arial"/>
              </a:endParaRPr>
            </a:p>
          </p:txBody>
        </p:sp>
        <p:sp>
          <p:nvSpPr>
            <p:cNvPr id="8" name="Rectangle 49"/>
            <p:cNvSpPr>
              <a:spLocks noChangeArrowheads="1"/>
            </p:cNvSpPr>
            <p:nvPr/>
          </p:nvSpPr>
          <p:spPr bwMode="auto">
            <a:xfrm>
              <a:off x="2581869" y="1600580"/>
              <a:ext cx="1532012" cy="263516"/>
            </a:xfrm>
            <a:prstGeom prst="rect">
              <a:avLst/>
            </a:prstGeom>
            <a:solidFill>
              <a:srgbClr val="990000"/>
            </a:solidFill>
            <a:ln w="25400" cap="flat" cmpd="sng" algn="ctr">
              <a:noFill/>
              <a:prstDash val="solid"/>
              <a:headEnd/>
              <a:tailEnd/>
            </a:ln>
            <a:effectLst/>
          </p:spPr>
          <p:txBody>
            <a:bodyPr wrap="none" lIns="68562" tIns="34281" rIns="68562" bIns="34281" anchor="ctr"/>
            <a:lstStyle/>
            <a:p>
              <a:pPr algn="ctr" fontAlgn="auto">
                <a:lnSpc>
                  <a:spcPct val="150000"/>
                </a:lnSpc>
                <a:spcBef>
                  <a:spcPts val="0"/>
                </a:spcBef>
                <a:spcAft>
                  <a:spcPts val="0"/>
                </a:spcAft>
                <a:buClr>
                  <a:srgbClr val="1C1C1C"/>
                </a:buClr>
                <a:defRPr/>
              </a:pPr>
              <a:r>
                <a:rPr lang="zh-CN" altLang="en-US" sz="1200" b="1" kern="0" dirty="0">
                  <a:solidFill>
                    <a:srgbClr val="FFFFFF"/>
                  </a:solidFill>
                  <a:latin typeface="微软雅黑" panose="020B0503020204020204" pitchFamily="34" charset="-122"/>
                  <a:ea typeface="微软雅黑" panose="020B0503020204020204" pitchFamily="34" charset="-122"/>
                  <a:cs typeface="HY견고딕"/>
                  <a:sym typeface="Arial"/>
                </a:rPr>
                <a:t>应 用</a:t>
              </a:r>
              <a:endParaRPr lang="en-US" altLang="zh-CN" sz="1200" b="1" kern="0" dirty="0">
                <a:solidFill>
                  <a:srgbClr val="FFFFFF"/>
                </a:solidFill>
                <a:latin typeface="微软雅黑" panose="020B0503020204020204" pitchFamily="34" charset="-122"/>
                <a:ea typeface="微软雅黑" panose="020B0503020204020204" pitchFamily="34" charset="-122"/>
                <a:cs typeface="HY견고딕"/>
                <a:sym typeface="Arial"/>
              </a:endParaRPr>
            </a:p>
          </p:txBody>
        </p:sp>
      </p:grpSp>
      <p:grpSp>
        <p:nvGrpSpPr>
          <p:cNvPr id="14342" name="组合 8"/>
          <p:cNvGrpSpPr>
            <a:grpSpLocks/>
          </p:cNvGrpSpPr>
          <p:nvPr/>
        </p:nvGrpSpPr>
        <p:grpSpPr bwMode="auto">
          <a:xfrm>
            <a:off x="4643438" y="1962150"/>
            <a:ext cx="1595437" cy="1617663"/>
            <a:chOff x="4366403" y="1280541"/>
            <a:chExt cx="1596579" cy="1616663"/>
          </a:xfrm>
        </p:grpSpPr>
        <p:sp>
          <p:nvSpPr>
            <p:cNvPr id="10" name="矩形 9"/>
            <p:cNvSpPr/>
            <p:nvPr/>
          </p:nvSpPr>
          <p:spPr>
            <a:xfrm>
              <a:off x="4366403" y="2489468"/>
              <a:ext cx="1596579" cy="407736"/>
            </a:xfrm>
            <a:prstGeom prst="rect">
              <a:avLst/>
            </a:prstGeom>
          </p:spPr>
          <p:txBody>
            <a:bodyPr lIns="68547" tIns="34273" rIns="68547" bIns="34273">
              <a:spAutoFit/>
            </a:bodyPr>
            <a:lstStyle/>
            <a:p>
              <a:pPr>
                <a:spcBef>
                  <a:spcPct val="50000"/>
                </a:spcBef>
                <a:buClr>
                  <a:srgbClr val="1C1C1C"/>
                </a:buClr>
                <a:defRPr/>
              </a:pPr>
              <a:r>
                <a:rPr lang="zh-CN" altLang="en-US" sz="1100" kern="0" dirty="0">
                  <a:solidFill>
                    <a:srgbClr val="333333"/>
                  </a:solidFill>
                  <a:latin typeface="微软雅黑" panose="020B0503020204020204" pitchFamily="34" charset="-122"/>
                  <a:ea typeface="微软雅黑" panose="020B0503020204020204" pitchFamily="34" charset="-122"/>
                  <a:sym typeface="Arial"/>
                </a:rPr>
                <a:t>课程集成在</a:t>
              </a:r>
              <a:r>
                <a:rPr lang="en-US" altLang="zh-CN" sz="1100" kern="0" dirty="0">
                  <a:solidFill>
                    <a:srgbClr val="333333"/>
                  </a:solidFill>
                  <a:latin typeface="微软雅黑" panose="020B0503020204020204" pitchFamily="34" charset="-122"/>
                  <a:ea typeface="微软雅黑" panose="020B0503020204020204" pitchFamily="34" charset="-122"/>
                  <a:sym typeface="Arial"/>
                </a:rPr>
                <a:t>ICT</a:t>
              </a:r>
              <a:r>
                <a:rPr lang="zh-CN" altLang="en-US" sz="1100" kern="0" dirty="0">
                  <a:solidFill>
                    <a:srgbClr val="333333"/>
                  </a:solidFill>
                  <a:latin typeface="微软雅黑" panose="020B0503020204020204" pitchFamily="34" charset="-122"/>
                  <a:ea typeface="微软雅黑" panose="020B0503020204020204" pitchFamily="34" charset="-122"/>
                  <a:sym typeface="Arial"/>
                </a:rPr>
                <a:t>中，</a:t>
              </a:r>
              <a:r>
                <a:rPr lang="en-US" altLang="zh-CN" sz="1100" kern="0" dirty="0">
                  <a:solidFill>
                    <a:srgbClr val="333333"/>
                  </a:solidFill>
                  <a:latin typeface="微软雅黑" panose="020B0503020204020204" pitchFamily="34" charset="-122"/>
                  <a:ea typeface="微软雅黑" panose="020B0503020204020204" pitchFamily="34" charset="-122"/>
                  <a:sym typeface="Arial"/>
                </a:rPr>
                <a:t>ICT</a:t>
              </a:r>
              <a:r>
                <a:rPr lang="zh-CN" altLang="en-US" sz="1100" kern="0" dirty="0">
                  <a:solidFill>
                    <a:srgbClr val="333333"/>
                  </a:solidFill>
                  <a:latin typeface="微软雅黑" panose="020B0503020204020204" pitchFamily="34" charset="-122"/>
                  <a:ea typeface="微软雅黑" panose="020B0503020204020204" pitchFamily="34" charset="-122"/>
                  <a:sym typeface="Arial"/>
                </a:rPr>
                <a:t>已开始在改变教学方式</a:t>
              </a:r>
              <a:endParaRPr lang="en-US" altLang="zh-CN" sz="1100" kern="0" dirty="0">
                <a:solidFill>
                  <a:srgbClr val="333333"/>
                </a:solidFill>
                <a:latin typeface="微软雅黑" panose="020B0503020204020204" pitchFamily="34" charset="-122"/>
                <a:ea typeface="微软雅黑" panose="020B0503020204020204" pitchFamily="34" charset="-122"/>
                <a:sym typeface="Arial"/>
              </a:endParaRPr>
            </a:p>
          </p:txBody>
        </p:sp>
        <p:pic>
          <p:nvPicPr>
            <p:cNvPr id="143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252" y="1543562"/>
              <a:ext cx="1532012" cy="94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9"/>
            <p:cNvSpPr>
              <a:spLocks noChangeArrowheads="1"/>
            </p:cNvSpPr>
            <p:nvPr/>
          </p:nvSpPr>
          <p:spPr bwMode="auto">
            <a:xfrm>
              <a:off x="4407708" y="1280541"/>
              <a:ext cx="1531445" cy="263362"/>
            </a:xfrm>
            <a:prstGeom prst="rect">
              <a:avLst/>
            </a:prstGeom>
            <a:solidFill>
              <a:srgbClr val="990000"/>
            </a:solidFill>
            <a:ln w="25400" cap="flat" cmpd="sng" algn="ctr">
              <a:noFill/>
              <a:prstDash val="solid"/>
              <a:headEnd/>
              <a:tailEnd/>
            </a:ln>
            <a:effectLst/>
          </p:spPr>
          <p:txBody>
            <a:bodyPr wrap="none" lIns="68562" tIns="34281" rIns="68562" bIns="34281" anchor="ctr"/>
            <a:lstStyle/>
            <a:p>
              <a:pPr algn="ctr">
                <a:lnSpc>
                  <a:spcPct val="150000"/>
                </a:lnSpc>
                <a:buClr>
                  <a:srgbClr val="1C1C1C"/>
                </a:buClr>
                <a:defRPr/>
              </a:pPr>
              <a:r>
                <a:rPr lang="zh-CN" altLang="en-US" sz="1200" b="1" kern="0" dirty="0">
                  <a:solidFill>
                    <a:srgbClr val="FFFFFF"/>
                  </a:solidFill>
                  <a:latin typeface="微软雅黑" panose="020B0503020204020204" pitchFamily="34" charset="-122"/>
                  <a:ea typeface="微软雅黑" panose="020B0503020204020204" pitchFamily="34" charset="-122"/>
                  <a:cs typeface="HY견고딕"/>
                  <a:sym typeface="Arial"/>
                </a:rPr>
                <a:t>融 合</a:t>
              </a:r>
              <a:endParaRPr lang="en-US" altLang="zh-CN" sz="1200" b="1" kern="0" dirty="0">
                <a:solidFill>
                  <a:srgbClr val="FFFFFF"/>
                </a:solidFill>
                <a:latin typeface="微软雅黑" panose="020B0503020204020204" pitchFamily="34" charset="-122"/>
                <a:ea typeface="微软雅黑" panose="020B0503020204020204" pitchFamily="34" charset="-122"/>
                <a:cs typeface="HY견고딕"/>
                <a:sym typeface="Arial"/>
              </a:endParaRPr>
            </a:p>
          </p:txBody>
        </p:sp>
      </p:grpSp>
      <p:grpSp>
        <p:nvGrpSpPr>
          <p:cNvPr id="14343" name="组合 12"/>
          <p:cNvGrpSpPr>
            <a:grpSpLocks/>
          </p:cNvGrpSpPr>
          <p:nvPr/>
        </p:nvGrpSpPr>
        <p:grpSpPr bwMode="auto">
          <a:xfrm>
            <a:off x="6669088" y="1570038"/>
            <a:ext cx="1685925" cy="1873250"/>
            <a:chOff x="6109150" y="917039"/>
            <a:chExt cx="1686824" cy="1873263"/>
          </a:xfrm>
        </p:grpSpPr>
        <p:sp>
          <p:nvSpPr>
            <p:cNvPr id="14" name="矩形 13"/>
            <p:cNvSpPr/>
            <p:nvPr/>
          </p:nvSpPr>
          <p:spPr>
            <a:xfrm>
              <a:off x="6109150" y="2214035"/>
              <a:ext cx="1686824" cy="576267"/>
            </a:xfrm>
            <a:prstGeom prst="rect">
              <a:avLst/>
            </a:prstGeom>
          </p:spPr>
          <p:txBody>
            <a:bodyPr lIns="68547" tIns="34273" rIns="68547" bIns="34273">
              <a:spAutoFit/>
            </a:bodyPr>
            <a:lstStyle/>
            <a:p>
              <a:pPr fontAlgn="auto">
                <a:spcBef>
                  <a:spcPct val="50000"/>
                </a:spcBef>
                <a:spcAft>
                  <a:spcPts val="0"/>
                </a:spcAft>
                <a:buClr>
                  <a:srgbClr val="1C1C1C"/>
                </a:buClr>
                <a:defRPr/>
              </a:pPr>
              <a:r>
                <a:rPr lang="en-US" altLang="zh-CN" sz="1100" kern="0" dirty="0">
                  <a:solidFill>
                    <a:srgbClr val="333333"/>
                  </a:solidFill>
                  <a:latin typeface="微软雅黑" panose="020B0503020204020204" pitchFamily="34" charset="-122"/>
                  <a:ea typeface="微软雅黑" panose="020B0503020204020204" pitchFamily="34" charset="-122"/>
                  <a:sym typeface="Arial"/>
                </a:rPr>
                <a:t>ICT </a:t>
              </a:r>
              <a:r>
                <a:rPr lang="zh-CN" altLang="en-US" sz="1100" kern="0" dirty="0">
                  <a:solidFill>
                    <a:srgbClr val="333333"/>
                  </a:solidFill>
                  <a:latin typeface="微软雅黑" panose="020B0503020204020204" pitchFamily="34" charset="-122"/>
                  <a:ea typeface="微软雅黑" panose="020B0503020204020204" pitchFamily="34" charset="-122"/>
                  <a:sym typeface="Arial"/>
                </a:rPr>
                <a:t>开始对教育全方位的支撑，个性化的学习，协作化学习流行</a:t>
              </a:r>
              <a:endParaRPr lang="en-US" altLang="zh-CN" sz="1100" kern="0" dirty="0">
                <a:solidFill>
                  <a:srgbClr val="333333"/>
                </a:solidFill>
                <a:latin typeface="微软雅黑" panose="020B0503020204020204" pitchFamily="34" charset="-122"/>
                <a:ea typeface="微软雅黑" panose="020B0503020204020204" pitchFamily="34" charset="-122"/>
                <a:sym typeface="Arial"/>
              </a:endParaRPr>
            </a:p>
          </p:txBody>
        </p:sp>
        <p:sp>
          <p:nvSpPr>
            <p:cNvPr id="15" name="Rectangle 49"/>
            <p:cNvSpPr>
              <a:spLocks noChangeArrowheads="1"/>
            </p:cNvSpPr>
            <p:nvPr/>
          </p:nvSpPr>
          <p:spPr bwMode="auto">
            <a:xfrm>
              <a:off x="6194921" y="917039"/>
              <a:ext cx="1532754" cy="263527"/>
            </a:xfrm>
            <a:prstGeom prst="rect">
              <a:avLst/>
            </a:prstGeom>
            <a:solidFill>
              <a:srgbClr val="990000"/>
            </a:solidFill>
            <a:ln w="25400" cap="flat" cmpd="sng" algn="ctr">
              <a:noFill/>
              <a:prstDash val="solid"/>
              <a:headEnd/>
              <a:tailEnd/>
            </a:ln>
            <a:effectLst/>
          </p:spPr>
          <p:txBody>
            <a:bodyPr wrap="none" lIns="68562" tIns="34281" rIns="68562" bIns="34281" anchor="ctr"/>
            <a:lstStyle/>
            <a:p>
              <a:pPr algn="ctr" fontAlgn="auto">
                <a:lnSpc>
                  <a:spcPct val="150000"/>
                </a:lnSpc>
                <a:spcBef>
                  <a:spcPts val="0"/>
                </a:spcBef>
                <a:spcAft>
                  <a:spcPts val="0"/>
                </a:spcAft>
                <a:buClr>
                  <a:srgbClr val="1C1C1C"/>
                </a:buClr>
                <a:defRPr/>
              </a:pPr>
              <a:r>
                <a:rPr lang="zh-CN" altLang="en-US" sz="1200" b="1" kern="0" dirty="0">
                  <a:solidFill>
                    <a:srgbClr val="FFFFFF"/>
                  </a:solidFill>
                  <a:latin typeface="微软雅黑" panose="020B0503020204020204" pitchFamily="34" charset="-122"/>
                  <a:ea typeface="微软雅黑" panose="020B0503020204020204" pitchFamily="34" charset="-122"/>
                  <a:cs typeface="HY견고딕"/>
                  <a:sym typeface="Arial"/>
                </a:rPr>
                <a:t>创 新</a:t>
              </a:r>
              <a:endParaRPr lang="en-US" altLang="zh-CN" sz="1200" b="1" kern="0" dirty="0">
                <a:solidFill>
                  <a:srgbClr val="FFFFFF"/>
                </a:solidFill>
                <a:latin typeface="微软雅黑" panose="020B0503020204020204" pitchFamily="34" charset="-122"/>
                <a:ea typeface="微软雅黑" panose="020B0503020204020204" pitchFamily="34" charset="-122"/>
                <a:cs typeface="HY견고딕"/>
                <a:sym typeface="Arial"/>
              </a:endParaRPr>
            </a:p>
          </p:txBody>
        </p:sp>
        <p:pic>
          <p:nvPicPr>
            <p:cNvPr id="1436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5094" y="1180061"/>
              <a:ext cx="1524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4" name="组合 16"/>
          <p:cNvGrpSpPr>
            <a:grpSpLocks/>
          </p:cNvGrpSpPr>
          <p:nvPr/>
        </p:nvGrpSpPr>
        <p:grpSpPr bwMode="auto">
          <a:xfrm>
            <a:off x="582613" y="2716213"/>
            <a:ext cx="1541462" cy="1516062"/>
            <a:chOff x="819882" y="2125803"/>
            <a:chExt cx="1542935" cy="1515398"/>
          </a:xfrm>
        </p:grpSpPr>
        <p:sp>
          <p:nvSpPr>
            <p:cNvPr id="18" name="矩形 17"/>
            <p:cNvSpPr/>
            <p:nvPr/>
          </p:nvSpPr>
          <p:spPr>
            <a:xfrm>
              <a:off x="819882" y="3233393"/>
              <a:ext cx="1542935" cy="407808"/>
            </a:xfrm>
            <a:prstGeom prst="rect">
              <a:avLst/>
            </a:prstGeom>
          </p:spPr>
          <p:txBody>
            <a:bodyPr lIns="68547" tIns="34273" rIns="68547" bIns="34273">
              <a:spAutoFit/>
            </a:bodyPr>
            <a:lstStyle/>
            <a:p>
              <a:pPr eaLnBrk="1" fontAlgn="auto" hangingPunct="1">
                <a:spcBef>
                  <a:spcPct val="50000"/>
                </a:spcBef>
                <a:spcAft>
                  <a:spcPts val="0"/>
                </a:spcAft>
                <a:buClr>
                  <a:srgbClr val="1C1C1C"/>
                </a:buClr>
                <a:defRPr/>
              </a:pPr>
              <a:r>
                <a:rPr lang="zh-CN" altLang="en-US" sz="1100" kern="0" dirty="0">
                  <a:solidFill>
                    <a:srgbClr val="333333"/>
                  </a:solidFill>
                  <a:latin typeface="微软雅黑" panose="020B0503020204020204" pitchFamily="34" charset="-122"/>
                  <a:ea typeface="微软雅黑" panose="020B0503020204020204" pitchFamily="34" charset="-122"/>
                  <a:sym typeface="Arial"/>
                </a:rPr>
                <a:t>学校或教师用单机管理文件系统和工作流程等</a:t>
              </a:r>
              <a:endParaRPr lang="en-US" altLang="zh-CN" sz="1100" kern="0" dirty="0">
                <a:solidFill>
                  <a:srgbClr val="333333"/>
                </a:solidFill>
                <a:latin typeface="微软雅黑" panose="020B0503020204020204" pitchFamily="34" charset="-122"/>
                <a:ea typeface="微软雅黑" panose="020B0503020204020204" pitchFamily="34" charset="-122"/>
                <a:sym typeface="Arial"/>
              </a:endParaRPr>
            </a:p>
          </p:txBody>
        </p:sp>
        <p:sp>
          <p:nvSpPr>
            <p:cNvPr id="19" name="Rectangle 49"/>
            <p:cNvSpPr>
              <a:spLocks noChangeArrowheads="1"/>
            </p:cNvSpPr>
            <p:nvPr/>
          </p:nvSpPr>
          <p:spPr bwMode="auto">
            <a:xfrm>
              <a:off x="824649" y="2125803"/>
              <a:ext cx="1531812" cy="263410"/>
            </a:xfrm>
            <a:prstGeom prst="rect">
              <a:avLst/>
            </a:prstGeom>
            <a:solidFill>
              <a:srgbClr val="990000"/>
            </a:solidFill>
            <a:ln w="25400" cap="flat" cmpd="sng" algn="ctr">
              <a:noFill/>
              <a:prstDash val="solid"/>
              <a:headEnd/>
              <a:tailEnd/>
            </a:ln>
            <a:effectLst/>
          </p:spPr>
          <p:txBody>
            <a:bodyPr wrap="none" lIns="68562" tIns="34281" rIns="68562" bIns="34281" anchor="ctr"/>
            <a:lstStyle/>
            <a:p>
              <a:pPr algn="ctr">
                <a:lnSpc>
                  <a:spcPct val="150000"/>
                </a:lnSpc>
                <a:buClr>
                  <a:srgbClr val="1C1C1C"/>
                </a:buClr>
                <a:defRPr/>
              </a:pPr>
              <a:r>
                <a:rPr lang="zh-CN" altLang="en-US" sz="1200" b="1" kern="0" dirty="0">
                  <a:solidFill>
                    <a:srgbClr val="FFFFFF"/>
                  </a:solidFill>
                  <a:latin typeface="微软雅黑" panose="020B0503020204020204" pitchFamily="34" charset="-122"/>
                  <a:ea typeface="微软雅黑" panose="020B0503020204020204" pitchFamily="34" charset="-122"/>
                  <a:cs typeface="HY견고딕"/>
                  <a:sym typeface="Arial"/>
                </a:rPr>
                <a:t>起 步</a:t>
              </a:r>
              <a:endParaRPr lang="en-US" altLang="zh-CN" sz="1200" b="1" kern="0" dirty="0">
                <a:solidFill>
                  <a:srgbClr val="FFFFFF"/>
                </a:solidFill>
                <a:latin typeface="微软雅黑" panose="020B0503020204020204" pitchFamily="34" charset="-122"/>
                <a:ea typeface="微软雅黑" panose="020B0503020204020204" pitchFamily="34" charset="-122"/>
                <a:cs typeface="HY견고딕"/>
                <a:sym typeface="Arial"/>
              </a:endParaRPr>
            </a:p>
          </p:txBody>
        </p:sp>
        <p:pic>
          <p:nvPicPr>
            <p:cNvPr id="1436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936" y="2369848"/>
              <a:ext cx="1517060" cy="87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5" name="组合 20"/>
          <p:cNvGrpSpPr>
            <a:grpSpLocks/>
          </p:cNvGrpSpPr>
          <p:nvPr/>
        </p:nvGrpSpPr>
        <p:grpSpPr bwMode="auto">
          <a:xfrm>
            <a:off x="466725" y="663575"/>
            <a:ext cx="503238" cy="503238"/>
            <a:chOff x="298241" y="1176295"/>
            <a:chExt cx="1069549" cy="1069549"/>
          </a:xfrm>
        </p:grpSpPr>
        <p:sp>
          <p:nvSpPr>
            <p:cNvPr id="22" name="椭圆 21"/>
            <p:cNvSpPr/>
            <p:nvPr/>
          </p:nvSpPr>
          <p:spPr bwMode="auto">
            <a:xfrm>
              <a:off x="298241" y="1176295"/>
              <a:ext cx="1069549" cy="1069549"/>
            </a:xfrm>
            <a:prstGeom prst="ellipse">
              <a:avLst/>
            </a:prstGeom>
            <a:gradFill>
              <a:gsLst>
                <a:gs pos="1250">
                  <a:srgbClr val="E60000"/>
                </a:gs>
                <a:gs pos="100000">
                  <a:srgbClr val="990000"/>
                </a:gs>
              </a:gsLst>
              <a:lin ang="5400000" scaled="0"/>
            </a:gradFill>
            <a:ln>
              <a:noFill/>
            </a:ln>
            <a:effectLst>
              <a:outerShdw blurRad="63500" algn="ctr" rotWithShape="0">
                <a:prstClr val="black">
                  <a:alpha val="7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lIns="0" tIns="0" rIns="0" bIns="0" anchor="ctr"/>
            <a:lstStyle/>
            <a:p>
              <a:pPr algn="ctr">
                <a:defRPr/>
              </a:pPr>
              <a:endParaRPr lang="zh-CN" altLang="en-US" sz="800" b="1" kern="0">
                <a:solidFill>
                  <a:schemeClr val="bg1"/>
                </a:solidFill>
                <a:latin typeface="Arial"/>
                <a:ea typeface="微软雅黑"/>
                <a:sym typeface="Arial"/>
              </a:endParaRPr>
            </a:p>
          </p:txBody>
        </p:sp>
        <p:grpSp>
          <p:nvGrpSpPr>
            <p:cNvPr id="14353" name="组合 145"/>
            <p:cNvGrpSpPr>
              <a:grpSpLocks/>
            </p:cNvGrpSpPr>
            <p:nvPr/>
          </p:nvGrpSpPr>
          <p:grpSpPr bwMode="auto">
            <a:xfrm>
              <a:off x="413096" y="1375213"/>
              <a:ext cx="800001" cy="680595"/>
              <a:chOff x="6667848" y="1427369"/>
              <a:chExt cx="560708" cy="477019"/>
            </a:xfrm>
          </p:grpSpPr>
          <p:pic>
            <p:nvPicPr>
              <p:cNvPr id="27" name="图片 26"/>
              <p:cNvPicPr>
                <a:picLocks noChangeAspect="1"/>
              </p:cNvPicPr>
              <p:nvPr/>
            </p:nvPicPr>
            <p:blipFill>
              <a:blip r:embed="rId7"/>
              <a:stretch>
                <a:fillRect/>
              </a:stretch>
            </p:blipFill>
            <p:spPr>
              <a:xfrm>
                <a:off x="6717410" y="1687596"/>
                <a:ext cx="205733" cy="217558"/>
              </a:xfrm>
              <a:prstGeom prst="rect">
                <a:avLst/>
              </a:prstGeom>
              <a:ln>
                <a:noFill/>
              </a:ln>
              <a:effectLst>
                <a:outerShdw blurRad="292100" dist="139700" dir="2700000" algn="tl" rotWithShape="0">
                  <a:srgbClr val="333333">
                    <a:alpha val="65000"/>
                  </a:srgbClr>
                </a:outerShdw>
              </a:effectLst>
            </p:spPr>
          </p:pic>
          <p:pic>
            <p:nvPicPr>
              <p:cNvPr id="28" name="图片 27"/>
              <p:cNvPicPr>
                <a:picLocks noChangeAspect="1"/>
              </p:cNvPicPr>
              <p:nvPr/>
            </p:nvPicPr>
            <p:blipFill>
              <a:blip r:embed="rId8"/>
              <a:stretch>
                <a:fillRect/>
              </a:stretch>
            </p:blipFill>
            <p:spPr>
              <a:xfrm>
                <a:off x="7091042" y="1505508"/>
                <a:ext cx="137156" cy="144251"/>
              </a:xfrm>
              <a:prstGeom prst="rect">
                <a:avLst/>
              </a:prstGeom>
              <a:ln>
                <a:noFill/>
              </a:ln>
              <a:effectLst>
                <a:outerShdw blurRad="292100" dist="139700" dir="2700000" algn="tl" rotWithShape="0">
                  <a:srgbClr val="333333">
                    <a:alpha val="65000"/>
                  </a:srgbClr>
                </a:outerShdw>
              </a:effectLst>
            </p:spPr>
          </p:pic>
          <p:pic>
            <p:nvPicPr>
              <p:cNvPr id="29" name="图片 28"/>
              <p:cNvPicPr>
                <a:picLocks noChangeAspect="1"/>
              </p:cNvPicPr>
              <p:nvPr/>
            </p:nvPicPr>
            <p:blipFill>
              <a:blip r:embed="rId8"/>
              <a:stretch>
                <a:fillRect/>
              </a:stretch>
            </p:blipFill>
            <p:spPr>
              <a:xfrm>
                <a:off x="6667750" y="1427472"/>
                <a:ext cx="137156" cy="146615"/>
              </a:xfrm>
              <a:prstGeom prst="rect">
                <a:avLst/>
              </a:prstGeom>
              <a:ln>
                <a:noFill/>
              </a:ln>
              <a:effectLst>
                <a:outerShdw blurRad="292100" dist="139700" dir="2700000" algn="tl" rotWithShape="0">
                  <a:srgbClr val="333333">
                    <a:alpha val="65000"/>
                  </a:srgbClr>
                </a:outerShdw>
              </a:effectLst>
            </p:spPr>
          </p:pic>
        </p:grpSp>
        <p:grpSp>
          <p:nvGrpSpPr>
            <p:cNvPr id="24" name="组合 758"/>
            <p:cNvGrpSpPr/>
            <p:nvPr/>
          </p:nvGrpSpPr>
          <p:grpSpPr>
            <a:xfrm rot="3216627">
              <a:off x="669925" y="1562100"/>
              <a:ext cx="282771" cy="229917"/>
              <a:chOff x="7440613" y="4868863"/>
              <a:chExt cx="1019175" cy="828675"/>
            </a:xfrm>
            <a:solidFill>
              <a:schemeClr val="bg1"/>
            </a:solidFill>
          </p:grpSpPr>
          <p:sp>
            <p:nvSpPr>
              <p:cNvPr id="25" name="Freeform 15"/>
              <p:cNvSpPr>
                <a:spLocks/>
              </p:cNvSpPr>
              <p:nvPr/>
            </p:nvSpPr>
            <p:spPr bwMode="auto">
              <a:xfrm>
                <a:off x="7832726" y="5462588"/>
                <a:ext cx="234950" cy="234950"/>
              </a:xfrm>
              <a:custGeom>
                <a:avLst/>
                <a:gdLst/>
                <a:ahLst/>
                <a:cxnLst>
                  <a:cxn ang="0">
                    <a:pos x="3281" y="680"/>
                  </a:cxn>
                  <a:cxn ang="0">
                    <a:pos x="3439" y="907"/>
                  </a:cxn>
                  <a:cxn ang="0">
                    <a:pos x="3559" y="1151"/>
                  </a:cxn>
                  <a:cxn ang="0">
                    <a:pos x="3642" y="1406"/>
                  </a:cxn>
                  <a:cxn ang="0">
                    <a:pos x="3686" y="1670"/>
                  </a:cxn>
                  <a:cxn ang="0">
                    <a:pos x="3693" y="1936"/>
                  </a:cxn>
                  <a:cxn ang="0">
                    <a:pos x="3661" y="2201"/>
                  </a:cxn>
                  <a:cxn ang="0">
                    <a:pos x="3591" y="2460"/>
                  </a:cxn>
                  <a:cxn ang="0">
                    <a:pos x="3484" y="2708"/>
                  </a:cxn>
                  <a:cxn ang="0">
                    <a:pos x="3339" y="2941"/>
                  </a:cxn>
                  <a:cxn ang="0">
                    <a:pos x="3155" y="3155"/>
                  </a:cxn>
                  <a:cxn ang="0">
                    <a:pos x="2941" y="3339"/>
                  </a:cxn>
                  <a:cxn ang="0">
                    <a:pos x="2708" y="3484"/>
                  </a:cxn>
                  <a:cxn ang="0">
                    <a:pos x="2460" y="3592"/>
                  </a:cxn>
                  <a:cxn ang="0">
                    <a:pos x="2201" y="3661"/>
                  </a:cxn>
                  <a:cxn ang="0">
                    <a:pos x="1936" y="3693"/>
                  </a:cxn>
                  <a:cxn ang="0">
                    <a:pos x="1670" y="3687"/>
                  </a:cxn>
                  <a:cxn ang="0">
                    <a:pos x="1408" y="3643"/>
                  </a:cxn>
                  <a:cxn ang="0">
                    <a:pos x="1152" y="3561"/>
                  </a:cxn>
                  <a:cxn ang="0">
                    <a:pos x="908" y="3440"/>
                  </a:cxn>
                  <a:cxn ang="0">
                    <a:pos x="680" y="3282"/>
                  </a:cxn>
                  <a:cxn ang="0">
                    <a:pos x="475" y="3086"/>
                  </a:cxn>
                  <a:cxn ang="0">
                    <a:pos x="304" y="2866"/>
                  </a:cxn>
                  <a:cxn ang="0">
                    <a:pos x="172" y="2627"/>
                  </a:cxn>
                  <a:cxn ang="0">
                    <a:pos x="76" y="2374"/>
                  </a:cxn>
                  <a:cxn ang="0">
                    <a:pos x="19" y="2114"/>
                  </a:cxn>
                  <a:cxn ang="0">
                    <a:pos x="0" y="1848"/>
                  </a:cxn>
                  <a:cxn ang="0">
                    <a:pos x="19" y="1582"/>
                  </a:cxn>
                  <a:cxn ang="0">
                    <a:pos x="76" y="1321"/>
                  </a:cxn>
                  <a:cxn ang="0">
                    <a:pos x="171" y="1069"/>
                  </a:cxn>
                  <a:cxn ang="0">
                    <a:pos x="304" y="830"/>
                  </a:cxn>
                  <a:cxn ang="0">
                    <a:pos x="475" y="609"/>
                  </a:cxn>
                  <a:cxn ang="0">
                    <a:pos x="680" y="414"/>
                  </a:cxn>
                  <a:cxn ang="0">
                    <a:pos x="907" y="255"/>
                  </a:cxn>
                  <a:cxn ang="0">
                    <a:pos x="1151" y="135"/>
                  </a:cxn>
                  <a:cxn ang="0">
                    <a:pos x="1407" y="52"/>
                  </a:cxn>
                  <a:cxn ang="0">
                    <a:pos x="1669" y="8"/>
                  </a:cxn>
                  <a:cxn ang="0">
                    <a:pos x="1936" y="2"/>
                  </a:cxn>
                  <a:cxn ang="0">
                    <a:pos x="2201" y="33"/>
                  </a:cxn>
                  <a:cxn ang="0">
                    <a:pos x="2459" y="104"/>
                  </a:cxn>
                  <a:cxn ang="0">
                    <a:pos x="2708" y="211"/>
                  </a:cxn>
                  <a:cxn ang="0">
                    <a:pos x="2940" y="356"/>
                  </a:cxn>
                  <a:cxn ang="0">
                    <a:pos x="3154" y="539"/>
                  </a:cxn>
                </a:cxnLst>
                <a:rect l="0" t="0" r="r" b="b"/>
                <a:pathLst>
                  <a:path w="3695" h="3695">
                    <a:moveTo>
                      <a:pt x="3154" y="539"/>
                    </a:moveTo>
                    <a:lnTo>
                      <a:pt x="3220" y="608"/>
                    </a:lnTo>
                    <a:lnTo>
                      <a:pt x="3281" y="680"/>
                    </a:lnTo>
                    <a:lnTo>
                      <a:pt x="3338" y="754"/>
                    </a:lnTo>
                    <a:lnTo>
                      <a:pt x="3391" y="829"/>
                    </a:lnTo>
                    <a:lnTo>
                      <a:pt x="3439" y="907"/>
                    </a:lnTo>
                    <a:lnTo>
                      <a:pt x="3483" y="987"/>
                    </a:lnTo>
                    <a:lnTo>
                      <a:pt x="3523" y="1068"/>
                    </a:lnTo>
                    <a:lnTo>
                      <a:pt x="3559" y="1151"/>
                    </a:lnTo>
                    <a:lnTo>
                      <a:pt x="3591" y="1235"/>
                    </a:lnTo>
                    <a:lnTo>
                      <a:pt x="3619" y="1320"/>
                    </a:lnTo>
                    <a:lnTo>
                      <a:pt x="3642" y="1406"/>
                    </a:lnTo>
                    <a:lnTo>
                      <a:pt x="3661" y="1493"/>
                    </a:lnTo>
                    <a:lnTo>
                      <a:pt x="3676" y="1582"/>
                    </a:lnTo>
                    <a:lnTo>
                      <a:pt x="3686" y="1670"/>
                    </a:lnTo>
                    <a:lnTo>
                      <a:pt x="3693" y="1758"/>
                    </a:lnTo>
                    <a:lnTo>
                      <a:pt x="3695" y="1847"/>
                    </a:lnTo>
                    <a:lnTo>
                      <a:pt x="3693" y="1936"/>
                    </a:lnTo>
                    <a:lnTo>
                      <a:pt x="3686" y="2024"/>
                    </a:lnTo>
                    <a:lnTo>
                      <a:pt x="3676" y="2113"/>
                    </a:lnTo>
                    <a:lnTo>
                      <a:pt x="3661" y="2201"/>
                    </a:lnTo>
                    <a:lnTo>
                      <a:pt x="3642" y="2288"/>
                    </a:lnTo>
                    <a:lnTo>
                      <a:pt x="3619" y="2374"/>
                    </a:lnTo>
                    <a:lnTo>
                      <a:pt x="3591" y="2460"/>
                    </a:lnTo>
                    <a:lnTo>
                      <a:pt x="3559" y="2544"/>
                    </a:lnTo>
                    <a:lnTo>
                      <a:pt x="3524" y="2626"/>
                    </a:lnTo>
                    <a:lnTo>
                      <a:pt x="3484" y="2708"/>
                    </a:lnTo>
                    <a:lnTo>
                      <a:pt x="3439" y="2788"/>
                    </a:lnTo>
                    <a:lnTo>
                      <a:pt x="3391" y="2865"/>
                    </a:lnTo>
                    <a:lnTo>
                      <a:pt x="3339" y="2941"/>
                    </a:lnTo>
                    <a:lnTo>
                      <a:pt x="3281" y="3015"/>
                    </a:lnTo>
                    <a:lnTo>
                      <a:pt x="3220" y="3086"/>
                    </a:lnTo>
                    <a:lnTo>
                      <a:pt x="3155" y="3155"/>
                    </a:lnTo>
                    <a:lnTo>
                      <a:pt x="3086" y="3220"/>
                    </a:lnTo>
                    <a:lnTo>
                      <a:pt x="3015" y="3282"/>
                    </a:lnTo>
                    <a:lnTo>
                      <a:pt x="2941" y="3339"/>
                    </a:lnTo>
                    <a:lnTo>
                      <a:pt x="2865" y="3391"/>
                    </a:lnTo>
                    <a:lnTo>
                      <a:pt x="2788" y="3440"/>
                    </a:lnTo>
                    <a:lnTo>
                      <a:pt x="2708" y="3484"/>
                    </a:lnTo>
                    <a:lnTo>
                      <a:pt x="2626" y="3524"/>
                    </a:lnTo>
                    <a:lnTo>
                      <a:pt x="2544" y="3560"/>
                    </a:lnTo>
                    <a:lnTo>
                      <a:pt x="2460" y="3592"/>
                    </a:lnTo>
                    <a:lnTo>
                      <a:pt x="2375" y="3619"/>
                    </a:lnTo>
                    <a:lnTo>
                      <a:pt x="2288" y="3643"/>
                    </a:lnTo>
                    <a:lnTo>
                      <a:pt x="2201" y="3661"/>
                    </a:lnTo>
                    <a:lnTo>
                      <a:pt x="2114" y="3676"/>
                    </a:lnTo>
                    <a:lnTo>
                      <a:pt x="2026" y="3687"/>
                    </a:lnTo>
                    <a:lnTo>
                      <a:pt x="1936" y="3693"/>
                    </a:lnTo>
                    <a:lnTo>
                      <a:pt x="1848" y="3695"/>
                    </a:lnTo>
                    <a:lnTo>
                      <a:pt x="1759" y="3693"/>
                    </a:lnTo>
                    <a:lnTo>
                      <a:pt x="1670" y="3687"/>
                    </a:lnTo>
                    <a:lnTo>
                      <a:pt x="1582" y="3676"/>
                    </a:lnTo>
                    <a:lnTo>
                      <a:pt x="1495" y="3662"/>
                    </a:lnTo>
                    <a:lnTo>
                      <a:pt x="1408" y="3643"/>
                    </a:lnTo>
                    <a:lnTo>
                      <a:pt x="1321" y="3620"/>
                    </a:lnTo>
                    <a:lnTo>
                      <a:pt x="1236" y="3592"/>
                    </a:lnTo>
                    <a:lnTo>
                      <a:pt x="1152" y="3561"/>
                    </a:lnTo>
                    <a:lnTo>
                      <a:pt x="1069" y="3524"/>
                    </a:lnTo>
                    <a:lnTo>
                      <a:pt x="987" y="3484"/>
                    </a:lnTo>
                    <a:lnTo>
                      <a:pt x="908" y="3440"/>
                    </a:lnTo>
                    <a:lnTo>
                      <a:pt x="830" y="3391"/>
                    </a:lnTo>
                    <a:lnTo>
                      <a:pt x="755" y="3339"/>
                    </a:lnTo>
                    <a:lnTo>
                      <a:pt x="680" y="3282"/>
                    </a:lnTo>
                    <a:lnTo>
                      <a:pt x="609" y="3220"/>
                    </a:lnTo>
                    <a:lnTo>
                      <a:pt x="541" y="3155"/>
                    </a:lnTo>
                    <a:lnTo>
                      <a:pt x="475" y="3086"/>
                    </a:lnTo>
                    <a:lnTo>
                      <a:pt x="414" y="3015"/>
                    </a:lnTo>
                    <a:lnTo>
                      <a:pt x="357" y="2941"/>
                    </a:lnTo>
                    <a:lnTo>
                      <a:pt x="304" y="2866"/>
                    </a:lnTo>
                    <a:lnTo>
                      <a:pt x="256" y="2788"/>
                    </a:lnTo>
                    <a:lnTo>
                      <a:pt x="212" y="2709"/>
                    </a:lnTo>
                    <a:lnTo>
                      <a:pt x="172" y="2627"/>
                    </a:lnTo>
                    <a:lnTo>
                      <a:pt x="136" y="2544"/>
                    </a:lnTo>
                    <a:lnTo>
                      <a:pt x="104" y="2460"/>
                    </a:lnTo>
                    <a:lnTo>
                      <a:pt x="76" y="2374"/>
                    </a:lnTo>
                    <a:lnTo>
                      <a:pt x="53" y="2288"/>
                    </a:lnTo>
                    <a:lnTo>
                      <a:pt x="34" y="2201"/>
                    </a:lnTo>
                    <a:lnTo>
                      <a:pt x="19" y="2114"/>
                    </a:lnTo>
                    <a:lnTo>
                      <a:pt x="9" y="2025"/>
                    </a:lnTo>
                    <a:lnTo>
                      <a:pt x="2" y="1937"/>
                    </a:lnTo>
                    <a:lnTo>
                      <a:pt x="0" y="1848"/>
                    </a:lnTo>
                    <a:lnTo>
                      <a:pt x="2" y="1759"/>
                    </a:lnTo>
                    <a:lnTo>
                      <a:pt x="9" y="1670"/>
                    </a:lnTo>
                    <a:lnTo>
                      <a:pt x="19" y="1582"/>
                    </a:lnTo>
                    <a:lnTo>
                      <a:pt x="34" y="1494"/>
                    </a:lnTo>
                    <a:lnTo>
                      <a:pt x="53" y="1407"/>
                    </a:lnTo>
                    <a:lnTo>
                      <a:pt x="76" y="1321"/>
                    </a:lnTo>
                    <a:lnTo>
                      <a:pt x="104" y="1236"/>
                    </a:lnTo>
                    <a:lnTo>
                      <a:pt x="136" y="1151"/>
                    </a:lnTo>
                    <a:lnTo>
                      <a:pt x="171" y="1069"/>
                    </a:lnTo>
                    <a:lnTo>
                      <a:pt x="211" y="988"/>
                    </a:lnTo>
                    <a:lnTo>
                      <a:pt x="255" y="907"/>
                    </a:lnTo>
                    <a:lnTo>
                      <a:pt x="304" y="830"/>
                    </a:lnTo>
                    <a:lnTo>
                      <a:pt x="356" y="754"/>
                    </a:lnTo>
                    <a:lnTo>
                      <a:pt x="414" y="681"/>
                    </a:lnTo>
                    <a:lnTo>
                      <a:pt x="475" y="609"/>
                    </a:lnTo>
                    <a:lnTo>
                      <a:pt x="540" y="540"/>
                    </a:lnTo>
                    <a:lnTo>
                      <a:pt x="609" y="475"/>
                    </a:lnTo>
                    <a:lnTo>
                      <a:pt x="680" y="414"/>
                    </a:lnTo>
                    <a:lnTo>
                      <a:pt x="754" y="356"/>
                    </a:lnTo>
                    <a:lnTo>
                      <a:pt x="830" y="303"/>
                    </a:lnTo>
                    <a:lnTo>
                      <a:pt x="907" y="255"/>
                    </a:lnTo>
                    <a:lnTo>
                      <a:pt x="987" y="211"/>
                    </a:lnTo>
                    <a:lnTo>
                      <a:pt x="1069" y="171"/>
                    </a:lnTo>
                    <a:lnTo>
                      <a:pt x="1151" y="135"/>
                    </a:lnTo>
                    <a:lnTo>
                      <a:pt x="1235" y="104"/>
                    </a:lnTo>
                    <a:lnTo>
                      <a:pt x="1320" y="76"/>
                    </a:lnTo>
                    <a:lnTo>
                      <a:pt x="1407" y="52"/>
                    </a:lnTo>
                    <a:lnTo>
                      <a:pt x="1494" y="33"/>
                    </a:lnTo>
                    <a:lnTo>
                      <a:pt x="1581" y="19"/>
                    </a:lnTo>
                    <a:lnTo>
                      <a:pt x="1669" y="8"/>
                    </a:lnTo>
                    <a:lnTo>
                      <a:pt x="1759" y="2"/>
                    </a:lnTo>
                    <a:lnTo>
                      <a:pt x="1847" y="0"/>
                    </a:lnTo>
                    <a:lnTo>
                      <a:pt x="1936" y="2"/>
                    </a:lnTo>
                    <a:lnTo>
                      <a:pt x="2025" y="8"/>
                    </a:lnTo>
                    <a:lnTo>
                      <a:pt x="2113" y="19"/>
                    </a:lnTo>
                    <a:lnTo>
                      <a:pt x="2201" y="33"/>
                    </a:lnTo>
                    <a:lnTo>
                      <a:pt x="2287" y="52"/>
                    </a:lnTo>
                    <a:lnTo>
                      <a:pt x="2374" y="76"/>
                    </a:lnTo>
                    <a:lnTo>
                      <a:pt x="2459" y="104"/>
                    </a:lnTo>
                    <a:lnTo>
                      <a:pt x="2543" y="135"/>
                    </a:lnTo>
                    <a:lnTo>
                      <a:pt x="2626" y="171"/>
                    </a:lnTo>
                    <a:lnTo>
                      <a:pt x="2708" y="211"/>
                    </a:lnTo>
                    <a:lnTo>
                      <a:pt x="2787" y="255"/>
                    </a:lnTo>
                    <a:lnTo>
                      <a:pt x="2865" y="303"/>
                    </a:lnTo>
                    <a:lnTo>
                      <a:pt x="2940" y="356"/>
                    </a:lnTo>
                    <a:lnTo>
                      <a:pt x="3015" y="413"/>
                    </a:lnTo>
                    <a:lnTo>
                      <a:pt x="3086" y="474"/>
                    </a:lnTo>
                    <a:lnTo>
                      <a:pt x="3154" y="539"/>
                    </a:lnTo>
                    <a:close/>
                  </a:path>
                </a:pathLst>
              </a:custGeom>
              <a:grpFill/>
              <a:ln w="9525">
                <a:noFill/>
                <a:round/>
                <a:headEnd/>
                <a:tailEnd/>
              </a:ln>
            </p:spPr>
            <p:txBody>
              <a:bodyPr/>
              <a:lstStyle/>
              <a:p>
                <a:pPr>
                  <a:defRPr/>
                </a:pPr>
                <a:endParaRPr lang="zh-CN" altLang="en-US"/>
              </a:p>
            </p:txBody>
          </p:sp>
          <p:sp>
            <p:nvSpPr>
              <p:cNvPr id="26" name="Freeform 16"/>
              <p:cNvSpPr>
                <a:spLocks noEditPoints="1"/>
              </p:cNvSpPr>
              <p:nvPr/>
            </p:nvSpPr>
            <p:spPr bwMode="auto">
              <a:xfrm>
                <a:off x="7440613" y="4868863"/>
                <a:ext cx="1019175" cy="544513"/>
              </a:xfrm>
              <a:custGeom>
                <a:avLst/>
                <a:gdLst/>
                <a:ahLst/>
                <a:cxnLst>
                  <a:cxn ang="0">
                    <a:pos x="16025" y="3351"/>
                  </a:cxn>
                  <a:cxn ang="0">
                    <a:pos x="14975" y="4351"/>
                  </a:cxn>
                  <a:cxn ang="0">
                    <a:pos x="14184" y="3632"/>
                  </a:cxn>
                  <a:cxn ang="0">
                    <a:pos x="12564" y="2563"/>
                  </a:cxn>
                  <a:cxn ang="0">
                    <a:pos x="10805" y="1850"/>
                  </a:cxn>
                  <a:cxn ang="0">
                    <a:pos x="8960" y="1494"/>
                  </a:cxn>
                  <a:cxn ang="0">
                    <a:pos x="7087" y="1494"/>
                  </a:cxn>
                  <a:cxn ang="0">
                    <a:pos x="5243" y="1851"/>
                  </a:cxn>
                  <a:cxn ang="0">
                    <a:pos x="3483" y="2564"/>
                  </a:cxn>
                  <a:cxn ang="0">
                    <a:pos x="1864" y="3634"/>
                  </a:cxn>
                  <a:cxn ang="0">
                    <a:pos x="1075" y="4353"/>
                  </a:cxn>
                  <a:cxn ang="0">
                    <a:pos x="24" y="3353"/>
                  </a:cxn>
                  <a:cxn ang="0">
                    <a:pos x="516" y="2880"/>
                  </a:cxn>
                  <a:cxn ang="0">
                    <a:pos x="2325" y="1549"/>
                  </a:cxn>
                  <a:cxn ang="0">
                    <a:pos x="4312" y="627"/>
                  </a:cxn>
                  <a:cxn ang="0">
                    <a:pos x="6413" y="115"/>
                  </a:cxn>
                  <a:cxn ang="0">
                    <a:pos x="8562" y="13"/>
                  </a:cxn>
                  <a:cxn ang="0">
                    <a:pos x="10694" y="319"/>
                  </a:cxn>
                  <a:cxn ang="0">
                    <a:pos x="12747" y="1036"/>
                  </a:cxn>
                  <a:cxn ang="0">
                    <a:pos x="14654" y="2160"/>
                  </a:cxn>
                  <a:cxn ang="0">
                    <a:pos x="14055" y="5373"/>
                  </a:cxn>
                  <a:cxn ang="0">
                    <a:pos x="12871" y="6404"/>
                  </a:cxn>
                  <a:cxn ang="0">
                    <a:pos x="12058" y="5702"/>
                  </a:cxn>
                  <a:cxn ang="0">
                    <a:pos x="10898" y="5017"/>
                  </a:cxn>
                  <a:cxn ang="0">
                    <a:pos x="9649" y="4582"/>
                  </a:cxn>
                  <a:cxn ang="0">
                    <a:pos x="8352" y="4395"/>
                  </a:cxn>
                  <a:cxn ang="0">
                    <a:pos x="7044" y="4457"/>
                  </a:cxn>
                  <a:cxn ang="0">
                    <a:pos x="5767" y="4769"/>
                  </a:cxn>
                  <a:cxn ang="0">
                    <a:pos x="4558" y="5329"/>
                  </a:cxn>
                  <a:cxn ang="0">
                    <a:pos x="3457" y="6139"/>
                  </a:cxn>
                  <a:cxn ang="0">
                    <a:pos x="3129" y="6456"/>
                  </a:cxn>
                  <a:cxn ang="0">
                    <a:pos x="2045" y="5322"/>
                  </a:cxn>
                  <a:cxn ang="0">
                    <a:pos x="2731" y="4697"/>
                  </a:cxn>
                  <a:cxn ang="0">
                    <a:pos x="4122" y="3779"/>
                  </a:cxn>
                  <a:cxn ang="0">
                    <a:pos x="5635" y="3166"/>
                  </a:cxn>
                  <a:cxn ang="0">
                    <a:pos x="7219" y="2859"/>
                  </a:cxn>
                  <a:cxn ang="0">
                    <a:pos x="8829" y="2859"/>
                  </a:cxn>
                  <a:cxn ang="0">
                    <a:pos x="10413" y="3165"/>
                  </a:cxn>
                  <a:cxn ang="0">
                    <a:pos x="11926" y="3777"/>
                  </a:cxn>
                  <a:cxn ang="0">
                    <a:pos x="13318" y="4696"/>
                  </a:cxn>
                  <a:cxn ang="0">
                    <a:pos x="14005" y="5321"/>
                  </a:cxn>
                  <a:cxn ang="0">
                    <a:pos x="10854" y="8576"/>
                  </a:cxn>
                  <a:cxn ang="0">
                    <a:pos x="10754" y="8472"/>
                  </a:cxn>
                  <a:cxn ang="0">
                    <a:pos x="10150" y="7980"/>
                  </a:cxn>
                  <a:cxn ang="0">
                    <a:pos x="9479" y="7627"/>
                  </a:cxn>
                  <a:cxn ang="0">
                    <a:pos x="8762" y="7416"/>
                  </a:cxn>
                  <a:cxn ang="0">
                    <a:pos x="8025" y="7345"/>
                  </a:cxn>
                  <a:cxn ang="0">
                    <a:pos x="7287" y="7416"/>
                  </a:cxn>
                  <a:cxn ang="0">
                    <a:pos x="6571" y="7627"/>
                  </a:cxn>
                  <a:cxn ang="0">
                    <a:pos x="5900" y="7980"/>
                  </a:cxn>
                  <a:cxn ang="0">
                    <a:pos x="5297" y="8473"/>
                  </a:cxn>
                  <a:cxn ang="0">
                    <a:pos x="5198" y="8576"/>
                  </a:cxn>
                  <a:cxn ang="0">
                    <a:pos x="4197" y="7425"/>
                  </a:cxn>
                  <a:cxn ang="0">
                    <a:pos x="4843" y="6865"/>
                  </a:cxn>
                  <a:cxn ang="0">
                    <a:pos x="5758" y="6325"/>
                  </a:cxn>
                  <a:cxn ang="0">
                    <a:pos x="6743" y="5981"/>
                  </a:cxn>
                  <a:cxn ang="0">
                    <a:pos x="7766" y="5833"/>
                  </a:cxn>
                  <a:cxn ang="0">
                    <a:pos x="8797" y="5882"/>
                  </a:cxn>
                  <a:cxn ang="0">
                    <a:pos x="9806" y="6127"/>
                  </a:cxn>
                  <a:cxn ang="0">
                    <a:pos x="10760" y="6570"/>
                  </a:cxn>
                  <a:cxn ang="0">
                    <a:pos x="11627" y="7208"/>
                  </a:cxn>
                  <a:cxn ang="0">
                    <a:pos x="11903" y="7475"/>
                  </a:cxn>
                </a:cxnLst>
                <a:rect l="0" t="0" r="r" b="b"/>
                <a:pathLst>
                  <a:path w="16050" h="8576">
                    <a:moveTo>
                      <a:pt x="15950" y="3273"/>
                    </a:moveTo>
                    <a:lnTo>
                      <a:pt x="15975" y="3299"/>
                    </a:lnTo>
                    <a:lnTo>
                      <a:pt x="16000" y="3324"/>
                    </a:lnTo>
                    <a:lnTo>
                      <a:pt x="16025" y="3351"/>
                    </a:lnTo>
                    <a:lnTo>
                      <a:pt x="16050" y="3377"/>
                    </a:lnTo>
                    <a:lnTo>
                      <a:pt x="15025" y="4402"/>
                    </a:lnTo>
                    <a:lnTo>
                      <a:pt x="15000" y="4377"/>
                    </a:lnTo>
                    <a:lnTo>
                      <a:pt x="14975" y="4351"/>
                    </a:lnTo>
                    <a:lnTo>
                      <a:pt x="14950" y="4325"/>
                    </a:lnTo>
                    <a:lnTo>
                      <a:pt x="14923" y="4300"/>
                    </a:lnTo>
                    <a:lnTo>
                      <a:pt x="14560" y="3955"/>
                    </a:lnTo>
                    <a:lnTo>
                      <a:pt x="14184" y="3632"/>
                    </a:lnTo>
                    <a:lnTo>
                      <a:pt x="13796" y="3330"/>
                    </a:lnTo>
                    <a:lnTo>
                      <a:pt x="13396" y="3053"/>
                    </a:lnTo>
                    <a:lnTo>
                      <a:pt x="12984" y="2797"/>
                    </a:lnTo>
                    <a:lnTo>
                      <a:pt x="12564" y="2563"/>
                    </a:lnTo>
                    <a:lnTo>
                      <a:pt x="12136" y="2351"/>
                    </a:lnTo>
                    <a:lnTo>
                      <a:pt x="11698" y="2161"/>
                    </a:lnTo>
                    <a:lnTo>
                      <a:pt x="11254" y="1995"/>
                    </a:lnTo>
                    <a:lnTo>
                      <a:pt x="10805" y="1850"/>
                    </a:lnTo>
                    <a:lnTo>
                      <a:pt x="10349" y="1728"/>
                    </a:lnTo>
                    <a:lnTo>
                      <a:pt x="9889" y="1628"/>
                    </a:lnTo>
                    <a:lnTo>
                      <a:pt x="9426" y="1549"/>
                    </a:lnTo>
                    <a:lnTo>
                      <a:pt x="8960" y="1494"/>
                    </a:lnTo>
                    <a:lnTo>
                      <a:pt x="8492" y="1461"/>
                    </a:lnTo>
                    <a:lnTo>
                      <a:pt x="8024" y="1450"/>
                    </a:lnTo>
                    <a:lnTo>
                      <a:pt x="7556" y="1461"/>
                    </a:lnTo>
                    <a:lnTo>
                      <a:pt x="7087" y="1494"/>
                    </a:lnTo>
                    <a:lnTo>
                      <a:pt x="6622" y="1550"/>
                    </a:lnTo>
                    <a:lnTo>
                      <a:pt x="6158" y="1629"/>
                    </a:lnTo>
                    <a:lnTo>
                      <a:pt x="5699" y="1729"/>
                    </a:lnTo>
                    <a:lnTo>
                      <a:pt x="5243" y="1851"/>
                    </a:lnTo>
                    <a:lnTo>
                      <a:pt x="4793" y="1996"/>
                    </a:lnTo>
                    <a:lnTo>
                      <a:pt x="4350" y="2163"/>
                    </a:lnTo>
                    <a:lnTo>
                      <a:pt x="3912" y="2352"/>
                    </a:lnTo>
                    <a:lnTo>
                      <a:pt x="3483" y="2564"/>
                    </a:lnTo>
                    <a:lnTo>
                      <a:pt x="3064" y="2799"/>
                    </a:lnTo>
                    <a:lnTo>
                      <a:pt x="2652" y="3055"/>
                    </a:lnTo>
                    <a:lnTo>
                      <a:pt x="2253" y="3332"/>
                    </a:lnTo>
                    <a:lnTo>
                      <a:pt x="1864" y="3634"/>
                    </a:lnTo>
                    <a:lnTo>
                      <a:pt x="1488" y="3957"/>
                    </a:lnTo>
                    <a:lnTo>
                      <a:pt x="1125" y="4302"/>
                    </a:lnTo>
                    <a:lnTo>
                      <a:pt x="1099" y="4327"/>
                    </a:lnTo>
                    <a:lnTo>
                      <a:pt x="1075" y="4353"/>
                    </a:lnTo>
                    <a:lnTo>
                      <a:pt x="1050" y="4378"/>
                    </a:lnTo>
                    <a:lnTo>
                      <a:pt x="1025" y="4404"/>
                    </a:lnTo>
                    <a:lnTo>
                      <a:pt x="0" y="3378"/>
                    </a:lnTo>
                    <a:lnTo>
                      <a:pt x="24" y="3353"/>
                    </a:lnTo>
                    <a:lnTo>
                      <a:pt x="49" y="3326"/>
                    </a:lnTo>
                    <a:lnTo>
                      <a:pt x="74" y="3301"/>
                    </a:lnTo>
                    <a:lnTo>
                      <a:pt x="99" y="3276"/>
                    </a:lnTo>
                    <a:lnTo>
                      <a:pt x="516" y="2880"/>
                    </a:lnTo>
                    <a:lnTo>
                      <a:pt x="948" y="2509"/>
                    </a:lnTo>
                    <a:lnTo>
                      <a:pt x="1394" y="2162"/>
                    </a:lnTo>
                    <a:lnTo>
                      <a:pt x="1854" y="1843"/>
                    </a:lnTo>
                    <a:lnTo>
                      <a:pt x="2325" y="1549"/>
                    </a:lnTo>
                    <a:lnTo>
                      <a:pt x="2808" y="1280"/>
                    </a:lnTo>
                    <a:lnTo>
                      <a:pt x="3301" y="1037"/>
                    </a:lnTo>
                    <a:lnTo>
                      <a:pt x="3803" y="820"/>
                    </a:lnTo>
                    <a:lnTo>
                      <a:pt x="4312" y="627"/>
                    </a:lnTo>
                    <a:lnTo>
                      <a:pt x="4830" y="461"/>
                    </a:lnTo>
                    <a:lnTo>
                      <a:pt x="5353" y="320"/>
                    </a:lnTo>
                    <a:lnTo>
                      <a:pt x="5881" y="205"/>
                    </a:lnTo>
                    <a:lnTo>
                      <a:pt x="6413" y="115"/>
                    </a:lnTo>
                    <a:lnTo>
                      <a:pt x="6949" y="51"/>
                    </a:lnTo>
                    <a:lnTo>
                      <a:pt x="7485" y="13"/>
                    </a:lnTo>
                    <a:lnTo>
                      <a:pt x="8024" y="0"/>
                    </a:lnTo>
                    <a:lnTo>
                      <a:pt x="8562" y="13"/>
                    </a:lnTo>
                    <a:lnTo>
                      <a:pt x="9099" y="51"/>
                    </a:lnTo>
                    <a:lnTo>
                      <a:pt x="9634" y="115"/>
                    </a:lnTo>
                    <a:lnTo>
                      <a:pt x="10167" y="205"/>
                    </a:lnTo>
                    <a:lnTo>
                      <a:pt x="10694" y="319"/>
                    </a:lnTo>
                    <a:lnTo>
                      <a:pt x="11218" y="460"/>
                    </a:lnTo>
                    <a:lnTo>
                      <a:pt x="11735" y="626"/>
                    </a:lnTo>
                    <a:lnTo>
                      <a:pt x="12245" y="818"/>
                    </a:lnTo>
                    <a:lnTo>
                      <a:pt x="12747" y="1036"/>
                    </a:lnTo>
                    <a:lnTo>
                      <a:pt x="13239" y="1278"/>
                    </a:lnTo>
                    <a:lnTo>
                      <a:pt x="13722" y="1547"/>
                    </a:lnTo>
                    <a:lnTo>
                      <a:pt x="14194" y="1841"/>
                    </a:lnTo>
                    <a:lnTo>
                      <a:pt x="14654" y="2160"/>
                    </a:lnTo>
                    <a:lnTo>
                      <a:pt x="15100" y="2506"/>
                    </a:lnTo>
                    <a:lnTo>
                      <a:pt x="15532" y="2877"/>
                    </a:lnTo>
                    <a:lnTo>
                      <a:pt x="15950" y="3273"/>
                    </a:lnTo>
                    <a:close/>
                    <a:moveTo>
                      <a:pt x="14055" y="5373"/>
                    </a:moveTo>
                    <a:lnTo>
                      <a:pt x="12946" y="6481"/>
                    </a:lnTo>
                    <a:lnTo>
                      <a:pt x="12921" y="6456"/>
                    </a:lnTo>
                    <a:lnTo>
                      <a:pt x="12897" y="6430"/>
                    </a:lnTo>
                    <a:lnTo>
                      <a:pt x="12871" y="6404"/>
                    </a:lnTo>
                    <a:lnTo>
                      <a:pt x="12846" y="6379"/>
                    </a:lnTo>
                    <a:lnTo>
                      <a:pt x="12592" y="6137"/>
                    </a:lnTo>
                    <a:lnTo>
                      <a:pt x="12329" y="5912"/>
                    </a:lnTo>
                    <a:lnTo>
                      <a:pt x="12058" y="5702"/>
                    </a:lnTo>
                    <a:lnTo>
                      <a:pt x="11778" y="5507"/>
                    </a:lnTo>
                    <a:lnTo>
                      <a:pt x="11491" y="5328"/>
                    </a:lnTo>
                    <a:lnTo>
                      <a:pt x="11198" y="5165"/>
                    </a:lnTo>
                    <a:lnTo>
                      <a:pt x="10898" y="5017"/>
                    </a:lnTo>
                    <a:lnTo>
                      <a:pt x="10592" y="4885"/>
                    </a:lnTo>
                    <a:lnTo>
                      <a:pt x="10282" y="4768"/>
                    </a:lnTo>
                    <a:lnTo>
                      <a:pt x="9967" y="4667"/>
                    </a:lnTo>
                    <a:lnTo>
                      <a:pt x="9649" y="4582"/>
                    </a:lnTo>
                    <a:lnTo>
                      <a:pt x="9328" y="4512"/>
                    </a:lnTo>
                    <a:lnTo>
                      <a:pt x="9004" y="4457"/>
                    </a:lnTo>
                    <a:lnTo>
                      <a:pt x="8679" y="4418"/>
                    </a:lnTo>
                    <a:lnTo>
                      <a:pt x="8352" y="4395"/>
                    </a:lnTo>
                    <a:lnTo>
                      <a:pt x="8024" y="4387"/>
                    </a:lnTo>
                    <a:lnTo>
                      <a:pt x="7697" y="4395"/>
                    </a:lnTo>
                    <a:lnTo>
                      <a:pt x="7370" y="4418"/>
                    </a:lnTo>
                    <a:lnTo>
                      <a:pt x="7044" y="4457"/>
                    </a:lnTo>
                    <a:lnTo>
                      <a:pt x="6721" y="4512"/>
                    </a:lnTo>
                    <a:lnTo>
                      <a:pt x="6399" y="4582"/>
                    </a:lnTo>
                    <a:lnTo>
                      <a:pt x="6081" y="4668"/>
                    </a:lnTo>
                    <a:lnTo>
                      <a:pt x="5767" y="4769"/>
                    </a:lnTo>
                    <a:lnTo>
                      <a:pt x="5457" y="4886"/>
                    </a:lnTo>
                    <a:lnTo>
                      <a:pt x="5151" y="5018"/>
                    </a:lnTo>
                    <a:lnTo>
                      <a:pt x="4851" y="5166"/>
                    </a:lnTo>
                    <a:lnTo>
                      <a:pt x="4558" y="5329"/>
                    </a:lnTo>
                    <a:lnTo>
                      <a:pt x="4271" y="5509"/>
                    </a:lnTo>
                    <a:lnTo>
                      <a:pt x="3991" y="5703"/>
                    </a:lnTo>
                    <a:lnTo>
                      <a:pt x="3720" y="5913"/>
                    </a:lnTo>
                    <a:lnTo>
                      <a:pt x="3457" y="6139"/>
                    </a:lnTo>
                    <a:lnTo>
                      <a:pt x="3203" y="6380"/>
                    </a:lnTo>
                    <a:lnTo>
                      <a:pt x="3178" y="6406"/>
                    </a:lnTo>
                    <a:lnTo>
                      <a:pt x="3154" y="6431"/>
                    </a:lnTo>
                    <a:lnTo>
                      <a:pt x="3129" y="6456"/>
                    </a:lnTo>
                    <a:lnTo>
                      <a:pt x="3104" y="6482"/>
                    </a:lnTo>
                    <a:lnTo>
                      <a:pt x="1996" y="5374"/>
                    </a:lnTo>
                    <a:lnTo>
                      <a:pt x="2020" y="5348"/>
                    </a:lnTo>
                    <a:lnTo>
                      <a:pt x="2045" y="5322"/>
                    </a:lnTo>
                    <a:lnTo>
                      <a:pt x="2069" y="5297"/>
                    </a:lnTo>
                    <a:lnTo>
                      <a:pt x="2095" y="5272"/>
                    </a:lnTo>
                    <a:lnTo>
                      <a:pt x="2406" y="4975"/>
                    </a:lnTo>
                    <a:lnTo>
                      <a:pt x="2731" y="4697"/>
                    </a:lnTo>
                    <a:lnTo>
                      <a:pt x="3065" y="4439"/>
                    </a:lnTo>
                    <a:lnTo>
                      <a:pt x="3408" y="4199"/>
                    </a:lnTo>
                    <a:lnTo>
                      <a:pt x="3761" y="3980"/>
                    </a:lnTo>
                    <a:lnTo>
                      <a:pt x="4122" y="3779"/>
                    </a:lnTo>
                    <a:lnTo>
                      <a:pt x="4491" y="3596"/>
                    </a:lnTo>
                    <a:lnTo>
                      <a:pt x="4866" y="3434"/>
                    </a:lnTo>
                    <a:lnTo>
                      <a:pt x="5247" y="3290"/>
                    </a:lnTo>
                    <a:lnTo>
                      <a:pt x="5635" y="3166"/>
                    </a:lnTo>
                    <a:lnTo>
                      <a:pt x="6026" y="3061"/>
                    </a:lnTo>
                    <a:lnTo>
                      <a:pt x="6421" y="2974"/>
                    </a:lnTo>
                    <a:lnTo>
                      <a:pt x="6819" y="2907"/>
                    </a:lnTo>
                    <a:lnTo>
                      <a:pt x="7219" y="2859"/>
                    </a:lnTo>
                    <a:lnTo>
                      <a:pt x="7622" y="2831"/>
                    </a:lnTo>
                    <a:lnTo>
                      <a:pt x="8024" y="2821"/>
                    </a:lnTo>
                    <a:lnTo>
                      <a:pt x="8427" y="2831"/>
                    </a:lnTo>
                    <a:lnTo>
                      <a:pt x="8829" y="2859"/>
                    </a:lnTo>
                    <a:lnTo>
                      <a:pt x="9229" y="2907"/>
                    </a:lnTo>
                    <a:lnTo>
                      <a:pt x="9627" y="2973"/>
                    </a:lnTo>
                    <a:lnTo>
                      <a:pt x="10022" y="3060"/>
                    </a:lnTo>
                    <a:lnTo>
                      <a:pt x="10413" y="3165"/>
                    </a:lnTo>
                    <a:lnTo>
                      <a:pt x="10801" y="3289"/>
                    </a:lnTo>
                    <a:lnTo>
                      <a:pt x="11182" y="3433"/>
                    </a:lnTo>
                    <a:lnTo>
                      <a:pt x="11558" y="3595"/>
                    </a:lnTo>
                    <a:lnTo>
                      <a:pt x="11926" y="3777"/>
                    </a:lnTo>
                    <a:lnTo>
                      <a:pt x="12287" y="3978"/>
                    </a:lnTo>
                    <a:lnTo>
                      <a:pt x="12640" y="4198"/>
                    </a:lnTo>
                    <a:lnTo>
                      <a:pt x="12984" y="4437"/>
                    </a:lnTo>
                    <a:lnTo>
                      <a:pt x="13318" y="4696"/>
                    </a:lnTo>
                    <a:lnTo>
                      <a:pt x="13641" y="4973"/>
                    </a:lnTo>
                    <a:lnTo>
                      <a:pt x="13954" y="5270"/>
                    </a:lnTo>
                    <a:lnTo>
                      <a:pt x="13980" y="5295"/>
                    </a:lnTo>
                    <a:lnTo>
                      <a:pt x="14005" y="5321"/>
                    </a:lnTo>
                    <a:lnTo>
                      <a:pt x="14030" y="5347"/>
                    </a:lnTo>
                    <a:lnTo>
                      <a:pt x="14055" y="5373"/>
                    </a:lnTo>
                    <a:close/>
                    <a:moveTo>
                      <a:pt x="11928" y="7501"/>
                    </a:moveTo>
                    <a:lnTo>
                      <a:pt x="10854" y="8576"/>
                    </a:lnTo>
                    <a:lnTo>
                      <a:pt x="10829" y="8549"/>
                    </a:lnTo>
                    <a:lnTo>
                      <a:pt x="10805" y="8523"/>
                    </a:lnTo>
                    <a:lnTo>
                      <a:pt x="10780" y="8498"/>
                    </a:lnTo>
                    <a:lnTo>
                      <a:pt x="10754" y="8472"/>
                    </a:lnTo>
                    <a:lnTo>
                      <a:pt x="10610" y="8336"/>
                    </a:lnTo>
                    <a:lnTo>
                      <a:pt x="10462" y="8208"/>
                    </a:lnTo>
                    <a:lnTo>
                      <a:pt x="10307" y="8089"/>
                    </a:lnTo>
                    <a:lnTo>
                      <a:pt x="10150" y="7980"/>
                    </a:lnTo>
                    <a:lnTo>
                      <a:pt x="9987" y="7878"/>
                    </a:lnTo>
                    <a:lnTo>
                      <a:pt x="9821" y="7785"/>
                    </a:lnTo>
                    <a:lnTo>
                      <a:pt x="9651" y="7702"/>
                    </a:lnTo>
                    <a:lnTo>
                      <a:pt x="9479" y="7627"/>
                    </a:lnTo>
                    <a:lnTo>
                      <a:pt x="9303" y="7561"/>
                    </a:lnTo>
                    <a:lnTo>
                      <a:pt x="9124" y="7504"/>
                    </a:lnTo>
                    <a:lnTo>
                      <a:pt x="8945" y="7456"/>
                    </a:lnTo>
                    <a:lnTo>
                      <a:pt x="8762" y="7416"/>
                    </a:lnTo>
                    <a:lnTo>
                      <a:pt x="8580" y="7384"/>
                    </a:lnTo>
                    <a:lnTo>
                      <a:pt x="8395" y="7362"/>
                    </a:lnTo>
                    <a:lnTo>
                      <a:pt x="8210" y="7349"/>
                    </a:lnTo>
                    <a:lnTo>
                      <a:pt x="8025" y="7345"/>
                    </a:lnTo>
                    <a:lnTo>
                      <a:pt x="7839" y="7349"/>
                    </a:lnTo>
                    <a:lnTo>
                      <a:pt x="7655" y="7363"/>
                    </a:lnTo>
                    <a:lnTo>
                      <a:pt x="7470" y="7385"/>
                    </a:lnTo>
                    <a:lnTo>
                      <a:pt x="7287" y="7416"/>
                    </a:lnTo>
                    <a:lnTo>
                      <a:pt x="7105" y="7456"/>
                    </a:lnTo>
                    <a:lnTo>
                      <a:pt x="6926" y="7504"/>
                    </a:lnTo>
                    <a:lnTo>
                      <a:pt x="6747" y="7561"/>
                    </a:lnTo>
                    <a:lnTo>
                      <a:pt x="6571" y="7627"/>
                    </a:lnTo>
                    <a:lnTo>
                      <a:pt x="6399" y="7703"/>
                    </a:lnTo>
                    <a:lnTo>
                      <a:pt x="6229" y="7786"/>
                    </a:lnTo>
                    <a:lnTo>
                      <a:pt x="6063" y="7878"/>
                    </a:lnTo>
                    <a:lnTo>
                      <a:pt x="5900" y="7980"/>
                    </a:lnTo>
                    <a:lnTo>
                      <a:pt x="5742" y="8090"/>
                    </a:lnTo>
                    <a:lnTo>
                      <a:pt x="5588" y="8209"/>
                    </a:lnTo>
                    <a:lnTo>
                      <a:pt x="5440" y="8337"/>
                    </a:lnTo>
                    <a:lnTo>
                      <a:pt x="5297" y="8473"/>
                    </a:lnTo>
                    <a:lnTo>
                      <a:pt x="5271" y="8498"/>
                    </a:lnTo>
                    <a:lnTo>
                      <a:pt x="5246" y="8524"/>
                    </a:lnTo>
                    <a:lnTo>
                      <a:pt x="5222" y="8550"/>
                    </a:lnTo>
                    <a:lnTo>
                      <a:pt x="5198" y="8576"/>
                    </a:lnTo>
                    <a:lnTo>
                      <a:pt x="4123" y="7501"/>
                    </a:lnTo>
                    <a:lnTo>
                      <a:pt x="4147" y="7476"/>
                    </a:lnTo>
                    <a:lnTo>
                      <a:pt x="4172" y="7450"/>
                    </a:lnTo>
                    <a:lnTo>
                      <a:pt x="4197" y="7425"/>
                    </a:lnTo>
                    <a:lnTo>
                      <a:pt x="4222" y="7399"/>
                    </a:lnTo>
                    <a:lnTo>
                      <a:pt x="4422" y="7209"/>
                    </a:lnTo>
                    <a:lnTo>
                      <a:pt x="4629" y="7030"/>
                    </a:lnTo>
                    <a:lnTo>
                      <a:pt x="4843" y="6865"/>
                    </a:lnTo>
                    <a:lnTo>
                      <a:pt x="5064" y="6711"/>
                    </a:lnTo>
                    <a:lnTo>
                      <a:pt x="5290" y="6571"/>
                    </a:lnTo>
                    <a:lnTo>
                      <a:pt x="5522" y="6441"/>
                    </a:lnTo>
                    <a:lnTo>
                      <a:pt x="5758" y="6325"/>
                    </a:lnTo>
                    <a:lnTo>
                      <a:pt x="6000" y="6220"/>
                    </a:lnTo>
                    <a:lnTo>
                      <a:pt x="6243" y="6128"/>
                    </a:lnTo>
                    <a:lnTo>
                      <a:pt x="6492" y="6048"/>
                    </a:lnTo>
                    <a:lnTo>
                      <a:pt x="6743" y="5981"/>
                    </a:lnTo>
                    <a:lnTo>
                      <a:pt x="6997" y="5925"/>
                    </a:lnTo>
                    <a:lnTo>
                      <a:pt x="7252" y="5882"/>
                    </a:lnTo>
                    <a:lnTo>
                      <a:pt x="7508" y="5851"/>
                    </a:lnTo>
                    <a:lnTo>
                      <a:pt x="7766" y="5833"/>
                    </a:lnTo>
                    <a:lnTo>
                      <a:pt x="8025" y="5827"/>
                    </a:lnTo>
                    <a:lnTo>
                      <a:pt x="8283" y="5833"/>
                    </a:lnTo>
                    <a:lnTo>
                      <a:pt x="8541" y="5851"/>
                    </a:lnTo>
                    <a:lnTo>
                      <a:pt x="8797" y="5882"/>
                    </a:lnTo>
                    <a:lnTo>
                      <a:pt x="9053" y="5925"/>
                    </a:lnTo>
                    <a:lnTo>
                      <a:pt x="9306" y="5981"/>
                    </a:lnTo>
                    <a:lnTo>
                      <a:pt x="9557" y="6048"/>
                    </a:lnTo>
                    <a:lnTo>
                      <a:pt x="9806" y="6127"/>
                    </a:lnTo>
                    <a:lnTo>
                      <a:pt x="10050" y="6219"/>
                    </a:lnTo>
                    <a:lnTo>
                      <a:pt x="10291" y="6324"/>
                    </a:lnTo>
                    <a:lnTo>
                      <a:pt x="10528" y="6440"/>
                    </a:lnTo>
                    <a:lnTo>
                      <a:pt x="10760" y="6570"/>
                    </a:lnTo>
                    <a:lnTo>
                      <a:pt x="10985" y="6710"/>
                    </a:lnTo>
                    <a:lnTo>
                      <a:pt x="11206" y="6864"/>
                    </a:lnTo>
                    <a:lnTo>
                      <a:pt x="11421" y="7029"/>
                    </a:lnTo>
                    <a:lnTo>
                      <a:pt x="11627" y="7208"/>
                    </a:lnTo>
                    <a:lnTo>
                      <a:pt x="11828" y="7398"/>
                    </a:lnTo>
                    <a:lnTo>
                      <a:pt x="11853" y="7424"/>
                    </a:lnTo>
                    <a:lnTo>
                      <a:pt x="11878" y="7449"/>
                    </a:lnTo>
                    <a:lnTo>
                      <a:pt x="11903" y="7475"/>
                    </a:lnTo>
                    <a:lnTo>
                      <a:pt x="11928" y="7501"/>
                    </a:lnTo>
                    <a:close/>
                  </a:path>
                </a:pathLst>
              </a:custGeom>
              <a:grpFill/>
              <a:ln w="9525">
                <a:noFill/>
                <a:round/>
                <a:headEnd/>
                <a:tailEnd/>
              </a:ln>
            </p:spPr>
            <p:txBody>
              <a:bodyPr/>
              <a:lstStyle/>
              <a:p>
                <a:pPr>
                  <a:defRPr/>
                </a:pPr>
                <a:endParaRPr lang="zh-CN" altLang="en-US"/>
              </a:p>
            </p:txBody>
          </p:sp>
        </p:grpSp>
      </p:grpSp>
      <p:sp>
        <p:nvSpPr>
          <p:cNvPr id="30" name="矩形 29"/>
          <p:cNvSpPr/>
          <p:nvPr/>
        </p:nvSpPr>
        <p:spPr>
          <a:xfrm>
            <a:off x="1042988" y="661988"/>
            <a:ext cx="3173412" cy="1200150"/>
          </a:xfrm>
          <a:prstGeom prst="rect">
            <a:avLst/>
          </a:prstGeom>
          <a:effectLst/>
        </p:spPr>
        <p:txBody>
          <a:bodyPr>
            <a:spAutoFit/>
          </a:bodyPr>
          <a:lstStyle/>
          <a:p>
            <a:pPr>
              <a:buClr>
                <a:schemeClr val="tx1">
                  <a:lumMod val="50000"/>
                  <a:lumOff val="50000"/>
                </a:schemeClr>
              </a:buClr>
              <a:buSzPct val="60000"/>
              <a:defRPr/>
            </a:pPr>
            <a:r>
              <a:rPr lang="zh-CN" altLang="en-US" sz="2000" b="1" kern="0" dirty="0">
                <a:latin typeface="微软雅黑" panose="020B0503020204020204" pitchFamily="34" charset="-122"/>
                <a:ea typeface="微软雅黑" panose="020B0503020204020204" pitchFamily="34" charset="-122"/>
                <a:cs typeface="Arial" pitchFamily="34" charset="0"/>
                <a:sym typeface="Arial"/>
              </a:rPr>
              <a:t>移动化 </a:t>
            </a:r>
            <a:endParaRPr lang="en-US" altLang="zh-CN" sz="2000" b="1" kern="0" dirty="0">
              <a:latin typeface="微软雅黑" panose="020B0503020204020204" pitchFamily="34" charset="-122"/>
              <a:ea typeface="微软雅黑" panose="020B0503020204020204" pitchFamily="34" charset="-122"/>
              <a:cs typeface="Arial" pitchFamily="34" charset="0"/>
              <a:sym typeface="Arial"/>
            </a:endParaRPr>
          </a:p>
          <a:p>
            <a:pPr>
              <a:buClr>
                <a:schemeClr val="tx1">
                  <a:lumMod val="50000"/>
                  <a:lumOff val="50000"/>
                </a:schemeClr>
              </a:buClr>
              <a:buSzPct val="60000"/>
              <a:defRPr/>
            </a:pPr>
            <a:r>
              <a:rPr lang="zh-CN" altLang="en-US" sz="1200" kern="0" dirty="0">
                <a:solidFill>
                  <a:srgbClr val="333333"/>
                </a:solidFill>
                <a:latin typeface="微软雅黑" panose="020B0503020204020204" pitchFamily="34" charset="-122"/>
                <a:ea typeface="微软雅黑" panose="020B0503020204020204" pitchFamily="34" charset="-122"/>
                <a:sym typeface="Arial"/>
              </a:rPr>
              <a:t>越来越多的学生与教师拥有了智能手机和</a:t>
            </a:r>
            <a:endParaRPr lang="en-US" altLang="zh-CN" sz="1200" kern="0" dirty="0">
              <a:solidFill>
                <a:srgbClr val="333333"/>
              </a:solidFill>
              <a:latin typeface="微软雅黑" panose="020B0503020204020204" pitchFamily="34" charset="-122"/>
              <a:ea typeface="微软雅黑" panose="020B0503020204020204" pitchFamily="34" charset="-122"/>
              <a:sym typeface="Arial"/>
            </a:endParaRPr>
          </a:p>
          <a:p>
            <a:pPr>
              <a:buClr>
                <a:schemeClr val="tx1">
                  <a:lumMod val="50000"/>
                  <a:lumOff val="50000"/>
                </a:schemeClr>
              </a:buClr>
              <a:buSzPct val="60000"/>
              <a:defRPr/>
            </a:pPr>
            <a:r>
              <a:rPr lang="zh-CN" altLang="en-US" sz="1200" kern="0" dirty="0">
                <a:solidFill>
                  <a:srgbClr val="333333"/>
                </a:solidFill>
                <a:latin typeface="微软雅黑" panose="020B0503020204020204" pitchFamily="34" charset="-122"/>
                <a:ea typeface="微软雅黑" panose="020B0503020204020204" pitchFamily="34" charset="-122"/>
                <a:sym typeface="Arial"/>
              </a:rPr>
              <a:t>平板电脑</a:t>
            </a:r>
            <a:r>
              <a:rPr lang="en-US" altLang="zh-CN" sz="2800" b="1" dirty="0">
                <a:solidFill>
                  <a:srgbClr val="CC0000"/>
                </a:solidFill>
                <a:latin typeface="微软雅黑" pitchFamily="34" charset="-122"/>
                <a:ea typeface="微软雅黑" pitchFamily="34" charset="-122"/>
                <a:cs typeface="Arial" pitchFamily="34" charset="0"/>
              </a:rPr>
              <a:t>80% </a:t>
            </a:r>
            <a:r>
              <a:rPr lang="zh-CN" altLang="en-US" sz="1200" kern="0" dirty="0">
                <a:solidFill>
                  <a:srgbClr val="333333"/>
                </a:solidFill>
                <a:latin typeface="微软雅黑" panose="020B0503020204020204" pitchFamily="34" charset="-122"/>
                <a:ea typeface="微软雅黑" panose="020B0503020204020204" pitchFamily="34" charset="-122"/>
                <a:sym typeface="Arial"/>
              </a:rPr>
              <a:t>以上教职工使用自</a:t>
            </a:r>
            <a:r>
              <a:rPr lang="zh-CN" altLang="en-US" sz="1200" kern="0" dirty="0" smtClean="0">
                <a:solidFill>
                  <a:srgbClr val="333333"/>
                </a:solidFill>
                <a:latin typeface="微软雅黑" panose="020B0503020204020204" pitchFamily="34" charset="-122"/>
                <a:ea typeface="微软雅黑" panose="020B0503020204020204" pitchFamily="34" charset="-122"/>
                <a:sym typeface="Arial"/>
              </a:rPr>
              <a:t>带智能手机和</a:t>
            </a:r>
            <a:r>
              <a:rPr lang="zh-CN" altLang="en-US" sz="1200" kern="0" dirty="0">
                <a:solidFill>
                  <a:srgbClr val="333333"/>
                </a:solidFill>
                <a:latin typeface="微软雅黑" panose="020B0503020204020204" pitchFamily="34" charset="-122"/>
                <a:ea typeface="微软雅黑" panose="020B0503020204020204" pitchFamily="34" charset="-122"/>
                <a:sym typeface="Arial"/>
              </a:rPr>
              <a:t>平板电脑</a:t>
            </a:r>
            <a:endParaRPr lang="en-US" altLang="zh-CN" sz="1400" b="1" kern="0" dirty="0">
              <a:latin typeface="微软雅黑" panose="020B0503020204020204" pitchFamily="34" charset="-122"/>
              <a:ea typeface="微软雅黑" panose="020B0503020204020204" pitchFamily="34" charset="-122"/>
              <a:cs typeface="Arial" pitchFamily="34" charset="0"/>
              <a:sym typeface="Arial"/>
            </a:endParaRPr>
          </a:p>
        </p:txBody>
      </p:sp>
      <p:grpSp>
        <p:nvGrpSpPr>
          <p:cNvPr id="14347" name="组合 30"/>
          <p:cNvGrpSpPr>
            <a:grpSpLocks/>
          </p:cNvGrpSpPr>
          <p:nvPr/>
        </p:nvGrpSpPr>
        <p:grpSpPr bwMode="auto">
          <a:xfrm>
            <a:off x="4521200" y="663575"/>
            <a:ext cx="503238" cy="503238"/>
            <a:chOff x="3213874" y="976270"/>
            <a:chExt cx="1069549" cy="1069549"/>
          </a:xfrm>
        </p:grpSpPr>
        <p:sp>
          <p:nvSpPr>
            <p:cNvPr id="32" name="椭圆 31"/>
            <p:cNvSpPr/>
            <p:nvPr/>
          </p:nvSpPr>
          <p:spPr bwMode="auto">
            <a:xfrm>
              <a:off x="3213874" y="976270"/>
              <a:ext cx="1069549" cy="1069549"/>
            </a:xfrm>
            <a:prstGeom prst="ellipse">
              <a:avLst/>
            </a:prstGeom>
            <a:gradFill>
              <a:gsLst>
                <a:gs pos="1250">
                  <a:srgbClr val="E60000"/>
                </a:gs>
                <a:gs pos="100000">
                  <a:srgbClr val="990000"/>
                </a:gs>
              </a:gsLst>
              <a:lin ang="5400000" scaled="0"/>
            </a:gradFill>
            <a:ln>
              <a:noFill/>
            </a:ln>
            <a:effectLst>
              <a:outerShdw blurRad="63500" algn="ctr" rotWithShape="0">
                <a:prstClr val="black">
                  <a:alpha val="7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lIns="0" tIns="0" rIns="0" bIns="0" anchor="ctr"/>
            <a:lstStyle/>
            <a:p>
              <a:pPr algn="ctr">
                <a:defRPr/>
              </a:pPr>
              <a:endParaRPr lang="zh-CN" altLang="en-US" sz="800" b="1" kern="0">
                <a:solidFill>
                  <a:schemeClr val="bg1"/>
                </a:solidFill>
                <a:latin typeface="Arial"/>
                <a:ea typeface="微软雅黑"/>
                <a:sym typeface="Arial"/>
              </a:endParaRPr>
            </a:p>
          </p:txBody>
        </p:sp>
        <p:grpSp>
          <p:nvGrpSpPr>
            <p:cNvPr id="33" name="组合 151"/>
            <p:cNvGrpSpPr/>
            <p:nvPr/>
          </p:nvGrpSpPr>
          <p:grpSpPr>
            <a:xfrm>
              <a:off x="3325165" y="1233137"/>
              <a:ext cx="856069" cy="528302"/>
              <a:chOff x="583374" y="1368457"/>
              <a:chExt cx="1206823" cy="744762"/>
            </a:xfrm>
            <a:effectLst>
              <a:outerShdw blurRad="50800" dist="38100" dir="2700000" algn="tl" rotWithShape="0">
                <a:prstClr val="black">
                  <a:alpha val="40000"/>
                </a:prstClr>
              </a:outerShdw>
            </a:effectLst>
          </p:grpSpPr>
          <p:sp>
            <p:nvSpPr>
              <p:cNvPr id="34" name="Freeform 12"/>
              <p:cNvSpPr>
                <a:spLocks noEditPoints="1"/>
              </p:cNvSpPr>
              <p:nvPr/>
            </p:nvSpPr>
            <p:spPr bwMode="auto">
              <a:xfrm>
                <a:off x="583374" y="1513523"/>
                <a:ext cx="927437" cy="599696"/>
              </a:xfrm>
              <a:custGeom>
                <a:avLst/>
                <a:gdLst>
                  <a:gd name="T0" fmla="*/ 817 w 1082"/>
                  <a:gd name="T1" fmla="*/ 199 h 700"/>
                  <a:gd name="T2" fmla="*/ 786 w 1082"/>
                  <a:gd name="T3" fmla="*/ 200 h 700"/>
                  <a:gd name="T4" fmla="*/ 515 w 1082"/>
                  <a:gd name="T5" fmla="*/ 0 h 700"/>
                  <a:gd name="T6" fmla="*/ 254 w 1082"/>
                  <a:gd name="T7" fmla="*/ 169 h 700"/>
                  <a:gd name="T8" fmla="*/ 0 w 1082"/>
                  <a:gd name="T9" fmla="*/ 434 h 700"/>
                  <a:gd name="T10" fmla="*/ 281 w 1082"/>
                  <a:gd name="T11" fmla="*/ 700 h 700"/>
                  <a:gd name="T12" fmla="*/ 817 w 1082"/>
                  <a:gd name="T13" fmla="*/ 700 h 700"/>
                  <a:gd name="T14" fmla="*/ 1082 w 1082"/>
                  <a:gd name="T15" fmla="*/ 449 h 700"/>
                  <a:gd name="T16" fmla="*/ 817 w 1082"/>
                  <a:gd name="T17" fmla="*/ 199 h 700"/>
                  <a:gd name="T18" fmla="*/ 762 w 1082"/>
                  <a:gd name="T19" fmla="*/ 667 h 700"/>
                  <a:gd name="T20" fmla="*/ 288 w 1082"/>
                  <a:gd name="T21" fmla="*/ 667 h 700"/>
                  <a:gd name="T22" fmla="*/ 39 w 1082"/>
                  <a:gd name="T23" fmla="*/ 432 h 700"/>
                  <a:gd name="T24" fmla="*/ 265 w 1082"/>
                  <a:gd name="T25" fmla="*/ 198 h 700"/>
                  <a:gd name="T26" fmla="*/ 495 w 1082"/>
                  <a:gd name="T27" fmla="*/ 48 h 700"/>
                  <a:gd name="T28" fmla="*/ 730 w 1082"/>
                  <a:gd name="T29" fmla="*/ 251 h 700"/>
                  <a:gd name="T30" fmla="*/ 758 w 1082"/>
                  <a:gd name="T31" fmla="*/ 250 h 700"/>
                  <a:gd name="T32" fmla="*/ 1002 w 1082"/>
                  <a:gd name="T33" fmla="*/ 445 h 700"/>
                  <a:gd name="T34" fmla="*/ 762 w 1082"/>
                  <a:gd name="T35" fmla="*/ 66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2" h="700">
                    <a:moveTo>
                      <a:pt x="817" y="199"/>
                    </a:moveTo>
                    <a:cubicBezTo>
                      <a:pt x="807" y="199"/>
                      <a:pt x="796" y="199"/>
                      <a:pt x="786" y="200"/>
                    </a:cubicBezTo>
                    <a:cubicBezTo>
                      <a:pt x="756" y="85"/>
                      <a:pt x="646" y="0"/>
                      <a:pt x="515" y="0"/>
                    </a:cubicBezTo>
                    <a:cubicBezTo>
                      <a:pt x="396" y="0"/>
                      <a:pt x="295" y="70"/>
                      <a:pt x="254" y="169"/>
                    </a:cubicBezTo>
                    <a:cubicBezTo>
                      <a:pt x="112" y="182"/>
                      <a:pt x="0" y="295"/>
                      <a:pt x="0" y="434"/>
                    </a:cubicBezTo>
                    <a:cubicBezTo>
                      <a:pt x="0" y="581"/>
                      <a:pt x="126" y="700"/>
                      <a:pt x="281" y="700"/>
                    </a:cubicBezTo>
                    <a:cubicBezTo>
                      <a:pt x="402" y="700"/>
                      <a:pt x="698" y="700"/>
                      <a:pt x="817" y="700"/>
                    </a:cubicBezTo>
                    <a:cubicBezTo>
                      <a:pt x="964" y="700"/>
                      <a:pt x="1082" y="587"/>
                      <a:pt x="1082" y="449"/>
                    </a:cubicBezTo>
                    <a:cubicBezTo>
                      <a:pt x="1082" y="311"/>
                      <a:pt x="964" y="199"/>
                      <a:pt x="817" y="199"/>
                    </a:cubicBezTo>
                    <a:close/>
                    <a:moveTo>
                      <a:pt x="762" y="667"/>
                    </a:moveTo>
                    <a:cubicBezTo>
                      <a:pt x="657" y="667"/>
                      <a:pt x="395" y="667"/>
                      <a:pt x="288" y="667"/>
                    </a:cubicBezTo>
                    <a:cubicBezTo>
                      <a:pt x="151" y="667"/>
                      <a:pt x="39" y="562"/>
                      <a:pt x="39" y="432"/>
                    </a:cubicBezTo>
                    <a:cubicBezTo>
                      <a:pt x="39" y="309"/>
                      <a:pt x="138" y="209"/>
                      <a:pt x="265" y="198"/>
                    </a:cubicBezTo>
                    <a:cubicBezTo>
                      <a:pt x="300" y="110"/>
                      <a:pt x="390" y="48"/>
                      <a:pt x="495" y="48"/>
                    </a:cubicBezTo>
                    <a:cubicBezTo>
                      <a:pt x="611" y="48"/>
                      <a:pt x="704" y="149"/>
                      <a:pt x="730" y="251"/>
                    </a:cubicBezTo>
                    <a:cubicBezTo>
                      <a:pt x="740" y="250"/>
                      <a:pt x="749" y="250"/>
                      <a:pt x="758" y="250"/>
                    </a:cubicBezTo>
                    <a:cubicBezTo>
                      <a:pt x="906" y="245"/>
                      <a:pt x="1002" y="323"/>
                      <a:pt x="1002" y="445"/>
                    </a:cubicBezTo>
                    <a:cubicBezTo>
                      <a:pt x="1002" y="568"/>
                      <a:pt x="892" y="667"/>
                      <a:pt x="762" y="667"/>
                    </a:cubicBezTo>
                    <a:close/>
                  </a:path>
                </a:pathLst>
              </a:custGeom>
              <a:solidFill>
                <a:schemeClr val="bg1"/>
              </a:solidFill>
              <a:ln>
                <a:noFill/>
              </a:ln>
              <a:effectLst/>
            </p:spPr>
            <p:txBody>
              <a:bodyPr/>
              <a:lstStyle/>
              <a:p>
                <a:pPr>
                  <a:defRPr/>
                </a:pPr>
                <a:endParaRPr lang="zh-CN" altLang="en-US"/>
              </a:p>
            </p:txBody>
          </p:sp>
          <p:sp>
            <p:nvSpPr>
              <p:cNvPr id="35" name="Freeform 12"/>
              <p:cNvSpPr>
                <a:spLocks noEditPoints="1"/>
              </p:cNvSpPr>
              <p:nvPr/>
            </p:nvSpPr>
            <p:spPr bwMode="auto">
              <a:xfrm>
                <a:off x="1102132" y="1368457"/>
                <a:ext cx="688065" cy="444914"/>
              </a:xfrm>
              <a:custGeom>
                <a:avLst/>
                <a:gdLst>
                  <a:gd name="T0" fmla="*/ 817 w 1082"/>
                  <a:gd name="T1" fmla="*/ 199 h 700"/>
                  <a:gd name="T2" fmla="*/ 786 w 1082"/>
                  <a:gd name="T3" fmla="*/ 200 h 700"/>
                  <a:gd name="T4" fmla="*/ 515 w 1082"/>
                  <a:gd name="T5" fmla="*/ 0 h 700"/>
                  <a:gd name="T6" fmla="*/ 254 w 1082"/>
                  <a:gd name="T7" fmla="*/ 169 h 700"/>
                  <a:gd name="T8" fmla="*/ 0 w 1082"/>
                  <a:gd name="T9" fmla="*/ 434 h 700"/>
                  <a:gd name="T10" fmla="*/ 281 w 1082"/>
                  <a:gd name="T11" fmla="*/ 700 h 700"/>
                  <a:gd name="T12" fmla="*/ 817 w 1082"/>
                  <a:gd name="T13" fmla="*/ 700 h 700"/>
                  <a:gd name="T14" fmla="*/ 1082 w 1082"/>
                  <a:gd name="T15" fmla="*/ 449 h 700"/>
                  <a:gd name="T16" fmla="*/ 817 w 1082"/>
                  <a:gd name="T17" fmla="*/ 199 h 700"/>
                  <a:gd name="T18" fmla="*/ 762 w 1082"/>
                  <a:gd name="T19" fmla="*/ 667 h 700"/>
                  <a:gd name="T20" fmla="*/ 288 w 1082"/>
                  <a:gd name="T21" fmla="*/ 667 h 700"/>
                  <a:gd name="T22" fmla="*/ 39 w 1082"/>
                  <a:gd name="T23" fmla="*/ 432 h 700"/>
                  <a:gd name="T24" fmla="*/ 265 w 1082"/>
                  <a:gd name="T25" fmla="*/ 198 h 700"/>
                  <a:gd name="T26" fmla="*/ 495 w 1082"/>
                  <a:gd name="T27" fmla="*/ 48 h 700"/>
                  <a:gd name="T28" fmla="*/ 730 w 1082"/>
                  <a:gd name="T29" fmla="*/ 251 h 700"/>
                  <a:gd name="T30" fmla="*/ 758 w 1082"/>
                  <a:gd name="T31" fmla="*/ 250 h 700"/>
                  <a:gd name="T32" fmla="*/ 1002 w 1082"/>
                  <a:gd name="T33" fmla="*/ 445 h 700"/>
                  <a:gd name="T34" fmla="*/ 762 w 1082"/>
                  <a:gd name="T35" fmla="*/ 66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2" h="700">
                    <a:moveTo>
                      <a:pt x="817" y="199"/>
                    </a:moveTo>
                    <a:cubicBezTo>
                      <a:pt x="807" y="199"/>
                      <a:pt x="796" y="199"/>
                      <a:pt x="786" y="200"/>
                    </a:cubicBezTo>
                    <a:cubicBezTo>
                      <a:pt x="756" y="85"/>
                      <a:pt x="646" y="0"/>
                      <a:pt x="515" y="0"/>
                    </a:cubicBezTo>
                    <a:cubicBezTo>
                      <a:pt x="396" y="0"/>
                      <a:pt x="295" y="70"/>
                      <a:pt x="254" y="169"/>
                    </a:cubicBezTo>
                    <a:cubicBezTo>
                      <a:pt x="112" y="182"/>
                      <a:pt x="0" y="295"/>
                      <a:pt x="0" y="434"/>
                    </a:cubicBezTo>
                    <a:cubicBezTo>
                      <a:pt x="0" y="581"/>
                      <a:pt x="126" y="700"/>
                      <a:pt x="281" y="700"/>
                    </a:cubicBezTo>
                    <a:cubicBezTo>
                      <a:pt x="402" y="700"/>
                      <a:pt x="698" y="700"/>
                      <a:pt x="817" y="700"/>
                    </a:cubicBezTo>
                    <a:cubicBezTo>
                      <a:pt x="964" y="700"/>
                      <a:pt x="1082" y="587"/>
                      <a:pt x="1082" y="449"/>
                    </a:cubicBezTo>
                    <a:cubicBezTo>
                      <a:pt x="1082" y="311"/>
                      <a:pt x="964" y="199"/>
                      <a:pt x="817" y="199"/>
                    </a:cubicBezTo>
                    <a:close/>
                    <a:moveTo>
                      <a:pt x="762" y="667"/>
                    </a:moveTo>
                    <a:cubicBezTo>
                      <a:pt x="657" y="667"/>
                      <a:pt x="395" y="667"/>
                      <a:pt x="288" y="667"/>
                    </a:cubicBezTo>
                    <a:cubicBezTo>
                      <a:pt x="151" y="667"/>
                      <a:pt x="39" y="562"/>
                      <a:pt x="39" y="432"/>
                    </a:cubicBezTo>
                    <a:cubicBezTo>
                      <a:pt x="39" y="309"/>
                      <a:pt x="138" y="209"/>
                      <a:pt x="265" y="198"/>
                    </a:cubicBezTo>
                    <a:cubicBezTo>
                      <a:pt x="300" y="110"/>
                      <a:pt x="390" y="48"/>
                      <a:pt x="495" y="48"/>
                    </a:cubicBezTo>
                    <a:cubicBezTo>
                      <a:pt x="611" y="48"/>
                      <a:pt x="704" y="149"/>
                      <a:pt x="730" y="251"/>
                    </a:cubicBezTo>
                    <a:cubicBezTo>
                      <a:pt x="740" y="250"/>
                      <a:pt x="749" y="250"/>
                      <a:pt x="758" y="250"/>
                    </a:cubicBezTo>
                    <a:cubicBezTo>
                      <a:pt x="906" y="245"/>
                      <a:pt x="1002" y="323"/>
                      <a:pt x="1002" y="445"/>
                    </a:cubicBezTo>
                    <a:cubicBezTo>
                      <a:pt x="1002" y="568"/>
                      <a:pt x="892" y="667"/>
                      <a:pt x="762" y="667"/>
                    </a:cubicBezTo>
                    <a:close/>
                  </a:path>
                </a:pathLst>
              </a:custGeom>
              <a:solidFill>
                <a:schemeClr val="bg1"/>
              </a:solidFill>
              <a:ln>
                <a:noFill/>
              </a:ln>
              <a:effectLst/>
            </p:spPr>
            <p:txBody>
              <a:bodyPr/>
              <a:lstStyle/>
              <a:p>
                <a:pPr>
                  <a:defRPr/>
                </a:pPr>
                <a:endParaRPr lang="zh-CN" altLang="en-US"/>
              </a:p>
            </p:txBody>
          </p:sp>
        </p:grpSp>
      </p:grpSp>
      <p:sp>
        <p:nvSpPr>
          <p:cNvPr id="36" name="矩形 35"/>
          <p:cNvSpPr/>
          <p:nvPr/>
        </p:nvSpPr>
        <p:spPr>
          <a:xfrm>
            <a:off x="5149499" y="520567"/>
            <a:ext cx="3581400" cy="1168400"/>
          </a:xfrm>
          <a:prstGeom prst="rect">
            <a:avLst/>
          </a:prstGeom>
          <a:effectLst/>
        </p:spPr>
        <p:txBody>
          <a:bodyPr>
            <a:spAutoFit/>
          </a:bodyPr>
          <a:lstStyle/>
          <a:p>
            <a:pPr>
              <a:buClr>
                <a:schemeClr val="tx1">
                  <a:lumMod val="50000"/>
                  <a:lumOff val="50000"/>
                </a:schemeClr>
              </a:buClr>
              <a:buSzPct val="60000"/>
              <a:defRPr/>
            </a:pPr>
            <a:r>
              <a:rPr lang="zh-CN" altLang="en-US" sz="2000" b="1" kern="0" dirty="0">
                <a:latin typeface="微软雅黑" panose="020B0503020204020204" pitchFamily="34" charset="-122"/>
                <a:ea typeface="微软雅黑" panose="020B0503020204020204" pitchFamily="34" charset="-122"/>
                <a:cs typeface="Arial" pitchFamily="34" charset="0"/>
                <a:sym typeface="Arial"/>
              </a:rPr>
              <a:t>大数据 </a:t>
            </a:r>
            <a:endParaRPr lang="en-US" altLang="zh-CN" sz="2000" b="1" kern="0" dirty="0">
              <a:latin typeface="微软雅黑" panose="020B0503020204020204" pitchFamily="34" charset="-122"/>
              <a:ea typeface="微软雅黑" panose="020B0503020204020204" pitchFamily="34" charset="-122"/>
              <a:cs typeface="Arial" pitchFamily="34" charset="0"/>
              <a:sym typeface="Arial"/>
            </a:endParaRPr>
          </a:p>
          <a:p>
            <a:pPr>
              <a:buClr>
                <a:schemeClr val="tx1">
                  <a:lumMod val="50000"/>
                  <a:lumOff val="50000"/>
                </a:schemeClr>
              </a:buClr>
              <a:buSzPct val="60000"/>
              <a:defRPr/>
            </a:pPr>
            <a:r>
              <a:rPr lang="zh-CN" altLang="en-US" sz="1200" kern="0" dirty="0">
                <a:solidFill>
                  <a:srgbClr val="333333"/>
                </a:solidFill>
                <a:latin typeface="微软雅黑" panose="020B0503020204020204" pitchFamily="34" charset="-122"/>
                <a:ea typeface="微软雅黑" panose="020B0503020204020204" pitchFamily="34" charset="-122"/>
                <a:sym typeface="Arial"/>
              </a:rPr>
              <a:t>校园网应用数据随着教学应用的丰富化而呈现倍数增长</a:t>
            </a:r>
            <a:r>
              <a:rPr lang="en-US" altLang="zh-CN" sz="1200" kern="0" dirty="0">
                <a:solidFill>
                  <a:srgbClr val="333333"/>
                </a:solidFill>
                <a:latin typeface="微软雅黑" panose="020B0503020204020204" pitchFamily="34" charset="-122"/>
                <a:ea typeface="微软雅黑" panose="020B0503020204020204" pitchFamily="34" charset="-122"/>
                <a:sym typeface="Arial"/>
              </a:rPr>
              <a:t>, 2011</a:t>
            </a:r>
            <a:r>
              <a:rPr lang="zh-CN" altLang="en-US" sz="1200" kern="0" dirty="0">
                <a:solidFill>
                  <a:srgbClr val="333333"/>
                </a:solidFill>
                <a:latin typeface="微软雅黑" panose="020B0503020204020204" pitchFamily="34" charset="-122"/>
                <a:ea typeface="微软雅黑" panose="020B0503020204020204" pitchFamily="34" charset="-122"/>
                <a:sym typeface="Arial"/>
              </a:rPr>
              <a:t>年企业部署私有云已经提升到</a:t>
            </a:r>
            <a:r>
              <a:rPr lang="en-US" altLang="zh-CN" sz="2400" b="1" dirty="0">
                <a:solidFill>
                  <a:srgbClr val="CC0000"/>
                </a:solidFill>
                <a:latin typeface="微软雅黑" pitchFamily="34" charset="-122"/>
                <a:ea typeface="微软雅黑" pitchFamily="34" charset="-122"/>
                <a:cs typeface="Arial" pitchFamily="34" charset="0"/>
              </a:rPr>
              <a:t>45%</a:t>
            </a:r>
            <a:endParaRPr lang="zh-CN" altLang="en-US" sz="1200" dirty="0">
              <a:latin typeface="微软雅黑" panose="020B0503020204020204" pitchFamily="34" charset="-122"/>
              <a:ea typeface="微软雅黑" panose="020B0503020204020204" pitchFamily="34" charset="-122"/>
            </a:endParaRPr>
          </a:p>
          <a:p>
            <a:pPr>
              <a:buClr>
                <a:schemeClr val="tx1">
                  <a:lumMod val="50000"/>
                  <a:lumOff val="50000"/>
                </a:schemeClr>
              </a:buClr>
              <a:buSzPct val="60000"/>
              <a:defRPr/>
            </a:pPr>
            <a:endParaRPr lang="en-US" altLang="zh-CN" sz="1400" kern="0" dirty="0">
              <a:solidFill>
                <a:srgbClr val="333333"/>
              </a:solidFill>
              <a:latin typeface="微软雅黑" panose="020B0503020204020204" pitchFamily="34" charset="-122"/>
              <a:ea typeface="微软雅黑" panose="020B0503020204020204" pitchFamily="34" charset="-122"/>
              <a:sym typeface="Arial"/>
            </a:endParaRPr>
          </a:p>
        </p:txBody>
      </p:sp>
      <p:sp>
        <p:nvSpPr>
          <p:cNvPr id="14349" name="Title 2"/>
          <p:cNvSpPr txBox="1">
            <a:spLocks/>
          </p:cNvSpPr>
          <p:nvPr/>
        </p:nvSpPr>
        <p:spPr bwMode="auto">
          <a:xfrm>
            <a:off x="395288" y="134938"/>
            <a:ext cx="860901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nSpc>
                <a:spcPct val="100000"/>
              </a:lnSpc>
              <a:buClrTx/>
              <a:buSzTx/>
              <a:buFontTx/>
              <a:buNone/>
            </a:pPr>
            <a:r>
              <a:rPr lang="zh-CN" altLang="en-US" sz="2800" b="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高等教育</a:t>
            </a:r>
            <a:r>
              <a:rPr lang="zh-CN" altLang="en-US" sz="2800" b="0"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信息化快速发展</a:t>
            </a:r>
            <a:endParaRPr lang="zh-CN" altLang="en-US" sz="2800" b="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transition advClick="0" advTm="8000">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346075" y="712788"/>
            <a:ext cx="4478338" cy="3919537"/>
          </a:xfrm>
          <a:prstGeom prst="rect">
            <a:avLst/>
          </a:prstGeom>
          <a:solidFill>
            <a:srgbClr val="EAEAEA"/>
          </a:solidFill>
          <a:ln>
            <a:solidFill>
              <a:schemeClr val="tx1"/>
            </a:solidFill>
          </a:ln>
          <a:effectLst/>
        </p:spPr>
        <p:txBody>
          <a:bodyPr lIns="81619" tIns="40810" rIns="81619" bIns="40810" anchor="ctr"/>
          <a:lstStyle/>
          <a:p>
            <a:pPr algn="ctr">
              <a:defRPr/>
            </a:pPr>
            <a:endParaRPr lang="zh-CN" altLang="en-US" dirty="0">
              <a:solidFill>
                <a:srgbClr val="990000"/>
              </a:solidFill>
              <a:latin typeface="+mn-ea"/>
              <a:ea typeface="+mn-ea"/>
            </a:endParaRPr>
          </a:p>
        </p:txBody>
      </p:sp>
      <p:sp>
        <p:nvSpPr>
          <p:cNvPr id="56323" name="Rectangle 2"/>
          <p:cNvSpPr>
            <a:spLocks noChangeArrowheads="1"/>
          </p:cNvSpPr>
          <p:nvPr/>
        </p:nvSpPr>
        <p:spPr bwMode="auto">
          <a:xfrm>
            <a:off x="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nSpc>
                <a:spcPct val="100000"/>
              </a:lnSpc>
              <a:buClrTx/>
              <a:buSzTx/>
              <a:buFontTx/>
              <a:buNone/>
            </a:pPr>
            <a:endParaRPr lang="zh-CN" altLang="en-US" sz="1800" b="0">
              <a:solidFill>
                <a:srgbClr val="000000"/>
              </a:solidFill>
              <a:latin typeface="微软雅黑" panose="020B0503020204020204" pitchFamily="34" charset="-122"/>
              <a:ea typeface="微软雅黑" panose="020B0503020204020204" pitchFamily="34" charset="-122"/>
            </a:endParaRPr>
          </a:p>
        </p:txBody>
      </p:sp>
      <p:sp>
        <p:nvSpPr>
          <p:cNvPr id="56324" name="Rectangle 8"/>
          <p:cNvSpPr>
            <a:spLocks noChangeArrowheads="1"/>
          </p:cNvSpPr>
          <p:nvPr/>
        </p:nvSpPr>
        <p:spPr bwMode="auto">
          <a:xfrm>
            <a:off x="406400" y="123825"/>
            <a:ext cx="770731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085" tIns="40043" rIns="80085" bIns="40043" anchor="ctr"/>
          <a:lstStyle>
            <a:lvl1pPr defTabSz="800100">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80010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8001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8001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8001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8001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8001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8001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8001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nSpc>
                <a:spcPct val="100000"/>
              </a:lnSpc>
              <a:buClrTx/>
              <a:buSzTx/>
              <a:buFontTx/>
              <a:buNone/>
            </a:pPr>
            <a:r>
              <a:rPr lang="zh-CN" altLang="en-US" sz="2800" b="0">
                <a:solidFill>
                  <a:srgbClr val="C00000"/>
                </a:solidFill>
                <a:latin typeface="微软雅黑" panose="020B0503020204020204" pitchFamily="34" charset="-122"/>
                <a:ea typeface="微软雅黑" panose="020B0503020204020204" pitchFamily="34" charset="-122"/>
              </a:rPr>
              <a:t>南开大学校园网建设</a:t>
            </a:r>
          </a:p>
        </p:txBody>
      </p:sp>
      <p:sp>
        <p:nvSpPr>
          <p:cNvPr id="731" name="Text Box 248"/>
          <p:cNvSpPr txBox="1">
            <a:spLocks noChangeArrowheads="1"/>
          </p:cNvSpPr>
          <p:nvPr/>
        </p:nvSpPr>
        <p:spPr bwMode="auto">
          <a:xfrm>
            <a:off x="336550" y="720725"/>
            <a:ext cx="4478338" cy="277813"/>
          </a:xfrm>
          <a:prstGeom prst="rect">
            <a:avLst/>
          </a:prstGeom>
          <a:solidFill>
            <a:srgbClr val="C00000"/>
          </a:solidFill>
          <a:ln w="12700" algn="ctr">
            <a:noFill/>
            <a:miter lim="800000"/>
            <a:headEnd/>
            <a:tailEnd/>
          </a:ln>
          <a:effectLst>
            <a:outerShdw blurRad="50800" dist="50800" dir="5400000" algn="ctr" rotWithShape="0">
              <a:schemeClr val="bg1"/>
            </a:outerShdw>
          </a:effectLst>
        </p:spPr>
        <p:txBody>
          <a:bodyPr lIns="91427" tIns="45714" rIns="91427" bIns="45714">
            <a:spAutoFit/>
          </a:bodyPr>
          <a:lstStyle/>
          <a:p>
            <a:pPr algn="ctr" defTabSz="914270">
              <a:defRPr/>
            </a:pPr>
            <a:r>
              <a:rPr lang="zh-CN" altLang="en-US" sz="1200" b="1" kern="0" dirty="0">
                <a:solidFill>
                  <a:schemeClr val="bg1"/>
                </a:solidFill>
                <a:latin typeface="微软雅黑" pitchFamily="34" charset="-122"/>
                <a:ea typeface="微软雅黑" pitchFamily="34" charset="-122"/>
              </a:rPr>
              <a:t>客户需求</a:t>
            </a:r>
          </a:p>
        </p:txBody>
      </p:sp>
      <p:sp>
        <p:nvSpPr>
          <p:cNvPr id="734" name="Text Box 248"/>
          <p:cNvSpPr txBox="1">
            <a:spLocks noChangeArrowheads="1"/>
          </p:cNvSpPr>
          <p:nvPr/>
        </p:nvSpPr>
        <p:spPr bwMode="auto">
          <a:xfrm>
            <a:off x="341313" y="2262188"/>
            <a:ext cx="4443412" cy="277812"/>
          </a:xfrm>
          <a:prstGeom prst="rect">
            <a:avLst/>
          </a:prstGeom>
          <a:solidFill>
            <a:srgbClr val="C00000"/>
          </a:solidFill>
          <a:ln w="12700" algn="ctr">
            <a:noFill/>
            <a:miter lim="800000"/>
            <a:headEnd/>
            <a:tailEnd/>
          </a:ln>
          <a:effectLst/>
        </p:spPr>
        <p:txBody>
          <a:bodyPr lIns="91427" tIns="45714" rIns="91427" bIns="45714">
            <a:spAutoFit/>
          </a:bodyPr>
          <a:lstStyle/>
          <a:p>
            <a:pPr algn="ctr" defTabSz="914270">
              <a:defRPr/>
            </a:pPr>
            <a:r>
              <a:rPr lang="zh-CN" altLang="en-US" sz="1200" b="1" kern="0" dirty="0">
                <a:solidFill>
                  <a:schemeClr val="bg1"/>
                </a:solidFill>
                <a:latin typeface="微软雅黑" pitchFamily="34" charset="-122"/>
                <a:ea typeface="微软雅黑" pitchFamily="34" charset="-122"/>
              </a:rPr>
              <a:t>华为解决方案</a:t>
            </a:r>
          </a:p>
        </p:txBody>
      </p:sp>
      <p:sp>
        <p:nvSpPr>
          <p:cNvPr id="736" name="Text Box 248"/>
          <p:cNvSpPr txBox="1">
            <a:spLocks noChangeArrowheads="1"/>
          </p:cNvSpPr>
          <p:nvPr/>
        </p:nvSpPr>
        <p:spPr bwMode="auto">
          <a:xfrm>
            <a:off x="344488" y="3551238"/>
            <a:ext cx="4410075" cy="276225"/>
          </a:xfrm>
          <a:prstGeom prst="rect">
            <a:avLst/>
          </a:prstGeom>
          <a:solidFill>
            <a:srgbClr val="C00000"/>
          </a:solidFill>
          <a:ln w="12700" algn="ctr">
            <a:noFill/>
            <a:miter lim="800000"/>
            <a:headEnd/>
            <a:tailEnd/>
          </a:ln>
          <a:effectLst/>
        </p:spPr>
        <p:txBody>
          <a:bodyPr lIns="91427" tIns="45714" rIns="91427" bIns="45714">
            <a:spAutoFit/>
          </a:bodyPr>
          <a:lstStyle/>
          <a:p>
            <a:pPr algn="ctr" defTabSz="914270">
              <a:defRPr/>
            </a:pPr>
            <a:r>
              <a:rPr lang="zh-CN" altLang="en-US" sz="1200" b="1" kern="0" dirty="0">
                <a:solidFill>
                  <a:schemeClr val="bg1"/>
                </a:solidFill>
                <a:latin typeface="微软雅黑" pitchFamily="34" charset="-122"/>
                <a:ea typeface="微软雅黑" pitchFamily="34" charset="-122"/>
              </a:rPr>
              <a:t>客户价值</a:t>
            </a:r>
          </a:p>
        </p:txBody>
      </p:sp>
      <p:sp>
        <p:nvSpPr>
          <p:cNvPr id="56328" name="TextBox 88"/>
          <p:cNvSpPr txBox="1">
            <a:spLocks noChangeArrowheads="1"/>
          </p:cNvSpPr>
          <p:nvPr/>
        </p:nvSpPr>
        <p:spPr bwMode="auto">
          <a:xfrm>
            <a:off x="371475" y="968375"/>
            <a:ext cx="451485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marL="131763" indent="-131763" defTabSz="728663">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728663">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728663">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728663">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728663">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客户背景：</a:t>
            </a:r>
            <a:r>
              <a:rPr lang="zh-CN" altLang="en-US" sz="1000" b="0">
                <a:latin typeface="微软雅黑" panose="020B0503020204020204" pitchFamily="34" charset="-122"/>
                <a:ea typeface="微软雅黑" panose="020B0503020204020204" pitchFamily="34" charset="-122"/>
              </a:rPr>
              <a:t>南开</a:t>
            </a:r>
            <a:r>
              <a:rPr lang="zh-CN" altLang="zh-CN" sz="1000" b="0">
                <a:latin typeface="微软雅黑" panose="020B0503020204020204" pitchFamily="34" charset="-122"/>
                <a:ea typeface="微软雅黑" panose="020B0503020204020204" pitchFamily="34" charset="-122"/>
              </a:rPr>
              <a:t>大学</a:t>
            </a:r>
            <a:r>
              <a:rPr lang="zh-CN" altLang="en-US" sz="1000" b="0">
                <a:latin typeface="微软雅黑" panose="020B0503020204020204" pitchFamily="34" charset="-122"/>
                <a:ea typeface="微软雅黑" panose="020B0503020204020204" pitchFamily="34" charset="-122"/>
              </a:rPr>
              <a:t>肇始于</a:t>
            </a:r>
            <a:r>
              <a:rPr lang="en-US" altLang="zh-CN" sz="1000" b="0">
                <a:latin typeface="微软雅黑" panose="020B0503020204020204" pitchFamily="34" charset="-122"/>
                <a:ea typeface="微软雅黑" panose="020B0503020204020204" pitchFamily="34" charset="-122"/>
              </a:rPr>
              <a:t>1904</a:t>
            </a:r>
            <a:r>
              <a:rPr lang="zh-CN" altLang="en-US" sz="1000" b="0">
                <a:latin typeface="微软雅黑" panose="020B0503020204020204" pitchFamily="34" charset="-122"/>
                <a:ea typeface="微软雅黑" panose="020B0503020204020204" pitchFamily="34" charset="-122"/>
              </a:rPr>
              <a:t>年，正式成立于</a:t>
            </a:r>
            <a:r>
              <a:rPr lang="en-US" altLang="zh-CN" sz="1000" b="0">
                <a:latin typeface="微软雅黑" panose="020B0503020204020204" pitchFamily="34" charset="-122"/>
                <a:ea typeface="微软雅黑" panose="020B0503020204020204" pitchFamily="34" charset="-122"/>
              </a:rPr>
              <a:t>1919</a:t>
            </a:r>
            <a:r>
              <a:rPr lang="zh-CN" altLang="en-US" sz="1000" b="0">
                <a:latin typeface="微软雅黑" panose="020B0503020204020204" pitchFamily="34" charset="-122"/>
                <a:ea typeface="微软雅黑" panose="020B0503020204020204" pitchFamily="34" charset="-122"/>
              </a:rPr>
              <a:t>年，</a:t>
            </a:r>
            <a:r>
              <a:rPr lang="zh-CN" altLang="zh-CN" sz="1000" b="0">
                <a:latin typeface="微软雅黑" panose="020B0503020204020204" pitchFamily="34" charset="-122"/>
                <a:ea typeface="微软雅黑" panose="020B0503020204020204" pitchFamily="34" charset="-122"/>
              </a:rPr>
              <a:t>是国家</a:t>
            </a:r>
            <a:r>
              <a:rPr lang="en-US" altLang="zh-CN" sz="1000" b="0">
                <a:latin typeface="微软雅黑" panose="020B0503020204020204" pitchFamily="34" charset="-122"/>
                <a:ea typeface="微软雅黑" panose="020B0503020204020204" pitchFamily="34" charset="-122"/>
              </a:rPr>
              <a:t>“985</a:t>
            </a:r>
            <a:r>
              <a:rPr lang="zh-CN" altLang="zh-CN" sz="1000" b="0">
                <a:latin typeface="微软雅黑" panose="020B0503020204020204" pitchFamily="34" charset="-122"/>
                <a:ea typeface="微软雅黑" panose="020B0503020204020204" pitchFamily="34" charset="-122"/>
              </a:rPr>
              <a:t>工程</a:t>
            </a:r>
            <a:r>
              <a:rPr lang="en-US" altLang="zh-CN" sz="1000" b="0">
                <a:latin typeface="微软雅黑" panose="020B0503020204020204" pitchFamily="34" charset="-122"/>
                <a:ea typeface="微软雅黑" panose="020B0503020204020204" pitchFamily="34" charset="-122"/>
              </a:rPr>
              <a:t>”</a:t>
            </a:r>
            <a:r>
              <a:rPr lang="zh-CN" altLang="zh-CN" sz="1000" b="0">
                <a:latin typeface="微软雅黑" panose="020B0503020204020204" pitchFamily="34" charset="-122"/>
                <a:ea typeface="微软雅黑" panose="020B0503020204020204" pitchFamily="34" charset="-122"/>
              </a:rPr>
              <a:t>和</a:t>
            </a:r>
            <a:r>
              <a:rPr lang="en-US" altLang="zh-CN" sz="1000" b="0">
                <a:latin typeface="微软雅黑" panose="020B0503020204020204" pitchFamily="34" charset="-122"/>
                <a:ea typeface="微软雅黑" panose="020B0503020204020204" pitchFamily="34" charset="-122"/>
              </a:rPr>
              <a:t>“211</a:t>
            </a:r>
            <a:r>
              <a:rPr lang="zh-CN" altLang="zh-CN" sz="1000" b="0">
                <a:latin typeface="微软雅黑" panose="020B0503020204020204" pitchFamily="34" charset="-122"/>
                <a:ea typeface="微软雅黑" panose="020B0503020204020204" pitchFamily="34" charset="-122"/>
              </a:rPr>
              <a:t>工程</a:t>
            </a:r>
            <a:r>
              <a:rPr lang="en-US" altLang="zh-CN" sz="1000" b="0">
                <a:latin typeface="微软雅黑" panose="020B0503020204020204" pitchFamily="34" charset="-122"/>
                <a:ea typeface="微软雅黑" panose="020B0503020204020204" pitchFamily="34" charset="-122"/>
              </a:rPr>
              <a:t>”</a:t>
            </a:r>
            <a:r>
              <a:rPr lang="zh-CN" altLang="zh-CN" sz="1000" b="0">
                <a:latin typeface="微软雅黑" panose="020B0503020204020204" pitchFamily="34" charset="-122"/>
                <a:ea typeface="微软雅黑" panose="020B0503020204020204" pitchFamily="34" charset="-122"/>
              </a:rPr>
              <a:t>重点建设的教育部直属高校，综合实力位居国内高校前列，</a:t>
            </a:r>
            <a:r>
              <a:rPr lang="zh-CN" altLang="en-US" sz="1000" b="0">
                <a:latin typeface="微软雅黑" panose="020B0503020204020204" pitchFamily="34" charset="-122"/>
                <a:ea typeface="微软雅黑" panose="020B0503020204020204" pitchFamily="34" charset="-122"/>
              </a:rPr>
              <a:t>除主校区外，还有津南校区、迎水道校区、紫金山路校区（旅游与服务学院）、泰达校区（泰达学院）及新建的津南校区。全日制学生</a:t>
            </a:r>
            <a:r>
              <a:rPr lang="zh-CN" altLang="zh-CN" sz="1000" b="0">
                <a:latin typeface="微软雅黑" panose="020B0503020204020204" pitchFamily="34" charset="-122"/>
                <a:ea typeface="微软雅黑" panose="020B0503020204020204" pitchFamily="34" charset="-122"/>
              </a:rPr>
              <a:t>近</a:t>
            </a:r>
            <a:r>
              <a:rPr lang="en-US" altLang="zh-CN" sz="1000" b="0">
                <a:latin typeface="微软雅黑" panose="020B0503020204020204" pitchFamily="34" charset="-122"/>
                <a:ea typeface="微软雅黑" panose="020B0503020204020204" pitchFamily="34" charset="-122"/>
              </a:rPr>
              <a:t>3</a:t>
            </a:r>
            <a:r>
              <a:rPr lang="zh-CN" altLang="zh-CN" sz="1000" b="0">
                <a:latin typeface="微软雅黑" panose="020B0503020204020204" pitchFamily="34" charset="-122"/>
                <a:ea typeface="微软雅黑" panose="020B0503020204020204" pitchFamily="34" charset="-122"/>
              </a:rPr>
              <a:t>万人。</a:t>
            </a:r>
            <a:endParaRPr lang="en-US" altLang="zh-CN" sz="1000" b="0">
              <a:latin typeface="微软雅黑" panose="020B0503020204020204" pitchFamily="34" charset="-122"/>
              <a:ea typeface="微软雅黑" panose="020B0503020204020204" pitchFamily="34" charset="-122"/>
            </a:endParaRPr>
          </a:p>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需求与挑战：</a:t>
            </a:r>
            <a:r>
              <a:rPr lang="zh-CN" altLang="en-US" sz="1000" b="0">
                <a:latin typeface="微软雅黑" panose="020B0503020204020204" pitchFamily="34" charset="-122"/>
                <a:ea typeface="微软雅黑" panose="020B0503020204020204" pitchFamily="34" charset="-122"/>
              </a:rPr>
              <a:t>多个校区设备的统一管理，接入用户的统一</a:t>
            </a:r>
            <a:r>
              <a:rPr lang="zh-CN" altLang="zh-CN" sz="1000" b="0">
                <a:latin typeface="微软雅黑" panose="020B0503020204020204" pitchFamily="34" charset="-122"/>
                <a:ea typeface="微软雅黑" panose="020B0503020204020204" pitchFamily="34" charset="-122"/>
              </a:rPr>
              <a:t>管理</a:t>
            </a:r>
            <a:r>
              <a:rPr lang="zh-CN" altLang="en-US" sz="1000" b="0">
                <a:latin typeface="微软雅黑" panose="020B0503020204020204" pitchFamily="34" charset="-122"/>
                <a:ea typeface="微软雅黑" panose="020B0503020204020204" pitchFamily="34" charset="-122"/>
              </a:rPr>
              <a:t>，对</a:t>
            </a:r>
            <a:r>
              <a:rPr lang="zh-CN" altLang="zh-CN" sz="1000" b="0">
                <a:latin typeface="微软雅黑" panose="020B0503020204020204" pitchFamily="34" charset="-122"/>
                <a:ea typeface="微软雅黑" panose="020B0503020204020204" pitchFamily="34" charset="-122"/>
              </a:rPr>
              <a:t>并发处理性能及系统可靠性</a:t>
            </a:r>
            <a:r>
              <a:rPr lang="zh-CN" altLang="en-US" sz="1000" b="0">
                <a:latin typeface="微软雅黑" panose="020B0503020204020204" pitchFamily="34" charset="-122"/>
                <a:ea typeface="微软雅黑" panose="020B0503020204020204" pitchFamily="34" charset="-122"/>
              </a:rPr>
              <a:t>的要求等均是目前存在的问题</a:t>
            </a:r>
            <a:r>
              <a:rPr lang="zh-CN" altLang="zh-CN" sz="1000" b="0">
                <a:latin typeface="微软雅黑" panose="020B0503020204020204" pitchFamily="34" charset="-122"/>
                <a:ea typeface="微软雅黑" panose="020B0503020204020204" pitchFamily="34" charset="-122"/>
              </a:rPr>
              <a:t>；同时，</a:t>
            </a:r>
            <a:r>
              <a:rPr lang="zh-CN" altLang="en-US" sz="1000" b="0">
                <a:latin typeface="微软雅黑" panose="020B0503020204020204" pitchFamily="34" charset="-122"/>
                <a:ea typeface="微软雅黑" panose="020B0503020204020204" pitchFamily="34" charset="-122"/>
              </a:rPr>
              <a:t>有线无线的</a:t>
            </a:r>
            <a:r>
              <a:rPr lang="zh-CN" altLang="zh-CN" sz="1000" b="0">
                <a:latin typeface="微软雅黑" panose="020B0503020204020204" pitchFamily="34" charset="-122"/>
                <a:ea typeface="微软雅黑" panose="020B0503020204020204" pitchFamily="34" charset="-122"/>
              </a:rPr>
              <a:t>接入方式</a:t>
            </a:r>
            <a:r>
              <a:rPr lang="zh-CN" altLang="en-US" sz="1000" b="0">
                <a:latin typeface="微软雅黑" panose="020B0503020204020204" pitchFamily="34" charset="-122"/>
                <a:ea typeface="微软雅黑" panose="020B0503020204020204" pitchFamily="34" charset="-122"/>
              </a:rPr>
              <a:t>，以及不同的认证方式等也</a:t>
            </a:r>
            <a:r>
              <a:rPr lang="zh-CN" altLang="zh-CN" sz="1000" b="0">
                <a:latin typeface="微软雅黑" panose="020B0503020204020204" pitchFamily="34" charset="-122"/>
                <a:ea typeface="微软雅黑" panose="020B0503020204020204" pitchFamily="34" charset="-122"/>
              </a:rPr>
              <a:t>存在</a:t>
            </a:r>
            <a:r>
              <a:rPr lang="zh-CN" altLang="en-US" sz="1000" b="0">
                <a:latin typeface="微软雅黑" panose="020B0503020204020204" pitchFamily="34" charset="-122"/>
                <a:ea typeface="微软雅黑" panose="020B0503020204020204" pitchFamily="34" charset="-122"/>
              </a:rPr>
              <a:t>挑战</a:t>
            </a:r>
            <a:r>
              <a:rPr lang="zh-CN" altLang="zh-CN" sz="1000" b="0">
                <a:latin typeface="微软雅黑" panose="020B0503020204020204" pitchFamily="34" charset="-122"/>
                <a:ea typeface="微软雅黑" panose="020B0503020204020204" pitchFamily="34" charset="-122"/>
              </a:rPr>
              <a:t>。</a:t>
            </a:r>
            <a:endParaRPr lang="zh-CN" altLang="en-US" sz="1000" b="0">
              <a:latin typeface="微软雅黑" panose="020B0503020204020204" pitchFamily="34" charset="-122"/>
              <a:ea typeface="微软雅黑" panose="020B0503020204020204" pitchFamily="34" charset="-122"/>
            </a:endParaRPr>
          </a:p>
        </p:txBody>
      </p:sp>
      <p:sp>
        <p:nvSpPr>
          <p:cNvPr id="56329" name="TextBox 90"/>
          <p:cNvSpPr txBox="1">
            <a:spLocks noChangeArrowheads="1"/>
          </p:cNvSpPr>
          <p:nvPr/>
        </p:nvSpPr>
        <p:spPr bwMode="auto">
          <a:xfrm>
            <a:off x="363538" y="2489200"/>
            <a:ext cx="45227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marL="131763" indent="-131763" defTabSz="728663">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728663">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728663">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728663">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728663">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扁平化、高可靠性：</a:t>
            </a:r>
            <a:r>
              <a:rPr lang="zh-CN" altLang="en-US" sz="1000" b="0">
                <a:latin typeface="微软雅黑" panose="020B0503020204020204" pitchFamily="34" charset="-122"/>
                <a:ea typeface="微软雅黑" panose="020B0503020204020204" pitchFamily="34" charset="-122"/>
              </a:rPr>
              <a:t>主</a:t>
            </a:r>
            <a:r>
              <a:rPr lang="zh-CN" altLang="zh-CN" sz="1000" b="0">
                <a:latin typeface="微软雅黑" panose="020B0503020204020204" pitchFamily="34" charset="-122"/>
                <a:ea typeface="微软雅黑" panose="020B0503020204020204" pitchFamily="34" charset="-122"/>
              </a:rPr>
              <a:t>校区</a:t>
            </a:r>
            <a:r>
              <a:rPr lang="zh-CN" altLang="en-US" sz="1000" b="0">
                <a:latin typeface="微软雅黑" panose="020B0503020204020204" pitchFamily="34" charset="-122"/>
                <a:ea typeface="微软雅黑" panose="020B0503020204020204" pitchFamily="34" charset="-122"/>
              </a:rPr>
              <a:t>及津南新校区均冗余</a:t>
            </a:r>
            <a:r>
              <a:rPr lang="zh-CN" altLang="zh-CN" sz="1000" b="0">
                <a:latin typeface="微软雅黑" panose="020B0503020204020204" pitchFamily="34" charset="-122"/>
                <a:ea typeface="微软雅黑" panose="020B0503020204020204" pitchFamily="34" charset="-122"/>
              </a:rPr>
              <a:t>部署华为</a:t>
            </a:r>
            <a:r>
              <a:rPr lang="en-US" altLang="zh-CN" sz="1000" b="0">
                <a:latin typeface="微软雅黑" panose="020B0503020204020204" pitchFamily="34" charset="-122"/>
                <a:ea typeface="微软雅黑" panose="020B0503020204020204" pitchFamily="34" charset="-122"/>
              </a:rPr>
              <a:t>ME60</a:t>
            </a:r>
            <a:r>
              <a:rPr lang="zh-CN" altLang="zh-CN" sz="1000" b="0">
                <a:latin typeface="微软雅黑" panose="020B0503020204020204" pitchFamily="34" charset="-122"/>
                <a:ea typeface="微软雅黑" panose="020B0503020204020204" pitchFamily="34" charset="-122"/>
              </a:rPr>
              <a:t>多业务控制网关，对所有上网用户进行统一认证和计费、统一策略下发；全网</a:t>
            </a:r>
            <a:r>
              <a:rPr lang="zh-CN" altLang="en-US" sz="1000" b="0">
                <a:latin typeface="微软雅黑" panose="020B0503020204020204" pitchFamily="34" charset="-122"/>
                <a:ea typeface="微软雅黑" panose="020B0503020204020204" pitchFamily="34" charset="-122"/>
              </a:rPr>
              <a:t>无论是有线接入还是无线接入</a:t>
            </a:r>
            <a:r>
              <a:rPr lang="zh-CN" altLang="zh-CN" sz="1000" b="0">
                <a:latin typeface="微软雅黑" panose="020B0503020204020204" pitchFamily="34" charset="-122"/>
                <a:ea typeface="微软雅黑" panose="020B0503020204020204" pitchFamily="34" charset="-122"/>
              </a:rPr>
              <a:t>，</a:t>
            </a:r>
            <a:r>
              <a:rPr lang="zh-CN" altLang="en-US" sz="1000" b="0">
                <a:latin typeface="微软雅黑" panose="020B0503020204020204" pitchFamily="34" charset="-122"/>
                <a:ea typeface="微软雅黑" panose="020B0503020204020204" pitchFamily="34" charset="-122"/>
              </a:rPr>
              <a:t>无论何种</a:t>
            </a:r>
            <a:r>
              <a:rPr lang="zh-CN" altLang="zh-CN" sz="1000" b="0">
                <a:latin typeface="微软雅黑" panose="020B0503020204020204" pitchFamily="34" charset="-122"/>
                <a:ea typeface="微软雅黑" panose="020B0503020204020204" pitchFamily="34" charset="-122"/>
              </a:rPr>
              <a:t>准入</a:t>
            </a:r>
            <a:r>
              <a:rPr lang="zh-CN" altLang="en-US" sz="1000" b="0">
                <a:latin typeface="微软雅黑" panose="020B0503020204020204" pitchFamily="34" charset="-122"/>
                <a:ea typeface="微软雅黑" panose="020B0503020204020204" pitchFamily="34" charset="-122"/>
              </a:rPr>
              <a:t>认证方式，认证及策略</a:t>
            </a:r>
            <a:r>
              <a:rPr lang="zh-CN" altLang="zh-CN" sz="1000" b="0">
                <a:latin typeface="微软雅黑" panose="020B0503020204020204" pitchFamily="34" charset="-122"/>
                <a:ea typeface="微软雅黑" panose="020B0503020204020204" pitchFamily="34" charset="-122"/>
              </a:rPr>
              <a:t>全部放在</a:t>
            </a:r>
            <a:r>
              <a:rPr lang="en-US" altLang="zh-CN" sz="1000" b="0">
                <a:latin typeface="微软雅黑" panose="020B0503020204020204" pitchFamily="34" charset="-122"/>
                <a:ea typeface="微软雅黑" panose="020B0503020204020204" pitchFamily="34" charset="-122"/>
              </a:rPr>
              <a:t>ME60</a:t>
            </a:r>
            <a:r>
              <a:rPr lang="zh-CN" altLang="zh-CN" sz="1000" b="0">
                <a:latin typeface="微软雅黑" panose="020B0503020204020204" pitchFamily="34" charset="-122"/>
                <a:ea typeface="微软雅黑" panose="020B0503020204020204" pitchFamily="34" charset="-122"/>
              </a:rPr>
              <a:t>上，</a:t>
            </a:r>
            <a:r>
              <a:rPr lang="zh-CN" altLang="en-US" sz="1000" b="0">
                <a:latin typeface="微软雅黑" panose="020B0503020204020204" pitchFamily="34" charset="-122"/>
                <a:ea typeface="微软雅黑" panose="020B0503020204020204" pitchFamily="34" charset="-122"/>
              </a:rPr>
              <a:t>集中管理的同时，还能做到</a:t>
            </a:r>
            <a:r>
              <a:rPr lang="zh-CN" altLang="zh-CN" sz="1000" b="0">
                <a:latin typeface="微软雅黑" panose="020B0503020204020204" pitchFamily="34" charset="-122"/>
                <a:ea typeface="微软雅黑" panose="020B0503020204020204" pitchFamily="34" charset="-122"/>
              </a:rPr>
              <a:t>不同用户之间逻辑隔离，有效遏制校园网内部的病毒风暴</a:t>
            </a:r>
            <a:r>
              <a:rPr lang="zh-CN" altLang="en-US" sz="1000" b="0">
                <a:latin typeface="微软雅黑" panose="020B0503020204020204" pitchFamily="34" charset="-122"/>
                <a:ea typeface="微软雅黑" panose="020B0503020204020204" pitchFamily="34" charset="-122"/>
              </a:rPr>
              <a:t>。</a:t>
            </a:r>
            <a:endParaRPr lang="en-US" altLang="zh-CN" sz="1000" b="0">
              <a:latin typeface="微软雅黑" panose="020B0503020204020204" pitchFamily="34" charset="-122"/>
              <a:ea typeface="微软雅黑" panose="020B0503020204020204" pitchFamily="34" charset="-122"/>
            </a:endParaRPr>
          </a:p>
        </p:txBody>
      </p:sp>
      <p:sp>
        <p:nvSpPr>
          <p:cNvPr id="56330" name="TextBox 91"/>
          <p:cNvSpPr txBox="1">
            <a:spLocks noChangeArrowheads="1"/>
          </p:cNvSpPr>
          <p:nvPr/>
        </p:nvSpPr>
        <p:spPr bwMode="auto">
          <a:xfrm>
            <a:off x="354013" y="3786188"/>
            <a:ext cx="4522787"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marL="131763" indent="-131763" defTabSz="728663">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728663">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728663">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728663">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728663">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业务高可靠：</a:t>
            </a:r>
            <a:r>
              <a:rPr lang="zh-CN" altLang="en-US" sz="1000" b="0">
                <a:latin typeface="微软雅黑" panose="020B0503020204020204" pitchFamily="34" charset="-122"/>
                <a:ea typeface="微软雅黑" panose="020B0503020204020204" pitchFamily="34" charset="-122"/>
              </a:rPr>
              <a:t>通过核心网关冗余部署，统一认证和运维管理，让整个校园网能更好地支撑学校业务，提高了网络的可靠性和可用性</a:t>
            </a:r>
            <a:r>
              <a:rPr lang="zh-CN" altLang="zh-CN" sz="1000" b="0">
                <a:latin typeface="微软雅黑" panose="020B0503020204020204" pitchFamily="34" charset="-122"/>
                <a:ea typeface="微软雅黑" panose="020B0503020204020204" pitchFamily="34" charset="-122"/>
              </a:rPr>
              <a:t>。</a:t>
            </a:r>
            <a:endParaRPr lang="en-US" altLang="zh-CN" sz="1000" b="0">
              <a:latin typeface="微软雅黑" panose="020B0503020204020204" pitchFamily="34" charset="-122"/>
              <a:ea typeface="微软雅黑" panose="020B0503020204020204" pitchFamily="34" charset="-122"/>
            </a:endParaRPr>
          </a:p>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一致化体验：</a:t>
            </a:r>
            <a:r>
              <a:rPr lang="zh-CN" altLang="en-US" sz="1000" b="0">
                <a:latin typeface="微软雅黑" panose="020B0503020204020204" pitchFamily="34" charset="-122"/>
                <a:ea typeface="微软雅黑" panose="020B0503020204020204" pitchFamily="34" charset="-122"/>
              </a:rPr>
              <a:t>通过网络扁平化设计，有线无线接入的用户权限策略、用户管理和流量转发统一由</a:t>
            </a:r>
            <a:r>
              <a:rPr lang="en-US" altLang="zh-CN" sz="1000" b="0">
                <a:latin typeface="微软雅黑" panose="020B0503020204020204" pitchFamily="34" charset="-122"/>
                <a:ea typeface="微软雅黑" panose="020B0503020204020204" pitchFamily="34" charset="-122"/>
              </a:rPr>
              <a:t>BRAS</a:t>
            </a:r>
            <a:r>
              <a:rPr lang="zh-CN" altLang="en-US" sz="1000" b="0">
                <a:latin typeface="微软雅黑" panose="020B0503020204020204" pitchFamily="34" charset="-122"/>
                <a:ea typeface="微软雅黑" panose="020B0503020204020204" pitchFamily="34" charset="-122"/>
              </a:rPr>
              <a:t>控制，提升管理效率的同时保障了体验的一致</a:t>
            </a:r>
          </a:p>
        </p:txBody>
      </p:sp>
      <p:pic>
        <p:nvPicPr>
          <p:cNvPr id="563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138" y="720725"/>
            <a:ext cx="37909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图片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51425" y="1933575"/>
            <a:ext cx="3776663"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8000">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336550" y="719138"/>
            <a:ext cx="4478338" cy="3922712"/>
          </a:xfrm>
          <a:prstGeom prst="rect">
            <a:avLst/>
          </a:prstGeom>
          <a:solidFill>
            <a:srgbClr val="EAEAEA"/>
          </a:solidFill>
          <a:ln>
            <a:solidFill>
              <a:schemeClr val="tx1"/>
            </a:solidFill>
          </a:ln>
          <a:effectLst/>
        </p:spPr>
        <p:txBody>
          <a:bodyPr lIns="81619" tIns="40810" rIns="81619" bIns="40810" anchor="ctr"/>
          <a:lstStyle/>
          <a:p>
            <a:pPr algn="ctr">
              <a:defRPr/>
            </a:pPr>
            <a:endParaRPr lang="zh-CN" altLang="en-US" dirty="0">
              <a:solidFill>
                <a:srgbClr val="990000"/>
              </a:solidFill>
              <a:latin typeface="+mn-ea"/>
              <a:ea typeface="+mn-ea"/>
            </a:endParaRPr>
          </a:p>
        </p:txBody>
      </p:sp>
      <p:sp>
        <p:nvSpPr>
          <p:cNvPr id="58371" name="Rectangle 2"/>
          <p:cNvSpPr>
            <a:spLocks noChangeArrowheads="1"/>
          </p:cNvSpPr>
          <p:nvPr/>
        </p:nvSpPr>
        <p:spPr bwMode="auto">
          <a:xfrm>
            <a:off x="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nSpc>
                <a:spcPct val="100000"/>
              </a:lnSpc>
              <a:buClrTx/>
              <a:buSzTx/>
              <a:buFontTx/>
              <a:buNone/>
            </a:pPr>
            <a:endParaRPr lang="zh-CN" altLang="en-US" sz="1800" b="0">
              <a:solidFill>
                <a:srgbClr val="000000"/>
              </a:solidFill>
              <a:latin typeface="微软雅黑" panose="020B0503020204020204" pitchFamily="34" charset="-122"/>
              <a:ea typeface="微软雅黑" panose="020B0503020204020204" pitchFamily="34" charset="-122"/>
            </a:endParaRPr>
          </a:p>
        </p:txBody>
      </p:sp>
      <p:sp>
        <p:nvSpPr>
          <p:cNvPr id="58372" name="Rectangle 8"/>
          <p:cNvSpPr>
            <a:spLocks noChangeArrowheads="1"/>
          </p:cNvSpPr>
          <p:nvPr/>
        </p:nvSpPr>
        <p:spPr bwMode="auto">
          <a:xfrm>
            <a:off x="395288" y="142875"/>
            <a:ext cx="77089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085" tIns="40043" rIns="80085" bIns="40043" anchor="ctr"/>
          <a:lstStyle>
            <a:lvl1pPr defTabSz="800100">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80010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8001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8001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8001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8001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8001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8001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8001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nSpc>
                <a:spcPct val="100000"/>
              </a:lnSpc>
              <a:buClrTx/>
              <a:buSzTx/>
              <a:buFontTx/>
              <a:buNone/>
            </a:pPr>
            <a:r>
              <a:rPr lang="zh-CN" altLang="en-US" sz="2800" b="0">
                <a:solidFill>
                  <a:srgbClr val="C00000"/>
                </a:solidFill>
                <a:latin typeface="微软雅黑" panose="020B0503020204020204" pitchFamily="34" charset="-122"/>
                <a:ea typeface="微软雅黑" panose="020B0503020204020204" pitchFamily="34" charset="-122"/>
              </a:rPr>
              <a:t>安徽中医药大学校园网</a:t>
            </a:r>
          </a:p>
        </p:txBody>
      </p:sp>
      <p:sp>
        <p:nvSpPr>
          <p:cNvPr id="731" name="Text Box 248"/>
          <p:cNvSpPr txBox="1">
            <a:spLocks noChangeArrowheads="1"/>
          </p:cNvSpPr>
          <p:nvPr/>
        </p:nvSpPr>
        <p:spPr bwMode="auto">
          <a:xfrm>
            <a:off x="336550" y="700088"/>
            <a:ext cx="4478338" cy="276225"/>
          </a:xfrm>
          <a:prstGeom prst="rect">
            <a:avLst/>
          </a:prstGeom>
          <a:solidFill>
            <a:srgbClr val="C00000"/>
          </a:solidFill>
          <a:ln w="12700" algn="ctr">
            <a:noFill/>
            <a:miter lim="800000"/>
            <a:headEnd/>
            <a:tailEnd/>
          </a:ln>
          <a:effectLst>
            <a:outerShdw blurRad="50800" dist="50800" dir="5400000" algn="ctr" rotWithShape="0">
              <a:schemeClr val="bg1"/>
            </a:outerShdw>
          </a:effectLst>
        </p:spPr>
        <p:txBody>
          <a:bodyPr lIns="91427" tIns="45714" rIns="91427" bIns="45714">
            <a:spAutoFit/>
          </a:bodyPr>
          <a:lstStyle/>
          <a:p>
            <a:pPr algn="ctr" defTabSz="914270">
              <a:defRPr/>
            </a:pPr>
            <a:r>
              <a:rPr lang="zh-CN" altLang="en-US" sz="1200" b="1" kern="0" dirty="0">
                <a:solidFill>
                  <a:schemeClr val="bg1"/>
                </a:solidFill>
                <a:latin typeface="微软雅黑" pitchFamily="34" charset="-122"/>
                <a:ea typeface="微软雅黑" pitchFamily="34" charset="-122"/>
              </a:rPr>
              <a:t>客户需求</a:t>
            </a:r>
          </a:p>
        </p:txBody>
      </p:sp>
      <p:sp>
        <p:nvSpPr>
          <p:cNvPr id="734" name="Text Box 248"/>
          <p:cNvSpPr txBox="1">
            <a:spLocks noChangeArrowheads="1"/>
          </p:cNvSpPr>
          <p:nvPr/>
        </p:nvSpPr>
        <p:spPr bwMode="auto">
          <a:xfrm>
            <a:off x="341313" y="1778000"/>
            <a:ext cx="4473575" cy="277813"/>
          </a:xfrm>
          <a:prstGeom prst="rect">
            <a:avLst/>
          </a:prstGeom>
          <a:solidFill>
            <a:srgbClr val="C00000"/>
          </a:solidFill>
          <a:ln w="12700" algn="ctr">
            <a:noFill/>
            <a:miter lim="800000"/>
            <a:headEnd/>
            <a:tailEnd/>
          </a:ln>
          <a:effectLst/>
        </p:spPr>
        <p:txBody>
          <a:bodyPr lIns="91427" tIns="45714" rIns="91427" bIns="45714">
            <a:spAutoFit/>
          </a:bodyPr>
          <a:lstStyle/>
          <a:p>
            <a:pPr algn="ctr" defTabSz="914270">
              <a:defRPr/>
            </a:pPr>
            <a:r>
              <a:rPr lang="zh-CN" altLang="en-US" sz="1200" b="1" kern="0" dirty="0">
                <a:solidFill>
                  <a:schemeClr val="bg1"/>
                </a:solidFill>
                <a:latin typeface="微软雅黑" pitchFamily="34" charset="-122"/>
                <a:ea typeface="微软雅黑" pitchFamily="34" charset="-122"/>
              </a:rPr>
              <a:t>华为解决方案</a:t>
            </a:r>
          </a:p>
        </p:txBody>
      </p:sp>
      <p:sp>
        <p:nvSpPr>
          <p:cNvPr id="736" name="Text Box 248"/>
          <p:cNvSpPr txBox="1">
            <a:spLocks noChangeArrowheads="1"/>
          </p:cNvSpPr>
          <p:nvPr/>
        </p:nvSpPr>
        <p:spPr bwMode="auto">
          <a:xfrm>
            <a:off x="344488" y="3411538"/>
            <a:ext cx="4470400" cy="277812"/>
          </a:xfrm>
          <a:prstGeom prst="rect">
            <a:avLst/>
          </a:prstGeom>
          <a:solidFill>
            <a:srgbClr val="C00000"/>
          </a:solidFill>
          <a:ln w="12700" algn="ctr">
            <a:noFill/>
            <a:miter lim="800000"/>
            <a:headEnd/>
            <a:tailEnd/>
          </a:ln>
          <a:effectLst/>
        </p:spPr>
        <p:txBody>
          <a:bodyPr lIns="91427" tIns="45714" rIns="91427" bIns="45714">
            <a:spAutoFit/>
          </a:bodyPr>
          <a:lstStyle/>
          <a:p>
            <a:pPr algn="ctr" defTabSz="914270">
              <a:defRPr/>
            </a:pPr>
            <a:r>
              <a:rPr lang="zh-CN" altLang="en-US" sz="1200" b="1" kern="0" dirty="0">
                <a:solidFill>
                  <a:schemeClr val="bg1"/>
                </a:solidFill>
                <a:latin typeface="微软雅黑" pitchFamily="34" charset="-122"/>
                <a:ea typeface="微软雅黑" pitchFamily="34" charset="-122"/>
              </a:rPr>
              <a:t>客户价值</a:t>
            </a:r>
          </a:p>
        </p:txBody>
      </p:sp>
      <p:sp>
        <p:nvSpPr>
          <p:cNvPr id="58376" name="TextBox 88"/>
          <p:cNvSpPr txBox="1">
            <a:spLocks noChangeArrowheads="1"/>
          </p:cNvSpPr>
          <p:nvPr/>
        </p:nvSpPr>
        <p:spPr bwMode="auto">
          <a:xfrm>
            <a:off x="371475" y="990600"/>
            <a:ext cx="45148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marL="131763" indent="-131763" defTabSz="728663">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728663">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728663">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728663">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728663">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客户背景及需求：</a:t>
            </a:r>
            <a:r>
              <a:rPr lang="zh-CN" altLang="en-US" sz="1000" b="0">
                <a:latin typeface="微软雅黑" panose="020B0503020204020204" pitchFamily="34" charset="-122"/>
                <a:ea typeface="微软雅黑" panose="020B0503020204020204" pitchFamily="34" charset="-122"/>
              </a:rPr>
              <a:t>安徽中医药大学是国家中医临床研究基地建设单位，需要大量的研究数据通过网络交互，同时对网络安全较重视，需要对用户网络权限进行严格控制，无线和有线网络需要一致化认证及管理，同时要对全网设备统一监管。</a:t>
            </a:r>
            <a:endParaRPr lang="en-US" altLang="zh-CN" sz="1000" b="0">
              <a:latin typeface="微软雅黑" panose="020B0503020204020204" pitchFamily="34" charset="-122"/>
              <a:ea typeface="微软雅黑" panose="020B0503020204020204" pitchFamily="34" charset="-122"/>
            </a:endParaRPr>
          </a:p>
        </p:txBody>
      </p:sp>
      <p:sp>
        <p:nvSpPr>
          <p:cNvPr id="58377" name="TextBox 90"/>
          <p:cNvSpPr txBox="1">
            <a:spLocks noChangeArrowheads="1"/>
          </p:cNvSpPr>
          <p:nvPr/>
        </p:nvSpPr>
        <p:spPr bwMode="auto">
          <a:xfrm>
            <a:off x="363538" y="2005013"/>
            <a:ext cx="451326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marL="131763" indent="-131763" defTabSz="728663">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728663">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728663">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728663">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728663">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精细化可运营校园网：</a:t>
            </a:r>
            <a:r>
              <a:rPr lang="zh-CN" altLang="en-US" sz="1000" b="0">
                <a:latin typeface="微软雅黑" panose="020B0503020204020204" pitchFamily="34" charset="-122"/>
                <a:ea typeface="微软雅黑" panose="020B0503020204020204" pitchFamily="34" charset="-122"/>
              </a:rPr>
              <a:t>统一认证计费，精细化用户上网权限及策略下发，统一管控，并与多家运营商网络无缝对接；</a:t>
            </a:r>
          </a:p>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有线无线一致体验：</a:t>
            </a:r>
            <a:r>
              <a:rPr lang="zh-CN" altLang="en-US" sz="1000" b="0">
                <a:solidFill>
                  <a:srgbClr val="080808"/>
                </a:solidFill>
                <a:latin typeface="微软雅黑" panose="020B0503020204020204" pitchFamily="34" charset="-122"/>
                <a:ea typeface="微软雅黑" panose="020B0503020204020204" pitchFamily="34" charset="-122"/>
              </a:rPr>
              <a:t>敏捷交换机支持集成</a:t>
            </a:r>
            <a:r>
              <a:rPr lang="en-US" altLang="zh-CN" sz="1000" b="0">
                <a:solidFill>
                  <a:srgbClr val="080808"/>
                </a:solidFill>
                <a:latin typeface="微软雅黑" panose="020B0503020204020204" pitchFamily="34" charset="-122"/>
                <a:ea typeface="微软雅黑" panose="020B0503020204020204" pitchFamily="34" charset="-122"/>
              </a:rPr>
              <a:t>AC</a:t>
            </a:r>
            <a:r>
              <a:rPr lang="zh-CN" altLang="en-US" sz="1000" b="0">
                <a:solidFill>
                  <a:srgbClr val="080808"/>
                </a:solidFill>
                <a:latin typeface="微软雅黑" panose="020B0503020204020204" pitchFamily="34" charset="-122"/>
                <a:ea typeface="微软雅黑" panose="020B0503020204020204" pitchFamily="34" charset="-122"/>
              </a:rPr>
              <a:t>，无线</a:t>
            </a:r>
            <a:r>
              <a:rPr lang="en-US" altLang="zh-CN" sz="1000" b="0">
                <a:solidFill>
                  <a:srgbClr val="080808"/>
                </a:solidFill>
                <a:latin typeface="微软雅黑" panose="020B0503020204020204" pitchFamily="34" charset="-122"/>
                <a:ea typeface="微软雅黑" panose="020B0503020204020204" pitchFamily="34" charset="-122"/>
              </a:rPr>
              <a:t>AP</a:t>
            </a:r>
            <a:r>
              <a:rPr lang="zh-CN" altLang="en-US" sz="1000" b="0">
                <a:solidFill>
                  <a:srgbClr val="080808"/>
                </a:solidFill>
                <a:latin typeface="微软雅黑" panose="020B0503020204020204" pitchFamily="34" charset="-122"/>
                <a:ea typeface="微软雅黑" panose="020B0503020204020204" pitchFamily="34" charset="-122"/>
              </a:rPr>
              <a:t>一键式部署，有线无线统一平台认证，集中转发</a:t>
            </a:r>
            <a:endParaRPr lang="en-US" altLang="zh-CN" sz="1000" b="0">
              <a:solidFill>
                <a:srgbClr val="080808"/>
              </a:solidFill>
              <a:latin typeface="微软雅黑" panose="020B0503020204020204" pitchFamily="34" charset="-122"/>
              <a:ea typeface="微软雅黑" panose="020B0503020204020204" pitchFamily="34" charset="-122"/>
            </a:endParaRPr>
          </a:p>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全网安全协防：</a:t>
            </a:r>
            <a:r>
              <a:rPr lang="zh-CN" altLang="en-US" sz="1000" b="0">
                <a:latin typeface="微软雅黑" panose="020B0503020204020204" pitchFamily="34" charset="-122"/>
                <a:ea typeface="微软雅黑" panose="020B0503020204020204" pitchFamily="34" charset="-122"/>
              </a:rPr>
              <a:t>基于</a:t>
            </a:r>
            <a:r>
              <a:rPr lang="en-US" altLang="zh-CN" sz="1000" b="0">
                <a:latin typeface="微软雅黑" panose="020B0503020204020204" pitchFamily="34" charset="-122"/>
                <a:ea typeface="微软雅黑" panose="020B0503020204020204" pitchFamily="34" charset="-122"/>
              </a:rPr>
              <a:t>SDN</a:t>
            </a:r>
            <a:r>
              <a:rPr lang="zh-CN" altLang="en-US" sz="1000" b="0">
                <a:latin typeface="微软雅黑" panose="020B0503020204020204" pitchFamily="34" charset="-122"/>
                <a:ea typeface="微软雅黑" panose="020B0503020204020204" pitchFamily="34" charset="-122"/>
              </a:rPr>
              <a:t>敏捷理念设计安全联动方案，实现全网安全协防。对全网安全日志进行大数据分析，安全态势可视化呈现，并可灵活制定安全事件响应策略。</a:t>
            </a:r>
          </a:p>
        </p:txBody>
      </p:sp>
      <p:sp>
        <p:nvSpPr>
          <p:cNvPr id="58378" name="TextBox 91"/>
          <p:cNvSpPr txBox="1">
            <a:spLocks noChangeArrowheads="1"/>
          </p:cNvSpPr>
          <p:nvPr/>
        </p:nvSpPr>
        <p:spPr bwMode="auto">
          <a:xfrm>
            <a:off x="354013" y="3646488"/>
            <a:ext cx="452278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marL="131763" indent="-131763" defTabSz="728663">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728663">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728663">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728663">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728663">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728663"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高可靠高可用核心保障： </a:t>
            </a:r>
            <a:r>
              <a:rPr lang="zh-CN" altLang="en-US" sz="1000" b="0">
                <a:latin typeface="微软雅黑" panose="020B0503020204020204" pitchFamily="34" charset="-122"/>
                <a:ea typeface="微软雅黑" panose="020B0503020204020204" pitchFamily="34" charset="-122"/>
              </a:rPr>
              <a:t>高性能的</a:t>
            </a:r>
            <a:r>
              <a:rPr lang="en-US" altLang="zh-CN" sz="1000" b="0">
                <a:latin typeface="微软雅黑" panose="020B0503020204020204" pitchFamily="34" charset="-122"/>
                <a:ea typeface="微软雅黑" panose="020B0503020204020204" pitchFamily="34" charset="-122"/>
              </a:rPr>
              <a:t>Bras</a:t>
            </a:r>
            <a:r>
              <a:rPr lang="zh-CN" altLang="en-US" sz="1000" b="0">
                <a:latin typeface="微软雅黑" panose="020B0503020204020204" pitchFamily="34" charset="-122"/>
                <a:ea typeface="微软雅黑" panose="020B0503020204020204" pitchFamily="34" charset="-122"/>
              </a:rPr>
              <a:t>支持</a:t>
            </a:r>
            <a:r>
              <a:rPr lang="en-US" altLang="zh-CN" sz="1000" b="0">
                <a:latin typeface="微软雅黑" panose="020B0503020204020204" pitchFamily="34" charset="-122"/>
                <a:ea typeface="微软雅黑" panose="020B0503020204020204" pitchFamily="34" charset="-122"/>
              </a:rPr>
              <a:t>6</a:t>
            </a:r>
            <a:r>
              <a:rPr lang="zh-CN" altLang="en-US" sz="1000" b="0">
                <a:latin typeface="微软雅黑" panose="020B0503020204020204" pitchFamily="34" charset="-122"/>
                <a:ea typeface="微软雅黑" panose="020B0503020204020204" pitchFamily="34" charset="-122"/>
              </a:rPr>
              <a:t>万以上用户的精细化管理，稳定的有线用户</a:t>
            </a:r>
            <a:r>
              <a:rPr lang="en-US" altLang="zh-CN" sz="1000" b="0">
                <a:latin typeface="微软雅黑" panose="020B0503020204020204" pitchFamily="34" charset="-122"/>
                <a:ea typeface="微软雅黑" panose="020B0503020204020204" pitchFamily="34" charset="-122"/>
              </a:rPr>
              <a:t>PPPoE</a:t>
            </a:r>
            <a:r>
              <a:rPr lang="zh-CN" altLang="en-US" sz="1000" b="0">
                <a:latin typeface="微软雅黑" panose="020B0503020204020204" pitchFamily="34" charset="-122"/>
                <a:ea typeface="微软雅黑" panose="020B0503020204020204" pitchFamily="34" charset="-122"/>
              </a:rPr>
              <a:t>认证，多层</a:t>
            </a:r>
            <a:r>
              <a:rPr lang="en-US" altLang="zh-CN" sz="1000" b="0">
                <a:latin typeface="微软雅黑" panose="020B0503020204020204" pitchFamily="34" charset="-122"/>
                <a:ea typeface="微软雅黑" panose="020B0503020204020204" pitchFamily="34" charset="-122"/>
              </a:rPr>
              <a:t>HQoS</a:t>
            </a:r>
            <a:r>
              <a:rPr lang="zh-CN" altLang="en-US" sz="1000" b="0">
                <a:latin typeface="微软雅黑" panose="020B0503020204020204" pitchFamily="34" charset="-122"/>
                <a:ea typeface="微软雅黑" panose="020B0503020204020204" pitchFamily="34" charset="-122"/>
              </a:rPr>
              <a:t>业务应用管理以及基于用户账号的选路控制、区分计费方式等极大提高了用户体验</a:t>
            </a:r>
            <a:r>
              <a:rPr lang="zh-CN" altLang="zh-CN" sz="1000" b="0">
                <a:latin typeface="微软雅黑" panose="020B0503020204020204" pitchFamily="34" charset="-122"/>
                <a:ea typeface="微软雅黑" panose="020B0503020204020204" pitchFamily="34" charset="-122"/>
              </a:rPr>
              <a:t>。</a:t>
            </a:r>
            <a:endParaRPr lang="en-US" altLang="zh-CN" sz="1000" b="0">
              <a:latin typeface="微软雅黑" panose="020B0503020204020204" pitchFamily="34" charset="-122"/>
              <a:ea typeface="微软雅黑" panose="020B0503020204020204" pitchFamily="34" charset="-122"/>
            </a:endParaRPr>
          </a:p>
          <a:p>
            <a:pPr fontAlgn="ctr">
              <a:lnSpc>
                <a:spcPct val="110000"/>
              </a:lnSpc>
              <a:spcBef>
                <a:spcPct val="25000"/>
              </a:spcBef>
              <a:buClr>
                <a:srgbClr val="7F7F7F"/>
              </a:buClr>
              <a:buSzPct val="80000"/>
            </a:pPr>
            <a:r>
              <a:rPr lang="zh-CN" altLang="en-US" sz="1100">
                <a:solidFill>
                  <a:srgbClr val="C00000"/>
                </a:solidFill>
                <a:latin typeface="微软雅黑" panose="020B0503020204020204" pitchFamily="34" charset="-122"/>
                <a:ea typeface="微软雅黑" panose="020B0503020204020204" pitchFamily="34" charset="-122"/>
              </a:rPr>
              <a:t>开放前瞻性：</a:t>
            </a:r>
            <a:r>
              <a:rPr lang="zh-CN" altLang="en-US" sz="1000" b="0">
                <a:latin typeface="微软雅黑" panose="020B0503020204020204" pitchFamily="34" charset="-122"/>
                <a:ea typeface="微软雅黑" panose="020B0503020204020204" pitchFamily="34" charset="-122"/>
              </a:rPr>
              <a:t>对第三方网络设备、计费系统保持兼容，</a:t>
            </a:r>
            <a:r>
              <a:rPr lang="en-US" altLang="zh-CN" sz="1000" b="0">
                <a:latin typeface="微软雅黑" panose="020B0503020204020204" pitchFamily="34" charset="-122"/>
                <a:ea typeface="微软雅黑" panose="020B0503020204020204" pitchFamily="34" charset="-122"/>
              </a:rPr>
              <a:t>SDN</a:t>
            </a:r>
            <a:r>
              <a:rPr lang="zh-CN" altLang="en-US" sz="1000" b="0">
                <a:latin typeface="微软雅黑" panose="020B0503020204020204" pitchFamily="34" charset="-122"/>
                <a:ea typeface="微软雅黑" panose="020B0503020204020204" pitchFamily="34" charset="-122"/>
              </a:rPr>
              <a:t>理念设计的网络，拥有未来可演进空间。</a:t>
            </a:r>
          </a:p>
        </p:txBody>
      </p:sp>
      <p:grpSp>
        <p:nvGrpSpPr>
          <p:cNvPr id="58379" name="组合 140"/>
          <p:cNvGrpSpPr>
            <a:grpSpLocks/>
          </p:cNvGrpSpPr>
          <p:nvPr/>
        </p:nvGrpSpPr>
        <p:grpSpPr bwMode="auto">
          <a:xfrm>
            <a:off x="4851400" y="1620838"/>
            <a:ext cx="4473575" cy="3298825"/>
            <a:chOff x="5257799" y="2209800"/>
            <a:chExt cx="3608071" cy="2589788"/>
          </a:xfrm>
        </p:grpSpPr>
        <p:cxnSp>
          <p:nvCxnSpPr>
            <p:cNvPr id="58386" name="直接连接符 12"/>
            <p:cNvCxnSpPr>
              <a:cxnSpLocks noChangeShapeType="1"/>
            </p:cNvCxnSpPr>
            <p:nvPr/>
          </p:nvCxnSpPr>
          <p:spPr bwMode="auto">
            <a:xfrm flipH="1" flipV="1">
              <a:off x="5727370" y="3758605"/>
              <a:ext cx="6680" cy="39092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8387" name="直接连接符 13"/>
            <p:cNvCxnSpPr>
              <a:cxnSpLocks noChangeShapeType="1"/>
            </p:cNvCxnSpPr>
            <p:nvPr/>
          </p:nvCxnSpPr>
          <p:spPr bwMode="auto">
            <a:xfrm>
              <a:off x="6767764" y="3359212"/>
              <a:ext cx="556338" cy="0"/>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388" name="直接连接符 14"/>
            <p:cNvCxnSpPr>
              <a:cxnSpLocks noChangeShapeType="1"/>
            </p:cNvCxnSpPr>
            <p:nvPr/>
          </p:nvCxnSpPr>
          <p:spPr bwMode="auto">
            <a:xfrm>
              <a:off x="6709688" y="3397102"/>
              <a:ext cx="556338" cy="0"/>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389" name="直接连接符 15"/>
            <p:cNvCxnSpPr>
              <a:cxnSpLocks noChangeShapeType="1"/>
            </p:cNvCxnSpPr>
            <p:nvPr/>
          </p:nvCxnSpPr>
          <p:spPr bwMode="auto">
            <a:xfrm>
              <a:off x="6695365" y="3179008"/>
              <a:ext cx="0" cy="128869"/>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390" name="直接连接符 16"/>
            <p:cNvCxnSpPr>
              <a:cxnSpLocks noChangeShapeType="1"/>
            </p:cNvCxnSpPr>
            <p:nvPr/>
          </p:nvCxnSpPr>
          <p:spPr bwMode="auto">
            <a:xfrm flipH="1">
              <a:off x="6695365" y="3171298"/>
              <a:ext cx="550189" cy="136579"/>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391" name="直接连接符 17"/>
            <p:cNvCxnSpPr>
              <a:cxnSpLocks noChangeShapeType="1"/>
            </p:cNvCxnSpPr>
            <p:nvPr/>
          </p:nvCxnSpPr>
          <p:spPr bwMode="auto">
            <a:xfrm flipV="1">
              <a:off x="5750497" y="3480677"/>
              <a:ext cx="944868" cy="129572"/>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392" name="直接连接符 18"/>
            <p:cNvCxnSpPr>
              <a:cxnSpLocks noChangeShapeType="1"/>
            </p:cNvCxnSpPr>
            <p:nvPr/>
          </p:nvCxnSpPr>
          <p:spPr bwMode="auto">
            <a:xfrm flipV="1">
              <a:off x="5750497" y="3479270"/>
              <a:ext cx="1495059" cy="130980"/>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393" name="直接连接符 19"/>
            <p:cNvCxnSpPr>
              <a:cxnSpLocks noChangeShapeType="1"/>
            </p:cNvCxnSpPr>
            <p:nvPr/>
          </p:nvCxnSpPr>
          <p:spPr bwMode="auto">
            <a:xfrm flipV="1">
              <a:off x="6543129" y="3479270"/>
              <a:ext cx="702427" cy="144740"/>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394" name="直接连接符 20"/>
            <p:cNvCxnSpPr>
              <a:cxnSpLocks noChangeShapeType="1"/>
            </p:cNvCxnSpPr>
            <p:nvPr/>
          </p:nvCxnSpPr>
          <p:spPr bwMode="auto">
            <a:xfrm flipV="1">
              <a:off x="6543127" y="3480677"/>
              <a:ext cx="152238" cy="143332"/>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395" name="直接连接符 21"/>
            <p:cNvCxnSpPr>
              <a:cxnSpLocks noChangeShapeType="1"/>
            </p:cNvCxnSpPr>
            <p:nvPr/>
          </p:nvCxnSpPr>
          <p:spPr bwMode="auto">
            <a:xfrm>
              <a:off x="7245556" y="3171298"/>
              <a:ext cx="0" cy="135174"/>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396" name="直接连接符 22"/>
            <p:cNvCxnSpPr>
              <a:cxnSpLocks noChangeShapeType="1"/>
            </p:cNvCxnSpPr>
            <p:nvPr/>
          </p:nvCxnSpPr>
          <p:spPr bwMode="auto">
            <a:xfrm flipH="1" flipV="1">
              <a:off x="6695366" y="3480676"/>
              <a:ext cx="702093" cy="135858"/>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397" name="直接连接符 23"/>
            <p:cNvCxnSpPr>
              <a:cxnSpLocks noChangeShapeType="1"/>
            </p:cNvCxnSpPr>
            <p:nvPr/>
          </p:nvCxnSpPr>
          <p:spPr bwMode="auto">
            <a:xfrm flipH="1" flipV="1">
              <a:off x="6695366" y="3480676"/>
              <a:ext cx="1501860" cy="135858"/>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398" name="直接连接符 24"/>
            <p:cNvCxnSpPr>
              <a:cxnSpLocks noChangeShapeType="1"/>
            </p:cNvCxnSpPr>
            <p:nvPr/>
          </p:nvCxnSpPr>
          <p:spPr bwMode="auto">
            <a:xfrm flipH="1" flipV="1">
              <a:off x="7245556" y="3479270"/>
              <a:ext cx="951669" cy="137261"/>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399" name="直接连接符 25"/>
            <p:cNvCxnSpPr>
              <a:cxnSpLocks noChangeShapeType="1"/>
            </p:cNvCxnSpPr>
            <p:nvPr/>
          </p:nvCxnSpPr>
          <p:spPr bwMode="auto">
            <a:xfrm flipH="1" flipV="1">
              <a:off x="7245556" y="3479270"/>
              <a:ext cx="151903" cy="137261"/>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400" name="直接连接符 26"/>
            <p:cNvCxnSpPr>
              <a:cxnSpLocks noChangeShapeType="1"/>
            </p:cNvCxnSpPr>
            <p:nvPr/>
          </p:nvCxnSpPr>
          <p:spPr bwMode="auto">
            <a:xfrm>
              <a:off x="6695365" y="3179008"/>
              <a:ext cx="550189" cy="127463"/>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401" name="直接连接符 27"/>
            <p:cNvCxnSpPr>
              <a:cxnSpLocks noChangeShapeType="1"/>
            </p:cNvCxnSpPr>
            <p:nvPr/>
          </p:nvCxnSpPr>
          <p:spPr bwMode="auto">
            <a:xfrm>
              <a:off x="8197224" y="3787955"/>
              <a:ext cx="3768" cy="2298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58402" name="Picture 456" descr="图片2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6281" y="2517236"/>
              <a:ext cx="278169" cy="15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3" name="Picture 456" descr="图片2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6471" y="2517236"/>
              <a:ext cx="278169" cy="15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404" name="直接连接符 30"/>
            <p:cNvCxnSpPr>
              <a:cxnSpLocks noChangeShapeType="1"/>
              <a:stCxn id="58402" idx="3"/>
              <a:endCxn id="58403" idx="1"/>
            </p:cNvCxnSpPr>
            <p:nvPr/>
          </p:nvCxnSpPr>
          <p:spPr bwMode="auto">
            <a:xfrm>
              <a:off x="6834450" y="2594886"/>
              <a:ext cx="272021" cy="0"/>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pic>
          <p:nvPicPr>
            <p:cNvPr id="32" name="Picture 470" descr="图片630"/>
            <p:cNvPicPr>
              <a:picLocks noChangeAspect="1" noChangeArrowheads="1"/>
            </p:cNvPicPr>
            <p:nvPr/>
          </p:nvPicPr>
          <p:blipFill>
            <a:blip r:embed="rId4" cstate="print"/>
            <a:srcRect/>
            <a:stretch>
              <a:fillRect/>
            </a:stretch>
          </p:blipFill>
          <p:spPr bwMode="auto">
            <a:xfrm>
              <a:off x="7106471" y="2747525"/>
              <a:ext cx="278169" cy="170933"/>
            </a:xfrm>
            <a:prstGeom prst="rect">
              <a:avLst/>
            </a:prstGeom>
            <a:noFill/>
            <a:scene3d>
              <a:camera prst="orthographicFront">
                <a:rot lat="0" lon="0" rev="0"/>
              </a:camera>
              <a:lightRig rig="threePt" dir="t"/>
            </a:scene3d>
          </p:spPr>
        </p:pic>
        <p:pic>
          <p:nvPicPr>
            <p:cNvPr id="33" name="Picture 470" descr="图片630"/>
            <p:cNvPicPr>
              <a:picLocks noChangeAspect="1" noChangeArrowheads="1"/>
            </p:cNvPicPr>
            <p:nvPr/>
          </p:nvPicPr>
          <p:blipFill>
            <a:blip r:embed="rId4" cstate="print"/>
            <a:srcRect/>
            <a:stretch>
              <a:fillRect/>
            </a:stretch>
          </p:blipFill>
          <p:spPr bwMode="auto">
            <a:xfrm>
              <a:off x="6556281" y="2747525"/>
              <a:ext cx="278169" cy="170933"/>
            </a:xfrm>
            <a:prstGeom prst="rect">
              <a:avLst/>
            </a:prstGeom>
            <a:noFill/>
            <a:scene3d>
              <a:camera prst="orthographicFront">
                <a:rot lat="0" lon="0" rev="0"/>
              </a:camera>
              <a:lightRig rig="threePt" dir="t"/>
            </a:scene3d>
          </p:spPr>
        </p:pic>
        <p:cxnSp>
          <p:nvCxnSpPr>
            <p:cNvPr id="58407" name="直接连接符 33"/>
            <p:cNvCxnSpPr>
              <a:cxnSpLocks noChangeShapeType="1"/>
              <a:stCxn id="58402" idx="2"/>
              <a:endCxn id="33" idx="0"/>
            </p:cNvCxnSpPr>
            <p:nvPr/>
          </p:nvCxnSpPr>
          <p:spPr bwMode="auto">
            <a:xfrm>
              <a:off x="6695365" y="2672537"/>
              <a:ext cx="0" cy="74989"/>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408" name="直接连接符 34"/>
            <p:cNvCxnSpPr>
              <a:cxnSpLocks noChangeShapeType="1"/>
              <a:stCxn id="58403" idx="2"/>
              <a:endCxn id="32" idx="0"/>
            </p:cNvCxnSpPr>
            <p:nvPr/>
          </p:nvCxnSpPr>
          <p:spPr bwMode="auto">
            <a:xfrm>
              <a:off x="7245556" y="2672537"/>
              <a:ext cx="0" cy="74989"/>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409" name="直接连接符 35"/>
            <p:cNvCxnSpPr>
              <a:cxnSpLocks noChangeShapeType="1"/>
              <a:stCxn id="33" idx="3"/>
              <a:endCxn id="32" idx="1"/>
            </p:cNvCxnSpPr>
            <p:nvPr/>
          </p:nvCxnSpPr>
          <p:spPr bwMode="auto">
            <a:xfrm>
              <a:off x="6834450" y="2832992"/>
              <a:ext cx="272021" cy="0"/>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410" name="直接连接符 36"/>
            <p:cNvCxnSpPr>
              <a:cxnSpLocks noChangeShapeType="1"/>
              <a:stCxn id="32" idx="2"/>
            </p:cNvCxnSpPr>
            <p:nvPr/>
          </p:nvCxnSpPr>
          <p:spPr bwMode="auto">
            <a:xfrm>
              <a:off x="7245556" y="2918458"/>
              <a:ext cx="0" cy="82720"/>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411" name="直接连接符 37"/>
            <p:cNvCxnSpPr>
              <a:cxnSpLocks noChangeShapeType="1"/>
              <a:stCxn id="33" idx="2"/>
            </p:cNvCxnSpPr>
            <p:nvPr/>
          </p:nvCxnSpPr>
          <p:spPr bwMode="auto">
            <a:xfrm>
              <a:off x="6695365" y="2918458"/>
              <a:ext cx="0" cy="90431"/>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pic>
          <p:nvPicPr>
            <p:cNvPr id="58412" name="Picture 227" descr="图片7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7949" y="2209800"/>
              <a:ext cx="589221" cy="20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13" name="Picture 228" descr="图片7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1064" y="2209801"/>
              <a:ext cx="592728" cy="20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414" name="直接连接符 40"/>
            <p:cNvCxnSpPr>
              <a:cxnSpLocks noChangeShapeType="1"/>
              <a:stCxn id="58412" idx="2"/>
              <a:endCxn id="58402" idx="0"/>
            </p:cNvCxnSpPr>
            <p:nvPr/>
          </p:nvCxnSpPr>
          <p:spPr bwMode="auto">
            <a:xfrm>
              <a:off x="6592560" y="2415972"/>
              <a:ext cx="102805" cy="101264"/>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415" name="直接连接符 41"/>
            <p:cNvCxnSpPr>
              <a:cxnSpLocks noChangeShapeType="1"/>
              <a:stCxn id="58413" idx="2"/>
              <a:endCxn id="58403" idx="0"/>
            </p:cNvCxnSpPr>
            <p:nvPr/>
          </p:nvCxnSpPr>
          <p:spPr bwMode="auto">
            <a:xfrm flipH="1">
              <a:off x="7245556" y="2415973"/>
              <a:ext cx="111872" cy="101264"/>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416" name="直接连接符 42"/>
            <p:cNvCxnSpPr>
              <a:cxnSpLocks noChangeShapeType="1"/>
              <a:stCxn id="58412" idx="2"/>
              <a:endCxn id="58403" idx="0"/>
            </p:cNvCxnSpPr>
            <p:nvPr/>
          </p:nvCxnSpPr>
          <p:spPr bwMode="auto">
            <a:xfrm>
              <a:off x="6592560" y="2415972"/>
              <a:ext cx="652996" cy="101264"/>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cxnSp>
          <p:nvCxnSpPr>
            <p:cNvPr id="58417" name="直接连接符 43"/>
            <p:cNvCxnSpPr>
              <a:cxnSpLocks noChangeShapeType="1"/>
              <a:stCxn id="58413" idx="2"/>
              <a:endCxn id="58402" idx="0"/>
            </p:cNvCxnSpPr>
            <p:nvPr/>
          </p:nvCxnSpPr>
          <p:spPr bwMode="auto">
            <a:xfrm flipH="1">
              <a:off x="6695365" y="2415973"/>
              <a:ext cx="662063" cy="101264"/>
            </a:xfrm>
            <a:prstGeom prst="line">
              <a:avLst/>
            </a:prstGeom>
            <a:noFill/>
            <a:ln w="6350" algn="ctr">
              <a:solidFill>
                <a:srgbClr val="808080"/>
              </a:solidFill>
              <a:round/>
              <a:headEnd/>
              <a:tailEnd/>
            </a:ln>
            <a:extLst>
              <a:ext uri="{909E8E84-426E-40DD-AFC4-6F175D3DCCD1}">
                <a14:hiddenFill xmlns:a14="http://schemas.microsoft.com/office/drawing/2010/main">
                  <a:noFill/>
                </a14:hiddenFill>
              </a:ext>
            </a:extLst>
          </p:spPr>
        </p:cxnSp>
        <p:grpSp>
          <p:nvGrpSpPr>
            <p:cNvPr id="58418" name="组合 74"/>
            <p:cNvGrpSpPr>
              <a:grpSpLocks/>
            </p:cNvGrpSpPr>
            <p:nvPr/>
          </p:nvGrpSpPr>
          <p:grpSpPr bwMode="auto">
            <a:xfrm>
              <a:off x="7703007" y="2291783"/>
              <a:ext cx="1126665" cy="615827"/>
              <a:chOff x="3304868" y="1592797"/>
              <a:chExt cx="1166353" cy="1081798"/>
            </a:xfrm>
          </p:grpSpPr>
          <p:sp>
            <p:nvSpPr>
              <p:cNvPr id="105" name="圆角矩形 104"/>
              <p:cNvSpPr/>
              <p:nvPr/>
            </p:nvSpPr>
            <p:spPr bwMode="auto">
              <a:xfrm>
                <a:off x="3305169" y="1593276"/>
                <a:ext cx="995427" cy="1046488"/>
              </a:xfrm>
              <a:prstGeom prst="roundRect">
                <a:avLst>
                  <a:gd name="adj" fmla="val 3059"/>
                </a:avLst>
              </a:prstGeom>
              <a:solidFill>
                <a:schemeClr val="accent1">
                  <a:lumMod val="40000"/>
                  <a:lumOff val="60000"/>
                </a:schemeClr>
              </a:solidFill>
              <a:ln w="9525" cap="flat" cmpd="sng" algn="ctr">
                <a:solidFill>
                  <a:srgbClr val="FF0000"/>
                </a:solidFill>
                <a:prstDash val="dash"/>
                <a:round/>
                <a:headEnd type="none" w="med" len="med"/>
                <a:tailEnd type="none" w="med" len="med"/>
              </a:ln>
              <a:effectLst/>
            </p:spPr>
            <p:txBody>
              <a:bodyPr lIns="0" tIns="0" rIns="0" bIns="0"/>
              <a:lstStyle/>
              <a:p>
                <a:pPr defTabSz="444437">
                  <a:buClr>
                    <a:srgbClr val="A2A2A2"/>
                  </a:buClr>
                  <a:buSzPct val="70000"/>
                  <a:defRPr/>
                </a:pPr>
                <a:endParaRPr lang="zh-CN" alt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itchFamily="34" charset="-122"/>
                  <a:ea typeface="微软雅黑" pitchFamily="34" charset="-122"/>
                </a:endParaRPr>
              </a:p>
            </p:txBody>
          </p:sp>
          <p:grpSp>
            <p:nvGrpSpPr>
              <p:cNvPr id="58476" name="组合 270"/>
              <p:cNvGrpSpPr>
                <a:grpSpLocks/>
              </p:cNvGrpSpPr>
              <p:nvPr/>
            </p:nvGrpSpPr>
            <p:grpSpPr bwMode="auto">
              <a:xfrm>
                <a:off x="3390233" y="1694204"/>
                <a:ext cx="810808" cy="366645"/>
                <a:chOff x="3424873" y="1556790"/>
                <a:chExt cx="955334" cy="431999"/>
              </a:xfrm>
            </p:grpSpPr>
            <p:pic>
              <p:nvPicPr>
                <p:cNvPr id="58478" name="Picture 460" descr="图片6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4873" y="1556790"/>
                  <a:ext cx="886214" cy="43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9" name="Picture 65" descr="标志全色"/>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9025" y="1610762"/>
                  <a:ext cx="131182"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477" name="TextBox 104"/>
              <p:cNvSpPr txBox="1">
                <a:spLocks noChangeArrowheads="1"/>
              </p:cNvSpPr>
              <p:nvPr/>
            </p:nvSpPr>
            <p:spPr bwMode="auto">
              <a:xfrm>
                <a:off x="3400094" y="2122736"/>
                <a:ext cx="1071127" cy="55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 rIns="46800">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nSpc>
                    <a:spcPct val="100000"/>
                  </a:lnSpc>
                  <a:buClrTx/>
                  <a:buSzTx/>
                  <a:buFontTx/>
                  <a:buNone/>
                </a:pPr>
                <a:r>
                  <a:rPr lang="en-US" altLang="zh-CN" sz="1000" b="0">
                    <a:latin typeface="微软雅黑" panose="020B0503020204020204" pitchFamily="34" charset="-122"/>
                    <a:ea typeface="微软雅黑" panose="020B0503020204020204" pitchFamily="34" charset="-122"/>
                  </a:rPr>
                  <a:t>Agile Controller</a:t>
                </a:r>
              </a:p>
              <a:p>
                <a:pPr algn="ctr">
                  <a:lnSpc>
                    <a:spcPct val="100000"/>
                  </a:lnSpc>
                  <a:buClrTx/>
                  <a:buSzTx/>
                  <a:buFontTx/>
                  <a:buNone/>
                </a:pPr>
                <a:r>
                  <a:rPr lang="zh-CN" altLang="en-US" sz="1000" b="0">
                    <a:latin typeface="微软雅黑" panose="020B0503020204020204" pitchFamily="34" charset="-122"/>
                    <a:ea typeface="微软雅黑" panose="020B0503020204020204" pitchFamily="34" charset="-122"/>
                  </a:rPr>
                  <a:t>安全中心</a:t>
                </a:r>
              </a:p>
            </p:txBody>
          </p:sp>
        </p:grpSp>
        <p:grpSp>
          <p:nvGrpSpPr>
            <p:cNvPr id="58419" name="组合 220"/>
            <p:cNvGrpSpPr>
              <a:grpSpLocks/>
            </p:cNvGrpSpPr>
            <p:nvPr/>
          </p:nvGrpSpPr>
          <p:grpSpPr bwMode="auto">
            <a:xfrm>
              <a:off x="5391679" y="4327733"/>
              <a:ext cx="709140" cy="177590"/>
              <a:chOff x="1331641" y="5800382"/>
              <a:chExt cx="550652" cy="234000"/>
            </a:xfrm>
          </p:grpSpPr>
          <p:pic>
            <p:nvPicPr>
              <p:cNvPr id="58470" name="Picture 155" descr="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9673" y="5818382"/>
                <a:ext cx="26262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471" name="组合 194"/>
              <p:cNvGrpSpPr>
                <a:grpSpLocks noChangeAspect="1"/>
              </p:cNvGrpSpPr>
              <p:nvPr/>
            </p:nvGrpSpPr>
            <p:grpSpPr bwMode="auto">
              <a:xfrm>
                <a:off x="1331641" y="5800382"/>
                <a:ext cx="236977" cy="234000"/>
                <a:chOff x="2671540" y="4398374"/>
                <a:chExt cx="288000" cy="284382"/>
              </a:xfrm>
            </p:grpSpPr>
            <p:pic>
              <p:nvPicPr>
                <p:cNvPr id="58473" name="Picture 164" descr="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71540" y="4398374"/>
                  <a:ext cx="288000" cy="28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4" name="Picture 65" descr="标志全色"/>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02808" y="4451617"/>
                  <a:ext cx="108000" cy="10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8472" name="肘形连接符 101"/>
              <p:cNvCxnSpPr>
                <a:cxnSpLocks noChangeShapeType="1"/>
                <a:stCxn id="58473" idx="0"/>
              </p:cNvCxnSpPr>
              <p:nvPr/>
            </p:nvCxnSpPr>
            <p:spPr bwMode="auto">
              <a:xfrm rot="16200000" flipH="1">
                <a:off x="1591556" y="5658956"/>
                <a:ext cx="18000" cy="300853"/>
              </a:xfrm>
              <a:prstGeom prst="bentConnector3">
                <a:avLst>
                  <a:gd name="adj1" fmla="val -127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58420" name="组合 219"/>
            <p:cNvGrpSpPr>
              <a:grpSpLocks/>
            </p:cNvGrpSpPr>
            <p:nvPr/>
          </p:nvGrpSpPr>
          <p:grpSpPr bwMode="auto">
            <a:xfrm>
              <a:off x="6191593" y="4327733"/>
              <a:ext cx="676116" cy="177590"/>
              <a:chOff x="2337308" y="5800382"/>
              <a:chExt cx="525009" cy="234000"/>
            </a:xfrm>
          </p:grpSpPr>
          <p:pic>
            <p:nvPicPr>
              <p:cNvPr id="58466" name="Picture 869" descr="图片27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9774" y="5818382"/>
                <a:ext cx="222543"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467" name="组合 194"/>
              <p:cNvGrpSpPr>
                <a:grpSpLocks noChangeAspect="1"/>
              </p:cNvGrpSpPr>
              <p:nvPr/>
            </p:nvGrpSpPr>
            <p:grpSpPr bwMode="auto">
              <a:xfrm>
                <a:off x="2337308" y="5800382"/>
                <a:ext cx="236977" cy="234000"/>
                <a:chOff x="2653998" y="4398374"/>
                <a:chExt cx="288000" cy="284382"/>
              </a:xfrm>
            </p:grpSpPr>
            <p:pic>
              <p:nvPicPr>
                <p:cNvPr id="58468" name="Picture 164" descr="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3998" y="4398374"/>
                  <a:ext cx="288000" cy="28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69" name="Picture 65" descr="标志全色"/>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0243" y="4451617"/>
                  <a:ext cx="108000" cy="10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8421" name="组合 227"/>
            <p:cNvGrpSpPr>
              <a:grpSpLocks/>
            </p:cNvGrpSpPr>
            <p:nvPr/>
          </p:nvGrpSpPr>
          <p:grpSpPr bwMode="auto">
            <a:xfrm>
              <a:off x="7026541" y="4327728"/>
              <a:ext cx="660542" cy="177590"/>
              <a:chOff x="5292080" y="4890750"/>
              <a:chExt cx="512915" cy="234000"/>
            </a:xfrm>
          </p:grpSpPr>
          <p:grpSp>
            <p:nvGrpSpPr>
              <p:cNvPr id="58460" name="组合 87"/>
              <p:cNvGrpSpPr>
                <a:grpSpLocks noChangeAspect="1"/>
              </p:cNvGrpSpPr>
              <p:nvPr/>
            </p:nvGrpSpPr>
            <p:grpSpPr bwMode="auto">
              <a:xfrm>
                <a:off x="5292080" y="4890750"/>
                <a:ext cx="236977" cy="234000"/>
                <a:chOff x="2689832" y="4398374"/>
                <a:chExt cx="288000" cy="284382"/>
              </a:xfrm>
            </p:grpSpPr>
            <p:pic>
              <p:nvPicPr>
                <p:cNvPr id="58464" name="Picture 164" descr="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9832" y="4398374"/>
                  <a:ext cx="288000" cy="28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65" name="Picture 65" descr="标志全色"/>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26077" y="4451617"/>
                  <a:ext cx="108000" cy="10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461" name="组合 107"/>
              <p:cNvGrpSpPr>
                <a:grpSpLocks noChangeAspect="1"/>
              </p:cNvGrpSpPr>
              <p:nvPr/>
            </p:nvGrpSpPr>
            <p:grpSpPr bwMode="auto">
              <a:xfrm>
                <a:off x="5568018" y="4890750"/>
                <a:ext cx="236977" cy="234000"/>
                <a:chOff x="2627784" y="4398374"/>
                <a:chExt cx="288000" cy="284382"/>
              </a:xfrm>
            </p:grpSpPr>
            <p:pic>
              <p:nvPicPr>
                <p:cNvPr id="58462" name="Picture 164" descr="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7784" y="4398374"/>
                  <a:ext cx="288000" cy="28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63" name="Picture 65" descr="标志全色"/>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1530" y="4451617"/>
                  <a:ext cx="108000" cy="10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8422" name="组合 213"/>
            <p:cNvGrpSpPr>
              <a:grpSpLocks/>
            </p:cNvGrpSpPr>
            <p:nvPr/>
          </p:nvGrpSpPr>
          <p:grpSpPr bwMode="auto">
            <a:xfrm>
              <a:off x="7826276" y="4324989"/>
              <a:ext cx="695499" cy="180336"/>
              <a:chOff x="6552220" y="5859240"/>
              <a:chExt cx="540060" cy="237618"/>
            </a:xfrm>
          </p:grpSpPr>
          <p:pic>
            <p:nvPicPr>
              <p:cNvPr id="58456" name="图片 82" descr="ipad.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76280" y="5859240"/>
                <a:ext cx="216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457" name="组合 84"/>
              <p:cNvGrpSpPr>
                <a:grpSpLocks noChangeAspect="1"/>
              </p:cNvGrpSpPr>
              <p:nvPr/>
            </p:nvGrpSpPr>
            <p:grpSpPr bwMode="auto">
              <a:xfrm>
                <a:off x="6552220" y="5862858"/>
                <a:ext cx="236977" cy="234000"/>
                <a:chOff x="2653248" y="4398374"/>
                <a:chExt cx="288000" cy="284382"/>
              </a:xfrm>
            </p:grpSpPr>
            <p:pic>
              <p:nvPicPr>
                <p:cNvPr id="58458" name="Picture 164" descr="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3248" y="4398374"/>
                  <a:ext cx="288000" cy="28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59" name="Picture 65" descr="标志全色"/>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1530" y="4451617"/>
                  <a:ext cx="108000" cy="10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8423" name="组合 125"/>
            <p:cNvGrpSpPr>
              <a:grpSpLocks/>
            </p:cNvGrpSpPr>
            <p:nvPr/>
          </p:nvGrpSpPr>
          <p:grpSpPr bwMode="auto">
            <a:xfrm>
              <a:off x="5257799" y="2312280"/>
              <a:ext cx="1046631" cy="494719"/>
              <a:chOff x="978593" y="1556792"/>
              <a:chExt cx="1083500" cy="869053"/>
            </a:xfrm>
          </p:grpSpPr>
          <p:sp>
            <p:nvSpPr>
              <p:cNvPr id="80" name="圆角矩形 79"/>
              <p:cNvSpPr/>
              <p:nvPr/>
            </p:nvSpPr>
            <p:spPr bwMode="auto">
              <a:xfrm>
                <a:off x="978593" y="1556293"/>
                <a:ext cx="1078931" cy="864775"/>
              </a:xfrm>
              <a:prstGeom prst="roundRect">
                <a:avLst>
                  <a:gd name="adj" fmla="val 3059"/>
                </a:avLst>
              </a:prstGeom>
              <a:solidFill>
                <a:schemeClr val="accent1">
                  <a:lumMod val="40000"/>
                  <a:lumOff val="60000"/>
                </a:schemeClr>
              </a:solidFill>
              <a:ln w="9525" cap="flat" cmpd="sng" algn="ctr">
                <a:solidFill>
                  <a:srgbClr val="FF0000"/>
                </a:solidFill>
                <a:prstDash val="dash"/>
                <a:round/>
                <a:headEnd type="none" w="med" len="med"/>
                <a:tailEnd type="none" w="med" len="med"/>
              </a:ln>
              <a:effectLst/>
            </p:spPr>
            <p:txBody>
              <a:bodyPr lIns="0" tIns="0" rIns="0" bIns="0"/>
              <a:lstStyle/>
              <a:p>
                <a:pPr defTabSz="444437">
                  <a:buClr>
                    <a:srgbClr val="A2A2A2"/>
                  </a:buClr>
                  <a:buSzPct val="70000"/>
                  <a:defRPr/>
                </a:pPr>
                <a:endParaRPr lang="zh-CN" alt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itchFamily="34" charset="-122"/>
                  <a:ea typeface="微软雅黑" pitchFamily="34" charset="-122"/>
                </a:endParaRPr>
              </a:p>
            </p:txBody>
          </p:sp>
          <p:pic>
            <p:nvPicPr>
              <p:cNvPr id="58454" name="Picture 632" descr="图片7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9688" y="1628801"/>
                <a:ext cx="792001" cy="44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55" name="TextBox 82"/>
              <p:cNvSpPr txBox="1">
                <a:spLocks noChangeArrowheads="1"/>
              </p:cNvSpPr>
              <p:nvPr/>
            </p:nvSpPr>
            <p:spPr bwMode="auto">
              <a:xfrm>
                <a:off x="1096349" y="2086240"/>
                <a:ext cx="965744" cy="33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nSpc>
                    <a:spcPct val="100000"/>
                  </a:lnSpc>
                  <a:buClrTx/>
                  <a:buSzTx/>
                  <a:buFontTx/>
                  <a:buNone/>
                </a:pPr>
                <a:r>
                  <a:rPr lang="en-US" altLang="zh-CN" sz="1000" b="0">
                    <a:latin typeface="微软雅黑" panose="020B0503020204020204" pitchFamily="34" charset="-122"/>
                    <a:ea typeface="微软雅黑" panose="020B0503020204020204" pitchFamily="34" charset="-122"/>
                  </a:rPr>
                  <a:t>AAA</a:t>
                </a:r>
                <a:r>
                  <a:rPr lang="zh-CN" altLang="en-US" sz="1000" b="0">
                    <a:latin typeface="微软雅黑" panose="020B0503020204020204" pitchFamily="34" charset="-122"/>
                    <a:ea typeface="微软雅黑" panose="020B0503020204020204" pitchFamily="34" charset="-122"/>
                  </a:rPr>
                  <a:t>服务器</a:t>
                </a:r>
              </a:p>
            </p:txBody>
          </p:sp>
        </p:grpSp>
        <p:cxnSp>
          <p:nvCxnSpPr>
            <p:cNvPr id="58424" name="直接连接符 50"/>
            <p:cNvCxnSpPr>
              <a:cxnSpLocks noChangeShapeType="1"/>
            </p:cNvCxnSpPr>
            <p:nvPr/>
          </p:nvCxnSpPr>
          <p:spPr bwMode="auto">
            <a:xfrm flipV="1">
              <a:off x="7396753" y="3787955"/>
              <a:ext cx="707" cy="2254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8425" name="直接连接符 51"/>
            <p:cNvCxnSpPr>
              <a:cxnSpLocks noChangeShapeType="1"/>
            </p:cNvCxnSpPr>
            <p:nvPr/>
          </p:nvCxnSpPr>
          <p:spPr bwMode="auto">
            <a:xfrm flipV="1">
              <a:off x="6525762" y="3781737"/>
              <a:ext cx="707" cy="22546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58426" name="Group 96"/>
            <p:cNvGrpSpPr>
              <a:grpSpLocks/>
            </p:cNvGrpSpPr>
            <p:nvPr/>
          </p:nvGrpSpPr>
          <p:grpSpPr bwMode="auto">
            <a:xfrm>
              <a:off x="6283829" y="4095408"/>
              <a:ext cx="486903" cy="245949"/>
              <a:chOff x="2647" y="2942"/>
              <a:chExt cx="323" cy="328"/>
            </a:xfrm>
          </p:grpSpPr>
          <p:sp>
            <p:nvSpPr>
              <p:cNvPr id="77" name="Arc 97"/>
              <p:cNvSpPr>
                <a:spLocks/>
              </p:cNvSpPr>
              <p:nvPr/>
            </p:nvSpPr>
            <p:spPr bwMode="auto">
              <a:xfrm flipV="1">
                <a:off x="2647" y="3146"/>
                <a:ext cx="324" cy="121"/>
              </a:xfrm>
              <a:custGeom>
                <a:avLst/>
                <a:gdLst>
                  <a:gd name="T0" fmla="*/ 0 w 33471"/>
                  <a:gd name="T1" fmla="*/ 0 h 21600"/>
                  <a:gd name="T2" fmla="*/ 0 w 33471"/>
                  <a:gd name="T3" fmla="*/ 0 h 21600"/>
                  <a:gd name="T4" fmla="*/ 0 w 33471"/>
                  <a:gd name="T5" fmla="*/ 0 h 21600"/>
                  <a:gd name="T6" fmla="*/ 0 60000 65536"/>
                  <a:gd name="T7" fmla="*/ 0 60000 65536"/>
                  <a:gd name="T8" fmla="*/ 0 60000 65536"/>
                  <a:gd name="T9" fmla="*/ 0 w 33471"/>
                  <a:gd name="T10" fmla="*/ 0 h 21600"/>
                  <a:gd name="T11" fmla="*/ 33471 w 33471"/>
                  <a:gd name="T12" fmla="*/ 21600 h 21600"/>
                </a:gdLst>
                <a:ahLst/>
                <a:cxnLst>
                  <a:cxn ang="T6">
                    <a:pos x="T0" y="T1"/>
                  </a:cxn>
                  <a:cxn ang="T7">
                    <a:pos x="T2" y="T3"/>
                  </a:cxn>
                  <a:cxn ang="T8">
                    <a:pos x="T4" y="T5"/>
                  </a:cxn>
                </a:cxnLst>
                <a:rect l="T9" t="T10" r="T11" b="T12"/>
                <a:pathLst>
                  <a:path w="33471" h="21600" fill="none" extrusionOk="0">
                    <a:moveTo>
                      <a:pt x="0" y="6038"/>
                    </a:moveTo>
                    <a:cubicBezTo>
                      <a:pt x="4024" y="2164"/>
                      <a:pt x="9393" y="-1"/>
                      <a:pt x="14980" y="0"/>
                    </a:cubicBezTo>
                    <a:cubicBezTo>
                      <a:pt x="22546" y="0"/>
                      <a:pt x="29560" y="3958"/>
                      <a:pt x="33471" y="10435"/>
                    </a:cubicBezTo>
                  </a:path>
                  <a:path w="33471" h="21600" stroke="0" extrusionOk="0">
                    <a:moveTo>
                      <a:pt x="0" y="6038"/>
                    </a:moveTo>
                    <a:cubicBezTo>
                      <a:pt x="4024" y="2164"/>
                      <a:pt x="9393" y="-1"/>
                      <a:pt x="14980" y="0"/>
                    </a:cubicBezTo>
                    <a:cubicBezTo>
                      <a:pt x="22546" y="0"/>
                      <a:pt x="29560" y="3958"/>
                      <a:pt x="33471" y="10435"/>
                    </a:cubicBezTo>
                    <a:lnTo>
                      <a:pt x="14980" y="21600"/>
                    </a:lnTo>
                    <a:close/>
                  </a:path>
                </a:pathLst>
              </a:custGeom>
              <a:noFill/>
              <a:ln w="9525">
                <a:solidFill>
                  <a:schemeClr val="tx1"/>
                </a:solidFill>
                <a:prstDash val="lgDash"/>
                <a:round/>
                <a:headEnd/>
                <a:tailEnd/>
              </a:ln>
            </p:spPr>
            <p:txBody>
              <a:bodyPr wrap="none" anchor="ctr"/>
              <a:lstStyle/>
              <a:p>
                <a:pPr>
                  <a:defRPr/>
                </a:pPr>
                <a:endParaRPr lang="zh-CN" altLang="en-US"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itchFamily="34" charset="-122"/>
                  <a:ea typeface="微软雅黑" pitchFamily="34" charset="-122"/>
                </a:endParaRPr>
              </a:p>
            </p:txBody>
          </p:sp>
          <p:sp>
            <p:nvSpPr>
              <p:cNvPr id="78" name="Arc 98"/>
              <p:cNvSpPr>
                <a:spLocks/>
              </p:cNvSpPr>
              <p:nvPr/>
            </p:nvSpPr>
            <p:spPr bwMode="auto">
              <a:xfrm flipV="1">
                <a:off x="2715" y="3025"/>
                <a:ext cx="206" cy="125"/>
              </a:xfrm>
              <a:custGeom>
                <a:avLst/>
                <a:gdLst>
                  <a:gd name="T0" fmla="*/ 0 w 29650"/>
                  <a:gd name="T1" fmla="*/ 0 h 21600"/>
                  <a:gd name="T2" fmla="*/ 0 w 29650"/>
                  <a:gd name="T3" fmla="*/ 0 h 21600"/>
                  <a:gd name="T4" fmla="*/ 0 w 29650"/>
                  <a:gd name="T5" fmla="*/ 0 h 21600"/>
                  <a:gd name="T6" fmla="*/ 0 60000 65536"/>
                  <a:gd name="T7" fmla="*/ 0 60000 65536"/>
                  <a:gd name="T8" fmla="*/ 0 60000 65536"/>
                  <a:gd name="T9" fmla="*/ 0 w 29650"/>
                  <a:gd name="T10" fmla="*/ 0 h 21600"/>
                  <a:gd name="T11" fmla="*/ 29650 w 29650"/>
                  <a:gd name="T12" fmla="*/ 21600 h 21600"/>
                </a:gdLst>
                <a:ahLst/>
                <a:cxnLst>
                  <a:cxn ang="T6">
                    <a:pos x="T0" y="T1"/>
                  </a:cxn>
                  <a:cxn ang="T7">
                    <a:pos x="T2" y="T3"/>
                  </a:cxn>
                  <a:cxn ang="T8">
                    <a:pos x="T4" y="T5"/>
                  </a:cxn>
                </a:cxnLst>
                <a:rect l="T9" t="T10" r="T11" b="T12"/>
                <a:pathLst>
                  <a:path w="29650" h="21600" fill="none" extrusionOk="0">
                    <a:moveTo>
                      <a:pt x="0" y="6038"/>
                    </a:moveTo>
                    <a:cubicBezTo>
                      <a:pt x="4024" y="2164"/>
                      <a:pt x="9393" y="-1"/>
                      <a:pt x="14980" y="0"/>
                    </a:cubicBezTo>
                    <a:cubicBezTo>
                      <a:pt x="20419" y="0"/>
                      <a:pt x="25657" y="2051"/>
                      <a:pt x="29650" y="5745"/>
                    </a:cubicBezTo>
                  </a:path>
                  <a:path w="29650" h="21600" stroke="0" extrusionOk="0">
                    <a:moveTo>
                      <a:pt x="0" y="6038"/>
                    </a:moveTo>
                    <a:cubicBezTo>
                      <a:pt x="4024" y="2164"/>
                      <a:pt x="9393" y="-1"/>
                      <a:pt x="14980" y="0"/>
                    </a:cubicBezTo>
                    <a:cubicBezTo>
                      <a:pt x="20419" y="0"/>
                      <a:pt x="25657" y="2051"/>
                      <a:pt x="29650" y="5745"/>
                    </a:cubicBezTo>
                    <a:lnTo>
                      <a:pt x="14980" y="21600"/>
                    </a:lnTo>
                    <a:close/>
                  </a:path>
                </a:pathLst>
              </a:custGeom>
              <a:noFill/>
              <a:ln w="9525">
                <a:solidFill>
                  <a:schemeClr val="tx1"/>
                </a:solidFill>
                <a:prstDash val="lgDash"/>
                <a:round/>
                <a:headEnd/>
                <a:tailEnd/>
              </a:ln>
            </p:spPr>
            <p:txBody>
              <a:bodyPr wrap="none" anchor="ctr"/>
              <a:lstStyle/>
              <a:p>
                <a:pPr>
                  <a:defRPr/>
                </a:pPr>
                <a:endParaRPr lang="zh-CN" altLang="en-US"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itchFamily="34" charset="-122"/>
                  <a:ea typeface="微软雅黑" pitchFamily="34" charset="-122"/>
                </a:endParaRPr>
              </a:p>
            </p:txBody>
          </p:sp>
          <p:sp>
            <p:nvSpPr>
              <p:cNvPr id="79" name="Arc 99"/>
              <p:cNvSpPr>
                <a:spLocks/>
              </p:cNvSpPr>
              <p:nvPr/>
            </p:nvSpPr>
            <p:spPr bwMode="auto">
              <a:xfrm flipV="1">
                <a:off x="2758" y="2942"/>
                <a:ext cx="144" cy="101"/>
              </a:xfrm>
              <a:custGeom>
                <a:avLst/>
                <a:gdLst>
                  <a:gd name="T0" fmla="*/ 0 w 28222"/>
                  <a:gd name="T1" fmla="*/ 0 h 21600"/>
                  <a:gd name="T2" fmla="*/ 0 w 28222"/>
                  <a:gd name="T3" fmla="*/ 0 h 21600"/>
                  <a:gd name="T4" fmla="*/ 0 w 28222"/>
                  <a:gd name="T5" fmla="*/ 0 h 21600"/>
                  <a:gd name="T6" fmla="*/ 0 60000 65536"/>
                  <a:gd name="T7" fmla="*/ 0 60000 65536"/>
                  <a:gd name="T8" fmla="*/ 0 60000 65536"/>
                  <a:gd name="T9" fmla="*/ 0 w 28222"/>
                  <a:gd name="T10" fmla="*/ 0 h 21600"/>
                  <a:gd name="T11" fmla="*/ 28222 w 28222"/>
                  <a:gd name="T12" fmla="*/ 21600 h 21600"/>
                </a:gdLst>
                <a:ahLst/>
                <a:cxnLst>
                  <a:cxn ang="T6">
                    <a:pos x="T0" y="T1"/>
                  </a:cxn>
                  <a:cxn ang="T7">
                    <a:pos x="T2" y="T3"/>
                  </a:cxn>
                  <a:cxn ang="T8">
                    <a:pos x="T4" y="T5"/>
                  </a:cxn>
                </a:cxnLst>
                <a:rect l="T9" t="T10" r="T11" b="T12"/>
                <a:pathLst>
                  <a:path w="28222" h="21600" fill="none" extrusionOk="0">
                    <a:moveTo>
                      <a:pt x="0" y="6038"/>
                    </a:moveTo>
                    <a:cubicBezTo>
                      <a:pt x="4024" y="2164"/>
                      <a:pt x="9393" y="-1"/>
                      <a:pt x="14980" y="0"/>
                    </a:cubicBezTo>
                    <a:cubicBezTo>
                      <a:pt x="19774" y="0"/>
                      <a:pt x="24433" y="1595"/>
                      <a:pt x="28221" y="4535"/>
                    </a:cubicBezTo>
                  </a:path>
                  <a:path w="28222" h="21600" stroke="0" extrusionOk="0">
                    <a:moveTo>
                      <a:pt x="0" y="6038"/>
                    </a:moveTo>
                    <a:cubicBezTo>
                      <a:pt x="4024" y="2164"/>
                      <a:pt x="9393" y="-1"/>
                      <a:pt x="14980" y="0"/>
                    </a:cubicBezTo>
                    <a:cubicBezTo>
                      <a:pt x="19774" y="0"/>
                      <a:pt x="24433" y="1595"/>
                      <a:pt x="28221" y="4535"/>
                    </a:cubicBezTo>
                    <a:lnTo>
                      <a:pt x="14980" y="21600"/>
                    </a:lnTo>
                    <a:close/>
                  </a:path>
                </a:pathLst>
              </a:custGeom>
              <a:noFill/>
              <a:ln w="9525">
                <a:solidFill>
                  <a:schemeClr val="tx1"/>
                </a:solidFill>
                <a:prstDash val="lgDash"/>
                <a:round/>
                <a:headEnd/>
                <a:tailEnd/>
              </a:ln>
            </p:spPr>
            <p:txBody>
              <a:bodyPr wrap="none" anchor="ctr"/>
              <a:lstStyle/>
              <a:p>
                <a:pPr>
                  <a:defRPr/>
                </a:pPr>
                <a:endParaRPr lang="zh-CN" altLang="en-US"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itchFamily="34" charset="-122"/>
                  <a:ea typeface="微软雅黑" pitchFamily="34" charset="-122"/>
                </a:endParaRPr>
              </a:p>
            </p:txBody>
          </p:sp>
        </p:grpSp>
        <p:grpSp>
          <p:nvGrpSpPr>
            <p:cNvPr id="58427" name="Group 96"/>
            <p:cNvGrpSpPr>
              <a:grpSpLocks/>
            </p:cNvGrpSpPr>
            <p:nvPr/>
          </p:nvGrpSpPr>
          <p:grpSpPr bwMode="auto">
            <a:xfrm>
              <a:off x="7188080" y="4095408"/>
              <a:ext cx="486903" cy="245949"/>
              <a:chOff x="2647" y="2942"/>
              <a:chExt cx="323" cy="328"/>
            </a:xfrm>
          </p:grpSpPr>
          <p:sp>
            <p:nvSpPr>
              <p:cNvPr id="74" name="Arc 97"/>
              <p:cNvSpPr>
                <a:spLocks/>
              </p:cNvSpPr>
              <p:nvPr/>
            </p:nvSpPr>
            <p:spPr bwMode="auto">
              <a:xfrm flipV="1">
                <a:off x="2647" y="3146"/>
                <a:ext cx="323" cy="121"/>
              </a:xfrm>
              <a:custGeom>
                <a:avLst/>
                <a:gdLst>
                  <a:gd name="T0" fmla="*/ 0 w 33471"/>
                  <a:gd name="T1" fmla="*/ 0 h 21600"/>
                  <a:gd name="T2" fmla="*/ 0 w 33471"/>
                  <a:gd name="T3" fmla="*/ 0 h 21600"/>
                  <a:gd name="T4" fmla="*/ 0 w 33471"/>
                  <a:gd name="T5" fmla="*/ 0 h 21600"/>
                  <a:gd name="T6" fmla="*/ 0 60000 65536"/>
                  <a:gd name="T7" fmla="*/ 0 60000 65536"/>
                  <a:gd name="T8" fmla="*/ 0 60000 65536"/>
                  <a:gd name="T9" fmla="*/ 0 w 33471"/>
                  <a:gd name="T10" fmla="*/ 0 h 21600"/>
                  <a:gd name="T11" fmla="*/ 33471 w 33471"/>
                  <a:gd name="T12" fmla="*/ 21600 h 21600"/>
                </a:gdLst>
                <a:ahLst/>
                <a:cxnLst>
                  <a:cxn ang="T6">
                    <a:pos x="T0" y="T1"/>
                  </a:cxn>
                  <a:cxn ang="T7">
                    <a:pos x="T2" y="T3"/>
                  </a:cxn>
                  <a:cxn ang="T8">
                    <a:pos x="T4" y="T5"/>
                  </a:cxn>
                </a:cxnLst>
                <a:rect l="T9" t="T10" r="T11" b="T12"/>
                <a:pathLst>
                  <a:path w="33471" h="21600" fill="none" extrusionOk="0">
                    <a:moveTo>
                      <a:pt x="0" y="6038"/>
                    </a:moveTo>
                    <a:cubicBezTo>
                      <a:pt x="4024" y="2164"/>
                      <a:pt x="9393" y="-1"/>
                      <a:pt x="14980" y="0"/>
                    </a:cubicBezTo>
                    <a:cubicBezTo>
                      <a:pt x="22546" y="0"/>
                      <a:pt x="29560" y="3958"/>
                      <a:pt x="33471" y="10435"/>
                    </a:cubicBezTo>
                  </a:path>
                  <a:path w="33471" h="21600" stroke="0" extrusionOk="0">
                    <a:moveTo>
                      <a:pt x="0" y="6038"/>
                    </a:moveTo>
                    <a:cubicBezTo>
                      <a:pt x="4024" y="2164"/>
                      <a:pt x="9393" y="-1"/>
                      <a:pt x="14980" y="0"/>
                    </a:cubicBezTo>
                    <a:cubicBezTo>
                      <a:pt x="22546" y="0"/>
                      <a:pt x="29560" y="3958"/>
                      <a:pt x="33471" y="10435"/>
                    </a:cubicBezTo>
                    <a:lnTo>
                      <a:pt x="14980" y="21600"/>
                    </a:lnTo>
                    <a:close/>
                  </a:path>
                </a:pathLst>
              </a:custGeom>
              <a:noFill/>
              <a:ln w="9525">
                <a:solidFill>
                  <a:schemeClr val="tx1"/>
                </a:solidFill>
                <a:prstDash val="lgDash"/>
                <a:round/>
                <a:headEnd/>
                <a:tailEnd/>
              </a:ln>
            </p:spPr>
            <p:txBody>
              <a:bodyPr wrap="none" anchor="ctr"/>
              <a:lstStyle/>
              <a:p>
                <a:pPr>
                  <a:defRPr/>
                </a:pPr>
                <a:endParaRPr lang="zh-CN" altLang="en-US"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itchFamily="34" charset="-122"/>
                  <a:ea typeface="微软雅黑" pitchFamily="34" charset="-122"/>
                </a:endParaRPr>
              </a:p>
            </p:txBody>
          </p:sp>
          <p:sp>
            <p:nvSpPr>
              <p:cNvPr id="75" name="Arc 98"/>
              <p:cNvSpPr>
                <a:spLocks/>
              </p:cNvSpPr>
              <p:nvPr/>
            </p:nvSpPr>
            <p:spPr bwMode="auto">
              <a:xfrm flipV="1">
                <a:off x="2716" y="3025"/>
                <a:ext cx="204" cy="125"/>
              </a:xfrm>
              <a:custGeom>
                <a:avLst/>
                <a:gdLst>
                  <a:gd name="T0" fmla="*/ 0 w 29650"/>
                  <a:gd name="T1" fmla="*/ 0 h 21600"/>
                  <a:gd name="T2" fmla="*/ 0 w 29650"/>
                  <a:gd name="T3" fmla="*/ 0 h 21600"/>
                  <a:gd name="T4" fmla="*/ 0 w 29650"/>
                  <a:gd name="T5" fmla="*/ 0 h 21600"/>
                  <a:gd name="T6" fmla="*/ 0 60000 65536"/>
                  <a:gd name="T7" fmla="*/ 0 60000 65536"/>
                  <a:gd name="T8" fmla="*/ 0 60000 65536"/>
                  <a:gd name="T9" fmla="*/ 0 w 29650"/>
                  <a:gd name="T10" fmla="*/ 0 h 21600"/>
                  <a:gd name="T11" fmla="*/ 29650 w 29650"/>
                  <a:gd name="T12" fmla="*/ 21600 h 21600"/>
                </a:gdLst>
                <a:ahLst/>
                <a:cxnLst>
                  <a:cxn ang="T6">
                    <a:pos x="T0" y="T1"/>
                  </a:cxn>
                  <a:cxn ang="T7">
                    <a:pos x="T2" y="T3"/>
                  </a:cxn>
                  <a:cxn ang="T8">
                    <a:pos x="T4" y="T5"/>
                  </a:cxn>
                </a:cxnLst>
                <a:rect l="T9" t="T10" r="T11" b="T12"/>
                <a:pathLst>
                  <a:path w="29650" h="21600" fill="none" extrusionOk="0">
                    <a:moveTo>
                      <a:pt x="0" y="6038"/>
                    </a:moveTo>
                    <a:cubicBezTo>
                      <a:pt x="4024" y="2164"/>
                      <a:pt x="9393" y="-1"/>
                      <a:pt x="14980" y="0"/>
                    </a:cubicBezTo>
                    <a:cubicBezTo>
                      <a:pt x="20419" y="0"/>
                      <a:pt x="25657" y="2051"/>
                      <a:pt x="29650" y="5745"/>
                    </a:cubicBezTo>
                  </a:path>
                  <a:path w="29650" h="21600" stroke="0" extrusionOk="0">
                    <a:moveTo>
                      <a:pt x="0" y="6038"/>
                    </a:moveTo>
                    <a:cubicBezTo>
                      <a:pt x="4024" y="2164"/>
                      <a:pt x="9393" y="-1"/>
                      <a:pt x="14980" y="0"/>
                    </a:cubicBezTo>
                    <a:cubicBezTo>
                      <a:pt x="20419" y="0"/>
                      <a:pt x="25657" y="2051"/>
                      <a:pt x="29650" y="5745"/>
                    </a:cubicBezTo>
                    <a:lnTo>
                      <a:pt x="14980" y="21600"/>
                    </a:lnTo>
                    <a:close/>
                  </a:path>
                </a:pathLst>
              </a:custGeom>
              <a:noFill/>
              <a:ln w="9525">
                <a:solidFill>
                  <a:schemeClr val="tx1"/>
                </a:solidFill>
                <a:prstDash val="lgDash"/>
                <a:round/>
                <a:headEnd/>
                <a:tailEnd/>
              </a:ln>
            </p:spPr>
            <p:txBody>
              <a:bodyPr wrap="none" anchor="ctr"/>
              <a:lstStyle/>
              <a:p>
                <a:pPr>
                  <a:defRPr/>
                </a:pPr>
                <a:endParaRPr lang="zh-CN" altLang="en-US"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itchFamily="34" charset="-122"/>
                  <a:ea typeface="微软雅黑" pitchFamily="34" charset="-122"/>
                </a:endParaRPr>
              </a:p>
            </p:txBody>
          </p:sp>
          <p:sp>
            <p:nvSpPr>
              <p:cNvPr id="76" name="Arc 99"/>
              <p:cNvSpPr>
                <a:spLocks/>
              </p:cNvSpPr>
              <p:nvPr/>
            </p:nvSpPr>
            <p:spPr bwMode="auto">
              <a:xfrm flipV="1">
                <a:off x="2759" y="2942"/>
                <a:ext cx="144" cy="101"/>
              </a:xfrm>
              <a:custGeom>
                <a:avLst/>
                <a:gdLst>
                  <a:gd name="T0" fmla="*/ 0 w 28222"/>
                  <a:gd name="T1" fmla="*/ 0 h 21600"/>
                  <a:gd name="T2" fmla="*/ 0 w 28222"/>
                  <a:gd name="T3" fmla="*/ 0 h 21600"/>
                  <a:gd name="T4" fmla="*/ 0 w 28222"/>
                  <a:gd name="T5" fmla="*/ 0 h 21600"/>
                  <a:gd name="T6" fmla="*/ 0 60000 65536"/>
                  <a:gd name="T7" fmla="*/ 0 60000 65536"/>
                  <a:gd name="T8" fmla="*/ 0 60000 65536"/>
                  <a:gd name="T9" fmla="*/ 0 w 28222"/>
                  <a:gd name="T10" fmla="*/ 0 h 21600"/>
                  <a:gd name="T11" fmla="*/ 28222 w 28222"/>
                  <a:gd name="T12" fmla="*/ 21600 h 21600"/>
                </a:gdLst>
                <a:ahLst/>
                <a:cxnLst>
                  <a:cxn ang="T6">
                    <a:pos x="T0" y="T1"/>
                  </a:cxn>
                  <a:cxn ang="T7">
                    <a:pos x="T2" y="T3"/>
                  </a:cxn>
                  <a:cxn ang="T8">
                    <a:pos x="T4" y="T5"/>
                  </a:cxn>
                </a:cxnLst>
                <a:rect l="T9" t="T10" r="T11" b="T12"/>
                <a:pathLst>
                  <a:path w="28222" h="21600" fill="none" extrusionOk="0">
                    <a:moveTo>
                      <a:pt x="0" y="6038"/>
                    </a:moveTo>
                    <a:cubicBezTo>
                      <a:pt x="4024" y="2164"/>
                      <a:pt x="9393" y="-1"/>
                      <a:pt x="14980" y="0"/>
                    </a:cubicBezTo>
                    <a:cubicBezTo>
                      <a:pt x="19774" y="0"/>
                      <a:pt x="24433" y="1595"/>
                      <a:pt x="28221" y="4535"/>
                    </a:cubicBezTo>
                  </a:path>
                  <a:path w="28222" h="21600" stroke="0" extrusionOk="0">
                    <a:moveTo>
                      <a:pt x="0" y="6038"/>
                    </a:moveTo>
                    <a:cubicBezTo>
                      <a:pt x="4024" y="2164"/>
                      <a:pt x="9393" y="-1"/>
                      <a:pt x="14980" y="0"/>
                    </a:cubicBezTo>
                    <a:cubicBezTo>
                      <a:pt x="19774" y="0"/>
                      <a:pt x="24433" y="1595"/>
                      <a:pt x="28221" y="4535"/>
                    </a:cubicBezTo>
                    <a:lnTo>
                      <a:pt x="14980" y="21600"/>
                    </a:lnTo>
                    <a:close/>
                  </a:path>
                </a:pathLst>
              </a:custGeom>
              <a:noFill/>
              <a:ln w="9525">
                <a:solidFill>
                  <a:schemeClr val="tx1"/>
                </a:solidFill>
                <a:prstDash val="lgDash"/>
                <a:round/>
                <a:headEnd/>
                <a:tailEnd/>
              </a:ln>
            </p:spPr>
            <p:txBody>
              <a:bodyPr wrap="none" anchor="ctr"/>
              <a:lstStyle/>
              <a:p>
                <a:pPr>
                  <a:defRPr/>
                </a:pPr>
                <a:endParaRPr lang="zh-CN" altLang="en-US"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itchFamily="34" charset="-122"/>
                  <a:ea typeface="微软雅黑" pitchFamily="34" charset="-122"/>
                </a:endParaRPr>
              </a:p>
            </p:txBody>
          </p:sp>
        </p:grpSp>
        <p:grpSp>
          <p:nvGrpSpPr>
            <p:cNvPr id="58428" name="Group 96"/>
            <p:cNvGrpSpPr>
              <a:grpSpLocks/>
            </p:cNvGrpSpPr>
            <p:nvPr/>
          </p:nvGrpSpPr>
          <p:grpSpPr bwMode="auto">
            <a:xfrm>
              <a:off x="7953215" y="4095408"/>
              <a:ext cx="486903" cy="245949"/>
              <a:chOff x="2647" y="2942"/>
              <a:chExt cx="323" cy="328"/>
            </a:xfrm>
          </p:grpSpPr>
          <p:sp>
            <p:nvSpPr>
              <p:cNvPr id="71" name="Arc 97"/>
              <p:cNvSpPr>
                <a:spLocks/>
              </p:cNvSpPr>
              <p:nvPr/>
            </p:nvSpPr>
            <p:spPr bwMode="auto">
              <a:xfrm flipV="1">
                <a:off x="2647" y="3146"/>
                <a:ext cx="323" cy="121"/>
              </a:xfrm>
              <a:custGeom>
                <a:avLst/>
                <a:gdLst>
                  <a:gd name="T0" fmla="*/ 0 w 33471"/>
                  <a:gd name="T1" fmla="*/ 0 h 21600"/>
                  <a:gd name="T2" fmla="*/ 0 w 33471"/>
                  <a:gd name="T3" fmla="*/ 0 h 21600"/>
                  <a:gd name="T4" fmla="*/ 0 w 33471"/>
                  <a:gd name="T5" fmla="*/ 0 h 21600"/>
                  <a:gd name="T6" fmla="*/ 0 60000 65536"/>
                  <a:gd name="T7" fmla="*/ 0 60000 65536"/>
                  <a:gd name="T8" fmla="*/ 0 60000 65536"/>
                  <a:gd name="T9" fmla="*/ 0 w 33471"/>
                  <a:gd name="T10" fmla="*/ 0 h 21600"/>
                  <a:gd name="T11" fmla="*/ 33471 w 33471"/>
                  <a:gd name="T12" fmla="*/ 21600 h 21600"/>
                </a:gdLst>
                <a:ahLst/>
                <a:cxnLst>
                  <a:cxn ang="T6">
                    <a:pos x="T0" y="T1"/>
                  </a:cxn>
                  <a:cxn ang="T7">
                    <a:pos x="T2" y="T3"/>
                  </a:cxn>
                  <a:cxn ang="T8">
                    <a:pos x="T4" y="T5"/>
                  </a:cxn>
                </a:cxnLst>
                <a:rect l="T9" t="T10" r="T11" b="T12"/>
                <a:pathLst>
                  <a:path w="33471" h="21600" fill="none" extrusionOk="0">
                    <a:moveTo>
                      <a:pt x="0" y="6038"/>
                    </a:moveTo>
                    <a:cubicBezTo>
                      <a:pt x="4024" y="2164"/>
                      <a:pt x="9393" y="-1"/>
                      <a:pt x="14980" y="0"/>
                    </a:cubicBezTo>
                    <a:cubicBezTo>
                      <a:pt x="22546" y="0"/>
                      <a:pt x="29560" y="3958"/>
                      <a:pt x="33471" y="10435"/>
                    </a:cubicBezTo>
                  </a:path>
                  <a:path w="33471" h="21600" stroke="0" extrusionOk="0">
                    <a:moveTo>
                      <a:pt x="0" y="6038"/>
                    </a:moveTo>
                    <a:cubicBezTo>
                      <a:pt x="4024" y="2164"/>
                      <a:pt x="9393" y="-1"/>
                      <a:pt x="14980" y="0"/>
                    </a:cubicBezTo>
                    <a:cubicBezTo>
                      <a:pt x="22546" y="0"/>
                      <a:pt x="29560" y="3958"/>
                      <a:pt x="33471" y="10435"/>
                    </a:cubicBezTo>
                    <a:lnTo>
                      <a:pt x="14980" y="21600"/>
                    </a:lnTo>
                    <a:close/>
                  </a:path>
                </a:pathLst>
              </a:custGeom>
              <a:noFill/>
              <a:ln w="9525">
                <a:solidFill>
                  <a:schemeClr val="tx1"/>
                </a:solidFill>
                <a:prstDash val="lgDash"/>
                <a:round/>
                <a:headEnd/>
                <a:tailEnd/>
              </a:ln>
            </p:spPr>
            <p:txBody>
              <a:bodyPr wrap="none" anchor="ctr"/>
              <a:lstStyle/>
              <a:p>
                <a:pPr>
                  <a:defRPr/>
                </a:pPr>
                <a:endParaRPr lang="zh-CN" altLang="en-US"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itchFamily="34" charset="-122"/>
                  <a:ea typeface="微软雅黑" pitchFamily="34" charset="-122"/>
                </a:endParaRPr>
              </a:p>
            </p:txBody>
          </p:sp>
          <p:sp>
            <p:nvSpPr>
              <p:cNvPr id="72" name="Arc 98"/>
              <p:cNvSpPr>
                <a:spLocks/>
              </p:cNvSpPr>
              <p:nvPr/>
            </p:nvSpPr>
            <p:spPr bwMode="auto">
              <a:xfrm flipV="1">
                <a:off x="2716" y="3025"/>
                <a:ext cx="204" cy="125"/>
              </a:xfrm>
              <a:custGeom>
                <a:avLst/>
                <a:gdLst>
                  <a:gd name="T0" fmla="*/ 0 w 29650"/>
                  <a:gd name="T1" fmla="*/ 0 h 21600"/>
                  <a:gd name="T2" fmla="*/ 0 w 29650"/>
                  <a:gd name="T3" fmla="*/ 0 h 21600"/>
                  <a:gd name="T4" fmla="*/ 0 w 29650"/>
                  <a:gd name="T5" fmla="*/ 0 h 21600"/>
                  <a:gd name="T6" fmla="*/ 0 60000 65536"/>
                  <a:gd name="T7" fmla="*/ 0 60000 65536"/>
                  <a:gd name="T8" fmla="*/ 0 60000 65536"/>
                  <a:gd name="T9" fmla="*/ 0 w 29650"/>
                  <a:gd name="T10" fmla="*/ 0 h 21600"/>
                  <a:gd name="T11" fmla="*/ 29650 w 29650"/>
                  <a:gd name="T12" fmla="*/ 21600 h 21600"/>
                </a:gdLst>
                <a:ahLst/>
                <a:cxnLst>
                  <a:cxn ang="T6">
                    <a:pos x="T0" y="T1"/>
                  </a:cxn>
                  <a:cxn ang="T7">
                    <a:pos x="T2" y="T3"/>
                  </a:cxn>
                  <a:cxn ang="T8">
                    <a:pos x="T4" y="T5"/>
                  </a:cxn>
                </a:cxnLst>
                <a:rect l="T9" t="T10" r="T11" b="T12"/>
                <a:pathLst>
                  <a:path w="29650" h="21600" fill="none" extrusionOk="0">
                    <a:moveTo>
                      <a:pt x="0" y="6038"/>
                    </a:moveTo>
                    <a:cubicBezTo>
                      <a:pt x="4024" y="2164"/>
                      <a:pt x="9393" y="-1"/>
                      <a:pt x="14980" y="0"/>
                    </a:cubicBezTo>
                    <a:cubicBezTo>
                      <a:pt x="20419" y="0"/>
                      <a:pt x="25657" y="2051"/>
                      <a:pt x="29650" y="5745"/>
                    </a:cubicBezTo>
                  </a:path>
                  <a:path w="29650" h="21600" stroke="0" extrusionOk="0">
                    <a:moveTo>
                      <a:pt x="0" y="6038"/>
                    </a:moveTo>
                    <a:cubicBezTo>
                      <a:pt x="4024" y="2164"/>
                      <a:pt x="9393" y="-1"/>
                      <a:pt x="14980" y="0"/>
                    </a:cubicBezTo>
                    <a:cubicBezTo>
                      <a:pt x="20419" y="0"/>
                      <a:pt x="25657" y="2051"/>
                      <a:pt x="29650" y="5745"/>
                    </a:cubicBezTo>
                    <a:lnTo>
                      <a:pt x="14980" y="21600"/>
                    </a:lnTo>
                    <a:close/>
                  </a:path>
                </a:pathLst>
              </a:custGeom>
              <a:noFill/>
              <a:ln w="9525">
                <a:solidFill>
                  <a:schemeClr val="tx1"/>
                </a:solidFill>
                <a:prstDash val="lgDash"/>
                <a:round/>
                <a:headEnd/>
                <a:tailEnd/>
              </a:ln>
            </p:spPr>
            <p:txBody>
              <a:bodyPr wrap="none" anchor="ctr"/>
              <a:lstStyle/>
              <a:p>
                <a:pPr>
                  <a:defRPr/>
                </a:pPr>
                <a:endParaRPr lang="zh-CN" altLang="en-US"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itchFamily="34" charset="-122"/>
                  <a:ea typeface="微软雅黑" pitchFamily="34" charset="-122"/>
                </a:endParaRPr>
              </a:p>
            </p:txBody>
          </p:sp>
          <p:sp>
            <p:nvSpPr>
              <p:cNvPr id="73" name="Arc 99"/>
              <p:cNvSpPr>
                <a:spLocks/>
              </p:cNvSpPr>
              <p:nvPr/>
            </p:nvSpPr>
            <p:spPr bwMode="auto">
              <a:xfrm flipV="1">
                <a:off x="2758" y="2942"/>
                <a:ext cx="144" cy="101"/>
              </a:xfrm>
              <a:custGeom>
                <a:avLst/>
                <a:gdLst>
                  <a:gd name="T0" fmla="*/ 0 w 28222"/>
                  <a:gd name="T1" fmla="*/ 0 h 21600"/>
                  <a:gd name="T2" fmla="*/ 0 w 28222"/>
                  <a:gd name="T3" fmla="*/ 0 h 21600"/>
                  <a:gd name="T4" fmla="*/ 0 w 28222"/>
                  <a:gd name="T5" fmla="*/ 0 h 21600"/>
                  <a:gd name="T6" fmla="*/ 0 60000 65536"/>
                  <a:gd name="T7" fmla="*/ 0 60000 65536"/>
                  <a:gd name="T8" fmla="*/ 0 60000 65536"/>
                  <a:gd name="T9" fmla="*/ 0 w 28222"/>
                  <a:gd name="T10" fmla="*/ 0 h 21600"/>
                  <a:gd name="T11" fmla="*/ 28222 w 28222"/>
                  <a:gd name="T12" fmla="*/ 21600 h 21600"/>
                </a:gdLst>
                <a:ahLst/>
                <a:cxnLst>
                  <a:cxn ang="T6">
                    <a:pos x="T0" y="T1"/>
                  </a:cxn>
                  <a:cxn ang="T7">
                    <a:pos x="T2" y="T3"/>
                  </a:cxn>
                  <a:cxn ang="T8">
                    <a:pos x="T4" y="T5"/>
                  </a:cxn>
                </a:cxnLst>
                <a:rect l="T9" t="T10" r="T11" b="T12"/>
                <a:pathLst>
                  <a:path w="28222" h="21600" fill="none" extrusionOk="0">
                    <a:moveTo>
                      <a:pt x="0" y="6038"/>
                    </a:moveTo>
                    <a:cubicBezTo>
                      <a:pt x="4024" y="2164"/>
                      <a:pt x="9393" y="-1"/>
                      <a:pt x="14980" y="0"/>
                    </a:cubicBezTo>
                    <a:cubicBezTo>
                      <a:pt x="19774" y="0"/>
                      <a:pt x="24433" y="1595"/>
                      <a:pt x="28221" y="4535"/>
                    </a:cubicBezTo>
                  </a:path>
                  <a:path w="28222" h="21600" stroke="0" extrusionOk="0">
                    <a:moveTo>
                      <a:pt x="0" y="6038"/>
                    </a:moveTo>
                    <a:cubicBezTo>
                      <a:pt x="4024" y="2164"/>
                      <a:pt x="9393" y="-1"/>
                      <a:pt x="14980" y="0"/>
                    </a:cubicBezTo>
                    <a:cubicBezTo>
                      <a:pt x="19774" y="0"/>
                      <a:pt x="24433" y="1595"/>
                      <a:pt x="28221" y="4535"/>
                    </a:cubicBezTo>
                    <a:lnTo>
                      <a:pt x="14980" y="21600"/>
                    </a:lnTo>
                    <a:close/>
                  </a:path>
                </a:pathLst>
              </a:custGeom>
              <a:noFill/>
              <a:ln w="9525">
                <a:solidFill>
                  <a:schemeClr val="tx1"/>
                </a:solidFill>
                <a:prstDash val="lgDash"/>
                <a:round/>
                <a:headEnd/>
                <a:tailEnd/>
              </a:ln>
            </p:spPr>
            <p:txBody>
              <a:bodyPr wrap="none" anchor="ctr"/>
              <a:lstStyle/>
              <a:p>
                <a:pPr>
                  <a:defRPr/>
                </a:pPr>
                <a:endParaRPr lang="zh-CN" altLang="en-US"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itchFamily="34" charset="-122"/>
                  <a:ea typeface="微软雅黑" pitchFamily="34" charset="-122"/>
                </a:endParaRPr>
              </a:p>
            </p:txBody>
          </p:sp>
        </p:grpSp>
        <p:pic>
          <p:nvPicPr>
            <p:cNvPr id="58429" name="Picture 2" descr="D:\00.工作计划\V2R1C01封闭写作资料\WLAN AP新产品图片-PNG\WLAN AP新产品图片\AP6010DN-美观标准室内型双频.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11408" y="4020191"/>
              <a:ext cx="405395" cy="9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0" name="Picture 2" descr="D:\00.工作计划\V2R1C01封闭写作资料\WLAN AP新产品图片-PNG\WLAN AP新产品图片\AP6010DN-美观标准室内型双频.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06792" y="4027322"/>
              <a:ext cx="405394" cy="9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1" name="Picture 2" descr="D:\00.工作计划\V2R1C01封闭写作资料\WLAN AP新产品图片-PNG\WLAN AP新产品图片\AP6010DN-美观标准室内型双频.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79022" y="4018077"/>
              <a:ext cx="405394" cy="9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32" name="TextBox 60"/>
            <p:cNvSpPr txBox="1">
              <a:spLocks noChangeArrowheads="1"/>
            </p:cNvSpPr>
            <p:nvPr/>
          </p:nvSpPr>
          <p:spPr bwMode="auto">
            <a:xfrm>
              <a:off x="5996940" y="4509601"/>
              <a:ext cx="1082040" cy="28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801688">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801688">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801688">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801688">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gn="ctr">
                <a:lnSpc>
                  <a:spcPct val="100000"/>
                </a:lnSpc>
                <a:buClrTx/>
                <a:buSzTx/>
                <a:buFontTx/>
                <a:buNone/>
              </a:pPr>
              <a:r>
                <a:rPr lang="en-US" altLang="zh-CN" sz="900" b="0">
                  <a:latin typeface="微软雅黑" panose="020B0503020204020204" pitchFamily="34" charset="-122"/>
                  <a:ea typeface="微软雅黑" panose="020B0503020204020204" pitchFamily="34" charset="-122"/>
                </a:rPr>
                <a:t>Administration (802.1x)</a:t>
              </a:r>
              <a:endParaRPr lang="zh-CN" altLang="en-US" sz="900" b="0">
                <a:latin typeface="微软雅黑" panose="020B0503020204020204" pitchFamily="34" charset="-122"/>
                <a:ea typeface="微软雅黑" panose="020B0503020204020204" pitchFamily="34" charset="-122"/>
              </a:endParaRPr>
            </a:p>
          </p:txBody>
        </p:sp>
        <p:sp>
          <p:nvSpPr>
            <p:cNvPr id="58433" name="TextBox 61"/>
            <p:cNvSpPr txBox="1">
              <a:spLocks noChangeArrowheads="1"/>
            </p:cNvSpPr>
            <p:nvPr/>
          </p:nvSpPr>
          <p:spPr bwMode="auto">
            <a:xfrm>
              <a:off x="6858000" y="4492456"/>
              <a:ext cx="1127759" cy="18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801688">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801688">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801688">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801688">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gn="ctr">
                <a:lnSpc>
                  <a:spcPct val="100000"/>
                </a:lnSpc>
                <a:buClrTx/>
                <a:buSzTx/>
                <a:buFontTx/>
                <a:buNone/>
              </a:pPr>
              <a:r>
                <a:rPr lang="en-US" altLang="zh-CN" sz="900" b="0">
                  <a:latin typeface="微软雅黑" panose="020B0503020204020204" pitchFamily="34" charset="-122"/>
                  <a:ea typeface="微软雅黑" panose="020B0503020204020204" pitchFamily="34" charset="-122"/>
                </a:rPr>
                <a:t>Teaching (WPA2)</a:t>
              </a:r>
              <a:endParaRPr lang="zh-CN" altLang="en-US" sz="900" b="0">
                <a:latin typeface="微软雅黑" panose="020B0503020204020204" pitchFamily="34" charset="-122"/>
                <a:ea typeface="微软雅黑" panose="020B0503020204020204" pitchFamily="34" charset="-122"/>
              </a:endParaRPr>
            </a:p>
          </p:txBody>
        </p:sp>
        <p:sp>
          <p:nvSpPr>
            <p:cNvPr id="58434" name="TextBox 62"/>
            <p:cNvSpPr txBox="1">
              <a:spLocks noChangeArrowheads="1"/>
            </p:cNvSpPr>
            <p:nvPr/>
          </p:nvSpPr>
          <p:spPr bwMode="auto">
            <a:xfrm>
              <a:off x="7813438" y="4498171"/>
              <a:ext cx="1052432" cy="18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801688">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801688">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801688">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801688">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nSpc>
                  <a:spcPct val="100000"/>
                </a:lnSpc>
                <a:buClrTx/>
                <a:buSzTx/>
                <a:buFontTx/>
                <a:buNone/>
              </a:pPr>
              <a:r>
                <a:rPr lang="en-US" altLang="zh-CN" sz="900" b="0">
                  <a:latin typeface="微软雅黑" panose="020B0503020204020204" pitchFamily="34" charset="-122"/>
                  <a:ea typeface="微软雅黑" panose="020B0503020204020204" pitchFamily="34" charset="-122"/>
                </a:rPr>
                <a:t>Visitor (Portal)</a:t>
              </a:r>
              <a:endParaRPr lang="zh-CN" altLang="en-US" sz="900" b="0">
                <a:latin typeface="微软雅黑" panose="020B0503020204020204" pitchFamily="34" charset="-122"/>
                <a:ea typeface="微软雅黑" panose="020B0503020204020204" pitchFamily="34" charset="-122"/>
              </a:endParaRPr>
            </a:p>
          </p:txBody>
        </p:sp>
        <p:pic>
          <p:nvPicPr>
            <p:cNvPr id="58435" name="Picture 459" descr="图片2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02616" y="3604989"/>
              <a:ext cx="278169" cy="17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6" name="Picture 459" descr="图片2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21766" y="3604989"/>
              <a:ext cx="278169" cy="17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7" name="Picture 459" descr="图片2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79016" y="3604989"/>
              <a:ext cx="278169" cy="17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8" name="Picture 459" descr="图片2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69591" y="3604989"/>
              <a:ext cx="278169" cy="17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9" name="Picture 460" descr="图片2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06471" y="3296453"/>
              <a:ext cx="278169" cy="17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40" name="Picture 460" descr="图片2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56281" y="3304165"/>
              <a:ext cx="278169" cy="17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41" name="TextBox 70"/>
            <p:cNvSpPr txBox="1">
              <a:spLocks noChangeArrowheads="1"/>
            </p:cNvSpPr>
            <p:nvPr/>
          </p:nvSpPr>
          <p:spPr bwMode="auto">
            <a:xfrm>
              <a:off x="6070857" y="3284026"/>
              <a:ext cx="828675" cy="18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801688">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801688">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801688">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801688">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nSpc>
                  <a:spcPct val="100000"/>
                </a:lnSpc>
                <a:buClrTx/>
                <a:buSzTx/>
                <a:buFontTx/>
                <a:buNone/>
              </a:pPr>
              <a:r>
                <a:rPr lang="en-US" altLang="zh-CN" sz="900" b="0">
                  <a:latin typeface="微软雅黑" panose="020B0503020204020204" pitchFamily="34" charset="-122"/>
                  <a:ea typeface="微软雅黑" panose="020B0503020204020204" pitchFamily="34" charset="-122"/>
                </a:rPr>
                <a:t>S12700</a:t>
              </a:r>
              <a:endParaRPr lang="zh-CN" altLang="en-US" sz="900" b="0">
                <a:latin typeface="微软雅黑" panose="020B0503020204020204" pitchFamily="34" charset="-122"/>
                <a:ea typeface="微软雅黑" panose="020B0503020204020204" pitchFamily="34" charset="-122"/>
              </a:endParaRPr>
            </a:p>
          </p:txBody>
        </p:sp>
        <p:sp>
          <p:nvSpPr>
            <p:cNvPr id="58442" name="TextBox 109"/>
            <p:cNvSpPr txBox="1">
              <a:spLocks noChangeArrowheads="1"/>
            </p:cNvSpPr>
            <p:nvPr/>
          </p:nvSpPr>
          <p:spPr bwMode="auto">
            <a:xfrm>
              <a:off x="6070857" y="3001335"/>
              <a:ext cx="828675" cy="18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801688">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801688">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801688">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801688">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nSpc>
                  <a:spcPct val="100000"/>
                </a:lnSpc>
                <a:buClrTx/>
                <a:buSzTx/>
                <a:buFontTx/>
                <a:buNone/>
              </a:pPr>
              <a:r>
                <a:rPr lang="en-US" altLang="zh-CN" sz="900" b="0">
                  <a:latin typeface="微软雅黑" panose="020B0503020204020204" pitchFamily="34" charset="-122"/>
                  <a:ea typeface="微软雅黑" panose="020B0503020204020204" pitchFamily="34" charset="-122"/>
                </a:rPr>
                <a:t>ME60</a:t>
              </a:r>
              <a:endParaRPr lang="zh-CN" altLang="en-US" sz="900" b="0">
                <a:latin typeface="微软雅黑" panose="020B0503020204020204" pitchFamily="34" charset="-122"/>
                <a:ea typeface="微软雅黑" panose="020B0503020204020204" pitchFamily="34" charset="-122"/>
              </a:endParaRPr>
            </a:p>
          </p:txBody>
        </p:sp>
        <p:sp>
          <p:nvSpPr>
            <p:cNvPr id="58443" name="TextBox 110"/>
            <p:cNvSpPr txBox="1">
              <a:spLocks noChangeArrowheads="1"/>
            </p:cNvSpPr>
            <p:nvPr/>
          </p:nvSpPr>
          <p:spPr bwMode="auto">
            <a:xfrm>
              <a:off x="6070857" y="2775182"/>
              <a:ext cx="828675" cy="18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defTabSz="801688">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defTabSz="801688">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defTabSz="801688">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defTabSz="801688">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defTabSz="801688"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nSpc>
                  <a:spcPct val="100000"/>
                </a:lnSpc>
                <a:buClrTx/>
                <a:buSzTx/>
                <a:buFontTx/>
                <a:buNone/>
              </a:pPr>
              <a:r>
                <a:rPr lang="en-US" altLang="zh-CN" sz="900" b="0">
                  <a:latin typeface="微软雅黑" panose="020B0503020204020204" pitchFamily="34" charset="-122"/>
                  <a:ea typeface="微软雅黑" panose="020B0503020204020204" pitchFamily="34" charset="-122"/>
                </a:rPr>
                <a:t>NGFW</a:t>
              </a:r>
              <a:endParaRPr lang="zh-CN" altLang="en-US" sz="900" b="0">
                <a:latin typeface="微软雅黑" panose="020B0503020204020204" pitchFamily="34" charset="-122"/>
                <a:ea typeface="微软雅黑" panose="020B0503020204020204" pitchFamily="34" charset="-122"/>
              </a:endParaRPr>
            </a:p>
          </p:txBody>
        </p:sp>
      </p:grpSp>
      <p:pic>
        <p:nvPicPr>
          <p:cNvPr id="58380" name="Picture 95" descr="Logical.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73825" y="2571750"/>
            <a:ext cx="3190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1" name="Picture 95" descr="Logical.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64388" y="2571750"/>
            <a:ext cx="3175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2" descr="http://t11.baidu.com/it/u=2089776970,2688347067&amp;fm=5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32363" y="771525"/>
            <a:ext cx="165576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4" descr="http://t10.baidu.com/it/u=414450591,334544466&amp;fm=58"/>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0650" y="70008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470" descr="图片249"/>
          <p:cNvPicPr>
            <a:picLocks noChangeArrowheads="1"/>
          </p:cNvPicPr>
          <p:nvPr/>
        </p:nvPicPr>
        <p:blipFill>
          <a:blip r:embed="rId21"/>
          <a:srcRect/>
          <a:stretch>
            <a:fillRect/>
          </a:stretch>
        </p:blipFill>
        <p:spPr bwMode="auto">
          <a:xfrm>
            <a:off x="6445250" y="2570163"/>
            <a:ext cx="441325" cy="315912"/>
          </a:xfrm>
          <a:prstGeom prst="rect">
            <a:avLst/>
          </a:prstGeom>
          <a:noFill/>
          <a:effectLst>
            <a:outerShdw blurRad="50800" dist="38100" dir="2700000" algn="tl" rotWithShape="0">
              <a:prstClr val="black">
                <a:alpha val="40000"/>
              </a:prstClr>
            </a:outerShdw>
          </a:effectLst>
        </p:spPr>
      </p:pic>
      <p:pic>
        <p:nvPicPr>
          <p:cNvPr id="115" name="Picture 470" descr="图片249"/>
          <p:cNvPicPr>
            <a:picLocks noChangeArrowheads="1"/>
          </p:cNvPicPr>
          <p:nvPr/>
        </p:nvPicPr>
        <p:blipFill>
          <a:blip r:embed="rId21"/>
          <a:srcRect/>
          <a:stretch>
            <a:fillRect/>
          </a:stretch>
        </p:blipFill>
        <p:spPr bwMode="auto">
          <a:xfrm>
            <a:off x="7108825" y="2589213"/>
            <a:ext cx="441325" cy="314325"/>
          </a:xfrm>
          <a:prstGeom prst="rect">
            <a:avLst/>
          </a:prstGeom>
          <a:noFill/>
          <a:effectLst>
            <a:outerShdw blurRad="50800" dist="38100" dir="2700000" algn="tl" rotWithShape="0">
              <a:prstClr val="black">
                <a:alpha val="40000"/>
              </a:prstClr>
            </a:outerShdw>
          </a:effectLst>
        </p:spPr>
      </p:pic>
    </p:spTree>
  </p:cSld>
  <p:clrMapOvr>
    <a:masterClrMapping/>
  </p:clrMapOvr>
  <p:transition advClick="0" advTm="8000">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5" name="组合 395"/>
          <p:cNvGrpSpPr>
            <a:grpSpLocks/>
          </p:cNvGrpSpPr>
          <p:nvPr/>
        </p:nvGrpSpPr>
        <p:grpSpPr bwMode="auto">
          <a:xfrm>
            <a:off x="633413" y="1123950"/>
            <a:ext cx="3661726" cy="1187726"/>
            <a:chOff x="634016" y="2940826"/>
            <a:chExt cx="3253817" cy="1105826"/>
          </a:xfrm>
        </p:grpSpPr>
        <p:cxnSp>
          <p:nvCxnSpPr>
            <p:cNvPr id="15423" name="直接连接符 12"/>
            <p:cNvCxnSpPr>
              <a:cxnSpLocks noChangeShapeType="1"/>
            </p:cNvCxnSpPr>
            <p:nvPr/>
          </p:nvCxnSpPr>
          <p:spPr bwMode="auto">
            <a:xfrm>
              <a:off x="2100551" y="3944054"/>
              <a:ext cx="1584943" cy="1"/>
            </a:xfrm>
            <a:prstGeom prst="line">
              <a:avLst/>
            </a:prstGeom>
            <a:noFill/>
            <a:ln w="28575">
              <a:solidFill>
                <a:srgbClr val="FF0000"/>
              </a:solidFill>
              <a:prstDash val="sysDot"/>
              <a:round/>
              <a:headEnd type="none" w="med" len="med"/>
              <a:tailEnd type="none" w="med" len="med"/>
            </a:ln>
            <a:extLst>
              <a:ext uri="{909E8E84-426E-40DD-AFC4-6F175D3DCCD1}">
                <a14:hiddenFill xmlns:a14="http://schemas.microsoft.com/office/drawing/2010/main">
                  <a:noFill/>
                </a14:hiddenFill>
              </a:ext>
            </a:extLst>
          </p:spPr>
        </p:cxnSp>
        <p:sp>
          <p:nvSpPr>
            <p:cNvPr id="15424" name="Rectangle 17"/>
            <p:cNvSpPr>
              <a:spLocks noChangeArrowheads="1"/>
            </p:cNvSpPr>
            <p:nvPr/>
          </p:nvSpPr>
          <p:spPr bwMode="auto">
            <a:xfrm>
              <a:off x="2483767" y="3143648"/>
              <a:ext cx="1404066" cy="90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0" rIns="68562" bIns="0">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Tx/>
                <a:buFont typeface="Arial" panose="020B0604020202020204" pitchFamily="34" charset="0"/>
                <a:buChar char="•"/>
              </a:pPr>
              <a:r>
                <a:rPr lang="zh-CN" altLang="en-US"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多业务整合</a:t>
              </a:r>
              <a:endParaRPr lang="en-US" altLang="zh-CN"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eaLnBrk="1" hangingPunct="1">
                <a:lnSpc>
                  <a:spcPct val="100000"/>
                </a:lnSpc>
                <a:buClrTx/>
                <a:buFont typeface="Arial" panose="020B0604020202020204" pitchFamily="34" charset="0"/>
                <a:buChar char="•"/>
              </a:pPr>
              <a:r>
                <a:rPr lang="zh-CN" altLang="en-US"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资源的统计复用</a:t>
              </a:r>
              <a:endParaRPr lang="en-US" altLang="zh-CN"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eaLnBrk="1" hangingPunct="1">
                <a:lnSpc>
                  <a:spcPct val="100000"/>
                </a:lnSpc>
                <a:buClrTx/>
                <a:buFont typeface="Arial" panose="020B0604020202020204" pitchFamily="34" charset="0"/>
                <a:buChar char="•"/>
              </a:pPr>
              <a:r>
                <a:rPr lang="zh-CN" altLang="en-US"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业务快速扩展</a:t>
              </a:r>
              <a:endParaRPr lang="en-US" altLang="zh-CN"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eaLnBrk="1" hangingPunct="1">
                <a:lnSpc>
                  <a:spcPct val="100000"/>
                </a:lnSpc>
                <a:buClrTx/>
                <a:buFont typeface="Arial" panose="020B0604020202020204" pitchFamily="34" charset="0"/>
                <a:buChar char="•"/>
              </a:pPr>
              <a:endParaRPr lang="en-US" altLang="zh-CN"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15425" name="圆角矩形 138"/>
            <p:cNvSpPr>
              <a:spLocks noChangeArrowheads="1"/>
            </p:cNvSpPr>
            <p:nvPr/>
          </p:nvSpPr>
          <p:spPr bwMode="auto">
            <a:xfrm>
              <a:off x="708968" y="2995594"/>
              <a:ext cx="1594825" cy="871273"/>
            </a:xfrm>
            <a:prstGeom prst="roundRect">
              <a:avLst>
                <a:gd name="adj" fmla="val 11199"/>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
                  <a:srgbClr val="CC9900"/>
                </a:buClr>
                <a:buSzTx/>
                <a:buFont typeface="Wingdings" panose="05000000000000000000" pitchFamily="2" charset="2"/>
                <a:buChar char="n"/>
              </a:pPr>
              <a:endParaRPr lang="zh-CN" altLang="en-US" sz="1800" b="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140" name="圆角矩形 139"/>
            <p:cNvSpPr/>
            <p:nvPr/>
          </p:nvSpPr>
          <p:spPr bwMode="auto">
            <a:xfrm>
              <a:off x="634016" y="2940826"/>
              <a:ext cx="1728491" cy="987193"/>
            </a:xfrm>
            <a:prstGeom prst="roundRect">
              <a:avLst/>
            </a:prstGeom>
            <a:noFill/>
            <a:ln w="38100">
              <a:solidFill>
                <a:schemeClr val="bg2">
                  <a:lumMod val="40000"/>
                  <a:lumOff val="60000"/>
                </a:schemeClr>
              </a:solidFill>
            </a:ln>
            <a:effectLst/>
            <a:extLst/>
          </p:spPr>
          <p:txBody>
            <a:bodyPr/>
            <a:lstStyle/>
            <a:p>
              <a:pPr eaLnBrk="1" hangingPunct="1">
                <a:buClr>
                  <a:srgbClr val="CC9900"/>
                </a:buClr>
                <a:buFont typeface="Wingdings" pitchFamily="2" charset="2"/>
                <a:buChar char="n"/>
                <a:defRPr/>
              </a:pPr>
              <a:endParaRPr lang="zh-CN" altLang="en-US" b="1" dirty="0">
                <a:solidFill>
                  <a:srgbClr val="000000"/>
                </a:solidFill>
                <a:latin typeface="Arial" charset="0"/>
                <a:ea typeface="宋体" charset="-122"/>
              </a:endParaRPr>
            </a:p>
          </p:txBody>
        </p:sp>
        <p:sp>
          <p:nvSpPr>
            <p:cNvPr id="130" name="Cloud 172"/>
            <p:cNvSpPr/>
            <p:nvPr/>
          </p:nvSpPr>
          <p:spPr bwMode="auto">
            <a:xfrm rot="300513">
              <a:off x="783565" y="3544610"/>
              <a:ext cx="440450" cy="269366"/>
            </a:xfrm>
            <a:prstGeom prst="cloud">
              <a:avLst/>
            </a:prstGeom>
            <a:solidFill>
              <a:schemeClr val="bg2">
                <a:lumMod val="40000"/>
                <a:lumOff val="60000"/>
              </a:schemeClr>
            </a:solidFill>
            <a:ln>
              <a:noFill/>
            </a:ln>
            <a:effectLst/>
            <a:scene3d>
              <a:camera prst="orthographicFront">
                <a:rot lat="0" lon="0" rev="0"/>
              </a:camera>
              <a:lightRig rig="chilly" dir="t">
                <a:rot lat="0" lon="0" rev="18480000"/>
              </a:lightRig>
            </a:scene3d>
            <a:sp3d prstMaterial="clear">
              <a:bevelT h="63500"/>
            </a:sp3d>
            <a:extLst>
              <a:ext uri="{91240B29-F687-4f45-9708-019B960494DF}"/>
              <a:ext uri="{AF507438-7753-43e0-B8FC-AC1667EBCBE1}"/>
            </a:extLst>
          </p:spPr>
          <p:txBody>
            <a:bodyPr/>
            <a:lstStyle/>
            <a:p>
              <a:pPr eaLnBrk="1" hangingPunct="1">
                <a:buClr>
                  <a:srgbClr val="CC9900"/>
                </a:buClr>
                <a:buFont typeface="Wingdings" pitchFamily="2" charset="2"/>
                <a:buChar char="n"/>
                <a:defRPr/>
              </a:pPr>
              <a:endParaRPr lang="en-US" dirty="0">
                <a:solidFill>
                  <a:srgbClr val="000000"/>
                </a:solidFill>
                <a:cs typeface="Arial" pitchFamily="34" charset="0"/>
              </a:endParaRPr>
            </a:p>
          </p:txBody>
        </p:sp>
        <p:sp>
          <p:nvSpPr>
            <p:cNvPr id="131" name="Cloud 173"/>
            <p:cNvSpPr/>
            <p:nvPr/>
          </p:nvSpPr>
          <p:spPr bwMode="auto">
            <a:xfrm rot="300513">
              <a:off x="1037250" y="3306212"/>
              <a:ext cx="807100" cy="529212"/>
            </a:xfrm>
            <a:prstGeom prst="cloud">
              <a:avLst/>
            </a:prstGeom>
            <a:solidFill>
              <a:schemeClr val="bg2">
                <a:lumMod val="40000"/>
                <a:lumOff val="60000"/>
              </a:schemeClr>
            </a:solidFill>
            <a:ln>
              <a:noFill/>
            </a:ln>
            <a:effectLst/>
            <a:scene3d>
              <a:camera prst="orthographicFront">
                <a:rot lat="0" lon="0" rev="0"/>
              </a:camera>
              <a:lightRig rig="chilly" dir="t">
                <a:rot lat="0" lon="0" rev="18480000"/>
              </a:lightRig>
            </a:scene3d>
            <a:sp3d prstMaterial="clear">
              <a:bevelT h="63500"/>
            </a:sp3d>
            <a:extLst>
              <a:ext uri="{91240B29-F687-4f45-9708-019B960494DF}"/>
              <a:ext uri="{AF507438-7753-43e0-B8FC-AC1667EBCBE1}"/>
            </a:extLst>
          </p:spPr>
          <p:txBody>
            <a:bodyPr/>
            <a:lstStyle/>
            <a:p>
              <a:pPr eaLnBrk="1" hangingPunct="1">
                <a:buClr>
                  <a:srgbClr val="CC9900"/>
                </a:buClr>
                <a:buFont typeface="Wingdings" pitchFamily="2" charset="2"/>
                <a:buChar char="n"/>
                <a:defRPr/>
              </a:pPr>
              <a:endParaRPr lang="en-US" dirty="0">
                <a:solidFill>
                  <a:srgbClr val="000000"/>
                </a:solidFill>
                <a:cs typeface="Arial" pitchFamily="34" charset="0"/>
              </a:endParaRPr>
            </a:p>
          </p:txBody>
        </p:sp>
        <p:sp>
          <p:nvSpPr>
            <p:cNvPr id="132" name="Cloud 174"/>
            <p:cNvSpPr/>
            <p:nvPr/>
          </p:nvSpPr>
          <p:spPr bwMode="auto">
            <a:xfrm rot="300513">
              <a:off x="1653068" y="3522335"/>
              <a:ext cx="491081" cy="260541"/>
            </a:xfrm>
            <a:prstGeom prst="cloud">
              <a:avLst/>
            </a:prstGeom>
            <a:solidFill>
              <a:schemeClr val="bg2">
                <a:lumMod val="40000"/>
                <a:lumOff val="60000"/>
              </a:schemeClr>
            </a:solidFill>
            <a:ln>
              <a:noFill/>
            </a:ln>
            <a:effectLst/>
            <a:scene3d>
              <a:camera prst="orthographicFront">
                <a:rot lat="0" lon="0" rev="0"/>
              </a:camera>
              <a:lightRig rig="chilly" dir="t">
                <a:rot lat="0" lon="0" rev="18480000"/>
              </a:lightRig>
            </a:scene3d>
            <a:sp3d prstMaterial="clear">
              <a:bevelT h="63500"/>
            </a:sp3d>
            <a:extLst>
              <a:ext uri="{91240B29-F687-4f45-9708-019B960494DF}"/>
              <a:ext uri="{AF507438-7753-43e0-B8FC-AC1667EBCBE1}"/>
            </a:extLst>
          </p:spPr>
          <p:txBody>
            <a:bodyPr/>
            <a:lstStyle/>
            <a:p>
              <a:pPr eaLnBrk="1" hangingPunct="1">
                <a:buClr>
                  <a:srgbClr val="CC9900"/>
                </a:buClr>
                <a:buFont typeface="Wingdings" pitchFamily="2" charset="2"/>
                <a:buChar char="n"/>
                <a:defRPr/>
              </a:pPr>
              <a:endParaRPr lang="en-US" dirty="0">
                <a:solidFill>
                  <a:srgbClr val="000000"/>
                </a:solidFill>
                <a:cs typeface="Arial" pitchFamily="34" charset="0"/>
              </a:endParaRPr>
            </a:p>
          </p:txBody>
        </p:sp>
        <p:pic>
          <p:nvPicPr>
            <p:cNvPr id="15430" name="Picture 2" descr="C:\Users\Sue\Desktop\the others\finished work\ALL Groove11\Groove11 # 3140 sophia deck\datacenters\DataCenter1.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280" y="3053451"/>
              <a:ext cx="759712" cy="7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6" name="矩形 145"/>
          <p:cNvSpPr/>
          <p:nvPr/>
        </p:nvSpPr>
        <p:spPr>
          <a:xfrm>
            <a:off x="806450" y="854075"/>
            <a:ext cx="1268413" cy="287338"/>
          </a:xfrm>
          <a:prstGeom prst="rect">
            <a:avLst/>
          </a:prstGeom>
        </p:spPr>
        <p:txBody>
          <a:bodyPr wrap="none">
            <a:spAutoFit/>
          </a:bodyPr>
          <a:lstStyle/>
          <a:p>
            <a:pPr indent="7147" algn="ctr" eaLnBrk="1" hangingPunct="1">
              <a:lnSpc>
                <a:spcPct val="90000"/>
              </a:lnSpc>
              <a:buSzPct val="70000"/>
              <a:defRPr/>
            </a:pPr>
            <a:r>
              <a:rPr lang="zh-CN" altLang="en-US" sz="1400" b="1" dirty="0">
                <a:solidFill>
                  <a:srgbClr val="000000"/>
                </a:solidFill>
                <a:latin typeface="Arial"/>
                <a:ea typeface="微软雅黑"/>
                <a:sym typeface="Arial"/>
              </a:rPr>
              <a:t>业务向云迁移</a:t>
            </a:r>
            <a:endParaRPr lang="zh-CN" altLang="en-US" sz="1400" b="1" dirty="0">
              <a:solidFill>
                <a:srgbClr val="000000"/>
              </a:solidFill>
              <a:effectLst>
                <a:outerShdw blurRad="38100" dist="38100" dir="2700000" algn="tl">
                  <a:srgbClr val="000000">
                    <a:alpha val="43137"/>
                  </a:srgbClr>
                </a:outerShdw>
              </a:effectLst>
              <a:latin typeface="Arial"/>
              <a:ea typeface="微软雅黑"/>
              <a:cs typeface="Arial" pitchFamily="34" charset="0"/>
              <a:sym typeface="Arial"/>
            </a:endParaRPr>
          </a:p>
        </p:txBody>
      </p:sp>
      <p:grpSp>
        <p:nvGrpSpPr>
          <p:cNvPr id="15367" name="组合 396"/>
          <p:cNvGrpSpPr>
            <a:grpSpLocks/>
          </p:cNvGrpSpPr>
          <p:nvPr/>
        </p:nvGrpSpPr>
        <p:grpSpPr bwMode="auto">
          <a:xfrm>
            <a:off x="5048626" y="902936"/>
            <a:ext cx="3433842" cy="1408223"/>
            <a:chOff x="634016" y="1183196"/>
            <a:chExt cx="3217902" cy="1521710"/>
          </a:xfrm>
        </p:grpSpPr>
        <p:cxnSp>
          <p:nvCxnSpPr>
            <p:cNvPr id="15417" name="直接连接符 11"/>
            <p:cNvCxnSpPr>
              <a:cxnSpLocks noChangeShapeType="1"/>
            </p:cNvCxnSpPr>
            <p:nvPr/>
          </p:nvCxnSpPr>
          <p:spPr bwMode="auto">
            <a:xfrm>
              <a:off x="2111056" y="2555847"/>
              <a:ext cx="1584943" cy="1"/>
            </a:xfrm>
            <a:prstGeom prst="line">
              <a:avLst/>
            </a:prstGeom>
            <a:noFill/>
            <a:ln w="28575">
              <a:solidFill>
                <a:srgbClr val="FF0000"/>
              </a:solidFill>
              <a:prstDash val="sysDot"/>
              <a:round/>
              <a:headEnd type="none" w="med" len="med"/>
              <a:tailEnd type="none" w="med" len="med"/>
            </a:ln>
            <a:extLst>
              <a:ext uri="{909E8E84-426E-40DD-AFC4-6F175D3DCCD1}">
                <a14:hiddenFill xmlns:a14="http://schemas.microsoft.com/office/drawing/2010/main">
                  <a:noFill/>
                </a14:hiddenFill>
              </a:ext>
            </a:extLst>
          </p:spPr>
        </p:cxnSp>
        <p:sp>
          <p:nvSpPr>
            <p:cNvPr id="15418" name="Rectangle 17"/>
            <p:cNvSpPr>
              <a:spLocks noChangeArrowheads="1"/>
            </p:cNvSpPr>
            <p:nvPr/>
          </p:nvSpPr>
          <p:spPr bwMode="auto">
            <a:xfrm>
              <a:off x="2473787" y="1802672"/>
              <a:ext cx="1378131" cy="90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0" rIns="68562" bIns="0">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Tx/>
                <a:buFont typeface="Arial" panose="020B0604020202020204" pitchFamily="34" charset="0"/>
                <a:buChar char="•"/>
              </a:pPr>
              <a:r>
                <a:rPr lang="zh-CN" altLang="en-US"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高密用户接入</a:t>
              </a:r>
              <a:endParaRPr lang="en-US" altLang="zh-CN"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eaLnBrk="1" hangingPunct="1">
                <a:lnSpc>
                  <a:spcPct val="100000"/>
                </a:lnSpc>
                <a:buClrTx/>
                <a:buFont typeface="Arial" panose="020B0604020202020204" pitchFamily="34" charset="0"/>
                <a:buChar char="•"/>
              </a:pPr>
              <a:r>
                <a:rPr lang="zh-CN" altLang="en-US"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无线规模扩大</a:t>
              </a:r>
              <a:endParaRPr lang="en-US" altLang="zh-CN"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eaLnBrk="1" hangingPunct="1">
                <a:lnSpc>
                  <a:spcPct val="100000"/>
                </a:lnSpc>
                <a:buClrTx/>
                <a:buFont typeface="Arial" panose="020B0604020202020204" pitchFamily="34" charset="0"/>
                <a:buChar char="•"/>
              </a:pPr>
              <a:r>
                <a:rPr lang="zh-CN" altLang="en-US"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无线用户移动性</a:t>
              </a:r>
            </a:p>
            <a:p>
              <a:pPr eaLnBrk="1" hangingPunct="1">
                <a:lnSpc>
                  <a:spcPct val="100000"/>
                </a:lnSpc>
                <a:buClrTx/>
                <a:buFont typeface="Arial" panose="020B0604020202020204" pitchFamily="34" charset="0"/>
                <a:buChar char="•"/>
              </a:pPr>
              <a:endParaRPr lang="en-US" altLang="zh-CN"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15419" name="圆角矩形 133"/>
            <p:cNvSpPr>
              <a:spLocks noChangeArrowheads="1"/>
            </p:cNvSpPr>
            <p:nvPr/>
          </p:nvSpPr>
          <p:spPr bwMode="auto">
            <a:xfrm>
              <a:off x="708968" y="1588764"/>
              <a:ext cx="1594825" cy="871273"/>
            </a:xfrm>
            <a:prstGeom prst="roundRect">
              <a:avLst>
                <a:gd name="adj" fmla="val 11199"/>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
                  <a:srgbClr val="CC9900"/>
                </a:buClr>
                <a:buSzTx/>
                <a:buFont typeface="Wingdings" panose="05000000000000000000" pitchFamily="2" charset="2"/>
                <a:buChar char="n"/>
              </a:pPr>
              <a:endParaRPr lang="zh-CN" altLang="en-US" sz="1800" b="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135" name="圆角矩形 134"/>
            <p:cNvSpPr/>
            <p:nvPr/>
          </p:nvSpPr>
          <p:spPr bwMode="auto">
            <a:xfrm>
              <a:off x="634016" y="1534523"/>
              <a:ext cx="1728808" cy="986255"/>
            </a:xfrm>
            <a:prstGeom prst="roundRect">
              <a:avLst/>
            </a:prstGeom>
            <a:noFill/>
            <a:ln w="38100">
              <a:solidFill>
                <a:schemeClr val="bg2">
                  <a:lumMod val="40000"/>
                  <a:lumOff val="60000"/>
                </a:schemeClr>
              </a:solidFill>
            </a:ln>
            <a:effectLst/>
            <a:extLst/>
          </p:spPr>
          <p:txBody>
            <a:bodyPr/>
            <a:lstStyle/>
            <a:p>
              <a:pPr eaLnBrk="1" hangingPunct="1">
                <a:buClr>
                  <a:srgbClr val="CC9900"/>
                </a:buClr>
                <a:buFont typeface="Wingdings" pitchFamily="2" charset="2"/>
                <a:buChar char="n"/>
                <a:defRPr/>
              </a:pPr>
              <a:endParaRPr lang="zh-CN" altLang="en-US" b="1" dirty="0">
                <a:solidFill>
                  <a:srgbClr val="000000"/>
                </a:solidFill>
                <a:latin typeface="Arial" charset="0"/>
                <a:ea typeface="宋体" charset="-122"/>
              </a:endParaRPr>
            </a:p>
          </p:txBody>
        </p:sp>
        <p:pic>
          <p:nvPicPr>
            <p:cNvPr id="15421" name="Picture 2" descr="开发人员如何在移动互联网掘金？"/>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009239" y="1616016"/>
              <a:ext cx="907000" cy="84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2" name="矩形 146"/>
            <p:cNvSpPr>
              <a:spLocks noChangeArrowheads="1"/>
            </p:cNvSpPr>
            <p:nvPr/>
          </p:nvSpPr>
          <p:spPr bwMode="auto">
            <a:xfrm>
              <a:off x="834979" y="1183196"/>
              <a:ext cx="1268937" cy="38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6350">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gn="ctr" eaLnBrk="1" hangingPunct="1">
                <a:lnSpc>
                  <a:spcPct val="90000"/>
                </a:lnSpc>
                <a:buClrTx/>
                <a:buSzPct val="70000"/>
                <a:buFontTx/>
                <a:buNone/>
              </a:pPr>
              <a:r>
                <a:rPr lang="zh-CN" altLang="en-US" sz="14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随时随地接入</a:t>
              </a:r>
            </a:p>
          </p:txBody>
        </p:sp>
      </p:grpSp>
      <p:sp>
        <p:nvSpPr>
          <p:cNvPr id="164877" name="标题 96"/>
          <p:cNvSpPr>
            <a:spLocks noGrp="1"/>
          </p:cNvSpPr>
          <p:nvPr>
            <p:ph type="title" idx="4294967295"/>
          </p:nvPr>
        </p:nvSpPr>
        <p:spPr>
          <a:xfrm>
            <a:off x="401638" y="122238"/>
            <a:ext cx="7632700" cy="560387"/>
          </a:xfrm>
        </p:spPr>
        <p:txBody>
          <a:bodyPr/>
          <a:lstStyle/>
          <a:p>
            <a:pPr>
              <a:defRPr/>
            </a:pPr>
            <a:r>
              <a:rPr lang="zh-CN" altLang="en-US" sz="2800" b="0" kern="1200" dirty="0">
                <a:solidFill>
                  <a:srgbClr val="C00000"/>
                </a:solidFill>
                <a:latin typeface="微软雅黑" panose="020B0503020204020204" pitchFamily="34" charset="-122"/>
                <a:ea typeface="微软雅黑" panose="020B0503020204020204" pitchFamily="34" charset="-122"/>
                <a:cs typeface="Arial" pitchFamily="34" charset="0"/>
              </a:rPr>
              <a:t>云时代移动校园</a:t>
            </a:r>
            <a:r>
              <a:rPr lang="en-US" altLang="zh-CN" sz="2800" b="0" kern="1200" dirty="0">
                <a:solidFill>
                  <a:srgbClr val="C00000"/>
                </a:solidFill>
                <a:latin typeface="微软雅黑" panose="020B0503020204020204" pitchFamily="34" charset="-122"/>
                <a:ea typeface="微软雅黑" panose="020B0503020204020204" pitchFamily="34" charset="-122"/>
                <a:cs typeface="Arial" pitchFamily="34" charset="0"/>
              </a:rPr>
              <a:t>——</a:t>
            </a:r>
            <a:r>
              <a:rPr lang="zh-CN" altLang="en-US" sz="2800" b="0" kern="1200" dirty="0" smtClean="0">
                <a:solidFill>
                  <a:srgbClr val="C00000"/>
                </a:solidFill>
                <a:latin typeface="微软雅黑" panose="020B0503020204020204" pitchFamily="34" charset="-122"/>
                <a:ea typeface="微软雅黑" panose="020B0503020204020204" pitchFamily="34" charset="-122"/>
                <a:cs typeface="Arial" pitchFamily="34" charset="0"/>
              </a:rPr>
              <a:t>网络发展遭遇挑战</a:t>
            </a:r>
            <a:endParaRPr lang="zh-CN" altLang="en-US" sz="2800" b="0" kern="1200" dirty="0">
              <a:solidFill>
                <a:srgbClr val="C00000"/>
              </a:solidFill>
              <a:latin typeface="微软雅黑" panose="020B0503020204020204" pitchFamily="34" charset="-122"/>
              <a:ea typeface="微软雅黑" panose="020B0503020204020204" pitchFamily="34" charset="-122"/>
              <a:cs typeface="Arial" pitchFamily="34" charset="0"/>
            </a:endParaRPr>
          </a:p>
        </p:txBody>
      </p:sp>
      <p:sp>
        <p:nvSpPr>
          <p:cNvPr id="15372" name="矩形 99"/>
          <p:cNvSpPr>
            <a:spLocks noChangeArrowheads="1"/>
          </p:cNvSpPr>
          <p:nvPr/>
        </p:nvSpPr>
        <p:spPr bwMode="auto">
          <a:xfrm>
            <a:off x="4792478" y="2556180"/>
            <a:ext cx="1889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350">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90000"/>
              </a:lnSpc>
              <a:buClrTx/>
              <a:buSzPct val="70000"/>
              <a:buFontTx/>
              <a:buNone/>
            </a:pPr>
            <a:r>
              <a:rPr lang="zh-CN" altLang="en-US" sz="1600" b="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最复杂的业务</a:t>
            </a:r>
            <a:endParaRPr lang="en-US" altLang="zh-CN" sz="1600" b="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eaLnBrk="1" hangingPunct="1">
              <a:lnSpc>
                <a:spcPct val="90000"/>
              </a:lnSpc>
              <a:buClrTx/>
              <a:buSzPct val="70000"/>
              <a:buFontTx/>
              <a:buNone/>
            </a:pPr>
            <a:r>
              <a:rPr lang="zh-CN" altLang="en-US" sz="1600" b="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最庞大的用户群</a:t>
            </a:r>
            <a:endParaRPr lang="en-US" altLang="zh-CN" sz="1600" b="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eaLnBrk="1" hangingPunct="1">
              <a:lnSpc>
                <a:spcPct val="90000"/>
              </a:lnSpc>
              <a:buClrTx/>
              <a:buSzPct val="70000"/>
              <a:buFontTx/>
              <a:buNone/>
            </a:pPr>
            <a:r>
              <a:rPr lang="zh-CN" altLang="en-US" sz="1600" b="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最严峻的安全挑战</a:t>
            </a:r>
          </a:p>
        </p:txBody>
      </p:sp>
      <p:grpSp>
        <p:nvGrpSpPr>
          <p:cNvPr id="2" name="组合 1"/>
          <p:cNvGrpSpPr/>
          <p:nvPr/>
        </p:nvGrpSpPr>
        <p:grpSpPr>
          <a:xfrm>
            <a:off x="633413" y="2911640"/>
            <a:ext cx="3281253" cy="1315904"/>
            <a:chOff x="5178782" y="1141413"/>
            <a:chExt cx="3281253" cy="1315904"/>
          </a:xfrm>
        </p:grpSpPr>
        <p:grpSp>
          <p:nvGrpSpPr>
            <p:cNvPr id="15373" name="组合 397"/>
            <p:cNvGrpSpPr>
              <a:grpSpLocks/>
            </p:cNvGrpSpPr>
            <p:nvPr/>
          </p:nvGrpSpPr>
          <p:grpSpPr bwMode="auto">
            <a:xfrm>
              <a:off x="5178782" y="1141413"/>
              <a:ext cx="3281253" cy="1315904"/>
              <a:chOff x="634016" y="4039558"/>
              <a:chExt cx="2998394" cy="1342402"/>
            </a:xfrm>
          </p:grpSpPr>
          <p:sp>
            <p:nvSpPr>
              <p:cNvPr id="15384" name="矩形 18"/>
              <p:cNvSpPr>
                <a:spLocks noChangeArrowheads="1"/>
              </p:cNvSpPr>
              <p:nvPr/>
            </p:nvSpPr>
            <p:spPr bwMode="auto">
              <a:xfrm>
                <a:off x="2483768" y="4487793"/>
                <a:ext cx="968537" cy="61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Tx/>
                  <a:buFont typeface="Arial" panose="020B0604020202020204" pitchFamily="34" charset="0"/>
                  <a:buChar char="•"/>
                </a:pPr>
                <a:r>
                  <a:rPr lang="zh-CN" altLang="en-US"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用户识别规范</a:t>
                </a:r>
                <a:endParaRPr lang="en-US" altLang="zh-CN"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eaLnBrk="1" hangingPunct="1">
                  <a:lnSpc>
                    <a:spcPct val="100000"/>
                  </a:lnSpc>
                  <a:buClrTx/>
                  <a:buFont typeface="Arial" panose="020B0604020202020204" pitchFamily="34" charset="0"/>
                  <a:buChar char="•"/>
                </a:pPr>
                <a:r>
                  <a:rPr lang="zh-CN" altLang="en-US" sz="1100" b="0"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网络</a:t>
                </a:r>
                <a:r>
                  <a:rPr lang="zh-CN" altLang="en-US"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行为追溯</a:t>
                </a:r>
                <a:endParaRPr lang="en-US" altLang="zh-CN"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eaLnBrk="1" hangingPunct="1">
                  <a:lnSpc>
                    <a:spcPct val="100000"/>
                  </a:lnSpc>
                  <a:buClrTx/>
                  <a:buFont typeface="Arial" panose="020B0604020202020204" pitchFamily="34" charset="0"/>
                  <a:buChar char="•"/>
                </a:pPr>
                <a:r>
                  <a:rPr lang="zh-CN" altLang="en-US"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用户安全隔离</a:t>
                </a:r>
                <a:endParaRPr lang="en-US" altLang="zh-CN" sz="1100" b="0" dirty="0">
                  <a:solidFill>
                    <a:srgbClr val="0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15385" name="圆角矩形 142"/>
              <p:cNvSpPr>
                <a:spLocks noChangeArrowheads="1"/>
              </p:cNvSpPr>
              <p:nvPr/>
            </p:nvSpPr>
            <p:spPr bwMode="auto">
              <a:xfrm>
                <a:off x="708968" y="4449425"/>
                <a:ext cx="1594825" cy="871273"/>
              </a:xfrm>
              <a:prstGeom prst="roundRect">
                <a:avLst>
                  <a:gd name="adj" fmla="val 11199"/>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
                    <a:srgbClr val="CC9900"/>
                  </a:buClr>
                  <a:buSzTx/>
                  <a:buFont typeface="Wingdings" panose="05000000000000000000" pitchFamily="2" charset="2"/>
                  <a:buChar char="n"/>
                </a:pPr>
                <a:endParaRPr lang="zh-CN" altLang="en-US" sz="1800" b="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144" name="圆角矩形 143"/>
              <p:cNvSpPr/>
              <p:nvPr/>
            </p:nvSpPr>
            <p:spPr bwMode="auto">
              <a:xfrm>
                <a:off x="634016" y="4395273"/>
                <a:ext cx="1728560" cy="986687"/>
              </a:xfrm>
              <a:prstGeom prst="roundRect">
                <a:avLst/>
              </a:prstGeom>
              <a:noFill/>
              <a:ln w="38100">
                <a:solidFill>
                  <a:schemeClr val="bg2">
                    <a:lumMod val="40000"/>
                    <a:lumOff val="60000"/>
                  </a:schemeClr>
                </a:solidFill>
              </a:ln>
              <a:effectLst/>
              <a:extLst/>
            </p:spPr>
            <p:txBody>
              <a:bodyPr/>
              <a:lstStyle/>
              <a:p>
                <a:pPr eaLnBrk="1" hangingPunct="1">
                  <a:buClr>
                    <a:srgbClr val="CC9900"/>
                  </a:buClr>
                  <a:buFont typeface="Wingdings" pitchFamily="2" charset="2"/>
                  <a:buChar char="n"/>
                  <a:defRPr/>
                </a:pPr>
                <a:endParaRPr lang="zh-CN" altLang="en-US" b="1" dirty="0">
                  <a:solidFill>
                    <a:srgbClr val="000000"/>
                  </a:solidFill>
                  <a:latin typeface="Arial" charset="0"/>
                  <a:ea typeface="宋体" charset="-122"/>
                </a:endParaRPr>
              </a:p>
            </p:txBody>
          </p:sp>
          <p:sp>
            <p:nvSpPr>
              <p:cNvPr id="15387" name="矩形 147"/>
              <p:cNvSpPr>
                <a:spLocks noChangeArrowheads="1"/>
              </p:cNvSpPr>
              <p:nvPr/>
            </p:nvSpPr>
            <p:spPr bwMode="auto">
              <a:xfrm>
                <a:off x="1366400" y="4095068"/>
                <a:ext cx="191719" cy="34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6350">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gn="ctr" eaLnBrk="1" hangingPunct="1">
                  <a:lnSpc>
                    <a:spcPct val="90000"/>
                  </a:lnSpc>
                  <a:buClr>
                    <a:srgbClr val="B2B2B2"/>
                  </a:buClr>
                  <a:buSzPct val="70000"/>
                  <a:buFontTx/>
                  <a:buNone/>
                </a:pPr>
                <a:endParaRPr lang="en-US" altLang="zh-CN" sz="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5388" name="直接连接符 165"/>
              <p:cNvCxnSpPr>
                <a:cxnSpLocks noChangeShapeType="1"/>
              </p:cNvCxnSpPr>
              <p:nvPr/>
            </p:nvCxnSpPr>
            <p:spPr bwMode="auto">
              <a:xfrm>
                <a:off x="2047467" y="5360174"/>
                <a:ext cx="1584943" cy="1"/>
              </a:xfrm>
              <a:prstGeom prst="line">
                <a:avLst/>
              </a:prstGeom>
              <a:noFill/>
              <a:ln w="28575">
                <a:solidFill>
                  <a:srgbClr val="FF0000"/>
                </a:solidFill>
                <a:prstDash val="sysDot"/>
                <a:round/>
                <a:headEnd type="none" w="med" len="med"/>
                <a:tailEnd type="none" w="med" len="med"/>
              </a:ln>
              <a:extLst>
                <a:ext uri="{909E8E84-426E-40DD-AFC4-6F175D3DCCD1}">
                  <a14:hiddenFill xmlns:a14="http://schemas.microsoft.com/office/drawing/2010/main">
                    <a:noFill/>
                  </a14:hiddenFill>
                </a:ext>
              </a:extLst>
            </p:spPr>
          </p:cxnSp>
          <p:sp>
            <p:nvSpPr>
              <p:cNvPr id="393" name="矩形 392"/>
              <p:cNvSpPr/>
              <p:nvPr/>
            </p:nvSpPr>
            <p:spPr>
              <a:xfrm>
                <a:off x="729254" y="4039558"/>
                <a:ext cx="1447610" cy="381124"/>
              </a:xfrm>
              <a:prstGeom prst="rect">
                <a:avLst/>
              </a:prstGeom>
            </p:spPr>
            <p:txBody>
              <a:bodyPr wrap="none">
                <a:spAutoFit/>
              </a:bodyPr>
              <a:lstStyle/>
              <a:p>
                <a:pPr indent="7147" algn="ctr" eaLnBrk="1" hangingPunct="1">
                  <a:lnSpc>
                    <a:spcPct val="90000"/>
                  </a:lnSpc>
                  <a:buSzPct val="70000"/>
                  <a:defRPr/>
                </a:pPr>
                <a:r>
                  <a:rPr lang="zh-CN" altLang="en-US" sz="1400" b="1" dirty="0">
                    <a:solidFill>
                      <a:srgbClr val="000000"/>
                    </a:solidFill>
                    <a:latin typeface="Arial"/>
                    <a:ea typeface="微软雅黑"/>
                    <a:sym typeface="Arial"/>
                  </a:rPr>
                  <a:t>安全面临新形势</a:t>
                </a:r>
                <a:endParaRPr lang="zh-CN" altLang="en-US" sz="1400" b="1" dirty="0">
                  <a:solidFill>
                    <a:srgbClr val="000000"/>
                  </a:solidFill>
                  <a:effectLst>
                    <a:outerShdw blurRad="38100" dist="38100" dir="2700000" algn="tl">
                      <a:srgbClr val="000000">
                        <a:alpha val="43137"/>
                      </a:srgbClr>
                    </a:outerShdw>
                  </a:effectLst>
                  <a:latin typeface="Arial"/>
                  <a:ea typeface="微软雅黑"/>
                  <a:cs typeface="Arial" pitchFamily="34" charset="0"/>
                  <a:sym typeface="Arial"/>
                </a:endParaRPr>
              </a:p>
            </p:txBody>
          </p:sp>
        </p:grpSp>
        <p:pic>
          <p:nvPicPr>
            <p:cNvPr id="153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3705" y="1618788"/>
              <a:ext cx="1587678" cy="70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17" descr="D:\PPT素材\download\super_web 超级精美实用的网页PNG图标\super_web_1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219" y="1681163"/>
              <a:ext cx="5651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80" name="TextBox 80"/>
          <p:cNvSpPr txBox="1">
            <a:spLocks noChangeArrowheads="1"/>
          </p:cNvSpPr>
          <p:nvPr/>
        </p:nvSpPr>
        <p:spPr bwMode="auto">
          <a:xfrm rot="20322326">
            <a:off x="6411220" y="3166197"/>
            <a:ext cx="833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Tx/>
              <a:buSzTx/>
              <a:buFontTx/>
              <a:buNone/>
            </a:pPr>
            <a:r>
              <a:rPr lang="en-US" altLang="zh-CN" sz="3200" dirty="0">
                <a:solidFill>
                  <a:srgbClr val="0070C0"/>
                </a:solidFill>
                <a:latin typeface="Calibri" panose="020F0502020204030204" pitchFamily="34" charset="0"/>
                <a:ea typeface="宋体" panose="02010600030101010101" pitchFamily="2" charset="-122"/>
                <a:cs typeface="Arial" panose="020B0604020202020204" pitchFamily="34" charset="0"/>
              </a:rPr>
              <a:t>VS.</a:t>
            </a:r>
            <a:endParaRPr lang="zh-CN" altLang="en-US" sz="3200" dirty="0">
              <a:solidFill>
                <a:srgbClr val="0070C0"/>
              </a:solidFill>
              <a:latin typeface="Calibri" panose="020F0502020204030204" pitchFamily="34" charset="0"/>
              <a:ea typeface="宋体" panose="02010600030101010101" pitchFamily="2" charset="-122"/>
              <a:cs typeface="Arial" panose="020B0604020202020204" pitchFamily="34" charset="0"/>
            </a:endParaRPr>
          </a:p>
        </p:txBody>
      </p:sp>
      <p:sp>
        <p:nvSpPr>
          <p:cNvPr id="15381" name="矩形 81"/>
          <p:cNvSpPr>
            <a:spLocks noChangeArrowheads="1"/>
          </p:cNvSpPr>
          <p:nvPr/>
        </p:nvSpPr>
        <p:spPr bwMode="auto">
          <a:xfrm>
            <a:off x="6681603" y="3746824"/>
            <a:ext cx="16160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350">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gn="ctr" eaLnBrk="1" hangingPunct="1">
              <a:lnSpc>
                <a:spcPct val="90000"/>
              </a:lnSpc>
              <a:buClrTx/>
              <a:buSzPct val="70000"/>
              <a:buFontTx/>
              <a:buNone/>
            </a:pPr>
            <a:r>
              <a:rPr lang="zh-CN" altLang="en-US" sz="1600" b="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有限的管理运维团队人力</a:t>
            </a:r>
            <a:endParaRPr lang="en-US" altLang="zh-CN" sz="1600" b="0"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transition advClick="0" advTm="8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83568" y="884879"/>
            <a:ext cx="7488832" cy="3740322"/>
            <a:chOff x="683568" y="884879"/>
            <a:chExt cx="7488832" cy="3740322"/>
          </a:xfrm>
        </p:grpSpPr>
        <p:pic>
          <p:nvPicPr>
            <p:cNvPr id="3" name="图片 2"/>
            <p:cNvPicPr>
              <a:picLocks noChangeAspect="1"/>
            </p:cNvPicPr>
            <p:nvPr/>
          </p:nvPicPr>
          <p:blipFill>
            <a:blip r:embed="rId2"/>
            <a:stretch>
              <a:fillRect/>
            </a:stretch>
          </p:blipFill>
          <p:spPr>
            <a:xfrm>
              <a:off x="814387" y="884879"/>
              <a:ext cx="7358013" cy="3634734"/>
            </a:xfrm>
            <a:prstGeom prst="rect">
              <a:avLst/>
            </a:prstGeom>
          </p:spPr>
        </p:pic>
        <p:sp>
          <p:nvSpPr>
            <p:cNvPr id="4" name="矩形 3"/>
            <p:cNvSpPr/>
            <p:nvPr/>
          </p:nvSpPr>
          <p:spPr bwMode="auto">
            <a:xfrm>
              <a:off x="683568" y="911225"/>
              <a:ext cx="7488832" cy="3713976"/>
            </a:xfrm>
            <a:prstGeom prst="rect">
              <a:avLst/>
            </a:prstGeom>
            <a:solidFill>
              <a:schemeClr val="bg1">
                <a:alpha val="87000"/>
              </a:schemeClr>
            </a:solidFill>
            <a:ln>
              <a:noFill/>
            </a:ln>
            <a:effectLst/>
          </p:spPr>
          <p:txBody>
            <a:bodyPr lIns="81619" tIns="40810" rIns="81619" bIns="40810" rtlCol="0" anchor="ctr"/>
            <a:lstStyle/>
            <a:p>
              <a:pPr algn="ctr"/>
              <a:endParaRPr lang="zh-CN" altLang="en-US" dirty="0">
                <a:solidFill>
                  <a:srgbClr val="990000"/>
                </a:solidFill>
                <a:latin typeface="+mn-ea"/>
                <a:ea typeface="+mn-ea"/>
              </a:endParaRPr>
            </a:p>
          </p:txBody>
        </p:sp>
      </p:grpSp>
      <p:pic>
        <p:nvPicPr>
          <p:cNvPr id="17410" name="Picture 716" descr="图片3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1609725"/>
            <a:ext cx="8239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标题 96"/>
          <p:cNvSpPr txBox="1">
            <a:spLocks/>
          </p:cNvSpPr>
          <p:nvPr/>
        </p:nvSpPr>
        <p:spPr bwMode="auto">
          <a:xfrm>
            <a:off x="395288" y="133350"/>
            <a:ext cx="64547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nSpc>
                <a:spcPct val="100000"/>
              </a:lnSpc>
              <a:buClrTx/>
              <a:buSzTx/>
              <a:buFontTx/>
              <a:buNone/>
            </a:pPr>
            <a:r>
              <a:rPr lang="zh-CN" altLang="en-US" sz="2800" b="0"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rPr>
              <a:t>传统校园网</a:t>
            </a:r>
            <a:r>
              <a:rPr lang="zh-CN" altLang="en-US" sz="2800" b="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问题重重</a:t>
            </a:r>
          </a:p>
        </p:txBody>
      </p:sp>
      <p:sp>
        <p:nvSpPr>
          <p:cNvPr id="17412" name="Text Box 16"/>
          <p:cNvSpPr txBox="1">
            <a:spLocks noChangeArrowheads="1"/>
          </p:cNvSpPr>
          <p:nvPr/>
        </p:nvSpPr>
        <p:spPr bwMode="auto">
          <a:xfrm>
            <a:off x="1295400" y="1301750"/>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sm"/>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a:latin typeface="微软雅黑" panose="020B0503020204020204" pitchFamily="34" charset="-122"/>
                <a:ea typeface="微软雅黑" panose="020B0503020204020204" pitchFamily="34" charset="-122"/>
              </a:rPr>
              <a:t>核心层</a:t>
            </a:r>
          </a:p>
        </p:txBody>
      </p:sp>
      <p:sp>
        <p:nvSpPr>
          <p:cNvPr id="17413" name="Text Box 26"/>
          <p:cNvSpPr txBox="1">
            <a:spLocks noChangeArrowheads="1"/>
          </p:cNvSpPr>
          <p:nvPr/>
        </p:nvSpPr>
        <p:spPr bwMode="auto">
          <a:xfrm>
            <a:off x="1290638" y="2251075"/>
            <a:ext cx="722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sm"/>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a:latin typeface="微软雅黑" panose="020B0503020204020204" pitchFamily="34" charset="-122"/>
                <a:ea typeface="微软雅黑" panose="020B0503020204020204" pitchFamily="34" charset="-122"/>
              </a:rPr>
              <a:t>汇聚层</a:t>
            </a:r>
          </a:p>
        </p:txBody>
      </p:sp>
      <p:sp>
        <p:nvSpPr>
          <p:cNvPr id="17414" name="Text Box 27"/>
          <p:cNvSpPr txBox="1">
            <a:spLocks noChangeArrowheads="1"/>
          </p:cNvSpPr>
          <p:nvPr/>
        </p:nvSpPr>
        <p:spPr bwMode="auto">
          <a:xfrm>
            <a:off x="1296988" y="3171825"/>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sm"/>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a:latin typeface="微软雅黑" panose="020B0503020204020204" pitchFamily="34" charset="-122"/>
                <a:ea typeface="微软雅黑" panose="020B0503020204020204" pitchFamily="34" charset="-122"/>
              </a:rPr>
              <a:t>接入层</a:t>
            </a:r>
          </a:p>
        </p:txBody>
      </p:sp>
      <p:sp>
        <p:nvSpPr>
          <p:cNvPr id="17415" name="Text Box 29"/>
          <p:cNvSpPr txBox="1">
            <a:spLocks noChangeArrowheads="1"/>
          </p:cNvSpPr>
          <p:nvPr/>
        </p:nvSpPr>
        <p:spPr bwMode="auto">
          <a:xfrm>
            <a:off x="5819775" y="3165475"/>
            <a:ext cx="13398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sm"/>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000">
                <a:latin typeface="微软雅黑" panose="020B0503020204020204" pitchFamily="34" charset="-122"/>
                <a:ea typeface="微软雅黑" panose="020B0503020204020204" pitchFamily="34" charset="-122"/>
              </a:rPr>
              <a:t>用户接入、相互隔离</a:t>
            </a:r>
          </a:p>
          <a:p>
            <a:r>
              <a:rPr lang="zh-CN" altLang="en-US" sz="1000">
                <a:latin typeface="微软雅黑" panose="020B0503020204020204" pitchFamily="34" charset="-122"/>
                <a:ea typeface="微软雅黑" panose="020B0503020204020204" pitchFamily="34" charset="-122"/>
              </a:rPr>
              <a:t>速率限制</a:t>
            </a:r>
            <a:endParaRPr lang="en-US" altLang="zh-CN" sz="1000">
              <a:latin typeface="微软雅黑" panose="020B0503020204020204" pitchFamily="34" charset="-122"/>
              <a:ea typeface="微软雅黑" panose="020B0503020204020204" pitchFamily="34" charset="-122"/>
            </a:endParaRPr>
          </a:p>
          <a:p>
            <a:r>
              <a:rPr lang="en-US" altLang="zh-CN" sz="1000">
                <a:latin typeface="微软雅黑" panose="020B0503020204020204" pitchFamily="34" charset="-122"/>
                <a:ea typeface="微软雅黑" panose="020B0503020204020204" pitchFamily="34" charset="-122"/>
              </a:rPr>
              <a:t>802.1X</a:t>
            </a:r>
            <a:r>
              <a:rPr lang="zh-CN" altLang="en-US" sz="1000">
                <a:latin typeface="微软雅黑" panose="020B0503020204020204" pitchFamily="34" charset="-122"/>
                <a:ea typeface="微软雅黑" panose="020B0503020204020204" pitchFamily="34" charset="-122"/>
              </a:rPr>
              <a:t>接入控制</a:t>
            </a:r>
          </a:p>
          <a:p>
            <a:r>
              <a:rPr lang="en-US" altLang="zh-CN" sz="1000">
                <a:latin typeface="微软雅黑" panose="020B0503020204020204" pitchFamily="34" charset="-122"/>
                <a:ea typeface="微软雅黑" panose="020B0503020204020204" pitchFamily="34" charset="-122"/>
              </a:rPr>
              <a:t>DHCP</a:t>
            </a:r>
            <a:r>
              <a:rPr lang="zh-CN" altLang="en-US" sz="1000">
                <a:latin typeface="微软雅黑" panose="020B0503020204020204" pitchFamily="34" charset="-122"/>
                <a:ea typeface="微软雅黑" panose="020B0503020204020204" pitchFamily="34" charset="-122"/>
              </a:rPr>
              <a:t>侦听</a:t>
            </a:r>
            <a:endParaRPr lang="en-US" altLang="zh-CN" sz="1000">
              <a:latin typeface="微软雅黑" panose="020B0503020204020204" pitchFamily="34" charset="-122"/>
              <a:ea typeface="微软雅黑" panose="020B0503020204020204" pitchFamily="34" charset="-122"/>
            </a:endParaRPr>
          </a:p>
          <a:p>
            <a:r>
              <a:rPr lang="zh-CN" altLang="en-US" sz="1000">
                <a:latin typeface="微软雅黑" panose="020B0503020204020204" pitchFamily="34" charset="-122"/>
                <a:ea typeface="微软雅黑" panose="020B0503020204020204" pitchFamily="34" charset="-122"/>
              </a:rPr>
              <a:t>动态</a:t>
            </a:r>
            <a:r>
              <a:rPr lang="en-US" altLang="zh-CN" sz="1000">
                <a:latin typeface="微软雅黑" panose="020B0503020204020204" pitchFamily="34" charset="-122"/>
                <a:ea typeface="微软雅黑" panose="020B0503020204020204" pitchFamily="34" charset="-122"/>
              </a:rPr>
              <a:t>ARP</a:t>
            </a:r>
            <a:r>
              <a:rPr lang="zh-CN" altLang="en-US" sz="1000">
                <a:latin typeface="微软雅黑" panose="020B0503020204020204" pitchFamily="34" charset="-122"/>
                <a:ea typeface="微软雅黑" panose="020B0503020204020204" pitchFamily="34" charset="-122"/>
              </a:rPr>
              <a:t>检测</a:t>
            </a:r>
            <a:endParaRPr lang="en-US" altLang="zh-CN" sz="1000">
              <a:latin typeface="微软雅黑" panose="020B0503020204020204" pitchFamily="34" charset="-122"/>
              <a:ea typeface="微软雅黑" panose="020B0503020204020204" pitchFamily="34" charset="-122"/>
            </a:endParaRPr>
          </a:p>
        </p:txBody>
      </p:sp>
      <p:sp>
        <p:nvSpPr>
          <p:cNvPr id="17416" name="Text Box 31"/>
          <p:cNvSpPr txBox="1">
            <a:spLocks noChangeArrowheads="1"/>
          </p:cNvSpPr>
          <p:nvPr/>
        </p:nvSpPr>
        <p:spPr bwMode="auto">
          <a:xfrm>
            <a:off x="5499100" y="2246313"/>
            <a:ext cx="10826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sm"/>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000">
                <a:latin typeface="微软雅黑" panose="020B0503020204020204" pitchFamily="34" charset="-122"/>
                <a:ea typeface="微软雅黑" panose="020B0503020204020204" pitchFamily="34" charset="-122"/>
              </a:rPr>
              <a:t>IPv4</a:t>
            </a:r>
            <a:r>
              <a:rPr lang="zh-CN" altLang="en-US" sz="1000">
                <a:latin typeface="微软雅黑" panose="020B0503020204020204" pitchFamily="34" charset="-122"/>
                <a:ea typeface="微软雅黑" panose="020B0503020204020204" pitchFamily="34" charset="-122"/>
              </a:rPr>
              <a:t>三层终结</a:t>
            </a:r>
          </a:p>
          <a:p>
            <a:r>
              <a:rPr lang="en-US" altLang="zh-CN" sz="1000">
                <a:latin typeface="微软雅黑" panose="020B0503020204020204" pitchFamily="34" charset="-122"/>
                <a:ea typeface="微软雅黑" panose="020B0503020204020204" pitchFamily="34" charset="-122"/>
              </a:rPr>
              <a:t>IPv6</a:t>
            </a:r>
            <a:r>
              <a:rPr lang="zh-CN" altLang="en-US" sz="1000">
                <a:latin typeface="微软雅黑" panose="020B0503020204020204" pitchFamily="34" charset="-122"/>
                <a:ea typeface="微软雅黑" panose="020B0503020204020204" pitchFamily="34" charset="-122"/>
              </a:rPr>
              <a:t>三层终结</a:t>
            </a:r>
          </a:p>
          <a:p>
            <a:r>
              <a:rPr lang="zh-CN" altLang="en-US" sz="1000">
                <a:latin typeface="微软雅黑" panose="020B0503020204020204" pitchFamily="34" charset="-122"/>
                <a:ea typeface="微软雅黑" panose="020B0503020204020204" pitchFamily="34" charset="-122"/>
              </a:rPr>
              <a:t>单播、组播控制</a:t>
            </a:r>
            <a:endParaRPr lang="en-US" altLang="zh-CN" sz="1000">
              <a:latin typeface="微软雅黑" panose="020B0503020204020204" pitchFamily="34" charset="-122"/>
              <a:ea typeface="微软雅黑" panose="020B0503020204020204" pitchFamily="34" charset="-122"/>
            </a:endParaRPr>
          </a:p>
          <a:p>
            <a:r>
              <a:rPr lang="en-US" altLang="zh-CN" sz="1000">
                <a:latin typeface="微软雅黑" panose="020B0503020204020204" pitchFamily="34" charset="-122"/>
                <a:ea typeface="微软雅黑" panose="020B0503020204020204" pitchFamily="34" charset="-122"/>
              </a:rPr>
              <a:t>ACL</a:t>
            </a:r>
            <a:r>
              <a:rPr lang="zh-CN" altLang="en-US" sz="1000">
                <a:latin typeface="微软雅黑" panose="020B0503020204020204" pitchFamily="34" charset="-122"/>
                <a:ea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rPr>
              <a:t>QoS</a:t>
            </a:r>
          </a:p>
          <a:p>
            <a:r>
              <a:rPr lang="en-US" altLang="zh-CN" sz="1000">
                <a:latin typeface="微软雅黑" panose="020B0503020204020204" pitchFamily="34" charset="-122"/>
                <a:ea typeface="微软雅黑" panose="020B0503020204020204" pitchFamily="34" charset="-122"/>
              </a:rPr>
              <a:t>VPN</a:t>
            </a:r>
          </a:p>
        </p:txBody>
      </p:sp>
      <p:sp>
        <p:nvSpPr>
          <p:cNvPr id="17417" name="Text Box 33"/>
          <p:cNvSpPr txBox="1">
            <a:spLocks noChangeArrowheads="1"/>
          </p:cNvSpPr>
          <p:nvPr/>
        </p:nvSpPr>
        <p:spPr bwMode="auto">
          <a:xfrm>
            <a:off x="4965700" y="1771650"/>
            <a:ext cx="696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sm"/>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000">
                <a:latin typeface="微软雅黑" panose="020B0503020204020204" pitchFamily="34" charset="-122"/>
                <a:ea typeface="微软雅黑" panose="020B0503020204020204" pitchFamily="34" charset="-122"/>
              </a:rPr>
              <a:t>高速转发</a:t>
            </a:r>
          </a:p>
        </p:txBody>
      </p:sp>
      <p:pic>
        <p:nvPicPr>
          <p:cNvPr id="17418" name="Picture 58" descr="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0" y="3328988"/>
            <a:ext cx="3302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6" descr="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538" y="2444750"/>
            <a:ext cx="3063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35" descr="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4200" y="1711325"/>
            <a:ext cx="3683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6" descr="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8275" y="2444750"/>
            <a:ext cx="3063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58" descr="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4363" y="3330575"/>
            <a:ext cx="3302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58" descr="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3349625"/>
            <a:ext cx="3302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55" descr="图片146"/>
          <p:cNvPicPr>
            <a:picLocks noChangeAspect="1" noChangeArrowheads="1"/>
          </p:cNvPicPr>
          <p:nvPr/>
        </p:nvPicPr>
        <p:blipFill>
          <a:blip r:embed="rId7"/>
          <a:srcRect/>
          <a:stretch>
            <a:fillRect/>
          </a:stretch>
        </p:blipFill>
        <p:spPr bwMode="auto">
          <a:xfrm>
            <a:off x="2767013" y="1677988"/>
            <a:ext cx="285750" cy="3905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7425" name="文本框 44"/>
          <p:cNvSpPr txBox="1">
            <a:spLocks noChangeArrowheads="1"/>
          </p:cNvSpPr>
          <p:nvPr/>
        </p:nvSpPr>
        <p:spPr bwMode="auto">
          <a:xfrm>
            <a:off x="3484563" y="3587750"/>
            <a:ext cx="679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800">
                <a:latin typeface="微软雅黑" panose="020B0503020204020204" pitchFamily="34" charset="-122"/>
                <a:ea typeface="微软雅黑" panose="020B0503020204020204" pitchFamily="34" charset="-122"/>
              </a:rPr>
              <a:t>A</a:t>
            </a:r>
            <a:r>
              <a:rPr lang="zh-CN" altLang="en-US" sz="800">
                <a:latin typeface="微软雅黑" panose="020B0503020204020204" pitchFamily="34" charset="-122"/>
                <a:ea typeface="微软雅黑" panose="020B0503020204020204" pitchFamily="34" charset="-122"/>
              </a:rPr>
              <a:t>厂家设备</a:t>
            </a:r>
          </a:p>
        </p:txBody>
      </p:sp>
      <p:sp>
        <p:nvSpPr>
          <p:cNvPr id="17426" name="文本框 45"/>
          <p:cNvSpPr txBox="1">
            <a:spLocks noChangeArrowheads="1"/>
          </p:cNvSpPr>
          <p:nvPr/>
        </p:nvSpPr>
        <p:spPr bwMode="auto">
          <a:xfrm>
            <a:off x="4183063" y="3579813"/>
            <a:ext cx="715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800">
                <a:latin typeface="微软雅黑" panose="020B0503020204020204" pitchFamily="34" charset="-122"/>
                <a:ea typeface="微软雅黑" panose="020B0503020204020204" pitchFamily="34" charset="-122"/>
              </a:rPr>
              <a:t>B</a:t>
            </a:r>
            <a:r>
              <a:rPr lang="zh-CN" altLang="en-US" sz="800">
                <a:latin typeface="微软雅黑" panose="020B0503020204020204" pitchFamily="34" charset="-122"/>
                <a:ea typeface="微软雅黑" panose="020B0503020204020204" pitchFamily="34" charset="-122"/>
              </a:rPr>
              <a:t>厂家设备</a:t>
            </a:r>
          </a:p>
        </p:txBody>
      </p:sp>
      <p:sp>
        <p:nvSpPr>
          <p:cNvPr id="17427" name="文本框 46"/>
          <p:cNvSpPr txBox="1">
            <a:spLocks noChangeArrowheads="1"/>
          </p:cNvSpPr>
          <p:nvPr/>
        </p:nvSpPr>
        <p:spPr bwMode="auto">
          <a:xfrm>
            <a:off x="4941888" y="3579813"/>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800">
                <a:latin typeface="微软雅黑" panose="020B0503020204020204" pitchFamily="34" charset="-122"/>
                <a:ea typeface="微软雅黑" panose="020B0503020204020204" pitchFamily="34" charset="-122"/>
              </a:rPr>
              <a:t>C</a:t>
            </a:r>
            <a:r>
              <a:rPr lang="zh-CN" altLang="en-US" sz="800">
                <a:latin typeface="微软雅黑" panose="020B0503020204020204" pitchFamily="34" charset="-122"/>
                <a:ea typeface="微软雅黑" panose="020B0503020204020204" pitchFamily="34" charset="-122"/>
              </a:rPr>
              <a:t>厂家设备</a:t>
            </a:r>
          </a:p>
        </p:txBody>
      </p:sp>
      <p:pic>
        <p:nvPicPr>
          <p:cNvPr id="48" name="Picture 455" descr="图片146"/>
          <p:cNvPicPr>
            <a:picLocks noChangeAspect="1" noChangeArrowheads="1"/>
          </p:cNvPicPr>
          <p:nvPr/>
        </p:nvPicPr>
        <p:blipFill>
          <a:blip r:embed="rId7"/>
          <a:srcRect/>
          <a:stretch>
            <a:fillRect/>
          </a:stretch>
        </p:blipFill>
        <p:spPr bwMode="auto">
          <a:xfrm>
            <a:off x="3376613" y="1677988"/>
            <a:ext cx="285750" cy="3905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7429" name="任意多边形 48"/>
          <p:cNvSpPr>
            <a:spLocks/>
          </p:cNvSpPr>
          <p:nvPr/>
        </p:nvSpPr>
        <p:spPr bwMode="auto">
          <a:xfrm>
            <a:off x="2262188" y="1957388"/>
            <a:ext cx="1919287" cy="1439862"/>
          </a:xfrm>
          <a:custGeom>
            <a:avLst/>
            <a:gdLst>
              <a:gd name="T0" fmla="*/ 1519348 w 1267428"/>
              <a:gd name="T1" fmla="*/ 1439715 h 1400175"/>
              <a:gd name="T2" fmla="*/ 1833500 w 1267428"/>
              <a:gd name="T3" fmla="*/ 646403 h 1400175"/>
              <a:gd name="T4" fmla="*/ 160942 w 1267428"/>
              <a:gd name="T5" fmla="*/ 352583 h 1400175"/>
              <a:gd name="T6" fmla="*/ 160942 w 1267428"/>
              <a:gd name="T7" fmla="*/ 0 h 1400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7428" h="1400175">
                <a:moveTo>
                  <a:pt x="1003689" y="1400175"/>
                </a:moveTo>
                <a:cubicBezTo>
                  <a:pt x="1184332" y="1033462"/>
                  <a:pt x="1360781" y="804863"/>
                  <a:pt x="1211219" y="628650"/>
                </a:cubicBezTo>
                <a:cubicBezTo>
                  <a:pt x="1061657" y="452438"/>
                  <a:pt x="290469" y="447675"/>
                  <a:pt x="106319" y="342900"/>
                </a:cubicBezTo>
                <a:cubicBezTo>
                  <a:pt x="-77831" y="238125"/>
                  <a:pt x="14244" y="119062"/>
                  <a:pt x="106319" y="0"/>
                </a:cubicBezTo>
              </a:path>
            </a:pathLst>
          </a:custGeom>
          <a:noFill/>
          <a:ln w="28575" cap="flat" cmpd="sng" algn="ctr">
            <a:solidFill>
              <a:srgbClr val="FFFF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30" name="任意多边形 49"/>
          <p:cNvSpPr>
            <a:spLocks/>
          </p:cNvSpPr>
          <p:nvPr/>
        </p:nvSpPr>
        <p:spPr bwMode="auto">
          <a:xfrm>
            <a:off x="2816225" y="1985963"/>
            <a:ext cx="1804988" cy="1390650"/>
          </a:xfrm>
          <a:custGeom>
            <a:avLst/>
            <a:gdLst>
              <a:gd name="T0" fmla="*/ 1736511 w 1172170"/>
              <a:gd name="T1" fmla="*/ 1390650 h 1390650"/>
              <a:gd name="T2" fmla="*/ 1780521 w 1172170"/>
              <a:gd name="T3" fmla="*/ 742950 h 1390650"/>
              <a:gd name="T4" fmla="*/ 1399101 w 1172170"/>
              <a:gd name="T5" fmla="*/ 514350 h 1390650"/>
              <a:gd name="T6" fmla="*/ 122811 w 1172170"/>
              <a:gd name="T7" fmla="*/ 257175 h 1390650"/>
              <a:gd name="T8" fmla="*/ 122811 w 1172170"/>
              <a:gd name="T9" fmla="*/ 0 h 1390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2170" h="1390650">
                <a:moveTo>
                  <a:pt x="1127489" y="1390650"/>
                </a:moveTo>
                <a:cubicBezTo>
                  <a:pt x="1160033" y="1139825"/>
                  <a:pt x="1192577" y="889000"/>
                  <a:pt x="1156064" y="742950"/>
                </a:cubicBezTo>
                <a:cubicBezTo>
                  <a:pt x="1119551" y="596900"/>
                  <a:pt x="1087801" y="595312"/>
                  <a:pt x="908414" y="514350"/>
                </a:cubicBezTo>
                <a:cubicBezTo>
                  <a:pt x="729026" y="433387"/>
                  <a:pt x="217852" y="342900"/>
                  <a:pt x="79739" y="257175"/>
                </a:cubicBezTo>
                <a:cubicBezTo>
                  <a:pt x="-58374" y="171450"/>
                  <a:pt x="10682" y="85725"/>
                  <a:pt x="79739" y="0"/>
                </a:cubicBezTo>
              </a:path>
            </a:pathLst>
          </a:custGeom>
          <a:noFill/>
          <a:ln w="28575" cap="flat" cmpd="sng" algn="ctr">
            <a:solidFill>
              <a:srgbClr val="00B05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 name="任意多边形 50"/>
          <p:cNvSpPr/>
          <p:nvPr/>
        </p:nvSpPr>
        <p:spPr bwMode="auto">
          <a:xfrm>
            <a:off x="3346450" y="2043113"/>
            <a:ext cx="1914525" cy="1381125"/>
          </a:xfrm>
          <a:custGeom>
            <a:avLst/>
            <a:gdLst>
              <a:gd name="connsiteX0" fmla="*/ 1441707 w 1441707"/>
              <a:gd name="connsiteY0" fmla="*/ 1381125 h 1381125"/>
              <a:gd name="connsiteX1" fmla="*/ 1298832 w 1441707"/>
              <a:gd name="connsiteY1" fmla="*/ 742950 h 1381125"/>
              <a:gd name="connsiteX2" fmla="*/ 1165482 w 1441707"/>
              <a:gd name="connsiteY2" fmla="*/ 552450 h 1381125"/>
              <a:gd name="connsiteX3" fmla="*/ 89157 w 1441707"/>
              <a:gd name="connsiteY3" fmla="*/ 180975 h 1381125"/>
              <a:gd name="connsiteX4" fmla="*/ 136782 w 1441707"/>
              <a:gd name="connsiteY4" fmla="*/ 0 h 138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07" h="1381125">
                <a:moveTo>
                  <a:pt x="1441707" y="1381125"/>
                </a:moveTo>
                <a:cubicBezTo>
                  <a:pt x="1393288" y="1131093"/>
                  <a:pt x="1344869" y="881062"/>
                  <a:pt x="1298832" y="742950"/>
                </a:cubicBezTo>
                <a:cubicBezTo>
                  <a:pt x="1252795" y="604838"/>
                  <a:pt x="1367094" y="646112"/>
                  <a:pt x="1165482" y="552450"/>
                </a:cubicBezTo>
                <a:cubicBezTo>
                  <a:pt x="963870" y="458788"/>
                  <a:pt x="260607" y="273050"/>
                  <a:pt x="89157" y="180975"/>
                </a:cubicBezTo>
                <a:cubicBezTo>
                  <a:pt x="-82293" y="88900"/>
                  <a:pt x="27244" y="44450"/>
                  <a:pt x="136782" y="0"/>
                </a:cubicBezTo>
              </a:path>
            </a:pathLst>
          </a:custGeom>
          <a:noFill/>
          <a:ln w="28575" algn="ctr">
            <a:solidFill>
              <a:srgbClr val="FF0000"/>
            </a:solidFill>
            <a:prstDash val="dash"/>
            <a:round/>
            <a:headEnd/>
            <a:tailEnd/>
          </a:ln>
          <a:extLst/>
        </p:spPr>
        <p:txBody>
          <a:bodyPr/>
          <a:lstStyle/>
          <a:p>
            <a:pPr eaLnBrk="1" fontAlgn="auto" hangingPunct="1">
              <a:spcBef>
                <a:spcPts val="0"/>
              </a:spcBef>
              <a:spcAft>
                <a:spcPts val="0"/>
              </a:spcAft>
              <a:buClr>
                <a:srgbClr val="CC9900"/>
              </a:buClr>
              <a:buFont typeface="Wingdings" pitchFamily="2" charset="2"/>
              <a:buChar char="n"/>
              <a:defRPr/>
            </a:pPr>
            <a:endParaRPr lang="zh-CN" altLang="en-US" sz="1050">
              <a:solidFill>
                <a:srgbClr val="000000"/>
              </a:solidFill>
              <a:latin typeface="Arial"/>
              <a:ea typeface="微软雅黑"/>
              <a:cs typeface="Arial" pitchFamily="34" charset="0"/>
            </a:endParaRPr>
          </a:p>
        </p:txBody>
      </p:sp>
      <p:sp>
        <p:nvSpPr>
          <p:cNvPr id="17432" name="文本框 51"/>
          <p:cNvSpPr txBox="1">
            <a:spLocks noChangeArrowheads="1"/>
          </p:cNvSpPr>
          <p:nvPr/>
        </p:nvSpPr>
        <p:spPr bwMode="auto">
          <a:xfrm>
            <a:off x="2054225" y="1333500"/>
            <a:ext cx="5857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800">
                <a:latin typeface="微软雅黑" panose="020B0503020204020204" pitchFamily="34" charset="-122"/>
                <a:ea typeface="微软雅黑" panose="020B0503020204020204" pitchFamily="34" charset="-122"/>
              </a:rPr>
              <a:t>A</a:t>
            </a:r>
            <a:r>
              <a:rPr lang="zh-CN" altLang="en-US" sz="800">
                <a:latin typeface="微软雅黑" panose="020B0503020204020204" pitchFamily="34" charset="-122"/>
                <a:ea typeface="微软雅黑" panose="020B0503020204020204" pitchFamily="34" charset="-122"/>
              </a:rPr>
              <a:t>厂家认证系统</a:t>
            </a:r>
          </a:p>
        </p:txBody>
      </p:sp>
      <p:sp>
        <p:nvSpPr>
          <p:cNvPr id="17433" name="文本框 53"/>
          <p:cNvSpPr txBox="1">
            <a:spLocks noChangeArrowheads="1"/>
          </p:cNvSpPr>
          <p:nvPr/>
        </p:nvSpPr>
        <p:spPr bwMode="auto">
          <a:xfrm>
            <a:off x="3241675" y="1314450"/>
            <a:ext cx="58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800">
                <a:latin typeface="微软雅黑" panose="020B0503020204020204" pitchFamily="34" charset="-122"/>
                <a:ea typeface="微软雅黑" panose="020B0503020204020204" pitchFamily="34" charset="-122"/>
              </a:rPr>
              <a:t>C</a:t>
            </a:r>
            <a:r>
              <a:rPr lang="zh-CN" altLang="en-US" sz="800">
                <a:latin typeface="微软雅黑" panose="020B0503020204020204" pitchFamily="34" charset="-122"/>
                <a:ea typeface="微软雅黑" panose="020B0503020204020204" pitchFamily="34" charset="-122"/>
              </a:rPr>
              <a:t>厂家认证系统</a:t>
            </a:r>
          </a:p>
        </p:txBody>
      </p:sp>
      <p:pic>
        <p:nvPicPr>
          <p:cNvPr id="43" name="Picture 455" descr="图片146"/>
          <p:cNvPicPr>
            <a:picLocks noChangeAspect="1" noChangeArrowheads="1"/>
          </p:cNvPicPr>
          <p:nvPr/>
        </p:nvPicPr>
        <p:blipFill>
          <a:blip r:embed="rId7"/>
          <a:srcRect/>
          <a:stretch>
            <a:fillRect/>
          </a:stretch>
        </p:blipFill>
        <p:spPr bwMode="auto">
          <a:xfrm>
            <a:off x="2262188" y="1677988"/>
            <a:ext cx="285750" cy="3905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7435" name="Picture 462" descr="图片241"/>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41825" y="3325813"/>
            <a:ext cx="2667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云形 61"/>
          <p:cNvSpPr/>
          <p:nvPr/>
        </p:nvSpPr>
        <p:spPr bwMode="auto">
          <a:xfrm>
            <a:off x="3954463" y="485775"/>
            <a:ext cx="1373187" cy="425450"/>
          </a:xfrm>
          <a:prstGeom prst="cloud">
            <a:avLst/>
          </a:prstGeom>
          <a:solidFill>
            <a:schemeClr val="bg1">
              <a:lumMod val="75000"/>
              <a:alpha val="45000"/>
            </a:schemeClr>
          </a:solidFill>
          <a:ln>
            <a:noFill/>
          </a:ln>
          <a:effectLst>
            <a:outerShdw blurRad="50800" dist="38100" dir="2700000" algn="tl" rotWithShape="0">
              <a:prstClr val="black">
                <a:alpha val="40000"/>
              </a:prstClr>
            </a:outerShdw>
          </a:effectLst>
          <a:extLst/>
        </p:spPr>
        <p:txBody>
          <a:bodyPr wrap="none"/>
          <a:lstStyle/>
          <a:p>
            <a:pPr algn="ctr" eaLnBrk="1" hangingPunct="1">
              <a:buClr>
                <a:srgbClr val="CC9900"/>
              </a:buClr>
              <a:defRPr/>
            </a:pPr>
            <a:endParaRPr lang="zh-CN" altLang="en-US" sz="1200" dirty="0">
              <a:latin typeface="Arial" charset="0"/>
              <a:ea typeface="宋体" charset="-122"/>
            </a:endParaRPr>
          </a:p>
        </p:txBody>
      </p:sp>
      <p:sp>
        <p:nvSpPr>
          <p:cNvPr id="17437" name="TextBox 6"/>
          <p:cNvSpPr txBox="1">
            <a:spLocks noChangeArrowheads="1"/>
          </p:cNvSpPr>
          <p:nvPr/>
        </p:nvSpPr>
        <p:spPr bwMode="auto">
          <a:xfrm>
            <a:off x="4371975" y="528638"/>
            <a:ext cx="749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b="1">
                <a:solidFill>
                  <a:schemeClr val="bg1"/>
                </a:solidFill>
              </a:rPr>
              <a:t>Internet</a:t>
            </a:r>
          </a:p>
        </p:txBody>
      </p:sp>
      <p:sp>
        <p:nvSpPr>
          <p:cNvPr id="17438" name="任意多边形 63"/>
          <p:cNvSpPr>
            <a:spLocks/>
          </p:cNvSpPr>
          <p:nvPr/>
        </p:nvSpPr>
        <p:spPr bwMode="auto">
          <a:xfrm>
            <a:off x="3409950" y="941388"/>
            <a:ext cx="1260475" cy="2933700"/>
          </a:xfrm>
          <a:custGeom>
            <a:avLst/>
            <a:gdLst>
              <a:gd name="T0" fmla="*/ 0 w 1073810"/>
              <a:gd name="T1" fmla="*/ 2934162 h 2543175"/>
              <a:gd name="T2" fmla="*/ 480677 w 1073810"/>
              <a:gd name="T3" fmla="*/ 2000065 h 2543175"/>
              <a:gd name="T4" fmla="*/ 1162567 w 1073810"/>
              <a:gd name="T5" fmla="*/ 791235 h 2543175"/>
              <a:gd name="T6" fmla="*/ 1240817 w 1073810"/>
              <a:gd name="T7" fmla="*/ 0 h 2543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3810" h="2543175">
                <a:moveTo>
                  <a:pt x="0" y="2543175"/>
                </a:moveTo>
                <a:cubicBezTo>
                  <a:pt x="122237" y="2293143"/>
                  <a:pt x="244475" y="2043112"/>
                  <a:pt x="409575" y="1733550"/>
                </a:cubicBezTo>
                <a:cubicBezTo>
                  <a:pt x="574675" y="1423988"/>
                  <a:pt x="882650" y="974725"/>
                  <a:pt x="990600" y="685800"/>
                </a:cubicBezTo>
                <a:cubicBezTo>
                  <a:pt x="1098550" y="396875"/>
                  <a:pt x="1077912" y="198437"/>
                  <a:pt x="1057275" y="0"/>
                </a:cubicBezTo>
              </a:path>
            </a:pathLst>
          </a:custGeom>
          <a:noFill/>
          <a:ln w="28575" cap="flat" cmpd="sng" algn="ctr">
            <a:solidFill>
              <a:schemeClr val="tx1"/>
            </a:solidFill>
            <a:prstDash val="sysDot"/>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39" name="文本框 64"/>
          <p:cNvSpPr txBox="1">
            <a:spLocks noChangeArrowheads="1"/>
          </p:cNvSpPr>
          <p:nvPr/>
        </p:nvSpPr>
        <p:spPr bwMode="auto">
          <a:xfrm>
            <a:off x="2328863" y="3552825"/>
            <a:ext cx="59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a:latin typeface="微软雅黑" panose="020B0503020204020204" pitchFamily="34" charset="-122"/>
                <a:ea typeface="微软雅黑" panose="020B0503020204020204" pitchFamily="34" charset="-122"/>
              </a:rPr>
              <a:t>准入</a:t>
            </a:r>
          </a:p>
        </p:txBody>
      </p:sp>
      <p:sp>
        <p:nvSpPr>
          <p:cNvPr id="17440" name="文本框 65"/>
          <p:cNvSpPr txBox="1">
            <a:spLocks noChangeArrowheads="1"/>
          </p:cNvSpPr>
          <p:nvPr/>
        </p:nvSpPr>
        <p:spPr bwMode="auto">
          <a:xfrm>
            <a:off x="5446713" y="755650"/>
            <a:ext cx="59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a:latin typeface="微软雅黑" panose="020B0503020204020204" pitchFamily="34" charset="-122"/>
                <a:ea typeface="微软雅黑" panose="020B0503020204020204" pitchFamily="34" charset="-122"/>
              </a:rPr>
              <a:t>准出</a:t>
            </a:r>
          </a:p>
        </p:txBody>
      </p:sp>
      <p:cxnSp>
        <p:nvCxnSpPr>
          <p:cNvPr id="17441" name="直接箭头连接符 67"/>
          <p:cNvCxnSpPr>
            <a:cxnSpLocks noChangeShapeType="1"/>
            <a:endCxn id="17418" idx="1"/>
          </p:cNvCxnSpPr>
          <p:nvPr/>
        </p:nvCxnSpPr>
        <p:spPr bwMode="auto">
          <a:xfrm flipV="1">
            <a:off x="2771775" y="3457575"/>
            <a:ext cx="911225" cy="266700"/>
          </a:xfrm>
          <a:prstGeom prst="straightConnector1">
            <a:avLst/>
          </a:prstGeom>
          <a:noFill/>
          <a:ln w="15875" algn="ctr">
            <a:solidFill>
              <a:srgbClr val="00B0F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42" name="直接箭头连接符 68"/>
          <p:cNvCxnSpPr>
            <a:cxnSpLocks noChangeShapeType="1"/>
          </p:cNvCxnSpPr>
          <p:nvPr/>
        </p:nvCxnSpPr>
        <p:spPr bwMode="auto">
          <a:xfrm flipH="1">
            <a:off x="4808538" y="957263"/>
            <a:ext cx="774700" cy="487362"/>
          </a:xfrm>
          <a:prstGeom prst="straightConnector1">
            <a:avLst/>
          </a:prstGeom>
          <a:noFill/>
          <a:ln w="19050" algn="ctr">
            <a:solidFill>
              <a:srgbClr val="00B0F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43" name="直接箭头连接符 72"/>
          <p:cNvCxnSpPr>
            <a:cxnSpLocks noChangeShapeType="1"/>
            <a:endCxn id="17422" idx="1"/>
          </p:cNvCxnSpPr>
          <p:nvPr/>
        </p:nvCxnSpPr>
        <p:spPr bwMode="auto">
          <a:xfrm flipV="1">
            <a:off x="2767013" y="3459163"/>
            <a:ext cx="1657350" cy="269875"/>
          </a:xfrm>
          <a:prstGeom prst="straightConnector1">
            <a:avLst/>
          </a:prstGeom>
          <a:noFill/>
          <a:ln w="15875" algn="ctr">
            <a:solidFill>
              <a:srgbClr val="00B0F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44" name="直接箭头连接符 75"/>
          <p:cNvCxnSpPr>
            <a:cxnSpLocks noChangeShapeType="1"/>
            <a:endCxn id="17423" idx="1"/>
          </p:cNvCxnSpPr>
          <p:nvPr/>
        </p:nvCxnSpPr>
        <p:spPr bwMode="auto">
          <a:xfrm flipV="1">
            <a:off x="2767013" y="3478213"/>
            <a:ext cx="2376487" cy="249237"/>
          </a:xfrm>
          <a:prstGeom prst="straightConnector1">
            <a:avLst/>
          </a:prstGeom>
          <a:noFill/>
          <a:ln w="15875" algn="ctr">
            <a:solidFill>
              <a:srgbClr val="00B0F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45" name="文本框 92"/>
          <p:cNvSpPr txBox="1">
            <a:spLocks noChangeArrowheads="1"/>
          </p:cNvSpPr>
          <p:nvPr/>
        </p:nvSpPr>
        <p:spPr bwMode="auto">
          <a:xfrm>
            <a:off x="4687888" y="1412875"/>
            <a:ext cx="6810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800">
                <a:latin typeface="微软雅黑" panose="020B0503020204020204" pitchFamily="34" charset="-122"/>
                <a:ea typeface="微软雅黑" panose="020B0503020204020204" pitchFamily="34" charset="-122"/>
              </a:rPr>
              <a:t>学校计费系统</a:t>
            </a:r>
          </a:p>
        </p:txBody>
      </p:sp>
      <p:sp>
        <p:nvSpPr>
          <p:cNvPr id="17446" name="文本框 52"/>
          <p:cNvSpPr txBox="1">
            <a:spLocks noChangeArrowheads="1"/>
          </p:cNvSpPr>
          <p:nvPr/>
        </p:nvSpPr>
        <p:spPr bwMode="auto">
          <a:xfrm>
            <a:off x="2660650" y="1333500"/>
            <a:ext cx="5857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800">
                <a:latin typeface="微软雅黑" panose="020B0503020204020204" pitchFamily="34" charset="-122"/>
                <a:ea typeface="微软雅黑" panose="020B0503020204020204" pitchFamily="34" charset="-122"/>
              </a:rPr>
              <a:t>B</a:t>
            </a:r>
            <a:r>
              <a:rPr lang="zh-CN" altLang="en-US" sz="800">
                <a:latin typeface="微软雅黑" panose="020B0503020204020204" pitchFamily="34" charset="-122"/>
                <a:ea typeface="微软雅黑" panose="020B0503020204020204" pitchFamily="34" charset="-122"/>
              </a:rPr>
              <a:t>厂家认证系统</a:t>
            </a:r>
          </a:p>
        </p:txBody>
      </p:sp>
      <p:cxnSp>
        <p:nvCxnSpPr>
          <p:cNvPr id="17447" name="直接箭头连接符 102"/>
          <p:cNvCxnSpPr>
            <a:cxnSpLocks noChangeShapeType="1"/>
            <a:stCxn id="119" idx="1"/>
            <a:endCxn id="105" idx="2"/>
          </p:cNvCxnSpPr>
          <p:nvPr/>
        </p:nvCxnSpPr>
        <p:spPr bwMode="auto">
          <a:xfrm flipH="1" flipV="1">
            <a:off x="4322763" y="1022350"/>
            <a:ext cx="215900" cy="449263"/>
          </a:xfrm>
          <a:prstGeom prst="straightConnector1">
            <a:avLst/>
          </a:prstGeom>
          <a:noFill/>
          <a:ln w="19050" algn="ctr">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5" name="Picture 455" descr="图片146"/>
          <p:cNvPicPr>
            <a:picLocks noChangeAspect="1" noChangeArrowheads="1"/>
          </p:cNvPicPr>
          <p:nvPr/>
        </p:nvPicPr>
        <p:blipFill>
          <a:blip r:embed="rId7"/>
          <a:srcRect/>
          <a:stretch>
            <a:fillRect/>
          </a:stretch>
        </p:blipFill>
        <p:spPr bwMode="auto">
          <a:xfrm>
            <a:off x="4203700" y="696913"/>
            <a:ext cx="236538" cy="32543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7449" name="文本框 105"/>
          <p:cNvSpPr txBox="1">
            <a:spLocks noChangeArrowheads="1"/>
          </p:cNvSpPr>
          <p:nvPr/>
        </p:nvSpPr>
        <p:spPr bwMode="auto">
          <a:xfrm>
            <a:off x="3649663" y="815975"/>
            <a:ext cx="681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800">
                <a:latin typeface="微软雅黑" panose="020B0503020204020204" pitchFamily="34" charset="-122"/>
                <a:ea typeface="微软雅黑" panose="020B0503020204020204" pitchFamily="34" charset="-122"/>
              </a:rPr>
              <a:t>运营商计费系统</a:t>
            </a:r>
          </a:p>
        </p:txBody>
      </p:sp>
      <p:sp>
        <p:nvSpPr>
          <p:cNvPr id="17450" name="任意多边形 110"/>
          <p:cNvSpPr>
            <a:spLocks/>
          </p:cNvSpPr>
          <p:nvPr/>
        </p:nvSpPr>
        <p:spPr bwMode="auto">
          <a:xfrm>
            <a:off x="3643313" y="2698750"/>
            <a:ext cx="1171575" cy="1296988"/>
          </a:xfrm>
          <a:custGeom>
            <a:avLst/>
            <a:gdLst>
              <a:gd name="T0" fmla="*/ 0 w 1171574"/>
              <a:gd name="T1" fmla="*/ 1239893 h 1297043"/>
              <a:gd name="T2" fmla="*/ 476250 w 1171574"/>
              <a:gd name="T3" fmla="*/ 1643 h 1297043"/>
              <a:gd name="T4" fmla="*/ 1076325 w 1171574"/>
              <a:gd name="T5" fmla="*/ 982718 h 1297043"/>
              <a:gd name="T6" fmla="*/ 1162050 w 1171574"/>
              <a:gd name="T7" fmla="*/ 1297043 h 12970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71574" h="1297043">
                <a:moveTo>
                  <a:pt x="0" y="1239893"/>
                </a:moveTo>
                <a:cubicBezTo>
                  <a:pt x="148431" y="642199"/>
                  <a:pt x="296862" y="44506"/>
                  <a:pt x="476250" y="1643"/>
                </a:cubicBezTo>
                <a:cubicBezTo>
                  <a:pt x="655638" y="-41220"/>
                  <a:pt x="962025" y="766818"/>
                  <a:pt x="1076325" y="982718"/>
                </a:cubicBezTo>
                <a:cubicBezTo>
                  <a:pt x="1190625" y="1198618"/>
                  <a:pt x="1176337" y="1247830"/>
                  <a:pt x="1162050" y="1297043"/>
                </a:cubicBezTo>
              </a:path>
            </a:pathLst>
          </a:custGeom>
          <a:noFill/>
          <a:ln w="9525" cap="flat" cmpd="sng" algn="ctr">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51" name="任意多边形 111"/>
          <p:cNvSpPr>
            <a:spLocks/>
          </p:cNvSpPr>
          <p:nvPr/>
        </p:nvSpPr>
        <p:spPr bwMode="auto">
          <a:xfrm>
            <a:off x="4167188" y="2549525"/>
            <a:ext cx="1333500" cy="1436688"/>
          </a:xfrm>
          <a:custGeom>
            <a:avLst/>
            <a:gdLst>
              <a:gd name="T0" fmla="*/ 0 w 1333500"/>
              <a:gd name="T1" fmla="*/ 160412 h 1436762"/>
              <a:gd name="T2" fmla="*/ 752475 w 1333500"/>
              <a:gd name="T3" fmla="*/ 112787 h 1436762"/>
              <a:gd name="T4" fmla="*/ 1333500 w 1333500"/>
              <a:gd name="T5" fmla="*/ 1436762 h 1436762"/>
              <a:gd name="T6" fmla="*/ 0 60000 65536"/>
              <a:gd name="T7" fmla="*/ 0 60000 65536"/>
              <a:gd name="T8" fmla="*/ 0 60000 65536"/>
            </a:gdLst>
            <a:ahLst/>
            <a:cxnLst>
              <a:cxn ang="T6">
                <a:pos x="T0" y="T1"/>
              </a:cxn>
              <a:cxn ang="T7">
                <a:pos x="T2" y="T3"/>
              </a:cxn>
              <a:cxn ang="T8">
                <a:pos x="T4" y="T5"/>
              </a:cxn>
            </a:cxnLst>
            <a:rect l="0" t="0" r="r" b="b"/>
            <a:pathLst>
              <a:path w="1333500" h="1436762">
                <a:moveTo>
                  <a:pt x="0" y="160412"/>
                </a:moveTo>
                <a:cubicBezTo>
                  <a:pt x="265112" y="30237"/>
                  <a:pt x="530225" y="-99938"/>
                  <a:pt x="752475" y="112787"/>
                </a:cubicBezTo>
                <a:cubicBezTo>
                  <a:pt x="974725" y="325512"/>
                  <a:pt x="1154112" y="881137"/>
                  <a:pt x="1333500" y="1436762"/>
                </a:cubicBezTo>
              </a:path>
            </a:pathLst>
          </a:custGeom>
          <a:noFill/>
          <a:ln w="9525" cap="flat" cmpd="sng" algn="ctr">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52" name="文本框 114"/>
          <p:cNvSpPr txBox="1">
            <a:spLocks noChangeArrowheads="1"/>
          </p:cNvSpPr>
          <p:nvPr/>
        </p:nvSpPr>
        <p:spPr bwMode="auto">
          <a:xfrm rot="-959989">
            <a:off x="2192338" y="1039813"/>
            <a:ext cx="13160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FF0000"/>
                </a:solidFill>
                <a:latin typeface="微软雅黑" panose="020B0503020204020204" pitchFamily="34" charset="-122"/>
                <a:ea typeface="微软雅黑" panose="020B0503020204020204" pitchFamily="34" charset="-122"/>
              </a:rPr>
              <a:t>管理系统复杂</a:t>
            </a:r>
          </a:p>
        </p:txBody>
      </p:sp>
      <p:sp>
        <p:nvSpPr>
          <p:cNvPr id="17453" name="文本框 116"/>
          <p:cNvSpPr txBox="1">
            <a:spLocks noChangeArrowheads="1"/>
          </p:cNvSpPr>
          <p:nvPr/>
        </p:nvSpPr>
        <p:spPr bwMode="auto">
          <a:xfrm>
            <a:off x="2200275" y="3981450"/>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FF0000"/>
                </a:solidFill>
                <a:latin typeface="微软雅黑" panose="020B0503020204020204" pitchFamily="34" charset="-122"/>
                <a:ea typeface="微软雅黑" panose="020B0503020204020204" pitchFamily="34" charset="-122"/>
              </a:rPr>
              <a:t>网络攻击泛滥</a:t>
            </a:r>
          </a:p>
        </p:txBody>
      </p:sp>
      <p:pic>
        <p:nvPicPr>
          <p:cNvPr id="119" name="Picture 455" descr="图片146"/>
          <p:cNvPicPr>
            <a:picLocks noChangeAspect="1" noChangeArrowheads="1"/>
          </p:cNvPicPr>
          <p:nvPr/>
        </p:nvPicPr>
        <p:blipFill>
          <a:blip r:embed="rId7"/>
          <a:srcRect/>
          <a:stretch>
            <a:fillRect/>
          </a:stretch>
        </p:blipFill>
        <p:spPr bwMode="auto">
          <a:xfrm>
            <a:off x="4538663" y="1328738"/>
            <a:ext cx="207962" cy="2857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7455" name="文本框 123"/>
          <p:cNvSpPr txBox="1">
            <a:spLocks noChangeArrowheads="1"/>
          </p:cNvSpPr>
          <p:nvPr/>
        </p:nvSpPr>
        <p:spPr bwMode="auto">
          <a:xfrm>
            <a:off x="4735513" y="925513"/>
            <a:ext cx="1220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200" b="1">
                <a:solidFill>
                  <a:srgbClr val="FF0000"/>
                </a:solidFill>
                <a:latin typeface="微软雅黑" panose="020B0503020204020204" pitchFamily="34" charset="-122"/>
                <a:ea typeface="微软雅黑" panose="020B0503020204020204" pitchFamily="34" charset="-122"/>
              </a:rPr>
              <a:t>重复认证、无法溯源</a:t>
            </a:r>
          </a:p>
        </p:txBody>
      </p:sp>
      <p:sp>
        <p:nvSpPr>
          <p:cNvPr id="126" name="矩形 125"/>
          <p:cNvSpPr/>
          <p:nvPr/>
        </p:nvSpPr>
        <p:spPr bwMode="auto">
          <a:xfrm>
            <a:off x="1360488" y="1296988"/>
            <a:ext cx="6164262" cy="825500"/>
          </a:xfrm>
          <a:prstGeom prst="rect">
            <a:avLst/>
          </a:prstGeom>
          <a:noFill/>
          <a:ln w="9525" cap="flat" cmpd="sng" algn="ctr">
            <a:solidFill>
              <a:schemeClr val="bg2">
                <a:lumMod val="60000"/>
                <a:lumOff val="40000"/>
              </a:schemeClr>
            </a:solidFill>
            <a:prstDash val="solid"/>
            <a:round/>
            <a:headEnd type="none" w="med" len="med"/>
            <a:tailEnd type="none" w="med" len="med"/>
          </a:ln>
          <a:effectLst/>
          <a:extLst/>
        </p:spPr>
        <p:txBody>
          <a:bodyPr/>
          <a:lstStyle/>
          <a:p>
            <a:pPr eaLnBrk="1" hangingPunct="1">
              <a:buClr>
                <a:srgbClr val="CC9900"/>
              </a:buClr>
              <a:buFont typeface="Wingdings" pitchFamily="2" charset="2"/>
              <a:buChar char="n"/>
              <a:defRPr/>
            </a:pPr>
            <a:endParaRPr lang="zh-CN" altLang="en-US">
              <a:latin typeface="Arial" charset="0"/>
              <a:ea typeface="宋体" charset="-122"/>
            </a:endParaRPr>
          </a:p>
        </p:txBody>
      </p:sp>
      <p:sp>
        <p:nvSpPr>
          <p:cNvPr id="127" name="矩形 126"/>
          <p:cNvSpPr/>
          <p:nvPr/>
        </p:nvSpPr>
        <p:spPr bwMode="auto">
          <a:xfrm>
            <a:off x="1360488" y="2239963"/>
            <a:ext cx="6164262" cy="825500"/>
          </a:xfrm>
          <a:prstGeom prst="rect">
            <a:avLst/>
          </a:prstGeom>
          <a:noFill/>
          <a:ln w="9525" cap="flat" cmpd="sng" algn="ctr">
            <a:solidFill>
              <a:schemeClr val="bg2">
                <a:lumMod val="60000"/>
                <a:lumOff val="40000"/>
              </a:schemeClr>
            </a:solidFill>
            <a:prstDash val="solid"/>
            <a:round/>
            <a:headEnd type="none" w="med" len="med"/>
            <a:tailEnd type="none" w="med" len="med"/>
          </a:ln>
          <a:effectLst/>
          <a:extLst/>
        </p:spPr>
        <p:txBody>
          <a:bodyPr/>
          <a:lstStyle/>
          <a:p>
            <a:pPr eaLnBrk="1" hangingPunct="1">
              <a:buClr>
                <a:srgbClr val="CC9900"/>
              </a:buClr>
              <a:buFont typeface="Wingdings" pitchFamily="2" charset="2"/>
              <a:buChar char="n"/>
              <a:defRPr/>
            </a:pPr>
            <a:endParaRPr lang="zh-CN" altLang="en-US">
              <a:latin typeface="Arial" charset="0"/>
              <a:ea typeface="宋体" charset="-122"/>
            </a:endParaRPr>
          </a:p>
        </p:txBody>
      </p:sp>
      <p:sp>
        <p:nvSpPr>
          <p:cNvPr id="131" name="矩形 130"/>
          <p:cNvSpPr/>
          <p:nvPr/>
        </p:nvSpPr>
        <p:spPr bwMode="auto">
          <a:xfrm>
            <a:off x="1360488" y="3163888"/>
            <a:ext cx="6164262" cy="825500"/>
          </a:xfrm>
          <a:prstGeom prst="rect">
            <a:avLst/>
          </a:prstGeom>
          <a:noFill/>
          <a:ln w="9525" cap="flat" cmpd="sng" algn="ctr">
            <a:solidFill>
              <a:schemeClr val="bg2">
                <a:lumMod val="60000"/>
                <a:lumOff val="40000"/>
              </a:schemeClr>
            </a:solidFill>
            <a:prstDash val="solid"/>
            <a:round/>
            <a:headEnd type="none" w="med" len="med"/>
            <a:tailEnd type="none" w="med" len="med"/>
          </a:ln>
          <a:effectLst/>
          <a:extLst/>
        </p:spPr>
        <p:txBody>
          <a:bodyPr/>
          <a:lstStyle/>
          <a:p>
            <a:pPr eaLnBrk="1" hangingPunct="1">
              <a:buClr>
                <a:srgbClr val="CC9900"/>
              </a:buClr>
              <a:buFont typeface="Wingdings" pitchFamily="2" charset="2"/>
              <a:buChar char="n"/>
              <a:defRPr/>
            </a:pPr>
            <a:endParaRPr lang="zh-CN" altLang="en-US">
              <a:latin typeface="Arial" charset="0"/>
              <a:ea typeface="宋体" charset="-122"/>
            </a:endParaRPr>
          </a:p>
        </p:txBody>
      </p:sp>
      <p:sp>
        <p:nvSpPr>
          <p:cNvPr id="17459" name="矩形 140"/>
          <p:cNvSpPr>
            <a:spLocks noChangeArrowheads="1"/>
          </p:cNvSpPr>
          <p:nvPr/>
        </p:nvSpPr>
        <p:spPr bwMode="auto">
          <a:xfrm>
            <a:off x="5402263" y="1444625"/>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b="1" dirty="0">
                <a:solidFill>
                  <a:srgbClr val="FF0000"/>
                </a:solidFill>
                <a:latin typeface="微软雅黑" panose="020B0503020204020204" pitchFamily="34" charset="-122"/>
                <a:ea typeface="微软雅黑" panose="020B0503020204020204" pitchFamily="34" charset="-122"/>
              </a:rPr>
              <a:t>带宽占用</a:t>
            </a:r>
          </a:p>
        </p:txBody>
      </p:sp>
      <p:pic>
        <p:nvPicPr>
          <p:cNvPr id="17460" name="Picture 455" descr="图片14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7450" y="1587500"/>
            <a:ext cx="3063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1" name="Picture 455" descr="图片14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1925" y="1587500"/>
            <a:ext cx="304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2" name="任意多边形 144"/>
          <p:cNvSpPr>
            <a:spLocks/>
          </p:cNvSpPr>
          <p:nvPr/>
        </p:nvSpPr>
        <p:spPr bwMode="auto">
          <a:xfrm>
            <a:off x="4618038" y="1700213"/>
            <a:ext cx="1603375" cy="2066925"/>
          </a:xfrm>
          <a:custGeom>
            <a:avLst/>
            <a:gdLst>
              <a:gd name="T0" fmla="*/ 727488 w 1603788"/>
              <a:gd name="T1" fmla="*/ 2066925 h 2066925"/>
              <a:gd name="T2" fmla="*/ 708438 w 1603788"/>
              <a:gd name="T3" fmla="*/ 1657350 h 2066925"/>
              <a:gd name="T4" fmla="*/ 403638 w 1603788"/>
              <a:gd name="T5" fmla="*/ 733425 h 2066925"/>
              <a:gd name="T6" fmla="*/ 51213 w 1603788"/>
              <a:gd name="T7" fmla="*/ 133350 h 2066925"/>
              <a:gd name="T8" fmla="*/ 1603788 w 1603788"/>
              <a:gd name="T9" fmla="*/ 0 h 2066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3788" h="2066925">
                <a:moveTo>
                  <a:pt x="727488" y="2066925"/>
                </a:moveTo>
                <a:cubicBezTo>
                  <a:pt x="744950" y="1973262"/>
                  <a:pt x="762413" y="1879600"/>
                  <a:pt x="708438" y="1657350"/>
                </a:cubicBezTo>
                <a:cubicBezTo>
                  <a:pt x="654463" y="1435100"/>
                  <a:pt x="513175" y="987425"/>
                  <a:pt x="403638" y="733425"/>
                </a:cubicBezTo>
                <a:cubicBezTo>
                  <a:pt x="294101" y="479425"/>
                  <a:pt x="-148812" y="255587"/>
                  <a:pt x="51213" y="133350"/>
                </a:cubicBezTo>
                <a:cubicBezTo>
                  <a:pt x="251238" y="11112"/>
                  <a:pt x="927513" y="5556"/>
                  <a:pt x="1603788" y="0"/>
                </a:cubicBezTo>
              </a:path>
            </a:pathLst>
          </a:custGeom>
          <a:noFill/>
          <a:ln w="28575" cap="flat" cmpd="sng" algn="ctr">
            <a:solidFill>
              <a:schemeClr val="tx1"/>
            </a:solidFill>
            <a:prstDash val="sysDot"/>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17463" name="Picture 36" descr="WA1208E运营型双频多模A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6513" y="4021138"/>
            <a:ext cx="3127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4" descr="D:\PPT素材\download\laptop-and-computer\laptop-and-computer-20.png"/>
          <p:cNvPicPr>
            <a:picLocks noChangeAspect="1" noChangeArrowheads="1"/>
          </p:cNvPicPr>
          <p:nvPr/>
        </p:nvPicPr>
        <p:blipFill>
          <a:blip r:embed="rId10"/>
          <a:srcRect/>
          <a:stretch>
            <a:fillRect/>
          </a:stretch>
        </p:blipFill>
        <p:spPr bwMode="auto">
          <a:xfrm>
            <a:off x="5816600" y="4222750"/>
            <a:ext cx="311150" cy="236538"/>
          </a:xfrm>
          <a:prstGeom prst="rect">
            <a:avLst/>
          </a:prstGeom>
          <a:noFill/>
          <a:effectLst>
            <a:outerShdw blurRad="50800" dist="38100" dir="2700000" algn="tl" rotWithShape="0">
              <a:prstClr val="black">
                <a:alpha val="40000"/>
              </a:prstClr>
            </a:outerShdw>
          </a:effectLst>
        </p:spPr>
      </p:pic>
      <p:pic>
        <p:nvPicPr>
          <p:cNvPr id="148" name="Picture 10" descr="F:\PIC\16：10_PPT_pic\ICOS\Computer-icon.png"/>
          <p:cNvPicPr>
            <a:picLocks noChangeAspect="1" noChangeArrowheads="1"/>
          </p:cNvPicPr>
          <p:nvPr/>
        </p:nvPicPr>
        <p:blipFill>
          <a:blip r:embed="rId11"/>
          <a:srcRect/>
          <a:stretch>
            <a:fillRect/>
          </a:stretch>
        </p:blipFill>
        <p:spPr bwMode="auto">
          <a:xfrm>
            <a:off x="5856288" y="3965575"/>
            <a:ext cx="279400" cy="233363"/>
          </a:xfrm>
          <a:prstGeom prst="rect">
            <a:avLst/>
          </a:prstGeom>
          <a:noFill/>
          <a:effectLst>
            <a:outerShdw blurRad="50800" dist="38100" dir="2700000" algn="tl" rotWithShape="0">
              <a:prstClr val="black">
                <a:alpha val="40000"/>
              </a:prstClr>
            </a:outerShdw>
          </a:effectLst>
        </p:spPr>
      </p:pic>
      <p:pic>
        <p:nvPicPr>
          <p:cNvPr id="149" name="Picture 10" descr="F:\PIC\16：10_PPT_pic\ICOS\Computer-icon.png"/>
          <p:cNvPicPr>
            <a:picLocks noChangeAspect="1" noChangeArrowheads="1"/>
          </p:cNvPicPr>
          <p:nvPr/>
        </p:nvPicPr>
        <p:blipFill>
          <a:blip r:embed="rId11"/>
          <a:srcRect/>
          <a:stretch>
            <a:fillRect/>
          </a:stretch>
        </p:blipFill>
        <p:spPr bwMode="auto">
          <a:xfrm>
            <a:off x="5541963" y="4344988"/>
            <a:ext cx="279400" cy="233362"/>
          </a:xfrm>
          <a:prstGeom prst="rect">
            <a:avLst/>
          </a:prstGeom>
          <a:noFill/>
          <a:effectLst>
            <a:outerShdw blurRad="50800" dist="38100" dir="2700000" algn="tl" rotWithShape="0">
              <a:prstClr val="black">
                <a:alpha val="40000"/>
              </a:prstClr>
            </a:outerShdw>
          </a:effectLst>
        </p:spPr>
      </p:pic>
      <p:cxnSp>
        <p:nvCxnSpPr>
          <p:cNvPr id="17467" name="直接连接符 150"/>
          <p:cNvCxnSpPr>
            <a:cxnSpLocks noChangeShapeType="1"/>
            <a:stCxn id="17463" idx="3"/>
            <a:endCxn id="148" idx="1"/>
          </p:cNvCxnSpPr>
          <p:nvPr/>
        </p:nvCxnSpPr>
        <p:spPr bwMode="auto">
          <a:xfrm flipV="1">
            <a:off x="5429250" y="4081463"/>
            <a:ext cx="427038" cy="857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68" name="直接连接符 151"/>
          <p:cNvCxnSpPr>
            <a:cxnSpLocks noChangeShapeType="1"/>
            <a:stCxn id="17463" idx="3"/>
            <a:endCxn id="147" idx="1"/>
          </p:cNvCxnSpPr>
          <p:nvPr/>
        </p:nvCxnSpPr>
        <p:spPr bwMode="auto">
          <a:xfrm>
            <a:off x="5429250" y="4167188"/>
            <a:ext cx="387350" cy="1730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69" name="直接连接符 155"/>
          <p:cNvCxnSpPr>
            <a:cxnSpLocks noChangeShapeType="1"/>
            <a:stCxn id="17463" idx="3"/>
            <a:endCxn id="149" idx="1"/>
          </p:cNvCxnSpPr>
          <p:nvPr/>
        </p:nvCxnSpPr>
        <p:spPr bwMode="auto">
          <a:xfrm>
            <a:off x="5429250" y="4167188"/>
            <a:ext cx="112713" cy="2936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70" name="文本框 161"/>
          <p:cNvSpPr txBox="1">
            <a:spLocks noChangeArrowheads="1"/>
          </p:cNvSpPr>
          <p:nvPr/>
        </p:nvSpPr>
        <p:spPr bwMode="auto">
          <a:xfrm>
            <a:off x="5197475" y="42116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FF0000"/>
                </a:solidFill>
                <a:latin typeface="微软雅黑" panose="020B0503020204020204" pitchFamily="34" charset="-122"/>
                <a:ea typeface="微软雅黑" panose="020B0503020204020204" pitchFamily="34" charset="-122"/>
              </a:rPr>
              <a:t>私接严重</a:t>
            </a:r>
          </a:p>
        </p:txBody>
      </p:sp>
      <p:sp>
        <p:nvSpPr>
          <p:cNvPr id="17471" name="文本框 113"/>
          <p:cNvSpPr txBox="1">
            <a:spLocks noChangeArrowheads="1"/>
          </p:cNvSpPr>
          <p:nvPr/>
        </p:nvSpPr>
        <p:spPr bwMode="auto">
          <a:xfrm>
            <a:off x="7038975" y="2525713"/>
            <a:ext cx="5032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FF0000"/>
                </a:solidFill>
                <a:latin typeface="微软雅黑" panose="020B0503020204020204" pitchFamily="34" charset="-122"/>
                <a:ea typeface="微软雅黑" panose="020B0503020204020204" pitchFamily="34" charset="-122"/>
              </a:rPr>
              <a:t>性能瓶颈</a:t>
            </a:r>
          </a:p>
        </p:txBody>
      </p:sp>
    </p:spTree>
  </p:cSld>
  <p:clrMapOvr>
    <a:masterClrMapping/>
  </p:clrMapOvr>
  <p:transition advClick="0" advTm="8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Rectangle 27"/>
          <p:cNvSpPr>
            <a:spLocks noChangeArrowheads="1"/>
          </p:cNvSpPr>
          <p:nvPr/>
        </p:nvSpPr>
        <p:spPr bwMode="auto">
          <a:xfrm>
            <a:off x="669925" y="3943350"/>
            <a:ext cx="7573963" cy="511175"/>
          </a:xfrm>
          <a:prstGeom prst="rect">
            <a:avLst/>
          </a:prstGeom>
          <a:solidFill>
            <a:schemeClr val="bg1">
              <a:lumMod val="85000"/>
              <a:alpha val="29000"/>
            </a:schemeClr>
          </a:solidFill>
          <a:ln w="19050">
            <a:solidFill>
              <a:srgbClr val="00B0F0"/>
            </a:solidFill>
            <a:miter lim="800000"/>
            <a:headEnd/>
            <a:tailEnd/>
          </a:ln>
          <a:effectLst/>
        </p:spPr>
        <p:txBody>
          <a:bodyPr anchor="ctr"/>
          <a:lstStyle/>
          <a:p>
            <a:pPr algn="ctr" eaLnBrk="1" fontAlgn="auto" hangingPunct="1">
              <a:spcBef>
                <a:spcPts val="0"/>
              </a:spcBef>
              <a:spcAft>
                <a:spcPts val="0"/>
              </a:spcAft>
              <a:defRPr/>
            </a:pPr>
            <a:endParaRPr lang="de-DE" kern="0" dirty="0">
              <a:solidFill>
                <a:srgbClr val="FFFFFF"/>
              </a:solidFill>
              <a:latin typeface="微软雅黑" panose="020B0503020204020204" pitchFamily="34" charset="-122"/>
              <a:ea typeface="微软雅黑" panose="020B0503020204020204" pitchFamily="34" charset="-122"/>
            </a:endParaRPr>
          </a:p>
        </p:txBody>
      </p:sp>
      <p:sp>
        <p:nvSpPr>
          <p:cNvPr id="272" name="Rectangle 39"/>
          <p:cNvSpPr>
            <a:spLocks noChangeArrowheads="1"/>
          </p:cNvSpPr>
          <p:nvPr/>
        </p:nvSpPr>
        <p:spPr bwMode="auto">
          <a:xfrm>
            <a:off x="665163" y="3943350"/>
            <a:ext cx="1658937" cy="504825"/>
          </a:xfrm>
          <a:prstGeom prst="rect">
            <a:avLst/>
          </a:prstGeom>
          <a:gradFill rotWithShape="1">
            <a:gsLst>
              <a:gs pos="0">
                <a:srgbClr val="03C6ED"/>
              </a:gs>
              <a:gs pos="100000">
                <a:srgbClr val="004D86"/>
              </a:gs>
            </a:gsLst>
            <a:lin ang="16200000"/>
          </a:gradFill>
          <a:ln w="9525">
            <a:noFill/>
            <a:miter lim="800000"/>
            <a:headEnd/>
            <a:tailEnd/>
          </a:ln>
          <a:effectLst>
            <a:outerShdw blurRad="63500" dist="23000" dir="5400000" rotWithShape="0">
              <a:srgbClr val="000000">
                <a:alpha val="34998"/>
              </a:srgbClr>
            </a:outerShdw>
          </a:effectLst>
        </p:spPr>
        <p:txBody>
          <a:bodyPr anchor="ctr"/>
          <a:lstStyle/>
          <a:p>
            <a:pPr algn="ctr" eaLnBrk="1" fontAlgn="auto" hangingPunct="1">
              <a:spcBef>
                <a:spcPts val="0"/>
              </a:spcBef>
              <a:spcAft>
                <a:spcPts val="0"/>
              </a:spcAft>
              <a:defRPr/>
            </a:pPr>
            <a:endParaRPr lang="en-US" sz="1400" b="1" kern="0" noProof="1">
              <a:solidFill>
                <a:sysClr val="window" lastClr="FFFFFF"/>
              </a:solidFill>
              <a:latin typeface="微软雅黑" panose="020B0503020204020204" pitchFamily="34" charset="-122"/>
              <a:ea typeface="微软雅黑" panose="020B0503020204020204" pitchFamily="34" charset="-122"/>
            </a:endParaRPr>
          </a:p>
        </p:txBody>
      </p:sp>
      <p:sp>
        <p:nvSpPr>
          <p:cNvPr id="273" name="Rectangle 39"/>
          <p:cNvSpPr>
            <a:spLocks noChangeArrowheads="1"/>
          </p:cNvSpPr>
          <p:nvPr/>
        </p:nvSpPr>
        <p:spPr bwMode="auto">
          <a:xfrm>
            <a:off x="681038" y="3943350"/>
            <a:ext cx="1616075" cy="511175"/>
          </a:xfrm>
          <a:prstGeom prst="rect">
            <a:avLst/>
          </a:prstGeom>
          <a:noFill/>
          <a:ln w="9525">
            <a:noFill/>
            <a:miter lim="800000"/>
            <a:headEnd/>
            <a:tailEnd/>
          </a:ln>
          <a:effectLst>
            <a:outerShdw blurRad="635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zh-CN" altLang="en-US" sz="1400" b="1" kern="0" noProof="1">
                <a:solidFill>
                  <a:sysClr val="window" lastClr="FFFFFF"/>
                </a:solidFill>
                <a:latin typeface="微软雅黑" panose="020B0503020204020204" pitchFamily="34" charset="-122"/>
                <a:ea typeface="微软雅黑" panose="020B0503020204020204" pitchFamily="34" charset="-122"/>
              </a:rPr>
              <a:t>提高基础网络性能</a:t>
            </a:r>
            <a:endParaRPr lang="en-US" sz="1400" b="1" kern="0" noProof="1">
              <a:solidFill>
                <a:sysClr val="window" lastClr="FFFFFF"/>
              </a:solidFill>
              <a:latin typeface="微软雅黑" panose="020B0503020204020204" pitchFamily="34" charset="-122"/>
              <a:ea typeface="微软雅黑" panose="020B0503020204020204" pitchFamily="34" charset="-122"/>
            </a:endParaRPr>
          </a:p>
        </p:txBody>
      </p:sp>
      <p:sp>
        <p:nvSpPr>
          <p:cNvPr id="277" name="Tekstboks 31"/>
          <p:cNvSpPr txBox="1">
            <a:spLocks noChangeArrowheads="1"/>
          </p:cNvSpPr>
          <p:nvPr/>
        </p:nvSpPr>
        <p:spPr bwMode="auto">
          <a:xfrm>
            <a:off x="2588443" y="4035255"/>
            <a:ext cx="2487613" cy="336695"/>
          </a:xfrm>
          <a:prstGeom prst="rect">
            <a:avLst/>
          </a:prstGeom>
          <a:noFill/>
          <a:ln w="9525">
            <a:noFill/>
            <a:miter lim="800000"/>
            <a:headEnd/>
            <a:tailEnd/>
          </a:ln>
        </p:spPr>
        <p:txBody>
          <a:bodyPr>
            <a:spAutoFit/>
          </a:bodyPr>
          <a:lstStyle/>
          <a:p>
            <a:pPr eaLnBrk="1" fontAlgn="auto" hangingPunct="1">
              <a:lnSpc>
                <a:spcPct val="150000"/>
              </a:lnSpc>
              <a:spcBef>
                <a:spcPts val="0"/>
              </a:spcBef>
              <a:spcAft>
                <a:spcPts val="0"/>
              </a:spcAft>
              <a:buFont typeface="Arial" charset="0"/>
              <a:buChar char="•"/>
              <a:defRPr/>
            </a:pPr>
            <a:r>
              <a:rPr lang="zh-CN" altLang="en-US" sz="1200" kern="0" dirty="0">
                <a:solidFill>
                  <a:schemeClr val="bg1">
                    <a:lumMod val="65000"/>
                  </a:schemeClr>
                </a:solidFill>
                <a:latin typeface="微软雅黑" panose="020B0503020204020204" pitchFamily="34" charset="-122"/>
                <a:ea typeface="微软雅黑" panose="020B0503020204020204" pitchFamily="34" charset="-122"/>
              </a:rPr>
              <a:t>万兆无阻塞低时延基础网络架构</a:t>
            </a:r>
            <a:r>
              <a:rPr lang="zh-CN" altLang="en-US" sz="1200" kern="0" dirty="0" smtClean="0">
                <a:solidFill>
                  <a:schemeClr val="bg1">
                    <a:lumMod val="65000"/>
                  </a:schemeClr>
                </a:solidFill>
                <a:latin typeface="微软雅黑" panose="020B0503020204020204" pitchFamily="34" charset="-122"/>
                <a:ea typeface="微软雅黑" panose="020B0503020204020204" pitchFamily="34" charset="-122"/>
              </a:rPr>
              <a:t>；</a:t>
            </a:r>
            <a:endParaRPr lang="en-US" altLang="zh-CN" sz="1200" kern="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4" name="Rectangle 27"/>
          <p:cNvSpPr>
            <a:spLocks noChangeArrowheads="1"/>
          </p:cNvSpPr>
          <p:nvPr/>
        </p:nvSpPr>
        <p:spPr bwMode="auto">
          <a:xfrm>
            <a:off x="5942509" y="1197490"/>
            <a:ext cx="2320925" cy="2395537"/>
          </a:xfrm>
          <a:prstGeom prst="rect">
            <a:avLst/>
          </a:prstGeom>
          <a:solidFill>
            <a:schemeClr val="bg1">
              <a:lumMod val="85000"/>
              <a:alpha val="29000"/>
            </a:schemeClr>
          </a:solidFill>
          <a:ln w="19050">
            <a:solidFill>
              <a:srgbClr val="C00000"/>
            </a:solidFill>
            <a:miter lim="800000"/>
            <a:headEnd/>
            <a:tailEnd/>
          </a:ln>
          <a:effectLst/>
        </p:spPr>
        <p:txBody>
          <a:bodyPr anchor="ctr"/>
          <a:lstStyle/>
          <a:p>
            <a:pPr algn="ctr" eaLnBrk="1" fontAlgn="auto" hangingPunct="1">
              <a:spcBef>
                <a:spcPts val="0"/>
              </a:spcBef>
              <a:spcAft>
                <a:spcPts val="0"/>
              </a:spcAft>
              <a:defRPr/>
            </a:pPr>
            <a:endParaRPr lang="de-DE" kern="0" dirty="0">
              <a:solidFill>
                <a:srgbClr val="FFFFFF"/>
              </a:solidFill>
              <a:latin typeface="微软雅黑" panose="020B0503020204020204" pitchFamily="34" charset="-122"/>
              <a:ea typeface="微软雅黑" panose="020B0503020204020204" pitchFamily="34" charset="-122"/>
            </a:endParaRPr>
          </a:p>
        </p:txBody>
      </p:sp>
      <p:grpSp>
        <p:nvGrpSpPr>
          <p:cNvPr id="18439" name="组合 2"/>
          <p:cNvGrpSpPr>
            <a:grpSpLocks/>
          </p:cNvGrpSpPr>
          <p:nvPr/>
        </p:nvGrpSpPr>
        <p:grpSpPr bwMode="auto">
          <a:xfrm>
            <a:off x="647203" y="883165"/>
            <a:ext cx="2339975" cy="2789607"/>
            <a:chOff x="692310" y="877005"/>
            <a:chExt cx="2484000" cy="2788136"/>
          </a:xfrm>
        </p:grpSpPr>
        <p:sp>
          <p:nvSpPr>
            <p:cNvPr id="26" name="Rectangle 27"/>
            <p:cNvSpPr>
              <a:spLocks noChangeArrowheads="1"/>
            </p:cNvSpPr>
            <p:nvPr/>
          </p:nvSpPr>
          <p:spPr bwMode="auto">
            <a:xfrm>
              <a:off x="707477" y="1286364"/>
              <a:ext cx="2446925" cy="2292728"/>
            </a:xfrm>
            <a:prstGeom prst="rect">
              <a:avLst/>
            </a:prstGeom>
            <a:solidFill>
              <a:schemeClr val="bg1">
                <a:lumMod val="85000"/>
                <a:alpha val="29000"/>
              </a:schemeClr>
            </a:solidFill>
            <a:ln w="19050">
              <a:solidFill>
                <a:srgbClr val="FFFF00"/>
              </a:solidFill>
              <a:miter lim="800000"/>
              <a:headEnd/>
              <a:tailEnd/>
            </a:ln>
            <a:effectLst/>
          </p:spPr>
          <p:txBody>
            <a:bodyPr anchor="ctr"/>
            <a:lstStyle/>
            <a:p>
              <a:pPr algn="ctr" eaLnBrk="1" fontAlgn="auto" hangingPunct="1">
                <a:spcBef>
                  <a:spcPts val="0"/>
                </a:spcBef>
                <a:spcAft>
                  <a:spcPts val="0"/>
                </a:spcAft>
                <a:defRPr/>
              </a:pPr>
              <a:endParaRPr lang="de-DE" kern="0" dirty="0">
                <a:solidFill>
                  <a:srgbClr val="FFFFFF"/>
                </a:solidFill>
                <a:latin typeface="微软雅黑" panose="020B0503020204020204" pitchFamily="34" charset="-122"/>
                <a:ea typeface="微软雅黑" panose="020B0503020204020204" pitchFamily="34" charset="-122"/>
              </a:endParaRPr>
            </a:p>
          </p:txBody>
        </p:sp>
        <p:grpSp>
          <p:nvGrpSpPr>
            <p:cNvPr id="18453" name="Group 19"/>
            <p:cNvGrpSpPr>
              <a:grpSpLocks/>
            </p:cNvGrpSpPr>
            <p:nvPr/>
          </p:nvGrpSpPr>
          <p:grpSpPr bwMode="auto">
            <a:xfrm>
              <a:off x="692310" y="877005"/>
              <a:ext cx="2484000" cy="2788136"/>
              <a:chOff x="4686712" y="1520825"/>
              <a:chExt cx="4004455" cy="1622121"/>
            </a:xfrm>
          </p:grpSpPr>
          <p:sp>
            <p:nvSpPr>
              <p:cNvPr id="270" name="Rectangle 39"/>
              <p:cNvSpPr>
                <a:spLocks noChangeArrowheads="1"/>
              </p:cNvSpPr>
              <p:nvPr/>
            </p:nvSpPr>
            <p:spPr bwMode="auto">
              <a:xfrm>
                <a:off x="4686712" y="1520825"/>
                <a:ext cx="4004455" cy="297242"/>
              </a:xfrm>
              <a:prstGeom prst="rect">
                <a:avLst/>
              </a:prstGeom>
              <a:gradFill rotWithShape="1">
                <a:gsLst>
                  <a:gs pos="0">
                    <a:srgbClr val="FFC000"/>
                  </a:gs>
                  <a:gs pos="70000">
                    <a:srgbClr val="FFFF00"/>
                  </a:gs>
                  <a:gs pos="100000">
                    <a:srgbClr val="FFFF00"/>
                  </a:gs>
                </a:gsLst>
                <a:lin ang="5400000" scaled="1"/>
              </a:gradFill>
              <a:ln w="3175">
                <a:noFill/>
                <a:miter lim="800000"/>
                <a:headEnd/>
                <a:tailEnd/>
              </a:ln>
            </p:spPr>
            <p:txBody>
              <a:bodyPr anchor="ctr"/>
              <a:lstStyle/>
              <a:p>
                <a:pPr algn="ctr" eaLnBrk="1" fontAlgn="auto" hangingPunct="1">
                  <a:spcBef>
                    <a:spcPts val="0"/>
                  </a:spcBef>
                  <a:spcAft>
                    <a:spcPts val="0"/>
                  </a:spcAft>
                  <a:defRPr/>
                </a:pPr>
                <a:endParaRPr lang="en-US" sz="1400" b="1" kern="0" noProof="1">
                  <a:solidFill>
                    <a:sysClr val="windowText" lastClr="000000"/>
                  </a:solidFill>
                  <a:latin typeface="Calibri" pitchFamily="34" charset="0"/>
                  <a:ea typeface="ＭＳ Ｐゴシック" pitchFamily="-97" charset="-128"/>
                </a:endParaRPr>
              </a:p>
            </p:txBody>
          </p:sp>
          <p:sp>
            <p:nvSpPr>
              <p:cNvPr id="168976" name="Rectangle 39"/>
              <p:cNvSpPr>
                <a:spLocks noChangeArrowheads="1"/>
              </p:cNvSpPr>
              <p:nvPr/>
            </p:nvSpPr>
            <p:spPr bwMode="auto">
              <a:xfrm>
                <a:off x="4700296" y="1520825"/>
                <a:ext cx="3871335" cy="29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defTabSz="457200">
                  <a:lnSpc>
                    <a:spcPct val="140000"/>
                  </a:lnSpc>
                  <a:buClr>
                    <a:srgbClr val="777777"/>
                  </a:buClr>
                  <a:buSzPct val="60000"/>
                  <a:buFont typeface="Wingdings" panose="05000000000000000000" pitchFamily="2" charset="2"/>
                  <a:buChar char="l"/>
                  <a:defRPr sz="2000">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1pPr>
                <a:lvl2pPr marL="742950" indent="-285750" defTabSz="457200">
                  <a:lnSpc>
                    <a:spcPct val="140000"/>
                  </a:lnSpc>
                  <a:buSzPct val="50000"/>
                  <a:buFont typeface="Wingdings" panose="05000000000000000000" pitchFamily="2" charset="2"/>
                  <a:buChar char="p"/>
                  <a:defRPr>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2pPr>
                <a:lvl3pPr marL="1143000" indent="-228600" defTabSz="457200">
                  <a:lnSpc>
                    <a:spcPct val="140000"/>
                  </a:lnSpc>
                  <a:buSzPct val="50000"/>
                  <a:buFont typeface="Wingdings" panose="05000000000000000000" pitchFamily="2" charset="2"/>
                  <a:buChar char="n"/>
                  <a:defRPr sz="1600">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3pPr>
                <a:lvl4pPr marL="1600200" indent="-228600" defTabSz="457200">
                  <a:lnSpc>
                    <a:spcPct val="140000"/>
                  </a:lnSpc>
                  <a:buChar char="–"/>
                  <a:defRPr sz="1400">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4pPr>
                <a:lvl5pPr marL="2057400" indent="-228600" defTabSz="457200">
                  <a:lnSpc>
                    <a:spcPct val="140000"/>
                  </a:lnSpc>
                  <a:buFont typeface="Arial" panose="020B0604020202020204" pitchFamily="34" charset="0"/>
                  <a:buChar char="~"/>
                  <a:defRPr sz="1200">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5pPr>
                <a:lvl6pPr marL="2514600" indent="-228600" defTabSz="457200" eaLnBrk="0" fontAlgn="base" hangingPunct="0">
                  <a:lnSpc>
                    <a:spcPct val="140000"/>
                  </a:lnSpc>
                  <a:spcBef>
                    <a:spcPct val="0"/>
                  </a:spcBef>
                  <a:spcAft>
                    <a:spcPct val="0"/>
                  </a:spcAft>
                  <a:buFont typeface="Arial" panose="020B0604020202020204" pitchFamily="34" charset="0"/>
                  <a:buChar char="~"/>
                  <a:defRPr sz="1200">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6pPr>
                <a:lvl7pPr marL="2971800" indent="-228600" defTabSz="457200" eaLnBrk="0" fontAlgn="base" hangingPunct="0">
                  <a:lnSpc>
                    <a:spcPct val="140000"/>
                  </a:lnSpc>
                  <a:spcBef>
                    <a:spcPct val="0"/>
                  </a:spcBef>
                  <a:spcAft>
                    <a:spcPct val="0"/>
                  </a:spcAft>
                  <a:buFont typeface="Arial" panose="020B0604020202020204" pitchFamily="34" charset="0"/>
                  <a:buChar char="~"/>
                  <a:defRPr sz="1200">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7pPr>
                <a:lvl8pPr marL="3429000" indent="-228600" defTabSz="457200" eaLnBrk="0" fontAlgn="base" hangingPunct="0">
                  <a:lnSpc>
                    <a:spcPct val="140000"/>
                  </a:lnSpc>
                  <a:spcBef>
                    <a:spcPct val="0"/>
                  </a:spcBef>
                  <a:spcAft>
                    <a:spcPct val="0"/>
                  </a:spcAft>
                  <a:buFont typeface="Arial" panose="020B0604020202020204" pitchFamily="34" charset="0"/>
                  <a:buChar char="~"/>
                  <a:defRPr sz="1200">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8pPr>
                <a:lvl9pPr marL="3886200" indent="-228600" defTabSz="457200" eaLnBrk="0" fontAlgn="base" hangingPunct="0">
                  <a:lnSpc>
                    <a:spcPct val="140000"/>
                  </a:lnSpc>
                  <a:spcBef>
                    <a:spcPct val="0"/>
                  </a:spcBef>
                  <a:spcAft>
                    <a:spcPct val="0"/>
                  </a:spcAft>
                  <a:buFont typeface="Arial" panose="020B0604020202020204" pitchFamily="34" charset="0"/>
                  <a:buChar char="~"/>
                  <a:defRPr sz="1200">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9pPr>
              </a:lstStyle>
              <a:p>
                <a:pPr algn="ctr" eaLnBrk="1" fontAlgn="auto" hangingPunct="1">
                  <a:lnSpc>
                    <a:spcPct val="100000"/>
                  </a:lnSpc>
                  <a:spcBef>
                    <a:spcPts val="0"/>
                  </a:spcBef>
                  <a:spcAft>
                    <a:spcPts val="0"/>
                  </a:spcAft>
                  <a:buClrTx/>
                  <a:buSzTx/>
                  <a:buFontTx/>
                  <a:buNone/>
                  <a:defRPr/>
                </a:pPr>
                <a:r>
                  <a:rPr lang="zh-CN" altLang="en-US" sz="1400" b="1" kern="0" noProof="1" smtClean="0">
                    <a:cs typeface="+mn-cs"/>
                  </a:rPr>
                  <a:t>精细化运营</a:t>
                </a:r>
                <a:endParaRPr lang="zh-CN" altLang="zh-CN" sz="1400" b="1" kern="0" noProof="1">
                  <a:cs typeface="+mn-cs"/>
                </a:endParaRPr>
              </a:p>
            </p:txBody>
          </p:sp>
          <p:sp>
            <p:nvSpPr>
              <p:cNvPr id="18456" name="Tekstboks 34"/>
              <p:cNvSpPr txBox="1">
                <a:spLocks noChangeArrowheads="1"/>
              </p:cNvSpPr>
              <p:nvPr/>
            </p:nvSpPr>
            <p:spPr bwMode="auto">
              <a:xfrm>
                <a:off x="4693333" y="1800685"/>
                <a:ext cx="3942847" cy="134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marL="171450" indent="-171450" eaLnBrk="1" hangingPunct="1">
                  <a:lnSpc>
                    <a:spcPct val="150000"/>
                  </a:lnSpc>
                  <a:buClrTx/>
                  <a:buSzTx/>
                  <a:buFont typeface="Arial" panose="020B0604020202020204" pitchFamily="34" charset="0"/>
                  <a:buChar char="•"/>
                </a:pPr>
                <a:r>
                  <a:rPr lang="zh-CN" altLang="en-US" sz="1200" b="0" dirty="0">
                    <a:latin typeface="微软雅黑" panose="020B0503020204020204" pitchFamily="34" charset="-122"/>
                    <a:ea typeface="微软雅黑" panose="020B0503020204020204" pitchFamily="34" charset="-122"/>
                  </a:rPr>
                  <a:t>多种认证方式结合，提升用户接入感受；</a:t>
                </a:r>
                <a:endParaRPr lang="en-US" altLang="zh-CN" sz="1200" b="0" dirty="0">
                  <a:latin typeface="微软雅黑" panose="020B0503020204020204" pitchFamily="34" charset="-122"/>
                  <a:ea typeface="微软雅黑" panose="020B0503020204020204" pitchFamily="34" charset="-122"/>
                </a:endParaRPr>
              </a:p>
              <a:p>
                <a:pPr marL="171450" indent="-171450" eaLnBrk="1" hangingPunct="1">
                  <a:lnSpc>
                    <a:spcPct val="150000"/>
                  </a:lnSpc>
                  <a:buClrTx/>
                  <a:buSzTx/>
                  <a:buFont typeface="Arial" panose="020B0604020202020204" pitchFamily="34" charset="0"/>
                  <a:buChar char="•"/>
                </a:pPr>
                <a:r>
                  <a:rPr lang="zh-CN" altLang="en-US" sz="1200" b="0" dirty="0">
                    <a:latin typeface="微软雅黑" panose="020B0503020204020204" pitchFamily="34" charset="-122"/>
                    <a:ea typeface="微软雅黑" panose="020B0503020204020204" pitchFamily="34" charset="-122"/>
                  </a:rPr>
                  <a:t>基于业务的带宽和计费策略，实现精细化计费；</a:t>
                </a:r>
                <a:endParaRPr lang="en-US" altLang="zh-CN" sz="1200" b="0" dirty="0">
                  <a:latin typeface="微软雅黑" panose="020B0503020204020204" pitchFamily="34" charset="-122"/>
                  <a:ea typeface="微软雅黑" panose="020B0503020204020204" pitchFamily="34" charset="-122"/>
                </a:endParaRPr>
              </a:p>
              <a:p>
                <a:pPr marL="171450" indent="-171450" eaLnBrk="1" hangingPunct="1">
                  <a:lnSpc>
                    <a:spcPct val="150000"/>
                  </a:lnSpc>
                  <a:buClrTx/>
                  <a:buSzTx/>
                  <a:buFont typeface="Arial" panose="020B0604020202020204" pitchFamily="34" charset="0"/>
                  <a:buChar char="•"/>
                </a:pPr>
                <a:r>
                  <a:rPr lang="zh-CN" altLang="en-US" sz="1200" b="0" dirty="0" smtClean="0">
                    <a:latin typeface="微软雅黑" panose="020B0503020204020204" pitchFamily="34" charset="-122"/>
                    <a:ea typeface="微软雅黑" panose="020B0503020204020204" pitchFamily="34" charset="-122"/>
                  </a:rPr>
                  <a:t>上千</a:t>
                </a:r>
                <a:r>
                  <a:rPr lang="zh-CN" altLang="en-US" sz="1200" b="0" dirty="0">
                    <a:latin typeface="微软雅黑" panose="020B0503020204020204" pitchFamily="34" charset="-122"/>
                    <a:ea typeface="微软雅黑" panose="020B0503020204020204" pitchFamily="34" charset="-122"/>
                  </a:rPr>
                  <a:t>种应用识别，业务和用户精细化管理；</a:t>
                </a:r>
                <a:endParaRPr lang="da-DK" altLang="zh-CN" sz="1200" b="0" dirty="0">
                  <a:latin typeface="微软雅黑" panose="020B0503020204020204" pitchFamily="34" charset="-122"/>
                  <a:ea typeface="微软雅黑" panose="020B0503020204020204" pitchFamily="34" charset="-122"/>
                </a:endParaRPr>
              </a:p>
              <a:p>
                <a:pPr marL="171450" indent="-171450" eaLnBrk="1" hangingPunct="1">
                  <a:lnSpc>
                    <a:spcPct val="150000"/>
                  </a:lnSpc>
                  <a:buClrTx/>
                  <a:buSzTx/>
                  <a:buFont typeface="Arial" panose="020B0604020202020204" pitchFamily="34" charset="0"/>
                  <a:buChar char="•"/>
                </a:pPr>
                <a:r>
                  <a:rPr lang="zh-CN" altLang="en-US" sz="1200" b="0" dirty="0" smtClean="0">
                    <a:latin typeface="微软雅黑" panose="020B0503020204020204" pitchFamily="34" charset="-122"/>
                    <a:ea typeface="微软雅黑" panose="020B0503020204020204" pitchFamily="34" charset="-122"/>
                  </a:rPr>
                  <a:t>用户</a:t>
                </a:r>
                <a:r>
                  <a:rPr lang="zh-CN" altLang="en-US" sz="1200" b="0" dirty="0">
                    <a:latin typeface="微软雅黑" panose="020B0503020204020204" pitchFamily="34" charset="-122"/>
                    <a:ea typeface="微软雅黑" panose="020B0503020204020204" pitchFamily="34" charset="-122"/>
                  </a:rPr>
                  <a:t>身份认证、记录，完整的精确溯源</a:t>
                </a:r>
                <a:r>
                  <a:rPr lang="zh-CN" altLang="en-US" sz="1200" b="0" dirty="0" smtClean="0">
                    <a:latin typeface="微软雅黑" panose="020B0503020204020204" pitchFamily="34" charset="-122"/>
                    <a:ea typeface="微软雅黑" panose="020B0503020204020204" pitchFamily="34" charset="-122"/>
                  </a:rPr>
                  <a:t>；</a:t>
                </a:r>
                <a:endParaRPr lang="en-US" altLang="zh-CN" sz="1200" b="0" dirty="0">
                  <a:latin typeface="微软雅黑" panose="020B0503020204020204" pitchFamily="34" charset="-122"/>
                  <a:ea typeface="微软雅黑" panose="020B0503020204020204" pitchFamily="34" charset="-122"/>
                </a:endParaRPr>
              </a:p>
            </p:txBody>
          </p:sp>
        </p:grpSp>
      </p:grpSp>
      <p:grpSp>
        <p:nvGrpSpPr>
          <p:cNvPr id="18440" name="组合 3"/>
          <p:cNvGrpSpPr>
            <a:grpSpLocks/>
          </p:cNvGrpSpPr>
          <p:nvPr/>
        </p:nvGrpSpPr>
        <p:grpSpPr bwMode="auto">
          <a:xfrm>
            <a:off x="3286918" y="895865"/>
            <a:ext cx="2339976" cy="2698749"/>
            <a:chOff x="3400801" y="879154"/>
            <a:chExt cx="2497778" cy="2699461"/>
          </a:xfrm>
        </p:grpSpPr>
        <p:sp>
          <p:nvSpPr>
            <p:cNvPr id="33" name="Rectangle 27"/>
            <p:cNvSpPr>
              <a:spLocks noChangeArrowheads="1"/>
            </p:cNvSpPr>
            <p:nvPr/>
          </p:nvSpPr>
          <p:spPr bwMode="auto">
            <a:xfrm>
              <a:off x="3416053" y="1349177"/>
              <a:ext cx="2463886" cy="2229438"/>
            </a:xfrm>
            <a:prstGeom prst="rect">
              <a:avLst/>
            </a:prstGeom>
            <a:solidFill>
              <a:schemeClr val="bg1">
                <a:lumMod val="85000"/>
                <a:alpha val="29000"/>
              </a:schemeClr>
            </a:solidFill>
            <a:ln w="19050">
              <a:solidFill>
                <a:srgbClr val="92D050"/>
              </a:solidFill>
              <a:miter lim="800000"/>
              <a:headEnd/>
              <a:tailEnd/>
            </a:ln>
            <a:effectLst/>
          </p:spPr>
          <p:txBody>
            <a:bodyPr anchor="ctr"/>
            <a:lstStyle/>
            <a:p>
              <a:pPr algn="ctr" eaLnBrk="1" fontAlgn="auto" hangingPunct="1">
                <a:spcBef>
                  <a:spcPts val="0"/>
                </a:spcBef>
                <a:spcAft>
                  <a:spcPts val="0"/>
                </a:spcAft>
                <a:defRPr/>
              </a:pPr>
              <a:endParaRPr lang="de-DE" kern="0" dirty="0">
                <a:solidFill>
                  <a:srgbClr val="FFFFFF"/>
                </a:solidFill>
                <a:latin typeface="微软雅黑" panose="020B0503020204020204" pitchFamily="34" charset="-122"/>
                <a:ea typeface="微软雅黑" panose="020B0503020204020204" pitchFamily="34" charset="-122"/>
              </a:endParaRPr>
            </a:p>
          </p:txBody>
        </p:sp>
        <p:grpSp>
          <p:nvGrpSpPr>
            <p:cNvPr id="18448" name="Group 21"/>
            <p:cNvGrpSpPr>
              <a:grpSpLocks/>
            </p:cNvGrpSpPr>
            <p:nvPr/>
          </p:nvGrpSpPr>
          <p:grpSpPr bwMode="auto">
            <a:xfrm>
              <a:off x="3400801" y="879154"/>
              <a:ext cx="2497778" cy="2032027"/>
              <a:chOff x="769830" y="3521075"/>
              <a:chExt cx="4072705" cy="1182348"/>
            </a:xfrm>
          </p:grpSpPr>
          <p:sp>
            <p:nvSpPr>
              <p:cNvPr id="268" name="Rectangle 39"/>
              <p:cNvSpPr>
                <a:spLocks noChangeArrowheads="1"/>
              </p:cNvSpPr>
              <p:nvPr/>
            </p:nvSpPr>
            <p:spPr bwMode="auto">
              <a:xfrm>
                <a:off x="769830" y="3521075"/>
                <a:ext cx="4072705" cy="297509"/>
              </a:xfrm>
              <a:prstGeom prst="rect">
                <a:avLst/>
              </a:prstGeom>
              <a:gradFill rotWithShape="1">
                <a:gsLst>
                  <a:gs pos="0">
                    <a:srgbClr val="208A00"/>
                  </a:gs>
                  <a:gs pos="100000">
                    <a:srgbClr val="5AF300"/>
                  </a:gs>
                </a:gsLst>
                <a:lin ang="5400000" scaled="1"/>
              </a:gradFill>
              <a:ln w="19050">
                <a:noFill/>
                <a:round/>
                <a:headEnd/>
                <a:tailEnd/>
              </a:ln>
            </p:spPr>
            <p:txBody>
              <a:bodyPr/>
              <a:lstStyle/>
              <a:p>
                <a:pPr algn="ctr" eaLnBrk="1" fontAlgn="auto" hangingPunct="1">
                  <a:spcBef>
                    <a:spcPts val="0"/>
                  </a:spcBef>
                  <a:spcAft>
                    <a:spcPts val="0"/>
                  </a:spcAft>
                  <a:defRPr/>
                </a:pPr>
                <a:endParaRPr lang="en-US" sz="1400" b="1" kern="0" noProof="1">
                  <a:solidFill>
                    <a:srgbClr val="000000"/>
                  </a:solidFill>
                  <a:latin typeface="Calibri" pitchFamily="34" charset="0"/>
                  <a:ea typeface="ＭＳ Ｐゴシック" pitchFamily="-97" charset="-128"/>
                </a:endParaRPr>
              </a:p>
            </p:txBody>
          </p:sp>
          <p:sp>
            <p:nvSpPr>
              <p:cNvPr id="168973" name="Rectangle 39"/>
              <p:cNvSpPr>
                <a:spLocks noChangeArrowheads="1"/>
              </p:cNvSpPr>
              <p:nvPr/>
            </p:nvSpPr>
            <p:spPr bwMode="auto">
              <a:xfrm>
                <a:off x="769830" y="3521075"/>
                <a:ext cx="3857188" cy="29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defTabSz="457200">
                  <a:lnSpc>
                    <a:spcPct val="140000"/>
                  </a:lnSpc>
                  <a:buClr>
                    <a:srgbClr val="777777"/>
                  </a:buClr>
                  <a:buSzPct val="60000"/>
                  <a:buFont typeface="Wingdings" panose="05000000000000000000" pitchFamily="2" charset="2"/>
                  <a:buChar char="l"/>
                  <a:defRPr sz="2000">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1pPr>
                <a:lvl2pPr marL="742950" indent="-285750" defTabSz="457200">
                  <a:lnSpc>
                    <a:spcPct val="140000"/>
                  </a:lnSpc>
                  <a:buSzPct val="50000"/>
                  <a:buFont typeface="Wingdings" panose="05000000000000000000" pitchFamily="2" charset="2"/>
                  <a:buChar char="p"/>
                  <a:defRPr>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2pPr>
                <a:lvl3pPr marL="1143000" indent="-228600" defTabSz="457200">
                  <a:lnSpc>
                    <a:spcPct val="140000"/>
                  </a:lnSpc>
                  <a:buSzPct val="50000"/>
                  <a:buFont typeface="Wingdings" panose="05000000000000000000" pitchFamily="2" charset="2"/>
                  <a:buChar char="n"/>
                  <a:defRPr sz="1600">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3pPr>
                <a:lvl4pPr marL="1600200" indent="-228600" defTabSz="457200">
                  <a:lnSpc>
                    <a:spcPct val="140000"/>
                  </a:lnSpc>
                  <a:buChar char="–"/>
                  <a:defRPr sz="1400">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4pPr>
                <a:lvl5pPr marL="2057400" indent="-228600" defTabSz="457200">
                  <a:lnSpc>
                    <a:spcPct val="140000"/>
                  </a:lnSpc>
                  <a:buFont typeface="Arial" panose="020B0604020202020204" pitchFamily="34" charset="0"/>
                  <a:buChar char="~"/>
                  <a:defRPr sz="1200">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5pPr>
                <a:lvl6pPr marL="2514600" indent="-228600" defTabSz="457200" eaLnBrk="0" fontAlgn="base" hangingPunct="0">
                  <a:lnSpc>
                    <a:spcPct val="140000"/>
                  </a:lnSpc>
                  <a:spcBef>
                    <a:spcPct val="0"/>
                  </a:spcBef>
                  <a:spcAft>
                    <a:spcPct val="0"/>
                  </a:spcAft>
                  <a:buFont typeface="Arial" panose="020B0604020202020204" pitchFamily="34" charset="0"/>
                  <a:buChar char="~"/>
                  <a:defRPr sz="1200">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6pPr>
                <a:lvl7pPr marL="2971800" indent="-228600" defTabSz="457200" eaLnBrk="0" fontAlgn="base" hangingPunct="0">
                  <a:lnSpc>
                    <a:spcPct val="140000"/>
                  </a:lnSpc>
                  <a:spcBef>
                    <a:spcPct val="0"/>
                  </a:spcBef>
                  <a:spcAft>
                    <a:spcPct val="0"/>
                  </a:spcAft>
                  <a:buFont typeface="Arial" panose="020B0604020202020204" pitchFamily="34" charset="0"/>
                  <a:buChar char="~"/>
                  <a:defRPr sz="1200">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7pPr>
                <a:lvl8pPr marL="3429000" indent="-228600" defTabSz="457200" eaLnBrk="0" fontAlgn="base" hangingPunct="0">
                  <a:lnSpc>
                    <a:spcPct val="140000"/>
                  </a:lnSpc>
                  <a:spcBef>
                    <a:spcPct val="0"/>
                  </a:spcBef>
                  <a:spcAft>
                    <a:spcPct val="0"/>
                  </a:spcAft>
                  <a:buFont typeface="Arial" panose="020B0604020202020204" pitchFamily="34" charset="0"/>
                  <a:buChar char="~"/>
                  <a:defRPr sz="1200">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8pPr>
                <a:lvl9pPr marL="3886200" indent="-228600" defTabSz="457200" eaLnBrk="0" fontAlgn="base" hangingPunct="0">
                  <a:lnSpc>
                    <a:spcPct val="140000"/>
                  </a:lnSpc>
                  <a:spcBef>
                    <a:spcPct val="0"/>
                  </a:spcBef>
                  <a:spcAft>
                    <a:spcPct val="0"/>
                  </a:spcAft>
                  <a:buFont typeface="Arial" panose="020B0604020202020204" pitchFamily="34" charset="0"/>
                  <a:buChar char="~"/>
                  <a:defRPr sz="1200">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9pPr>
              </a:lstStyle>
              <a:p>
                <a:pPr algn="ctr" eaLnBrk="1" fontAlgn="auto" hangingPunct="1">
                  <a:lnSpc>
                    <a:spcPct val="100000"/>
                  </a:lnSpc>
                  <a:spcBef>
                    <a:spcPts val="0"/>
                  </a:spcBef>
                  <a:spcAft>
                    <a:spcPts val="0"/>
                  </a:spcAft>
                  <a:buClrTx/>
                  <a:buSzTx/>
                  <a:buFontTx/>
                  <a:buNone/>
                  <a:defRPr/>
                </a:pPr>
                <a:r>
                  <a:rPr lang="zh-CN" altLang="en-US" sz="1400" b="1" kern="0" noProof="1" smtClean="0">
                    <a:cs typeface="+mn-cs"/>
                  </a:rPr>
                  <a:t>有线无线一体化</a:t>
                </a:r>
                <a:endParaRPr lang="zh-CN" altLang="zh-CN" sz="1400" b="1" kern="0" noProof="1">
                  <a:cs typeface="+mn-cs"/>
                </a:endParaRPr>
              </a:p>
            </p:txBody>
          </p:sp>
          <p:sp>
            <p:nvSpPr>
              <p:cNvPr id="18451" name="Tekstboks 36"/>
              <p:cNvSpPr txBox="1">
                <a:spLocks noChangeArrowheads="1"/>
              </p:cNvSpPr>
              <p:nvPr/>
            </p:nvSpPr>
            <p:spPr bwMode="auto">
              <a:xfrm>
                <a:off x="803417" y="4005004"/>
                <a:ext cx="3991540" cy="69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marL="171450" indent="-171450" eaLnBrk="1" hangingPunct="1">
                  <a:lnSpc>
                    <a:spcPct val="150000"/>
                  </a:lnSpc>
                  <a:buClrTx/>
                  <a:buSzTx/>
                  <a:buFont typeface="Arial" panose="020B0604020202020204" pitchFamily="34" charset="0"/>
                  <a:buChar char="•"/>
                </a:pPr>
                <a:r>
                  <a:rPr lang="zh-CN" altLang="en-US" sz="1200" b="0" dirty="0">
                    <a:latin typeface="微软雅黑" panose="020B0503020204020204" pitchFamily="34" charset="-122"/>
                    <a:ea typeface="微软雅黑" panose="020B0503020204020204" pitchFamily="34" charset="-122"/>
                  </a:rPr>
                  <a:t>有线无线一体化认证方式；</a:t>
                </a:r>
                <a:endParaRPr lang="en-US" altLang="zh-CN" sz="1200" b="0" dirty="0">
                  <a:latin typeface="微软雅黑" panose="020B0503020204020204" pitchFamily="34" charset="-122"/>
                  <a:ea typeface="微软雅黑" panose="020B0503020204020204" pitchFamily="34" charset="-122"/>
                </a:endParaRPr>
              </a:p>
              <a:p>
                <a:pPr marL="171450" indent="-171450" eaLnBrk="1" hangingPunct="1">
                  <a:lnSpc>
                    <a:spcPct val="150000"/>
                  </a:lnSpc>
                  <a:buClrTx/>
                  <a:buSzTx/>
                  <a:buFont typeface="Arial" panose="020B0604020202020204" pitchFamily="34" charset="0"/>
                  <a:buChar char="•"/>
                </a:pPr>
                <a:r>
                  <a:rPr lang="zh-CN" altLang="en-US" sz="1200" b="0" dirty="0">
                    <a:latin typeface="微软雅黑" panose="020B0503020204020204" pitchFamily="34" charset="-122"/>
                    <a:ea typeface="微软雅黑" panose="020B0503020204020204" pitchFamily="34" charset="-122"/>
                  </a:rPr>
                  <a:t>校园无缝漫游，提升随时随地接入体验；</a:t>
                </a:r>
                <a:endParaRPr lang="en-US" altLang="zh-CN" sz="1200" b="0" dirty="0">
                  <a:latin typeface="微软雅黑" panose="020B0503020204020204" pitchFamily="34" charset="-122"/>
                  <a:ea typeface="微软雅黑" panose="020B0503020204020204" pitchFamily="34" charset="-122"/>
                </a:endParaRPr>
              </a:p>
              <a:p>
                <a:pPr marL="171450" indent="-171450" eaLnBrk="1" hangingPunct="1">
                  <a:lnSpc>
                    <a:spcPct val="150000"/>
                  </a:lnSpc>
                  <a:buClrTx/>
                  <a:buSzTx/>
                  <a:buFont typeface="Arial" panose="020B0604020202020204" pitchFamily="34" charset="0"/>
                  <a:buChar char="•"/>
                </a:pPr>
                <a:r>
                  <a:rPr lang="zh-CN" altLang="en-US" sz="1200" b="0" dirty="0">
                    <a:latin typeface="微软雅黑" panose="020B0503020204020204" pitchFamily="34" charset="-122"/>
                    <a:ea typeface="微软雅黑" panose="020B0503020204020204" pitchFamily="34" charset="-122"/>
                  </a:rPr>
                  <a:t>高性能无线网接入；</a:t>
                </a:r>
                <a:endParaRPr lang="en-US" altLang="zh-CN" sz="1200" b="0" dirty="0">
                  <a:latin typeface="微软雅黑" panose="020B0503020204020204" pitchFamily="34" charset="-122"/>
                  <a:ea typeface="微软雅黑" panose="020B0503020204020204" pitchFamily="34" charset="-122"/>
                </a:endParaRPr>
              </a:p>
            </p:txBody>
          </p:sp>
        </p:grpSp>
      </p:grpSp>
      <p:grpSp>
        <p:nvGrpSpPr>
          <p:cNvPr id="18441" name="Group 20"/>
          <p:cNvGrpSpPr>
            <a:grpSpLocks/>
          </p:cNvGrpSpPr>
          <p:nvPr/>
        </p:nvGrpSpPr>
        <p:grpSpPr bwMode="auto">
          <a:xfrm>
            <a:off x="5923459" y="883165"/>
            <a:ext cx="2339975" cy="2669312"/>
            <a:chOff x="4298254" y="3575136"/>
            <a:chExt cx="4257892" cy="1553699"/>
          </a:xfrm>
        </p:grpSpPr>
        <p:sp>
          <p:nvSpPr>
            <p:cNvPr id="266" name="Rectangle 39"/>
            <p:cNvSpPr>
              <a:spLocks noChangeArrowheads="1"/>
            </p:cNvSpPr>
            <p:nvPr/>
          </p:nvSpPr>
          <p:spPr bwMode="auto">
            <a:xfrm>
              <a:off x="4298254" y="3582528"/>
              <a:ext cx="4257892" cy="297534"/>
            </a:xfrm>
            <a:prstGeom prst="rect">
              <a:avLst/>
            </a:prstGeom>
            <a:gradFill rotWithShape="1">
              <a:gsLst>
                <a:gs pos="0">
                  <a:srgbClr val="FF0000"/>
                </a:gs>
                <a:gs pos="100000">
                  <a:srgbClr val="800000"/>
                </a:gs>
              </a:gsLst>
              <a:lin ang="13500000" scaled="1"/>
            </a:gradFill>
            <a:ln w="9525">
              <a:noFill/>
              <a:miter lim="800000"/>
              <a:headEnd/>
              <a:tailEnd/>
            </a:ln>
            <a:effectLst>
              <a:outerShdw blurRad="63500" dist="23000" dir="5400000" rotWithShape="0">
                <a:srgbClr val="000000">
                  <a:alpha val="34998"/>
                </a:srgbClr>
              </a:outerShdw>
            </a:effectLst>
          </p:spPr>
          <p:txBody>
            <a:bodyPr anchor="ctr"/>
            <a:lstStyle/>
            <a:p>
              <a:pPr algn="ctr" eaLnBrk="1" fontAlgn="auto" hangingPunct="1">
                <a:spcBef>
                  <a:spcPts val="0"/>
                </a:spcBef>
                <a:spcAft>
                  <a:spcPts val="0"/>
                </a:spcAft>
                <a:defRPr/>
              </a:pPr>
              <a:endParaRPr lang="en-US" sz="1600" b="1" kern="0" noProof="1">
                <a:solidFill>
                  <a:sysClr val="window" lastClr="FFFFFF"/>
                </a:solidFill>
                <a:latin typeface="Calibri" pitchFamily="34" charset="0"/>
                <a:ea typeface="ＭＳ Ｐゴシック" pitchFamily="-97" charset="-128"/>
              </a:endParaRPr>
            </a:p>
          </p:txBody>
        </p:sp>
        <p:sp>
          <p:nvSpPr>
            <p:cNvPr id="276" name="Rectangle 39"/>
            <p:cNvSpPr>
              <a:spLocks noChangeArrowheads="1"/>
            </p:cNvSpPr>
            <p:nvPr/>
          </p:nvSpPr>
          <p:spPr bwMode="auto">
            <a:xfrm>
              <a:off x="4500461" y="3575136"/>
              <a:ext cx="3859256" cy="297534"/>
            </a:xfrm>
            <a:prstGeom prst="rect">
              <a:avLst/>
            </a:prstGeom>
            <a:noFill/>
            <a:ln w="9525">
              <a:noFill/>
              <a:miter lim="800000"/>
              <a:headEnd/>
              <a:tailEnd/>
            </a:ln>
            <a:effectLst>
              <a:outerShdw blurRad="635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zh-CN" altLang="en-US" sz="1400" b="1" kern="0" noProof="1">
                  <a:solidFill>
                    <a:sysClr val="window" lastClr="FFFFFF"/>
                  </a:solidFill>
                  <a:latin typeface="微软雅黑" panose="020B0503020204020204" pitchFamily="34" charset="-122"/>
                  <a:ea typeface="微软雅黑" panose="020B0503020204020204" pitchFamily="34" charset="-122"/>
                </a:rPr>
                <a:t>简化运维</a:t>
              </a:r>
              <a:endParaRPr lang="en-US" sz="1400" b="1" kern="0" noProof="1">
                <a:solidFill>
                  <a:sysClr val="window" lastClr="FFFFFF"/>
                </a:solidFill>
                <a:latin typeface="微软雅黑" panose="020B0503020204020204" pitchFamily="34" charset="-122"/>
                <a:ea typeface="微软雅黑" panose="020B0503020204020204" pitchFamily="34" charset="-122"/>
              </a:endParaRPr>
            </a:p>
          </p:txBody>
        </p:sp>
        <p:sp>
          <p:nvSpPr>
            <p:cNvPr id="18446" name="Tekstboks 37"/>
            <p:cNvSpPr txBox="1">
              <a:spLocks noChangeArrowheads="1"/>
            </p:cNvSpPr>
            <p:nvPr/>
          </p:nvSpPr>
          <p:spPr bwMode="auto">
            <a:xfrm>
              <a:off x="4366306" y="3946482"/>
              <a:ext cx="4189840" cy="118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marL="171450" indent="-171450" eaLnBrk="1" hangingPunct="1">
                <a:lnSpc>
                  <a:spcPct val="150000"/>
                </a:lnSpc>
                <a:buClrTx/>
                <a:buSzTx/>
                <a:buFont typeface="Arial" panose="020B0604020202020204" pitchFamily="34" charset="0"/>
                <a:buChar char="•"/>
              </a:pPr>
              <a:r>
                <a:rPr lang="zh-CN" altLang="en-US" sz="1200" b="0" dirty="0">
                  <a:latin typeface="微软雅黑" panose="020B0503020204020204" pitchFamily="34" charset="-122"/>
                  <a:ea typeface="微软雅黑" panose="020B0503020204020204" pitchFamily="34" charset="-122"/>
                </a:rPr>
                <a:t>二层扁平化校园网络架构，简化运维</a:t>
              </a:r>
              <a:r>
                <a:rPr lang="zh-CN" altLang="en-US" sz="1200" b="0" dirty="0" smtClean="0">
                  <a:latin typeface="微软雅黑" panose="020B0503020204020204" pitchFamily="34" charset="-122"/>
                  <a:ea typeface="微软雅黑" panose="020B0503020204020204" pitchFamily="34" charset="-122"/>
                </a:rPr>
                <a:t>；</a:t>
              </a:r>
              <a:endParaRPr lang="en-US" altLang="zh-CN" sz="1200" b="0" dirty="0" smtClean="0">
                <a:latin typeface="微软雅黑" panose="020B0503020204020204" pitchFamily="34" charset="-122"/>
                <a:ea typeface="微软雅黑" panose="020B0503020204020204" pitchFamily="34" charset="-122"/>
              </a:endParaRPr>
            </a:p>
            <a:p>
              <a:pPr marL="171450" indent="-171450" eaLnBrk="1" hangingPunct="1">
                <a:lnSpc>
                  <a:spcPct val="150000"/>
                </a:lnSpc>
                <a:buClrTx/>
                <a:buSzTx/>
                <a:buFont typeface="Arial" panose="020B0604020202020204" pitchFamily="34" charset="0"/>
                <a:buChar char="•"/>
              </a:pPr>
              <a:r>
                <a:rPr lang="zh-CN" altLang="en-US" sz="1200" b="0" dirty="0">
                  <a:latin typeface="微软雅黑" panose="020B0503020204020204" pitchFamily="34" charset="-122"/>
                  <a:ea typeface="微软雅黑" panose="020B0503020204020204" pitchFamily="34" charset="-122"/>
                </a:rPr>
                <a:t>标准化平台化网络，智慧校园业务无限扩展；</a:t>
              </a:r>
              <a:endParaRPr lang="en-US" altLang="zh-CN" sz="1200" b="0" dirty="0">
                <a:latin typeface="微软雅黑" panose="020B0503020204020204" pitchFamily="34" charset="-122"/>
                <a:ea typeface="微软雅黑" panose="020B0503020204020204" pitchFamily="34" charset="-122"/>
              </a:endParaRPr>
            </a:p>
            <a:p>
              <a:pPr marL="171450" indent="-171450" eaLnBrk="1" hangingPunct="1">
                <a:lnSpc>
                  <a:spcPct val="150000"/>
                </a:lnSpc>
                <a:buClrTx/>
                <a:buSzTx/>
                <a:buFont typeface="Arial" panose="020B0604020202020204" pitchFamily="34" charset="0"/>
                <a:buChar char="•"/>
              </a:pPr>
              <a:r>
                <a:rPr lang="zh-CN" altLang="en-US" sz="1200" b="0" dirty="0">
                  <a:latin typeface="微软雅黑" panose="020B0503020204020204" pitchFamily="34" charset="-122"/>
                  <a:ea typeface="微软雅黑" panose="020B0503020204020204" pitchFamily="34" charset="-122"/>
                </a:rPr>
                <a:t>全面安全管控机制；</a:t>
              </a:r>
              <a:endParaRPr lang="en-US" altLang="zh-CN" sz="1200" b="0" dirty="0">
                <a:latin typeface="微软雅黑" panose="020B0503020204020204" pitchFamily="34" charset="-122"/>
                <a:ea typeface="微软雅黑" panose="020B0503020204020204" pitchFamily="34" charset="-122"/>
              </a:endParaRPr>
            </a:p>
            <a:p>
              <a:pPr marL="171450" indent="-171450" eaLnBrk="1" hangingPunct="1">
                <a:lnSpc>
                  <a:spcPct val="150000"/>
                </a:lnSpc>
                <a:buClrTx/>
                <a:buSzTx/>
                <a:buFont typeface="Arial" panose="020B0604020202020204" pitchFamily="34" charset="0"/>
                <a:buChar char="•"/>
              </a:pPr>
              <a:r>
                <a:rPr lang="zh-CN" altLang="en-US" sz="1200" b="0" dirty="0">
                  <a:latin typeface="微软雅黑" panose="020B0503020204020204" pitchFamily="34" charset="-122"/>
                  <a:ea typeface="微软雅黑" panose="020B0503020204020204" pitchFamily="34" charset="-122"/>
                </a:rPr>
                <a:t>智能一体化的网络管理平台；</a:t>
              </a:r>
              <a:endParaRPr lang="en-US" altLang="zh-CN" sz="1200" b="0" dirty="0">
                <a:latin typeface="微软雅黑" panose="020B0503020204020204" pitchFamily="34" charset="-122"/>
                <a:ea typeface="微软雅黑" panose="020B0503020204020204" pitchFamily="34" charset="-122"/>
              </a:endParaRPr>
            </a:p>
            <a:p>
              <a:pPr marL="171450" indent="-171450" eaLnBrk="1" hangingPunct="1">
                <a:lnSpc>
                  <a:spcPct val="150000"/>
                </a:lnSpc>
                <a:buClrTx/>
                <a:buSzTx/>
                <a:buFont typeface="Arial" panose="020B0604020202020204" pitchFamily="34" charset="0"/>
                <a:buChar char="•"/>
              </a:pPr>
              <a:r>
                <a:rPr lang="zh-CN" altLang="en-US" sz="1200" b="0" dirty="0">
                  <a:latin typeface="微软雅黑" panose="020B0503020204020204" pitchFamily="34" charset="-122"/>
                  <a:ea typeface="微软雅黑" panose="020B0503020204020204" pitchFamily="34" charset="-122"/>
                </a:rPr>
                <a:t>智能防私接，提高网络安全</a:t>
              </a:r>
              <a:endParaRPr lang="en-US" altLang="zh-CN" sz="1200" b="0" dirty="0">
                <a:latin typeface="微软雅黑" panose="020B0503020204020204" pitchFamily="34" charset="-122"/>
                <a:ea typeface="微软雅黑" panose="020B0503020204020204" pitchFamily="34" charset="-122"/>
              </a:endParaRPr>
            </a:p>
          </p:txBody>
        </p:sp>
      </p:grpSp>
      <p:sp>
        <p:nvSpPr>
          <p:cNvPr id="168968" name="标题 96"/>
          <p:cNvSpPr>
            <a:spLocks noGrp="1"/>
          </p:cNvSpPr>
          <p:nvPr>
            <p:ph type="title" idx="4294967295"/>
          </p:nvPr>
        </p:nvSpPr>
        <p:spPr>
          <a:xfrm>
            <a:off x="395288" y="134475"/>
            <a:ext cx="6454775" cy="558800"/>
          </a:xfrm>
        </p:spPr>
        <p:txBody>
          <a:bodyPr lIns="91427" tIns="45714" rIns="91427" bIns="45714"/>
          <a:lstStyle/>
          <a:p>
            <a:pPr>
              <a:defRPr/>
            </a:pPr>
            <a:r>
              <a:rPr lang="zh-CN" altLang="en-US" sz="2800" b="0" kern="1200" dirty="0" smtClean="0">
                <a:solidFill>
                  <a:srgbClr val="C00000"/>
                </a:solidFill>
                <a:latin typeface="微软雅黑" panose="020B0503020204020204" pitchFamily="34" charset="-122"/>
                <a:ea typeface="微软雅黑" panose="020B0503020204020204" pitchFamily="34" charset="-122"/>
                <a:cs typeface="Arial" pitchFamily="34" charset="0"/>
              </a:rPr>
              <a:t>华为</a:t>
            </a:r>
            <a:r>
              <a:rPr lang="zh-CN" altLang="en-US" sz="2800" b="0" kern="1200" dirty="0">
                <a:solidFill>
                  <a:srgbClr val="C00000"/>
                </a:solidFill>
                <a:latin typeface="微软雅黑" panose="020B0503020204020204" pitchFamily="34" charset="-122"/>
                <a:ea typeface="微软雅黑" panose="020B0503020204020204" pitchFamily="34" charset="-122"/>
                <a:cs typeface="Arial" pitchFamily="34" charset="0"/>
              </a:rPr>
              <a:t>高校</a:t>
            </a:r>
            <a:r>
              <a:rPr lang="zh-CN" altLang="en-US" sz="2800" b="0" kern="1200" dirty="0" smtClean="0">
                <a:solidFill>
                  <a:srgbClr val="C00000"/>
                </a:solidFill>
                <a:latin typeface="微软雅黑" panose="020B0503020204020204" pitchFamily="34" charset="-122"/>
                <a:ea typeface="微软雅黑" panose="020B0503020204020204" pitchFamily="34" charset="-122"/>
                <a:cs typeface="Arial" pitchFamily="34" charset="0"/>
              </a:rPr>
              <a:t>网络</a:t>
            </a:r>
            <a:r>
              <a:rPr lang="zh-CN" altLang="en-US" sz="2800" b="0" kern="1200" dirty="0">
                <a:solidFill>
                  <a:srgbClr val="C00000"/>
                </a:solidFill>
                <a:latin typeface="微软雅黑" panose="020B0503020204020204" pitchFamily="34" charset="-122"/>
                <a:ea typeface="微软雅黑" panose="020B0503020204020204" pitchFamily="34" charset="-122"/>
                <a:cs typeface="Arial" pitchFamily="34" charset="0"/>
              </a:rPr>
              <a:t>解决方案关注点</a:t>
            </a:r>
          </a:p>
        </p:txBody>
      </p:sp>
      <p:sp>
        <p:nvSpPr>
          <p:cNvPr id="2" name="矩形 1"/>
          <p:cNvSpPr/>
          <p:nvPr/>
        </p:nvSpPr>
        <p:spPr>
          <a:xfrm>
            <a:off x="5651946" y="4033668"/>
            <a:ext cx="2232422" cy="369332"/>
          </a:xfrm>
          <a:prstGeom prst="rect">
            <a:avLst/>
          </a:prstGeom>
          <a:noFill/>
          <a:ln w="9525">
            <a:noFill/>
            <a:miter lim="800000"/>
            <a:headEnd/>
            <a:tailEnd/>
          </a:ln>
        </p:spPr>
        <p:txBody>
          <a:bodyPr wrap="square">
            <a:spAutoFit/>
          </a:bodyPr>
          <a:lstStyle/>
          <a:p>
            <a:pPr eaLnBrk="1" fontAlgn="auto" hangingPunct="1">
              <a:lnSpc>
                <a:spcPct val="150000"/>
              </a:lnSpc>
              <a:spcBef>
                <a:spcPts val="0"/>
              </a:spcBef>
              <a:spcAft>
                <a:spcPts val="0"/>
              </a:spcAft>
              <a:buFont typeface="Arial" charset="0"/>
              <a:buChar char="•"/>
              <a:defRPr/>
            </a:pPr>
            <a:r>
              <a:rPr lang="zh-CN" altLang="en-US" sz="1200" kern="0" dirty="0">
                <a:solidFill>
                  <a:schemeClr val="bg1">
                    <a:lumMod val="65000"/>
                  </a:schemeClr>
                </a:solidFill>
                <a:latin typeface="微软雅黑" panose="020B0503020204020204" pitchFamily="34" charset="-122"/>
                <a:ea typeface="微软雅黑" panose="020B0503020204020204" pitchFamily="34" charset="-122"/>
              </a:rPr>
              <a:t>高性能多业务万兆防火墙</a:t>
            </a:r>
            <a:r>
              <a:rPr lang="zh-CN" altLang="en-US" sz="1200" kern="0" dirty="0" smtClean="0">
                <a:solidFill>
                  <a:schemeClr val="bg1">
                    <a:lumMod val="65000"/>
                  </a:schemeClr>
                </a:solidFill>
                <a:latin typeface="微软雅黑" panose="020B0503020204020204" pitchFamily="34" charset="-122"/>
                <a:ea typeface="微软雅黑" panose="020B0503020204020204" pitchFamily="34" charset="-122"/>
              </a:rPr>
              <a:t>；</a:t>
            </a:r>
            <a:endParaRPr lang="en-US" altLang="zh-CN" sz="1200" kern="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advClick="0" advTm="8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idx="4294967295"/>
          </p:nvPr>
        </p:nvSpPr>
        <p:spPr>
          <a:xfrm>
            <a:off x="395288" y="128588"/>
            <a:ext cx="5688012" cy="584200"/>
          </a:xfrm>
        </p:spPr>
        <p:txBody>
          <a:bodyPr/>
          <a:lstStyle/>
          <a:p>
            <a:r>
              <a:rPr lang="zh-CN" altLang="en-US" smtClean="0">
                <a:solidFill>
                  <a:srgbClr val="C00000"/>
                </a:solidFill>
                <a:latin typeface="微软雅黑" panose="020B0503020204020204" pitchFamily="34" charset="-122"/>
                <a:ea typeface="微软雅黑" panose="020B0503020204020204" pitchFamily="34" charset="-122"/>
              </a:rPr>
              <a:t>目录</a:t>
            </a:r>
            <a:endParaRPr lang="en-US" altLang="zh-CN" smtClean="0">
              <a:solidFill>
                <a:srgbClr val="C00000"/>
              </a:solidFill>
              <a:latin typeface="微软雅黑" panose="020B0503020204020204" pitchFamily="34" charset="-122"/>
              <a:ea typeface="微软雅黑" panose="020B0503020204020204" pitchFamily="34" charset="-122"/>
            </a:endParaRPr>
          </a:p>
        </p:txBody>
      </p:sp>
      <p:sp>
        <p:nvSpPr>
          <p:cNvPr id="19459" name="Rectangle 2"/>
          <p:cNvSpPr>
            <a:spLocks noChangeArrowheads="1"/>
          </p:cNvSpPr>
          <p:nvPr/>
        </p:nvSpPr>
        <p:spPr bwMode="auto">
          <a:xfrm>
            <a:off x="1692275" y="1611313"/>
            <a:ext cx="682625" cy="2808287"/>
          </a:xfrm>
          <a:prstGeom prst="rect">
            <a:avLst/>
          </a:prstGeom>
          <a:solidFill>
            <a:srgbClr val="EAEAEA"/>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9" name="Rectangle 7"/>
          <p:cNvSpPr>
            <a:spLocks noChangeArrowheads="1"/>
          </p:cNvSpPr>
          <p:nvPr/>
        </p:nvSpPr>
        <p:spPr bwMode="auto">
          <a:xfrm>
            <a:off x="1692275" y="1131888"/>
            <a:ext cx="666750" cy="447675"/>
          </a:xfrm>
          <a:prstGeom prst="rect">
            <a:avLst/>
          </a:prstGeom>
          <a:solidFill>
            <a:schemeClr val="tx2">
              <a:lumMod val="75000"/>
            </a:schemeClr>
          </a:solidFill>
          <a:ln>
            <a:noFill/>
          </a:ln>
          <a:effectLst>
            <a:outerShdw algn="ctr" rotWithShape="0">
              <a:srgbClr val="737373"/>
            </a:outerShdw>
          </a:effectLst>
        </p:spPr>
        <p:txBody>
          <a:bodyPr wrap="none" anchor="ctr"/>
          <a:lstStyle/>
          <a:p>
            <a:pPr algn="ctr" eaLnBrk="1" hangingPunct="1">
              <a:defRPr/>
            </a:pPr>
            <a:r>
              <a:rPr lang="en-US" altLang="zh-CN" sz="4000" b="1" dirty="0">
                <a:solidFill>
                  <a:schemeClr val="bg1"/>
                </a:solidFill>
                <a:latin typeface="Arial Black" pitchFamily="34" charset="0"/>
                <a:cs typeface="Arial" pitchFamily="34" charset="0"/>
              </a:rPr>
              <a:t>1</a:t>
            </a:r>
            <a:endParaRPr lang="en-US" sz="4000" b="1" dirty="0">
              <a:solidFill>
                <a:schemeClr val="bg1"/>
              </a:solidFill>
              <a:latin typeface="Arial Black" pitchFamily="34" charset="0"/>
              <a:cs typeface="Arial" pitchFamily="34" charset="0"/>
            </a:endParaRPr>
          </a:p>
        </p:txBody>
      </p:sp>
      <p:sp>
        <p:nvSpPr>
          <p:cNvPr id="19461" name="Text Box 21"/>
          <p:cNvSpPr txBox="1">
            <a:spLocks noChangeArrowheads="1"/>
          </p:cNvSpPr>
          <p:nvPr/>
        </p:nvSpPr>
        <p:spPr bwMode="auto">
          <a:xfrm>
            <a:off x="1717675" y="1643063"/>
            <a:ext cx="6508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latin typeface="微软雅黑" panose="020B0503020204020204" pitchFamily="34" charset="-122"/>
                <a:ea typeface="微软雅黑" panose="020B0503020204020204" pitchFamily="34" charset="-122"/>
                <a:cs typeface="Arial" panose="020B0604020202020204" pitchFamily="34" charset="0"/>
              </a:rPr>
              <a:t>校园网的发展与挑战</a:t>
            </a:r>
            <a:endParaRPr lang="en-US" altLang="zh-CN" b="1">
              <a:latin typeface="微软雅黑" panose="020B0503020204020204" pitchFamily="34" charset="-122"/>
              <a:ea typeface="微软雅黑" panose="020B0503020204020204" pitchFamily="34" charset="-122"/>
              <a:cs typeface="Arial" panose="020B0604020202020204" pitchFamily="34" charset="0"/>
            </a:endParaRPr>
          </a:p>
        </p:txBody>
      </p:sp>
      <p:sp>
        <p:nvSpPr>
          <p:cNvPr id="19462" name="Rectangle 2"/>
          <p:cNvSpPr>
            <a:spLocks noChangeArrowheads="1"/>
          </p:cNvSpPr>
          <p:nvPr/>
        </p:nvSpPr>
        <p:spPr bwMode="auto">
          <a:xfrm>
            <a:off x="2498725" y="1611313"/>
            <a:ext cx="684213" cy="2808287"/>
          </a:xfrm>
          <a:prstGeom prst="rect">
            <a:avLst/>
          </a:prstGeom>
          <a:solidFill>
            <a:srgbClr val="C00000"/>
          </a:solidFill>
          <a:ln>
            <a:noFill/>
          </a:ln>
          <a:effectLst>
            <a:outerShdw algn="ctr" rotWithShape="0">
              <a:srgbClr val="737373"/>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19463" name="Rectangle 7"/>
          <p:cNvSpPr>
            <a:spLocks noChangeArrowheads="1"/>
          </p:cNvSpPr>
          <p:nvPr/>
        </p:nvSpPr>
        <p:spPr bwMode="auto">
          <a:xfrm>
            <a:off x="2498725" y="1131888"/>
            <a:ext cx="666750" cy="447675"/>
          </a:xfrm>
          <a:prstGeom prst="rect">
            <a:avLst/>
          </a:prstGeom>
          <a:solidFill>
            <a:srgbClr val="B2B2B2"/>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bg1"/>
                </a:solidFill>
                <a:latin typeface="Arial Black" panose="020B0A04020102020204" pitchFamily="34" charset="0"/>
                <a:cs typeface="Arial" panose="020B0604020202020204" pitchFamily="34" charset="0"/>
              </a:rPr>
              <a:t>2</a:t>
            </a:r>
          </a:p>
        </p:txBody>
      </p:sp>
      <p:sp>
        <p:nvSpPr>
          <p:cNvPr id="30" name="Text Box 21"/>
          <p:cNvSpPr txBox="1">
            <a:spLocks noChangeArrowheads="1"/>
          </p:cNvSpPr>
          <p:nvPr/>
        </p:nvSpPr>
        <p:spPr bwMode="auto">
          <a:xfrm>
            <a:off x="2505263" y="1643592"/>
            <a:ext cx="684000"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p>
            <a:pPr algn="ctr" eaLnBrk="1" fontAlgn="auto" hangingPunct="1">
              <a:spcBef>
                <a:spcPts val="0"/>
              </a:spcBef>
              <a:spcAft>
                <a:spcPts val="0"/>
              </a:spcAft>
              <a:defRPr/>
            </a:pPr>
            <a:r>
              <a:rPr lang="zh-CN" altLang="en-US" sz="2000" b="1" kern="1300" spc="150" dirty="0">
                <a:ln>
                  <a:solidFill>
                    <a:srgbClr val="FFFFFF"/>
                  </a:solidFill>
                </a:ln>
                <a:solidFill>
                  <a:schemeClr val="bg1"/>
                </a:solidFill>
                <a:latin typeface="微软雅黑"/>
                <a:ea typeface="微软雅黑"/>
                <a:cs typeface="微软雅黑"/>
              </a:rPr>
              <a:t>华为校园网方案介绍</a:t>
            </a:r>
            <a:endParaRPr lang="en-US" altLang="zh-CN" sz="2000" b="1" kern="1300" spc="150" dirty="0">
              <a:ln>
                <a:solidFill>
                  <a:srgbClr val="FFFFFF"/>
                </a:solidFill>
              </a:ln>
              <a:solidFill>
                <a:schemeClr val="bg1"/>
              </a:solidFill>
              <a:latin typeface="微软雅黑"/>
              <a:ea typeface="微软雅黑"/>
              <a:cs typeface="微软雅黑"/>
            </a:endParaRPr>
          </a:p>
        </p:txBody>
      </p:sp>
      <p:sp>
        <p:nvSpPr>
          <p:cNvPr id="19465" name="Rectangle 2"/>
          <p:cNvSpPr>
            <a:spLocks noChangeArrowheads="1"/>
          </p:cNvSpPr>
          <p:nvPr/>
        </p:nvSpPr>
        <p:spPr bwMode="auto">
          <a:xfrm>
            <a:off x="5307013" y="1611313"/>
            <a:ext cx="684212" cy="2808287"/>
          </a:xfrm>
          <a:prstGeom prst="rect">
            <a:avLst/>
          </a:prstGeom>
          <a:solidFill>
            <a:srgbClr val="EAEAEA"/>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19466" name="Rectangle 7"/>
          <p:cNvSpPr>
            <a:spLocks noChangeArrowheads="1"/>
          </p:cNvSpPr>
          <p:nvPr/>
        </p:nvSpPr>
        <p:spPr bwMode="auto">
          <a:xfrm>
            <a:off x="5307013" y="1131888"/>
            <a:ext cx="666750" cy="447675"/>
          </a:xfrm>
          <a:prstGeom prst="rect">
            <a:avLst/>
          </a:prstGeom>
          <a:solidFill>
            <a:srgbClr val="B2B2B2"/>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bg1"/>
                </a:solidFill>
                <a:latin typeface="Arial Black" panose="020B0A04020102020204" pitchFamily="34" charset="0"/>
                <a:cs typeface="Arial" panose="020B0604020202020204" pitchFamily="34" charset="0"/>
              </a:rPr>
              <a:t>3</a:t>
            </a:r>
          </a:p>
        </p:txBody>
      </p:sp>
      <p:sp>
        <p:nvSpPr>
          <p:cNvPr id="19467" name="Text Box 21"/>
          <p:cNvSpPr txBox="1">
            <a:spLocks noChangeArrowheads="1"/>
          </p:cNvSpPr>
          <p:nvPr/>
        </p:nvSpPr>
        <p:spPr bwMode="auto">
          <a:xfrm>
            <a:off x="5340350" y="1779588"/>
            <a:ext cx="6508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latin typeface="微软雅黑" panose="020B0503020204020204" pitchFamily="34" charset="-122"/>
                <a:ea typeface="微软雅黑" panose="020B0503020204020204" pitchFamily="34" charset="-122"/>
                <a:cs typeface="Arial" panose="020B0604020202020204" pitchFamily="34" charset="0"/>
              </a:rPr>
              <a:t>相关产品介绍</a:t>
            </a:r>
            <a:endParaRPr lang="zh-CN" altLang="zh-CN" b="1">
              <a:latin typeface="微软雅黑" panose="020B0503020204020204" pitchFamily="34" charset="-122"/>
              <a:ea typeface="微软雅黑" panose="020B0503020204020204" pitchFamily="34" charset="-122"/>
              <a:cs typeface="Arial" panose="020B0604020202020204" pitchFamily="34" charset="0"/>
            </a:endParaRPr>
          </a:p>
        </p:txBody>
      </p:sp>
      <p:sp>
        <p:nvSpPr>
          <p:cNvPr id="19468" name="Rectangle 2"/>
          <p:cNvSpPr>
            <a:spLocks noChangeArrowheads="1"/>
          </p:cNvSpPr>
          <p:nvPr/>
        </p:nvSpPr>
        <p:spPr bwMode="auto">
          <a:xfrm>
            <a:off x="6119813" y="1611313"/>
            <a:ext cx="684212" cy="2808287"/>
          </a:xfrm>
          <a:prstGeom prst="rect">
            <a:avLst/>
          </a:prstGeom>
          <a:solidFill>
            <a:srgbClr val="EAEAEA"/>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a:p>
        </p:txBody>
      </p:sp>
      <p:sp>
        <p:nvSpPr>
          <p:cNvPr id="19469" name="Rectangle 7"/>
          <p:cNvSpPr>
            <a:spLocks noChangeArrowheads="1"/>
          </p:cNvSpPr>
          <p:nvPr/>
        </p:nvSpPr>
        <p:spPr bwMode="auto">
          <a:xfrm>
            <a:off x="6119813" y="1131888"/>
            <a:ext cx="666750" cy="447675"/>
          </a:xfrm>
          <a:prstGeom prst="rect">
            <a:avLst/>
          </a:prstGeom>
          <a:solidFill>
            <a:srgbClr val="B2B2B2"/>
          </a:solidFill>
          <a:ln>
            <a:noFill/>
          </a:ln>
          <a:effectLst>
            <a:outerShdw algn="ctr" rotWithShape="0">
              <a:srgbClr val="737373"/>
            </a:outerShdw>
          </a:effectLst>
          <a:extLst>
            <a:ext uri="{91240B29-F687-4F45-9708-019B960494DF}">
              <a14:hiddenLine xmlns:a14="http://schemas.microsoft.com/office/drawing/2010/main" w="9525" algn="ctr">
                <a:solidFill>
                  <a:schemeClr val="bg2"/>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a:solidFill>
                  <a:schemeClr val="bg1"/>
                </a:solidFill>
                <a:latin typeface="Arial Black" panose="020B0A04020102020204" pitchFamily="34" charset="0"/>
                <a:cs typeface="Arial" panose="020B0604020202020204" pitchFamily="34" charset="0"/>
              </a:rPr>
              <a:t>4</a:t>
            </a:r>
          </a:p>
        </p:txBody>
      </p:sp>
      <p:sp>
        <p:nvSpPr>
          <p:cNvPr id="19470" name="Text Box 21"/>
          <p:cNvSpPr txBox="1">
            <a:spLocks noChangeArrowheads="1"/>
          </p:cNvSpPr>
          <p:nvPr/>
        </p:nvSpPr>
        <p:spPr bwMode="auto">
          <a:xfrm>
            <a:off x="6153150" y="1779588"/>
            <a:ext cx="6508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rIns="36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latin typeface="微软雅黑" panose="020B0503020204020204" pitchFamily="34" charset="-122"/>
                <a:ea typeface="微软雅黑" panose="020B0503020204020204" pitchFamily="34" charset="-122"/>
                <a:cs typeface="Arial" panose="020B0604020202020204" pitchFamily="34" charset="0"/>
              </a:rPr>
              <a:t>华为应用案例</a:t>
            </a:r>
            <a:endParaRPr lang="zh-CN" altLang="zh-CN" b="1">
              <a:latin typeface="微软雅黑" panose="020B0503020204020204" pitchFamily="34" charset="-122"/>
              <a:ea typeface="微软雅黑" panose="020B0503020204020204" pitchFamily="34" charset="-122"/>
              <a:cs typeface="Arial" panose="020B0604020202020204" pitchFamily="34" charset="0"/>
            </a:endParaRPr>
          </a:p>
        </p:txBody>
      </p:sp>
      <p:sp>
        <p:nvSpPr>
          <p:cNvPr id="19471" name="文本框 2"/>
          <p:cNvSpPr txBox="1">
            <a:spLocks noChangeArrowheads="1"/>
          </p:cNvSpPr>
          <p:nvPr/>
        </p:nvSpPr>
        <p:spPr bwMode="auto">
          <a:xfrm>
            <a:off x="3240088" y="1779588"/>
            <a:ext cx="185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zh-CN" altLang="en-US" b="1">
                <a:solidFill>
                  <a:srgbClr val="C00000"/>
                </a:solidFill>
                <a:latin typeface="微软雅黑" panose="020B0503020204020204" pitchFamily="34" charset="-122"/>
                <a:ea typeface="微软雅黑" panose="020B0503020204020204" pitchFamily="34" charset="-122"/>
              </a:rPr>
              <a:t>整体方案介绍</a:t>
            </a:r>
          </a:p>
        </p:txBody>
      </p:sp>
      <p:sp>
        <p:nvSpPr>
          <p:cNvPr id="19472" name="文本框 15"/>
          <p:cNvSpPr txBox="1">
            <a:spLocks noChangeArrowheads="1"/>
          </p:cNvSpPr>
          <p:nvPr/>
        </p:nvSpPr>
        <p:spPr bwMode="auto">
          <a:xfrm>
            <a:off x="3211513" y="2284413"/>
            <a:ext cx="2089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zh-CN" altLang="en-US" b="1">
                <a:latin typeface="微软雅黑" panose="020B0503020204020204" pitchFamily="34" charset="-122"/>
                <a:ea typeface="微软雅黑" panose="020B0503020204020204" pitchFamily="34" charset="-122"/>
              </a:rPr>
              <a:t>精细化方案特色</a:t>
            </a:r>
          </a:p>
        </p:txBody>
      </p:sp>
    </p:spTree>
  </p:cSld>
  <p:clrMapOvr>
    <a:masterClrMapping/>
  </p:clrMapOvr>
  <p:transition advClick="0" advTm="8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云形 256"/>
          <p:cNvSpPr/>
          <p:nvPr/>
        </p:nvSpPr>
        <p:spPr bwMode="auto">
          <a:xfrm>
            <a:off x="3565525" y="561975"/>
            <a:ext cx="1438275" cy="425450"/>
          </a:xfrm>
          <a:prstGeom prst="cloud">
            <a:avLst/>
          </a:prstGeom>
          <a:solidFill>
            <a:schemeClr val="bg1">
              <a:lumMod val="85000"/>
              <a:alpha val="33000"/>
            </a:schemeClr>
          </a:solidFill>
          <a:ln>
            <a:noFill/>
          </a:ln>
          <a:effectLst>
            <a:outerShdw blurRad="50800" dist="38100" dir="2700000" algn="tl" rotWithShape="0">
              <a:prstClr val="black">
                <a:alpha val="40000"/>
              </a:prstClr>
            </a:outerShdw>
          </a:effectLst>
          <a:extLst/>
        </p:spPr>
        <p:txBody>
          <a:bodyPr wrap="none"/>
          <a:lstStyle/>
          <a:p>
            <a:pPr algn="ctr" eaLnBrk="1" fontAlgn="auto" hangingPunct="1">
              <a:spcBef>
                <a:spcPts val="0"/>
              </a:spcBef>
              <a:spcAft>
                <a:spcPts val="0"/>
              </a:spcAft>
              <a:defRPr/>
            </a:pPr>
            <a:r>
              <a:rPr lang="en-US" altLang="zh-CN" sz="1200" dirty="0">
                <a:ea typeface="宋体" charset="-122"/>
              </a:rPr>
              <a:t>Internet</a:t>
            </a:r>
          </a:p>
        </p:txBody>
      </p:sp>
      <p:cxnSp>
        <p:nvCxnSpPr>
          <p:cNvPr id="20483" name="直接连接符 264"/>
          <p:cNvCxnSpPr>
            <a:cxnSpLocks noChangeShapeType="1"/>
          </p:cNvCxnSpPr>
          <p:nvPr/>
        </p:nvCxnSpPr>
        <p:spPr bwMode="auto">
          <a:xfrm flipH="1">
            <a:off x="4464050" y="2338388"/>
            <a:ext cx="0" cy="387350"/>
          </a:xfrm>
          <a:prstGeom prst="line">
            <a:avLst/>
          </a:prstGeom>
          <a:noFill/>
          <a:ln w="2540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4" name="直接连接符 314"/>
          <p:cNvCxnSpPr>
            <a:cxnSpLocks noChangeShapeType="1"/>
          </p:cNvCxnSpPr>
          <p:nvPr/>
        </p:nvCxnSpPr>
        <p:spPr bwMode="auto">
          <a:xfrm flipH="1">
            <a:off x="4655567" y="928688"/>
            <a:ext cx="0" cy="576262"/>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5" name="直接连接符 313"/>
          <p:cNvCxnSpPr>
            <a:cxnSpLocks noChangeShapeType="1"/>
          </p:cNvCxnSpPr>
          <p:nvPr/>
        </p:nvCxnSpPr>
        <p:spPr bwMode="auto">
          <a:xfrm flipH="1">
            <a:off x="4068763" y="950913"/>
            <a:ext cx="0" cy="541337"/>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6" name="矩形 175"/>
          <p:cNvSpPr>
            <a:spLocks noChangeArrowheads="1"/>
          </p:cNvSpPr>
          <p:nvPr/>
        </p:nvSpPr>
        <p:spPr bwMode="auto">
          <a:xfrm>
            <a:off x="3751263" y="2725738"/>
            <a:ext cx="1366837" cy="1525587"/>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CC9900"/>
              </a:buClr>
              <a:buFont typeface="Wingdings" panose="05000000000000000000" pitchFamily="2" charset="2"/>
              <a:buChar char="n"/>
            </a:pPr>
            <a:endParaRPr lang="zh-CN" altLang="en-US">
              <a:latin typeface="微软雅黑" panose="020B0503020204020204" pitchFamily="34" charset="-122"/>
              <a:ea typeface="微软雅黑" panose="020B0503020204020204" pitchFamily="34" charset="-122"/>
            </a:endParaRPr>
          </a:p>
        </p:txBody>
      </p:sp>
      <p:sp>
        <p:nvSpPr>
          <p:cNvPr id="20487" name="矩形 174"/>
          <p:cNvSpPr>
            <a:spLocks noChangeArrowheads="1"/>
          </p:cNvSpPr>
          <p:nvPr/>
        </p:nvSpPr>
        <p:spPr bwMode="auto">
          <a:xfrm>
            <a:off x="5653088" y="2725738"/>
            <a:ext cx="1366837" cy="1528762"/>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CC9900"/>
              </a:buClr>
              <a:buFont typeface="Wingdings" panose="05000000000000000000" pitchFamily="2" charset="2"/>
              <a:buChar char="n"/>
            </a:pPr>
            <a:endParaRPr lang="zh-CN" altLang="en-US">
              <a:latin typeface="微软雅黑" panose="020B0503020204020204" pitchFamily="34" charset="-122"/>
              <a:ea typeface="微软雅黑" panose="020B0503020204020204" pitchFamily="34" charset="-122"/>
            </a:endParaRPr>
          </a:p>
        </p:txBody>
      </p:sp>
      <p:sp>
        <p:nvSpPr>
          <p:cNvPr id="20488" name="矩形 173"/>
          <p:cNvSpPr>
            <a:spLocks noChangeArrowheads="1"/>
          </p:cNvSpPr>
          <p:nvPr/>
        </p:nvSpPr>
        <p:spPr bwMode="auto">
          <a:xfrm>
            <a:off x="1714500" y="2716213"/>
            <a:ext cx="1368425" cy="151765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CC9900"/>
              </a:buClr>
              <a:buFont typeface="Wingdings" panose="05000000000000000000" pitchFamily="2" charset="2"/>
              <a:buChar char="n"/>
            </a:pPr>
            <a:endParaRPr lang="zh-CN" altLang="en-US">
              <a:latin typeface="微软雅黑" panose="020B0503020204020204" pitchFamily="34" charset="-122"/>
              <a:ea typeface="微软雅黑" panose="020B0503020204020204" pitchFamily="34" charset="-122"/>
            </a:endParaRPr>
          </a:p>
        </p:txBody>
      </p:sp>
      <p:sp>
        <p:nvSpPr>
          <p:cNvPr id="20489" name="圆角矩形 286"/>
          <p:cNvSpPr>
            <a:spLocks noChangeArrowheads="1"/>
          </p:cNvSpPr>
          <p:nvPr/>
        </p:nvSpPr>
        <p:spPr bwMode="auto">
          <a:xfrm>
            <a:off x="1627188" y="1492250"/>
            <a:ext cx="1655762" cy="863600"/>
          </a:xfrm>
          <a:prstGeom prst="roundRect">
            <a:avLst>
              <a:gd name="adj" fmla="val 16667"/>
            </a:avLst>
          </a:prstGeom>
          <a:blipFill dpi="0" rotWithShape="1">
            <a:blip r:embed="rId2"/>
            <a:srcRect/>
            <a:tile tx="0" ty="0" sx="100000" sy="100000" flip="none" algn="tl"/>
          </a:blipFill>
          <a:ln w="9525">
            <a:noFill/>
            <a:prstDash val="sysDash"/>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CC9900"/>
              </a:buClr>
              <a:buFont typeface="Wingdings" panose="05000000000000000000" pitchFamily="2" charset="2"/>
              <a:buChar char="n"/>
            </a:pPr>
            <a:endParaRPr lang="zh-CN" altLang="en-US">
              <a:latin typeface="微软雅黑" panose="020B0503020204020204" pitchFamily="34" charset="-122"/>
              <a:ea typeface="微软雅黑" panose="020B0503020204020204" pitchFamily="34" charset="-122"/>
            </a:endParaRPr>
          </a:p>
        </p:txBody>
      </p:sp>
      <p:sp>
        <p:nvSpPr>
          <p:cNvPr id="20490" name="圆角矩形 286"/>
          <p:cNvSpPr>
            <a:spLocks noChangeArrowheads="1"/>
          </p:cNvSpPr>
          <p:nvPr/>
        </p:nvSpPr>
        <p:spPr bwMode="auto">
          <a:xfrm>
            <a:off x="3565525" y="1492250"/>
            <a:ext cx="1655763" cy="863600"/>
          </a:xfrm>
          <a:prstGeom prst="roundRect">
            <a:avLst>
              <a:gd name="adj" fmla="val 16667"/>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CC9900"/>
              </a:buClr>
              <a:buFont typeface="Wingdings" panose="05000000000000000000" pitchFamily="2" charset="2"/>
              <a:buChar char="n"/>
            </a:pPr>
            <a:endParaRPr lang="zh-CN" altLang="en-US">
              <a:latin typeface="微软雅黑" panose="020B0503020204020204" pitchFamily="34" charset="-122"/>
              <a:ea typeface="微软雅黑" panose="020B0503020204020204" pitchFamily="34" charset="-122"/>
            </a:endParaRPr>
          </a:p>
        </p:txBody>
      </p:sp>
      <p:pic>
        <p:nvPicPr>
          <p:cNvPr id="20491" name="Picture 58" descr="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795713"/>
            <a:ext cx="3206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26" descr="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3001963"/>
            <a:ext cx="2984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26" descr="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001963"/>
            <a:ext cx="2968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标题 3"/>
          <p:cNvSpPr txBox="1">
            <a:spLocks/>
          </p:cNvSpPr>
          <p:nvPr/>
        </p:nvSpPr>
        <p:spPr bwMode="auto">
          <a:xfrm>
            <a:off x="395288" y="142875"/>
            <a:ext cx="80645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a:defRPr/>
            </a:pPr>
            <a:r>
              <a:rPr lang="zh-CN" altLang="en-US" sz="2800" b="0" kern="0" dirty="0" smtClean="0">
                <a:solidFill>
                  <a:srgbClr val="C00000"/>
                </a:solidFill>
                <a:ea typeface="微软雅黑" panose="020B0503020204020204" pitchFamily="34" charset="-122"/>
                <a:cs typeface="Arial" panose="020B0604020202020204" pitchFamily="34" charset="0"/>
                <a:sym typeface="Arial" panose="020B0604020202020204" pitchFamily="34" charset="0"/>
              </a:rPr>
              <a:t>华为精细化运营解决方案</a:t>
            </a:r>
          </a:p>
        </p:txBody>
      </p:sp>
      <p:pic>
        <p:nvPicPr>
          <p:cNvPr id="20495" name="Picture 117" descr="图片2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6525" y="1057275"/>
            <a:ext cx="2889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17" descr="图片2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992" y="1081088"/>
            <a:ext cx="2889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271" descr="图片220"/>
          <p:cNvPicPr>
            <a:picLocks noChangeAspect="1" noChangeArrowheads="1"/>
          </p:cNvPicPr>
          <p:nvPr/>
        </p:nvPicPr>
        <p:blipFill>
          <a:blip r:embed="rId7"/>
          <a:srcRect/>
          <a:stretch>
            <a:fillRect/>
          </a:stretch>
        </p:blipFill>
        <p:spPr bwMode="auto">
          <a:xfrm>
            <a:off x="2249488" y="1738313"/>
            <a:ext cx="782637" cy="354012"/>
          </a:xfrm>
          <a:prstGeom prst="rect">
            <a:avLst/>
          </a:prstGeom>
          <a:noFill/>
          <a:effectLst>
            <a:outerShdw blurRad="50800" dist="38100" dir="2700000" algn="tl" rotWithShape="0">
              <a:prstClr val="black">
                <a:alpha val="40000"/>
              </a:prstClr>
            </a:outerShdw>
          </a:effectLst>
        </p:spPr>
      </p:pic>
      <p:sp>
        <p:nvSpPr>
          <p:cNvPr id="20498" name="圆角矩形 286"/>
          <p:cNvSpPr>
            <a:spLocks noChangeArrowheads="1"/>
          </p:cNvSpPr>
          <p:nvPr/>
        </p:nvSpPr>
        <p:spPr bwMode="auto">
          <a:xfrm>
            <a:off x="5535613" y="1492250"/>
            <a:ext cx="1655762" cy="863600"/>
          </a:xfrm>
          <a:prstGeom prst="roundRect">
            <a:avLst>
              <a:gd name="adj" fmla="val 16667"/>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CC9900"/>
              </a:buClr>
              <a:buFont typeface="Wingdings" panose="05000000000000000000" pitchFamily="2" charset="2"/>
              <a:buChar char="n"/>
            </a:pPr>
            <a:endParaRPr lang="zh-CN" altLang="en-US">
              <a:latin typeface="微软雅黑" panose="020B0503020204020204" pitchFamily="34" charset="-122"/>
              <a:ea typeface="微软雅黑" panose="020B0503020204020204" pitchFamily="34" charset="-122"/>
            </a:endParaRPr>
          </a:p>
        </p:txBody>
      </p:sp>
      <p:sp>
        <p:nvSpPr>
          <p:cNvPr id="20499" name="TextBox 185"/>
          <p:cNvSpPr txBox="1">
            <a:spLocks noChangeArrowheads="1"/>
          </p:cNvSpPr>
          <p:nvPr/>
        </p:nvSpPr>
        <p:spPr bwMode="auto">
          <a:xfrm>
            <a:off x="6581775" y="1803400"/>
            <a:ext cx="808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Tx/>
              <a:buSzTx/>
              <a:buFontTx/>
              <a:buNone/>
            </a:pPr>
            <a:r>
              <a:rPr lang="zh-CN" altLang="en-US" sz="1000" b="0">
                <a:latin typeface="微软雅黑" panose="020B0503020204020204" pitchFamily="34" charset="-122"/>
                <a:ea typeface="微软雅黑" panose="020B0503020204020204" pitchFamily="34" charset="-122"/>
              </a:rPr>
              <a:t>数据中心</a:t>
            </a:r>
          </a:p>
        </p:txBody>
      </p:sp>
      <p:pic>
        <p:nvPicPr>
          <p:cNvPr id="129" name="Picture 455" descr="图片146"/>
          <p:cNvPicPr>
            <a:picLocks noChangeAspect="1" noChangeArrowheads="1"/>
          </p:cNvPicPr>
          <p:nvPr/>
        </p:nvPicPr>
        <p:blipFill>
          <a:blip r:embed="rId8"/>
          <a:srcRect/>
          <a:stretch>
            <a:fillRect/>
          </a:stretch>
        </p:blipFill>
        <p:spPr bwMode="auto">
          <a:xfrm>
            <a:off x="6019800" y="1808163"/>
            <a:ext cx="258763" cy="4032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0" name="Picture 455" descr="图片146"/>
          <p:cNvPicPr>
            <a:picLocks noChangeAspect="1" noChangeArrowheads="1"/>
          </p:cNvPicPr>
          <p:nvPr/>
        </p:nvPicPr>
        <p:blipFill>
          <a:blip r:embed="rId8"/>
          <a:srcRect/>
          <a:stretch>
            <a:fillRect/>
          </a:stretch>
        </p:blipFill>
        <p:spPr bwMode="auto">
          <a:xfrm>
            <a:off x="6354763" y="1808163"/>
            <a:ext cx="260350" cy="4032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1" name="Picture 455" descr="图片146"/>
          <p:cNvPicPr>
            <a:picLocks noChangeAspect="1" noChangeArrowheads="1"/>
          </p:cNvPicPr>
          <p:nvPr/>
        </p:nvPicPr>
        <p:blipFill>
          <a:blip r:embed="rId8"/>
          <a:srcRect/>
          <a:stretch>
            <a:fillRect/>
          </a:stretch>
        </p:blipFill>
        <p:spPr bwMode="auto">
          <a:xfrm>
            <a:off x="5883275" y="1606550"/>
            <a:ext cx="258763" cy="4032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2" name="Picture 455" descr="图片146"/>
          <p:cNvPicPr>
            <a:picLocks noChangeAspect="1" noChangeArrowheads="1"/>
          </p:cNvPicPr>
          <p:nvPr/>
        </p:nvPicPr>
        <p:blipFill>
          <a:blip r:embed="rId8"/>
          <a:srcRect/>
          <a:stretch>
            <a:fillRect/>
          </a:stretch>
        </p:blipFill>
        <p:spPr bwMode="auto">
          <a:xfrm>
            <a:off x="5659438" y="1808163"/>
            <a:ext cx="258762" cy="40322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20504" name="直接连接符 134"/>
          <p:cNvCxnSpPr>
            <a:cxnSpLocks noChangeShapeType="1"/>
            <a:stCxn id="20490" idx="1"/>
            <a:endCxn id="20489" idx="3"/>
          </p:cNvCxnSpPr>
          <p:nvPr/>
        </p:nvCxnSpPr>
        <p:spPr bwMode="auto">
          <a:xfrm flipH="1">
            <a:off x="3282950" y="1924050"/>
            <a:ext cx="282575" cy="0"/>
          </a:xfrm>
          <a:prstGeom prst="line">
            <a:avLst/>
          </a:prstGeom>
          <a:noFill/>
          <a:ln w="2540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05" name="直接连接符 137"/>
          <p:cNvCxnSpPr>
            <a:cxnSpLocks noChangeShapeType="1"/>
            <a:stCxn id="20498" idx="1"/>
            <a:endCxn id="20490" idx="3"/>
          </p:cNvCxnSpPr>
          <p:nvPr/>
        </p:nvCxnSpPr>
        <p:spPr bwMode="auto">
          <a:xfrm flipH="1" flipV="1">
            <a:off x="5221288" y="1924050"/>
            <a:ext cx="314325" cy="0"/>
          </a:xfrm>
          <a:prstGeom prst="line">
            <a:avLst/>
          </a:prstGeom>
          <a:noFill/>
          <a:ln w="2540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06" name="TextBox 185"/>
          <p:cNvSpPr txBox="1">
            <a:spLocks noChangeArrowheads="1"/>
          </p:cNvSpPr>
          <p:nvPr/>
        </p:nvSpPr>
        <p:spPr bwMode="auto">
          <a:xfrm>
            <a:off x="1614488" y="1781175"/>
            <a:ext cx="808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Tx/>
              <a:buSzTx/>
              <a:buFontTx/>
              <a:buNone/>
            </a:pPr>
            <a:r>
              <a:rPr lang="zh-CN" altLang="en-US" sz="1000" b="0">
                <a:latin typeface="微软雅黑" panose="020B0503020204020204" pitchFamily="34" charset="-122"/>
                <a:ea typeface="微软雅黑" panose="020B0503020204020204" pitchFamily="34" charset="-122"/>
              </a:rPr>
              <a:t>认证平台</a:t>
            </a:r>
          </a:p>
        </p:txBody>
      </p:sp>
      <p:sp>
        <p:nvSpPr>
          <p:cNvPr id="20507" name="文本框 160"/>
          <p:cNvSpPr txBox="1">
            <a:spLocks noChangeArrowheads="1"/>
          </p:cNvSpPr>
          <p:nvPr/>
        </p:nvSpPr>
        <p:spPr bwMode="auto">
          <a:xfrm>
            <a:off x="339725" y="1708150"/>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a:latin typeface="微软雅黑" panose="020B0503020204020204" pitchFamily="34" charset="-122"/>
                <a:ea typeface="微软雅黑" panose="020B0503020204020204" pitchFamily="34" charset="-122"/>
              </a:rPr>
              <a:t>核心层</a:t>
            </a:r>
          </a:p>
        </p:txBody>
      </p:sp>
      <p:sp>
        <p:nvSpPr>
          <p:cNvPr id="20508" name="文本框 161"/>
          <p:cNvSpPr txBox="1">
            <a:spLocks noChangeArrowheads="1"/>
          </p:cNvSpPr>
          <p:nvPr/>
        </p:nvSpPr>
        <p:spPr bwMode="auto">
          <a:xfrm>
            <a:off x="339725" y="2716213"/>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a:latin typeface="微软雅黑" panose="020B0503020204020204" pitchFamily="34" charset="-122"/>
                <a:ea typeface="微软雅黑" panose="020B0503020204020204" pitchFamily="34" charset="-122"/>
              </a:rPr>
              <a:t>汇聚层</a:t>
            </a:r>
          </a:p>
        </p:txBody>
      </p:sp>
      <p:sp>
        <p:nvSpPr>
          <p:cNvPr id="20509" name="文本框 163"/>
          <p:cNvSpPr txBox="1">
            <a:spLocks noChangeArrowheads="1"/>
          </p:cNvSpPr>
          <p:nvPr/>
        </p:nvSpPr>
        <p:spPr bwMode="auto">
          <a:xfrm>
            <a:off x="392113" y="3724275"/>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a:latin typeface="微软雅黑" panose="020B0503020204020204" pitchFamily="34" charset="-122"/>
                <a:ea typeface="微软雅黑" panose="020B0503020204020204" pitchFamily="34" charset="-122"/>
              </a:rPr>
              <a:t>接入层</a:t>
            </a:r>
          </a:p>
        </p:txBody>
      </p:sp>
      <p:pic>
        <p:nvPicPr>
          <p:cNvPr id="20510" name="Picture 402" descr="图片17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14800" y="2984500"/>
            <a:ext cx="2159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402" descr="图片17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18013" y="2984500"/>
            <a:ext cx="2159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12" name="直接连接符 171"/>
          <p:cNvCxnSpPr>
            <a:cxnSpLocks noChangeShapeType="1"/>
          </p:cNvCxnSpPr>
          <p:nvPr/>
        </p:nvCxnSpPr>
        <p:spPr bwMode="auto">
          <a:xfrm>
            <a:off x="900113" y="2400300"/>
            <a:ext cx="7812087" cy="0"/>
          </a:xfrm>
          <a:prstGeom prst="line">
            <a:avLst/>
          </a:prstGeom>
          <a:noFill/>
          <a:ln w="12700"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13" name="直接连接符 172"/>
          <p:cNvCxnSpPr>
            <a:cxnSpLocks noChangeShapeType="1"/>
          </p:cNvCxnSpPr>
          <p:nvPr/>
        </p:nvCxnSpPr>
        <p:spPr bwMode="auto">
          <a:xfrm>
            <a:off x="846138" y="3532188"/>
            <a:ext cx="7812087" cy="0"/>
          </a:xfrm>
          <a:prstGeom prst="line">
            <a:avLst/>
          </a:prstGeom>
          <a:noFill/>
          <a:ln w="12700"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14" name="Picture 26" descr="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650" y="3011488"/>
            <a:ext cx="2968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5" name="Picture 26" descr="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4138" y="3011488"/>
            <a:ext cx="2984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6" name="Group 118"/>
          <p:cNvGrpSpPr>
            <a:grpSpLocks noChangeAspect="1"/>
          </p:cNvGrpSpPr>
          <p:nvPr/>
        </p:nvGrpSpPr>
        <p:grpSpPr bwMode="auto">
          <a:xfrm>
            <a:off x="4659313" y="4037013"/>
            <a:ext cx="315912" cy="219075"/>
            <a:chOff x="4667" y="1683"/>
            <a:chExt cx="712" cy="301"/>
          </a:xfrm>
        </p:grpSpPr>
        <p:sp>
          <p:nvSpPr>
            <p:cNvPr id="20627" name="Freeform 119"/>
            <p:cNvSpPr>
              <a:spLocks noChangeAspect="1"/>
            </p:cNvSpPr>
            <p:nvPr/>
          </p:nvSpPr>
          <p:spPr bwMode="auto">
            <a:xfrm>
              <a:off x="5179" y="1762"/>
              <a:ext cx="200" cy="222"/>
            </a:xfrm>
            <a:custGeom>
              <a:avLst/>
              <a:gdLst>
                <a:gd name="T0" fmla="*/ 6661 w 99"/>
                <a:gd name="T1" fmla="*/ 65 h 110"/>
                <a:gd name="T2" fmla="*/ 6661 w 99"/>
                <a:gd name="T3" fmla="*/ 1907 h 110"/>
                <a:gd name="T4" fmla="*/ 6465 w 99"/>
                <a:gd name="T5" fmla="*/ 2375 h 110"/>
                <a:gd name="T6" fmla="*/ 535 w 99"/>
                <a:gd name="T7" fmla="*/ 7037 h 110"/>
                <a:gd name="T8" fmla="*/ 131 w 99"/>
                <a:gd name="T9" fmla="*/ 6969 h 110"/>
                <a:gd name="T10" fmla="*/ 65 w 99"/>
                <a:gd name="T11" fmla="*/ 4383 h 110"/>
                <a:gd name="T12" fmla="*/ 6596 w 99"/>
                <a:gd name="T13" fmla="*/ 0 h 110"/>
                <a:gd name="T14" fmla="*/ 6661 w 99"/>
                <a:gd name="T15" fmla="*/ 65 h 110"/>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110"/>
                <a:gd name="T26" fmla="*/ 99 w 99"/>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110">
                  <a:moveTo>
                    <a:pt x="98" y="1"/>
                  </a:moveTo>
                  <a:cubicBezTo>
                    <a:pt x="98" y="28"/>
                    <a:pt x="98" y="28"/>
                    <a:pt x="98" y="28"/>
                  </a:cubicBezTo>
                  <a:cubicBezTo>
                    <a:pt x="98" y="30"/>
                    <a:pt x="99" y="31"/>
                    <a:pt x="95" y="35"/>
                  </a:cubicBezTo>
                  <a:cubicBezTo>
                    <a:pt x="92" y="38"/>
                    <a:pt x="32" y="84"/>
                    <a:pt x="8" y="104"/>
                  </a:cubicBezTo>
                  <a:cubicBezTo>
                    <a:pt x="0" y="110"/>
                    <a:pt x="2" y="103"/>
                    <a:pt x="2" y="103"/>
                  </a:cubicBezTo>
                  <a:cubicBezTo>
                    <a:pt x="1" y="65"/>
                    <a:pt x="1" y="65"/>
                    <a:pt x="1" y="65"/>
                  </a:cubicBezTo>
                  <a:cubicBezTo>
                    <a:pt x="97" y="0"/>
                    <a:pt x="97" y="0"/>
                    <a:pt x="97" y="0"/>
                  </a:cubicBezTo>
                  <a:cubicBezTo>
                    <a:pt x="98" y="1"/>
                    <a:pt x="98" y="1"/>
                    <a:pt x="98" y="1"/>
                  </a:cubicBezTo>
                </a:path>
              </a:pathLst>
            </a:custGeom>
            <a:solidFill>
              <a:srgbClr val="0C3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8" name="Freeform 120"/>
            <p:cNvSpPr>
              <a:spLocks noChangeAspect="1"/>
            </p:cNvSpPr>
            <p:nvPr/>
          </p:nvSpPr>
          <p:spPr bwMode="auto">
            <a:xfrm>
              <a:off x="4667" y="1683"/>
              <a:ext cx="710" cy="210"/>
            </a:xfrm>
            <a:custGeom>
              <a:avLst/>
              <a:gdLst>
                <a:gd name="T0" fmla="*/ 23698 w 352"/>
                <a:gd name="T1" fmla="*/ 2724 h 104"/>
                <a:gd name="T2" fmla="*/ 17365 w 352"/>
                <a:gd name="T3" fmla="*/ 7045 h 104"/>
                <a:gd name="T4" fmla="*/ 533 w 352"/>
                <a:gd name="T5" fmla="*/ 3927 h 104"/>
                <a:gd name="T6" fmla="*/ 65 w 352"/>
                <a:gd name="T7" fmla="*/ 4192 h 104"/>
                <a:gd name="T8" fmla="*/ 264 w 352"/>
                <a:gd name="T9" fmla="*/ 3723 h 104"/>
                <a:gd name="T10" fmla="*/ 7812 w 352"/>
                <a:gd name="T11" fmla="*/ 65 h 104"/>
                <a:gd name="T12" fmla="*/ 8141 w 352"/>
                <a:gd name="T13" fmla="*/ 0 h 104"/>
                <a:gd name="T14" fmla="*/ 23305 w 352"/>
                <a:gd name="T15" fmla="*/ 2447 h 104"/>
                <a:gd name="T16" fmla="*/ 23698 w 352"/>
                <a:gd name="T17" fmla="*/ 2724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2"/>
                <a:gd name="T28" fmla="*/ 0 h 104"/>
                <a:gd name="T29" fmla="*/ 352 w 352"/>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2" h="104">
                  <a:moveTo>
                    <a:pt x="352" y="40"/>
                  </a:moveTo>
                  <a:cubicBezTo>
                    <a:pt x="258" y="104"/>
                    <a:pt x="258" y="104"/>
                    <a:pt x="258" y="104"/>
                  </a:cubicBezTo>
                  <a:cubicBezTo>
                    <a:pt x="152" y="88"/>
                    <a:pt x="17" y="59"/>
                    <a:pt x="8" y="58"/>
                  </a:cubicBezTo>
                  <a:cubicBezTo>
                    <a:pt x="3" y="57"/>
                    <a:pt x="1" y="62"/>
                    <a:pt x="1" y="62"/>
                  </a:cubicBezTo>
                  <a:cubicBezTo>
                    <a:pt x="1" y="62"/>
                    <a:pt x="0" y="57"/>
                    <a:pt x="4" y="55"/>
                  </a:cubicBezTo>
                  <a:cubicBezTo>
                    <a:pt x="7" y="53"/>
                    <a:pt x="111" y="5"/>
                    <a:pt x="116" y="1"/>
                  </a:cubicBezTo>
                  <a:cubicBezTo>
                    <a:pt x="118" y="0"/>
                    <a:pt x="121" y="0"/>
                    <a:pt x="121" y="0"/>
                  </a:cubicBezTo>
                  <a:cubicBezTo>
                    <a:pt x="121" y="0"/>
                    <a:pt x="343" y="36"/>
                    <a:pt x="346" y="36"/>
                  </a:cubicBezTo>
                  <a:cubicBezTo>
                    <a:pt x="351" y="37"/>
                    <a:pt x="352" y="40"/>
                    <a:pt x="352" y="40"/>
                  </a:cubicBezTo>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9" name="Freeform 121"/>
            <p:cNvSpPr>
              <a:spLocks noChangeAspect="1"/>
            </p:cNvSpPr>
            <p:nvPr/>
          </p:nvSpPr>
          <p:spPr bwMode="auto">
            <a:xfrm>
              <a:off x="5179" y="1762"/>
              <a:ext cx="200" cy="133"/>
            </a:xfrm>
            <a:custGeom>
              <a:avLst/>
              <a:gdLst>
                <a:gd name="T0" fmla="*/ 6596 w 99"/>
                <a:gd name="T1" fmla="*/ 64 h 66"/>
                <a:gd name="T2" fmla="*/ 6661 w 99"/>
                <a:gd name="T3" fmla="*/ 64 h 66"/>
                <a:gd name="T4" fmla="*/ 6596 w 99"/>
                <a:gd name="T5" fmla="*/ 0 h 66"/>
                <a:gd name="T6" fmla="*/ 0 w 99"/>
                <a:gd name="T7" fmla="*/ 4288 h 66"/>
                <a:gd name="T8" fmla="*/ 196 w 99"/>
                <a:gd name="T9" fmla="*/ 4417 h 66"/>
                <a:gd name="T10" fmla="*/ 6596 w 99"/>
                <a:gd name="T11" fmla="*/ 64 h 66"/>
                <a:gd name="T12" fmla="*/ 0 60000 65536"/>
                <a:gd name="T13" fmla="*/ 0 60000 65536"/>
                <a:gd name="T14" fmla="*/ 0 60000 65536"/>
                <a:gd name="T15" fmla="*/ 0 60000 65536"/>
                <a:gd name="T16" fmla="*/ 0 60000 65536"/>
                <a:gd name="T17" fmla="*/ 0 60000 65536"/>
                <a:gd name="T18" fmla="*/ 0 w 99"/>
                <a:gd name="T19" fmla="*/ 0 h 66"/>
                <a:gd name="T20" fmla="*/ 99 w 9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99" h="66">
                  <a:moveTo>
                    <a:pt x="97" y="1"/>
                  </a:moveTo>
                  <a:cubicBezTo>
                    <a:pt x="97" y="1"/>
                    <a:pt x="97" y="1"/>
                    <a:pt x="98" y="1"/>
                  </a:cubicBezTo>
                  <a:cubicBezTo>
                    <a:pt x="98" y="1"/>
                    <a:pt x="99" y="1"/>
                    <a:pt x="97" y="0"/>
                  </a:cubicBezTo>
                  <a:cubicBezTo>
                    <a:pt x="93" y="0"/>
                    <a:pt x="0" y="64"/>
                    <a:pt x="0" y="64"/>
                  </a:cubicBezTo>
                  <a:cubicBezTo>
                    <a:pt x="3" y="66"/>
                    <a:pt x="3" y="66"/>
                    <a:pt x="3" y="66"/>
                  </a:cubicBezTo>
                  <a:cubicBezTo>
                    <a:pt x="97" y="1"/>
                    <a:pt x="97" y="1"/>
                    <a:pt x="97" y="1"/>
                  </a:cubicBezTo>
                </a:path>
              </a:pathLst>
            </a:custGeom>
            <a:solidFill>
              <a:srgbClr val="5B7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0" name="Freeform 122"/>
            <p:cNvSpPr>
              <a:spLocks noChangeAspect="1"/>
            </p:cNvSpPr>
            <p:nvPr/>
          </p:nvSpPr>
          <p:spPr bwMode="auto">
            <a:xfrm>
              <a:off x="4669" y="1798"/>
              <a:ext cx="524" cy="184"/>
            </a:xfrm>
            <a:custGeom>
              <a:avLst/>
              <a:gdLst>
                <a:gd name="T0" fmla="*/ 17092 w 260"/>
                <a:gd name="T1" fmla="*/ 3009 h 91"/>
                <a:gd name="T2" fmla="*/ 460 w 260"/>
                <a:gd name="T3" fmla="*/ 65 h 91"/>
                <a:gd name="T4" fmla="*/ 0 w 260"/>
                <a:gd name="T5" fmla="*/ 265 h 91"/>
                <a:gd name="T6" fmla="*/ 0 w 260"/>
                <a:gd name="T7" fmla="*/ 2257 h 91"/>
                <a:gd name="T8" fmla="*/ 460 w 260"/>
                <a:gd name="T9" fmla="*/ 2877 h 91"/>
                <a:gd name="T10" fmla="*/ 16768 w 260"/>
                <a:gd name="T11" fmla="*/ 6084 h 91"/>
                <a:gd name="T12" fmla="*/ 17421 w 260"/>
                <a:gd name="T13" fmla="*/ 5680 h 91"/>
                <a:gd name="T14" fmla="*/ 17421 w 260"/>
                <a:gd name="T15" fmla="*/ 3480 h 91"/>
                <a:gd name="T16" fmla="*/ 17092 w 260"/>
                <a:gd name="T17" fmla="*/ 3009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
                <a:gd name="T28" fmla="*/ 0 h 91"/>
                <a:gd name="T29" fmla="*/ 260 w 260"/>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 h="91">
                  <a:moveTo>
                    <a:pt x="255" y="44"/>
                  </a:moveTo>
                  <a:cubicBezTo>
                    <a:pt x="153" y="28"/>
                    <a:pt x="15" y="2"/>
                    <a:pt x="7" y="1"/>
                  </a:cubicBezTo>
                  <a:cubicBezTo>
                    <a:pt x="0" y="0"/>
                    <a:pt x="0" y="4"/>
                    <a:pt x="0" y="4"/>
                  </a:cubicBezTo>
                  <a:cubicBezTo>
                    <a:pt x="0" y="4"/>
                    <a:pt x="0" y="24"/>
                    <a:pt x="0" y="33"/>
                  </a:cubicBezTo>
                  <a:cubicBezTo>
                    <a:pt x="0" y="41"/>
                    <a:pt x="2" y="40"/>
                    <a:pt x="7" y="42"/>
                  </a:cubicBezTo>
                  <a:cubicBezTo>
                    <a:pt x="9" y="42"/>
                    <a:pt x="219" y="83"/>
                    <a:pt x="250" y="89"/>
                  </a:cubicBezTo>
                  <a:cubicBezTo>
                    <a:pt x="258" y="91"/>
                    <a:pt x="260" y="83"/>
                    <a:pt x="260" y="83"/>
                  </a:cubicBezTo>
                  <a:cubicBezTo>
                    <a:pt x="260" y="83"/>
                    <a:pt x="260" y="56"/>
                    <a:pt x="260" y="51"/>
                  </a:cubicBezTo>
                  <a:cubicBezTo>
                    <a:pt x="260" y="47"/>
                    <a:pt x="256" y="44"/>
                    <a:pt x="255" y="44"/>
                  </a:cubicBezTo>
                  <a:close/>
                </a:path>
              </a:pathLst>
            </a:custGeom>
            <a:solidFill>
              <a:srgbClr val="8AA5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1" name="Freeform 123"/>
            <p:cNvSpPr>
              <a:spLocks noChangeAspect="1"/>
            </p:cNvSpPr>
            <p:nvPr/>
          </p:nvSpPr>
          <p:spPr bwMode="auto">
            <a:xfrm>
              <a:off x="4680" y="1808"/>
              <a:ext cx="503" cy="164"/>
            </a:xfrm>
            <a:custGeom>
              <a:avLst/>
              <a:gdLst>
                <a:gd name="T0" fmla="*/ 16257 w 250"/>
                <a:gd name="T1" fmla="*/ 2956 h 81"/>
                <a:gd name="T2" fmla="*/ 457 w 250"/>
                <a:gd name="T3" fmla="*/ 65 h 81"/>
                <a:gd name="T4" fmla="*/ 0 w 250"/>
                <a:gd name="T5" fmla="*/ 200 h 81"/>
                <a:gd name="T6" fmla="*/ 0 w 250"/>
                <a:gd name="T7" fmla="*/ 1529 h 81"/>
                <a:gd name="T8" fmla="*/ 523 w 250"/>
                <a:gd name="T9" fmla="*/ 2284 h 81"/>
                <a:gd name="T10" fmla="*/ 15929 w 250"/>
                <a:gd name="T11" fmla="*/ 5444 h 81"/>
                <a:gd name="T12" fmla="*/ 16517 w 250"/>
                <a:gd name="T13" fmla="*/ 4908 h 81"/>
                <a:gd name="T14" fmla="*/ 16517 w 250"/>
                <a:gd name="T15" fmla="*/ 3361 h 81"/>
                <a:gd name="T16" fmla="*/ 16257 w 250"/>
                <a:gd name="T17" fmla="*/ 2956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81"/>
                <a:gd name="T29" fmla="*/ 250 w 250"/>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81">
                  <a:moveTo>
                    <a:pt x="245" y="43"/>
                  </a:moveTo>
                  <a:cubicBezTo>
                    <a:pt x="150" y="28"/>
                    <a:pt x="15" y="2"/>
                    <a:pt x="7" y="1"/>
                  </a:cubicBezTo>
                  <a:cubicBezTo>
                    <a:pt x="1" y="0"/>
                    <a:pt x="0" y="3"/>
                    <a:pt x="0" y="3"/>
                  </a:cubicBezTo>
                  <a:cubicBezTo>
                    <a:pt x="0" y="3"/>
                    <a:pt x="0" y="13"/>
                    <a:pt x="0" y="22"/>
                  </a:cubicBezTo>
                  <a:cubicBezTo>
                    <a:pt x="0" y="32"/>
                    <a:pt x="0" y="31"/>
                    <a:pt x="8" y="33"/>
                  </a:cubicBezTo>
                  <a:cubicBezTo>
                    <a:pt x="10" y="34"/>
                    <a:pt x="211" y="73"/>
                    <a:pt x="240" y="79"/>
                  </a:cubicBezTo>
                  <a:cubicBezTo>
                    <a:pt x="250" y="81"/>
                    <a:pt x="249" y="71"/>
                    <a:pt x="249" y="71"/>
                  </a:cubicBezTo>
                  <a:cubicBezTo>
                    <a:pt x="249" y="71"/>
                    <a:pt x="249" y="54"/>
                    <a:pt x="249" y="49"/>
                  </a:cubicBezTo>
                  <a:cubicBezTo>
                    <a:pt x="249" y="46"/>
                    <a:pt x="249" y="43"/>
                    <a:pt x="245" y="43"/>
                  </a:cubicBezTo>
                  <a:close/>
                </a:path>
              </a:pathLst>
            </a:custGeom>
            <a:solidFill>
              <a:srgbClr val="5B7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2" name="Freeform 124"/>
            <p:cNvSpPr>
              <a:spLocks noChangeAspect="1"/>
            </p:cNvSpPr>
            <p:nvPr/>
          </p:nvSpPr>
          <p:spPr bwMode="auto">
            <a:xfrm>
              <a:off x="4688" y="1821"/>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3" name="Freeform 125"/>
            <p:cNvSpPr>
              <a:spLocks noChangeAspect="1"/>
            </p:cNvSpPr>
            <p:nvPr/>
          </p:nvSpPr>
          <p:spPr bwMode="auto">
            <a:xfrm>
              <a:off x="4688" y="1821"/>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4" name="Freeform 126"/>
            <p:cNvSpPr>
              <a:spLocks noChangeAspect="1"/>
            </p:cNvSpPr>
            <p:nvPr/>
          </p:nvSpPr>
          <p:spPr bwMode="auto">
            <a:xfrm>
              <a:off x="4688" y="1833"/>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5" name="Freeform 127"/>
            <p:cNvSpPr>
              <a:spLocks noChangeAspect="1"/>
            </p:cNvSpPr>
            <p:nvPr/>
          </p:nvSpPr>
          <p:spPr bwMode="auto">
            <a:xfrm>
              <a:off x="4688" y="1833"/>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6" name="Freeform 128"/>
            <p:cNvSpPr>
              <a:spLocks noChangeAspect="1"/>
            </p:cNvSpPr>
            <p:nvPr/>
          </p:nvSpPr>
          <p:spPr bwMode="auto">
            <a:xfrm>
              <a:off x="4849" y="1853"/>
              <a:ext cx="320" cy="97"/>
            </a:xfrm>
            <a:custGeom>
              <a:avLst/>
              <a:gdLst>
                <a:gd name="T0" fmla="*/ 0 w 320"/>
                <a:gd name="T1" fmla="*/ 0 h 97"/>
                <a:gd name="T2" fmla="*/ 0 w 320"/>
                <a:gd name="T3" fmla="*/ 38 h 97"/>
                <a:gd name="T4" fmla="*/ 320 w 320"/>
                <a:gd name="T5" fmla="*/ 97 h 97"/>
                <a:gd name="T6" fmla="*/ 320 w 320"/>
                <a:gd name="T7" fmla="*/ 58 h 97"/>
                <a:gd name="T8" fmla="*/ 0 w 320"/>
                <a:gd name="T9" fmla="*/ 0 h 97"/>
                <a:gd name="T10" fmla="*/ 0 60000 65536"/>
                <a:gd name="T11" fmla="*/ 0 60000 65536"/>
                <a:gd name="T12" fmla="*/ 0 60000 65536"/>
                <a:gd name="T13" fmla="*/ 0 60000 65536"/>
                <a:gd name="T14" fmla="*/ 0 60000 65536"/>
                <a:gd name="T15" fmla="*/ 0 w 320"/>
                <a:gd name="T16" fmla="*/ 0 h 97"/>
                <a:gd name="T17" fmla="*/ 320 w 320"/>
                <a:gd name="T18" fmla="*/ 97 h 97"/>
              </a:gdLst>
              <a:ahLst/>
              <a:cxnLst>
                <a:cxn ang="T10">
                  <a:pos x="T0" y="T1"/>
                </a:cxn>
                <a:cxn ang="T11">
                  <a:pos x="T2" y="T3"/>
                </a:cxn>
                <a:cxn ang="T12">
                  <a:pos x="T4" y="T5"/>
                </a:cxn>
                <a:cxn ang="T13">
                  <a:pos x="T6" y="T7"/>
                </a:cxn>
                <a:cxn ang="T14">
                  <a:pos x="T8" y="T9"/>
                </a:cxn>
              </a:cxnLst>
              <a:rect l="T15" t="T16" r="T17" b="T18"/>
              <a:pathLst>
                <a:path w="320" h="97">
                  <a:moveTo>
                    <a:pt x="0" y="0"/>
                  </a:moveTo>
                  <a:lnTo>
                    <a:pt x="0" y="38"/>
                  </a:lnTo>
                  <a:lnTo>
                    <a:pt x="320" y="97"/>
                  </a:lnTo>
                  <a:lnTo>
                    <a:pt x="320" y="58"/>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7" name="Freeform 129"/>
            <p:cNvSpPr>
              <a:spLocks noChangeAspect="1"/>
            </p:cNvSpPr>
            <p:nvPr/>
          </p:nvSpPr>
          <p:spPr bwMode="auto">
            <a:xfrm>
              <a:off x="4849" y="1853"/>
              <a:ext cx="320" cy="97"/>
            </a:xfrm>
            <a:custGeom>
              <a:avLst/>
              <a:gdLst>
                <a:gd name="T0" fmla="*/ 0 w 320"/>
                <a:gd name="T1" fmla="*/ 0 h 97"/>
                <a:gd name="T2" fmla="*/ 0 w 320"/>
                <a:gd name="T3" fmla="*/ 38 h 97"/>
                <a:gd name="T4" fmla="*/ 320 w 320"/>
                <a:gd name="T5" fmla="*/ 97 h 97"/>
                <a:gd name="T6" fmla="*/ 320 w 320"/>
                <a:gd name="T7" fmla="*/ 58 h 97"/>
                <a:gd name="T8" fmla="*/ 0 w 320"/>
                <a:gd name="T9" fmla="*/ 0 h 97"/>
                <a:gd name="T10" fmla="*/ 0 60000 65536"/>
                <a:gd name="T11" fmla="*/ 0 60000 65536"/>
                <a:gd name="T12" fmla="*/ 0 60000 65536"/>
                <a:gd name="T13" fmla="*/ 0 60000 65536"/>
                <a:gd name="T14" fmla="*/ 0 60000 65536"/>
                <a:gd name="T15" fmla="*/ 0 w 320"/>
                <a:gd name="T16" fmla="*/ 0 h 97"/>
                <a:gd name="T17" fmla="*/ 320 w 320"/>
                <a:gd name="T18" fmla="*/ 97 h 97"/>
              </a:gdLst>
              <a:ahLst/>
              <a:cxnLst>
                <a:cxn ang="T10">
                  <a:pos x="T0" y="T1"/>
                </a:cxn>
                <a:cxn ang="T11">
                  <a:pos x="T2" y="T3"/>
                </a:cxn>
                <a:cxn ang="T12">
                  <a:pos x="T4" y="T5"/>
                </a:cxn>
                <a:cxn ang="T13">
                  <a:pos x="T6" y="T7"/>
                </a:cxn>
                <a:cxn ang="T14">
                  <a:pos x="T8" y="T9"/>
                </a:cxn>
              </a:cxnLst>
              <a:rect l="T15" t="T16" r="T17" b="T18"/>
              <a:pathLst>
                <a:path w="320" h="97">
                  <a:moveTo>
                    <a:pt x="0" y="0"/>
                  </a:moveTo>
                  <a:lnTo>
                    <a:pt x="0" y="38"/>
                  </a:lnTo>
                  <a:lnTo>
                    <a:pt x="320" y="97"/>
                  </a:lnTo>
                  <a:lnTo>
                    <a:pt x="320" y="5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8" name="Freeform 130"/>
            <p:cNvSpPr>
              <a:spLocks noChangeAspect="1"/>
            </p:cNvSpPr>
            <p:nvPr/>
          </p:nvSpPr>
          <p:spPr bwMode="auto">
            <a:xfrm>
              <a:off x="4688" y="1845"/>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9" name="Freeform 131"/>
            <p:cNvSpPr>
              <a:spLocks noChangeAspect="1"/>
            </p:cNvSpPr>
            <p:nvPr/>
          </p:nvSpPr>
          <p:spPr bwMode="auto">
            <a:xfrm>
              <a:off x="4688" y="1845"/>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0" name="Freeform 132"/>
            <p:cNvSpPr>
              <a:spLocks noChangeAspect="1"/>
            </p:cNvSpPr>
            <p:nvPr/>
          </p:nvSpPr>
          <p:spPr bwMode="auto">
            <a:xfrm>
              <a:off x="4688" y="1857"/>
              <a:ext cx="137" cy="32"/>
            </a:xfrm>
            <a:custGeom>
              <a:avLst/>
              <a:gdLst>
                <a:gd name="T0" fmla="*/ 0 w 137"/>
                <a:gd name="T1" fmla="*/ 0 h 32"/>
                <a:gd name="T2" fmla="*/ 0 w 137"/>
                <a:gd name="T3" fmla="*/ 6 h 32"/>
                <a:gd name="T4" fmla="*/ 137 w 137"/>
                <a:gd name="T5" fmla="*/ 32 h 32"/>
                <a:gd name="T6" fmla="*/ 137 w 137"/>
                <a:gd name="T7" fmla="*/ 26 h 32"/>
                <a:gd name="T8" fmla="*/ 0 w 137"/>
                <a:gd name="T9" fmla="*/ 0 h 32"/>
                <a:gd name="T10" fmla="*/ 0 60000 65536"/>
                <a:gd name="T11" fmla="*/ 0 60000 65536"/>
                <a:gd name="T12" fmla="*/ 0 60000 65536"/>
                <a:gd name="T13" fmla="*/ 0 60000 65536"/>
                <a:gd name="T14" fmla="*/ 0 60000 65536"/>
                <a:gd name="T15" fmla="*/ 0 w 137"/>
                <a:gd name="T16" fmla="*/ 0 h 32"/>
                <a:gd name="T17" fmla="*/ 137 w 137"/>
                <a:gd name="T18" fmla="*/ 32 h 32"/>
              </a:gdLst>
              <a:ahLst/>
              <a:cxnLst>
                <a:cxn ang="T10">
                  <a:pos x="T0" y="T1"/>
                </a:cxn>
                <a:cxn ang="T11">
                  <a:pos x="T2" y="T3"/>
                </a:cxn>
                <a:cxn ang="T12">
                  <a:pos x="T4" y="T5"/>
                </a:cxn>
                <a:cxn ang="T13">
                  <a:pos x="T6" y="T7"/>
                </a:cxn>
                <a:cxn ang="T14">
                  <a:pos x="T8" y="T9"/>
                </a:cxn>
              </a:cxnLst>
              <a:rect l="T15" t="T16" r="T17" b="T18"/>
              <a:pathLst>
                <a:path w="137" h="32">
                  <a:moveTo>
                    <a:pt x="0" y="0"/>
                  </a:moveTo>
                  <a:lnTo>
                    <a:pt x="0" y="6"/>
                  </a:lnTo>
                  <a:lnTo>
                    <a:pt x="137" y="32"/>
                  </a:lnTo>
                  <a:lnTo>
                    <a:pt x="137" y="26"/>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1" name="Freeform 133"/>
            <p:cNvSpPr>
              <a:spLocks noChangeAspect="1"/>
            </p:cNvSpPr>
            <p:nvPr/>
          </p:nvSpPr>
          <p:spPr bwMode="auto">
            <a:xfrm>
              <a:off x="4688" y="1857"/>
              <a:ext cx="137" cy="32"/>
            </a:xfrm>
            <a:custGeom>
              <a:avLst/>
              <a:gdLst>
                <a:gd name="T0" fmla="*/ 0 w 137"/>
                <a:gd name="T1" fmla="*/ 0 h 32"/>
                <a:gd name="T2" fmla="*/ 0 w 137"/>
                <a:gd name="T3" fmla="*/ 6 h 32"/>
                <a:gd name="T4" fmla="*/ 137 w 137"/>
                <a:gd name="T5" fmla="*/ 32 h 32"/>
                <a:gd name="T6" fmla="*/ 137 w 137"/>
                <a:gd name="T7" fmla="*/ 26 h 32"/>
                <a:gd name="T8" fmla="*/ 0 w 137"/>
                <a:gd name="T9" fmla="*/ 0 h 32"/>
                <a:gd name="T10" fmla="*/ 0 60000 65536"/>
                <a:gd name="T11" fmla="*/ 0 60000 65536"/>
                <a:gd name="T12" fmla="*/ 0 60000 65536"/>
                <a:gd name="T13" fmla="*/ 0 60000 65536"/>
                <a:gd name="T14" fmla="*/ 0 60000 65536"/>
                <a:gd name="T15" fmla="*/ 0 w 137"/>
                <a:gd name="T16" fmla="*/ 0 h 32"/>
                <a:gd name="T17" fmla="*/ 137 w 137"/>
                <a:gd name="T18" fmla="*/ 32 h 32"/>
              </a:gdLst>
              <a:ahLst/>
              <a:cxnLst>
                <a:cxn ang="T10">
                  <a:pos x="T0" y="T1"/>
                </a:cxn>
                <a:cxn ang="T11">
                  <a:pos x="T2" y="T3"/>
                </a:cxn>
                <a:cxn ang="T12">
                  <a:pos x="T4" y="T5"/>
                </a:cxn>
                <a:cxn ang="T13">
                  <a:pos x="T6" y="T7"/>
                </a:cxn>
                <a:cxn ang="T14">
                  <a:pos x="T8" y="T9"/>
                </a:cxn>
              </a:cxnLst>
              <a:rect l="T15" t="T16" r="T17" b="T18"/>
              <a:pathLst>
                <a:path w="137" h="32">
                  <a:moveTo>
                    <a:pt x="0" y="0"/>
                  </a:moveTo>
                  <a:lnTo>
                    <a:pt x="0" y="6"/>
                  </a:lnTo>
                  <a:lnTo>
                    <a:pt x="137" y="32"/>
                  </a:lnTo>
                  <a:lnTo>
                    <a:pt x="137"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2" name="Freeform 134"/>
            <p:cNvSpPr>
              <a:spLocks noChangeAspect="1"/>
            </p:cNvSpPr>
            <p:nvPr/>
          </p:nvSpPr>
          <p:spPr bwMode="auto">
            <a:xfrm>
              <a:off x="4855" y="1861"/>
              <a:ext cx="32" cy="26"/>
            </a:xfrm>
            <a:custGeom>
              <a:avLst/>
              <a:gdLst>
                <a:gd name="T0" fmla="*/ 0 w 32"/>
                <a:gd name="T1" fmla="*/ 0 h 26"/>
                <a:gd name="T2" fmla="*/ 32 w 32"/>
                <a:gd name="T3" fmla="*/ 6 h 26"/>
                <a:gd name="T4" fmla="*/ 32 w 32"/>
                <a:gd name="T5" fmla="*/ 16 h 26"/>
                <a:gd name="T6" fmla="*/ 24 w 32"/>
                <a:gd name="T7" fmla="*/ 16 h 26"/>
                <a:gd name="T8" fmla="*/ 24 w 32"/>
                <a:gd name="T9" fmla="*/ 26 h 26"/>
                <a:gd name="T10" fmla="*/ 8 w 32"/>
                <a:gd name="T11" fmla="*/ 24 h 26"/>
                <a:gd name="T12" fmla="*/ 8 w 32"/>
                <a:gd name="T13" fmla="*/ 12 h 26"/>
                <a:gd name="T14" fmla="*/ 0 w 32"/>
                <a:gd name="T15" fmla="*/ 12 h 26"/>
                <a:gd name="T16" fmla="*/ 0 w 32"/>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6"/>
                <a:gd name="T29" fmla="*/ 32 w 32"/>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6">
                  <a:moveTo>
                    <a:pt x="0" y="0"/>
                  </a:moveTo>
                  <a:lnTo>
                    <a:pt x="32" y="6"/>
                  </a:lnTo>
                  <a:lnTo>
                    <a:pt x="32" y="16"/>
                  </a:lnTo>
                  <a:lnTo>
                    <a:pt x="24" y="16"/>
                  </a:lnTo>
                  <a:lnTo>
                    <a:pt x="24" y="26"/>
                  </a:lnTo>
                  <a:lnTo>
                    <a:pt x="8" y="24"/>
                  </a:lnTo>
                  <a:lnTo>
                    <a:pt x="8"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3" name="Freeform 135"/>
            <p:cNvSpPr>
              <a:spLocks noChangeAspect="1"/>
            </p:cNvSpPr>
            <p:nvPr/>
          </p:nvSpPr>
          <p:spPr bwMode="auto">
            <a:xfrm>
              <a:off x="4895" y="1869"/>
              <a:ext cx="30" cy="26"/>
            </a:xfrm>
            <a:custGeom>
              <a:avLst/>
              <a:gdLst>
                <a:gd name="T0" fmla="*/ 0 w 30"/>
                <a:gd name="T1" fmla="*/ 0 h 26"/>
                <a:gd name="T2" fmla="*/ 30 w 30"/>
                <a:gd name="T3" fmla="*/ 6 h 26"/>
                <a:gd name="T4" fmla="*/ 30 w 30"/>
                <a:gd name="T5" fmla="*/ 16 h 26"/>
                <a:gd name="T6" fmla="*/ 24 w 30"/>
                <a:gd name="T7" fmla="*/ 16 h 26"/>
                <a:gd name="T8" fmla="*/ 24 w 30"/>
                <a:gd name="T9" fmla="*/ 26 h 26"/>
                <a:gd name="T10" fmla="*/ 6 w 30"/>
                <a:gd name="T11" fmla="*/ 22 h 26"/>
                <a:gd name="T12" fmla="*/ 6 w 30"/>
                <a:gd name="T13" fmla="*/ 12 h 26"/>
                <a:gd name="T14" fmla="*/ 0 w 30"/>
                <a:gd name="T15" fmla="*/ 12 h 26"/>
                <a:gd name="T16" fmla="*/ 0 w 3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6"/>
                <a:gd name="T29" fmla="*/ 30 w 3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6">
                  <a:moveTo>
                    <a:pt x="0" y="0"/>
                  </a:moveTo>
                  <a:lnTo>
                    <a:pt x="30" y="6"/>
                  </a:lnTo>
                  <a:lnTo>
                    <a:pt x="30" y="16"/>
                  </a:lnTo>
                  <a:lnTo>
                    <a:pt x="24" y="16"/>
                  </a:lnTo>
                  <a:lnTo>
                    <a:pt x="24" y="26"/>
                  </a:lnTo>
                  <a:lnTo>
                    <a:pt x="6" y="22"/>
                  </a:lnTo>
                  <a:lnTo>
                    <a:pt x="6"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4" name="Freeform 136"/>
            <p:cNvSpPr>
              <a:spLocks noChangeAspect="1"/>
            </p:cNvSpPr>
            <p:nvPr/>
          </p:nvSpPr>
          <p:spPr bwMode="auto">
            <a:xfrm>
              <a:off x="4934" y="1877"/>
              <a:ext cx="32" cy="26"/>
            </a:xfrm>
            <a:custGeom>
              <a:avLst/>
              <a:gdLst>
                <a:gd name="T0" fmla="*/ 0 w 32"/>
                <a:gd name="T1" fmla="*/ 0 h 26"/>
                <a:gd name="T2" fmla="*/ 32 w 32"/>
                <a:gd name="T3" fmla="*/ 6 h 26"/>
                <a:gd name="T4" fmla="*/ 32 w 32"/>
                <a:gd name="T5" fmla="*/ 16 h 26"/>
                <a:gd name="T6" fmla="*/ 24 w 32"/>
                <a:gd name="T7" fmla="*/ 14 h 26"/>
                <a:gd name="T8" fmla="*/ 24 w 32"/>
                <a:gd name="T9" fmla="*/ 26 h 26"/>
                <a:gd name="T10" fmla="*/ 8 w 32"/>
                <a:gd name="T11" fmla="*/ 22 h 26"/>
                <a:gd name="T12" fmla="*/ 8 w 32"/>
                <a:gd name="T13" fmla="*/ 12 h 26"/>
                <a:gd name="T14" fmla="*/ 0 w 32"/>
                <a:gd name="T15" fmla="*/ 10 h 26"/>
                <a:gd name="T16" fmla="*/ 0 w 32"/>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6"/>
                <a:gd name="T29" fmla="*/ 32 w 32"/>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6">
                  <a:moveTo>
                    <a:pt x="0" y="0"/>
                  </a:moveTo>
                  <a:lnTo>
                    <a:pt x="32" y="6"/>
                  </a:lnTo>
                  <a:lnTo>
                    <a:pt x="32" y="16"/>
                  </a:lnTo>
                  <a:lnTo>
                    <a:pt x="24" y="14"/>
                  </a:lnTo>
                  <a:lnTo>
                    <a:pt x="24" y="26"/>
                  </a:lnTo>
                  <a:lnTo>
                    <a:pt x="8" y="22"/>
                  </a:lnTo>
                  <a:lnTo>
                    <a:pt x="8"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5" name="Freeform 137"/>
            <p:cNvSpPr>
              <a:spLocks noChangeAspect="1"/>
            </p:cNvSpPr>
            <p:nvPr/>
          </p:nvSpPr>
          <p:spPr bwMode="auto">
            <a:xfrm>
              <a:off x="4972" y="1885"/>
              <a:ext cx="32" cy="24"/>
            </a:xfrm>
            <a:custGeom>
              <a:avLst/>
              <a:gdLst>
                <a:gd name="T0" fmla="*/ 0 w 32"/>
                <a:gd name="T1" fmla="*/ 0 h 24"/>
                <a:gd name="T2" fmla="*/ 32 w 32"/>
                <a:gd name="T3" fmla="*/ 4 h 24"/>
                <a:gd name="T4" fmla="*/ 32 w 32"/>
                <a:gd name="T5" fmla="*/ 16 h 24"/>
                <a:gd name="T6" fmla="*/ 24 w 32"/>
                <a:gd name="T7" fmla="*/ 14 h 24"/>
                <a:gd name="T8" fmla="*/ 24 w 32"/>
                <a:gd name="T9" fmla="*/ 24 h 24"/>
                <a:gd name="T10" fmla="*/ 8 w 32"/>
                <a:gd name="T11" fmla="*/ 22 h 24"/>
                <a:gd name="T12" fmla="*/ 8 w 32"/>
                <a:gd name="T13" fmla="*/ 12 h 24"/>
                <a:gd name="T14" fmla="*/ 0 w 32"/>
                <a:gd name="T15" fmla="*/ 10 h 24"/>
                <a:gd name="T16" fmla="*/ 0 w 3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0" y="0"/>
                  </a:moveTo>
                  <a:lnTo>
                    <a:pt x="32" y="4"/>
                  </a:lnTo>
                  <a:lnTo>
                    <a:pt x="32" y="16"/>
                  </a:lnTo>
                  <a:lnTo>
                    <a:pt x="24" y="14"/>
                  </a:lnTo>
                  <a:lnTo>
                    <a:pt x="24" y="24"/>
                  </a:lnTo>
                  <a:lnTo>
                    <a:pt x="8" y="22"/>
                  </a:lnTo>
                  <a:lnTo>
                    <a:pt x="8"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6" name="Freeform 138"/>
            <p:cNvSpPr>
              <a:spLocks noChangeAspect="1"/>
            </p:cNvSpPr>
            <p:nvPr/>
          </p:nvSpPr>
          <p:spPr bwMode="auto">
            <a:xfrm>
              <a:off x="5012" y="1893"/>
              <a:ext cx="30" cy="24"/>
            </a:xfrm>
            <a:custGeom>
              <a:avLst/>
              <a:gdLst>
                <a:gd name="T0" fmla="*/ 0 w 30"/>
                <a:gd name="T1" fmla="*/ 0 h 24"/>
                <a:gd name="T2" fmla="*/ 30 w 30"/>
                <a:gd name="T3" fmla="*/ 4 h 24"/>
                <a:gd name="T4" fmla="*/ 30 w 30"/>
                <a:gd name="T5" fmla="*/ 16 h 24"/>
                <a:gd name="T6" fmla="*/ 24 w 30"/>
                <a:gd name="T7" fmla="*/ 14 h 24"/>
                <a:gd name="T8" fmla="*/ 24 w 30"/>
                <a:gd name="T9" fmla="*/ 24 h 24"/>
                <a:gd name="T10" fmla="*/ 6 w 30"/>
                <a:gd name="T11" fmla="*/ 22 h 24"/>
                <a:gd name="T12" fmla="*/ 6 w 30"/>
                <a:gd name="T13" fmla="*/ 12 h 24"/>
                <a:gd name="T14" fmla="*/ 0 w 30"/>
                <a:gd name="T15" fmla="*/ 10 h 24"/>
                <a:gd name="T16" fmla="*/ 0 w 3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4"/>
                <a:gd name="T29" fmla="*/ 30 w 3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4">
                  <a:moveTo>
                    <a:pt x="0" y="0"/>
                  </a:moveTo>
                  <a:lnTo>
                    <a:pt x="30" y="4"/>
                  </a:lnTo>
                  <a:lnTo>
                    <a:pt x="30" y="16"/>
                  </a:lnTo>
                  <a:lnTo>
                    <a:pt x="24" y="14"/>
                  </a:lnTo>
                  <a:lnTo>
                    <a:pt x="24" y="24"/>
                  </a:lnTo>
                  <a:lnTo>
                    <a:pt x="6" y="22"/>
                  </a:lnTo>
                  <a:lnTo>
                    <a:pt x="6"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7" name="Freeform 139"/>
            <p:cNvSpPr>
              <a:spLocks noChangeAspect="1"/>
            </p:cNvSpPr>
            <p:nvPr/>
          </p:nvSpPr>
          <p:spPr bwMode="auto">
            <a:xfrm>
              <a:off x="5052" y="1901"/>
              <a:ext cx="33" cy="24"/>
            </a:xfrm>
            <a:custGeom>
              <a:avLst/>
              <a:gdLst>
                <a:gd name="T0" fmla="*/ 0 w 33"/>
                <a:gd name="T1" fmla="*/ 0 h 24"/>
                <a:gd name="T2" fmla="*/ 33 w 33"/>
                <a:gd name="T3" fmla="*/ 4 h 24"/>
                <a:gd name="T4" fmla="*/ 33 w 33"/>
                <a:gd name="T5" fmla="*/ 16 h 24"/>
                <a:gd name="T6" fmla="*/ 25 w 33"/>
                <a:gd name="T7" fmla="*/ 14 h 24"/>
                <a:gd name="T8" fmla="*/ 25 w 33"/>
                <a:gd name="T9" fmla="*/ 24 h 24"/>
                <a:gd name="T10" fmla="*/ 8 w 33"/>
                <a:gd name="T11" fmla="*/ 22 h 24"/>
                <a:gd name="T12" fmla="*/ 8 w 33"/>
                <a:gd name="T13" fmla="*/ 12 h 24"/>
                <a:gd name="T14" fmla="*/ 0 w 33"/>
                <a:gd name="T15" fmla="*/ 10 h 24"/>
                <a:gd name="T16" fmla="*/ 0 w 3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4"/>
                <a:gd name="T29" fmla="*/ 33 w 33"/>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4">
                  <a:moveTo>
                    <a:pt x="0" y="0"/>
                  </a:moveTo>
                  <a:lnTo>
                    <a:pt x="33" y="4"/>
                  </a:lnTo>
                  <a:lnTo>
                    <a:pt x="33" y="16"/>
                  </a:lnTo>
                  <a:lnTo>
                    <a:pt x="25" y="14"/>
                  </a:lnTo>
                  <a:lnTo>
                    <a:pt x="25" y="24"/>
                  </a:lnTo>
                  <a:lnTo>
                    <a:pt x="8" y="22"/>
                  </a:lnTo>
                  <a:lnTo>
                    <a:pt x="8"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8" name="Freeform 140"/>
            <p:cNvSpPr>
              <a:spLocks noChangeAspect="1"/>
            </p:cNvSpPr>
            <p:nvPr/>
          </p:nvSpPr>
          <p:spPr bwMode="auto">
            <a:xfrm>
              <a:off x="5093" y="1907"/>
              <a:ext cx="30" cy="26"/>
            </a:xfrm>
            <a:custGeom>
              <a:avLst/>
              <a:gdLst>
                <a:gd name="T0" fmla="*/ 0 w 30"/>
                <a:gd name="T1" fmla="*/ 0 h 26"/>
                <a:gd name="T2" fmla="*/ 30 w 30"/>
                <a:gd name="T3" fmla="*/ 6 h 26"/>
                <a:gd name="T4" fmla="*/ 30 w 30"/>
                <a:gd name="T5" fmla="*/ 16 h 26"/>
                <a:gd name="T6" fmla="*/ 22 w 30"/>
                <a:gd name="T7" fmla="*/ 16 h 26"/>
                <a:gd name="T8" fmla="*/ 22 w 30"/>
                <a:gd name="T9" fmla="*/ 26 h 26"/>
                <a:gd name="T10" fmla="*/ 6 w 30"/>
                <a:gd name="T11" fmla="*/ 22 h 26"/>
                <a:gd name="T12" fmla="*/ 6 w 30"/>
                <a:gd name="T13" fmla="*/ 12 h 26"/>
                <a:gd name="T14" fmla="*/ 0 w 30"/>
                <a:gd name="T15" fmla="*/ 12 h 26"/>
                <a:gd name="T16" fmla="*/ 0 w 3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6"/>
                <a:gd name="T29" fmla="*/ 30 w 3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6">
                  <a:moveTo>
                    <a:pt x="0" y="0"/>
                  </a:moveTo>
                  <a:lnTo>
                    <a:pt x="30" y="6"/>
                  </a:lnTo>
                  <a:lnTo>
                    <a:pt x="30" y="16"/>
                  </a:lnTo>
                  <a:lnTo>
                    <a:pt x="22" y="16"/>
                  </a:lnTo>
                  <a:lnTo>
                    <a:pt x="22" y="26"/>
                  </a:lnTo>
                  <a:lnTo>
                    <a:pt x="6" y="22"/>
                  </a:lnTo>
                  <a:lnTo>
                    <a:pt x="6"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9" name="Freeform 141"/>
            <p:cNvSpPr>
              <a:spLocks noChangeAspect="1"/>
            </p:cNvSpPr>
            <p:nvPr/>
          </p:nvSpPr>
          <p:spPr bwMode="auto">
            <a:xfrm>
              <a:off x="5131" y="1913"/>
              <a:ext cx="30" cy="27"/>
            </a:xfrm>
            <a:custGeom>
              <a:avLst/>
              <a:gdLst>
                <a:gd name="T0" fmla="*/ 0 w 30"/>
                <a:gd name="T1" fmla="*/ 0 h 27"/>
                <a:gd name="T2" fmla="*/ 30 w 30"/>
                <a:gd name="T3" fmla="*/ 6 h 27"/>
                <a:gd name="T4" fmla="*/ 30 w 30"/>
                <a:gd name="T5" fmla="*/ 16 h 27"/>
                <a:gd name="T6" fmla="*/ 24 w 30"/>
                <a:gd name="T7" fmla="*/ 16 h 27"/>
                <a:gd name="T8" fmla="*/ 24 w 30"/>
                <a:gd name="T9" fmla="*/ 27 h 27"/>
                <a:gd name="T10" fmla="*/ 8 w 30"/>
                <a:gd name="T11" fmla="*/ 25 h 27"/>
                <a:gd name="T12" fmla="*/ 8 w 30"/>
                <a:gd name="T13" fmla="*/ 12 h 27"/>
                <a:gd name="T14" fmla="*/ 0 w 30"/>
                <a:gd name="T15" fmla="*/ 12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7"/>
                <a:gd name="T29" fmla="*/ 30 w 30"/>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7">
                  <a:moveTo>
                    <a:pt x="0" y="0"/>
                  </a:moveTo>
                  <a:lnTo>
                    <a:pt x="30" y="6"/>
                  </a:lnTo>
                  <a:lnTo>
                    <a:pt x="30" y="16"/>
                  </a:lnTo>
                  <a:lnTo>
                    <a:pt x="24" y="16"/>
                  </a:lnTo>
                  <a:lnTo>
                    <a:pt x="24" y="27"/>
                  </a:lnTo>
                  <a:lnTo>
                    <a:pt x="8" y="25"/>
                  </a:lnTo>
                  <a:lnTo>
                    <a:pt x="8"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0" name="Freeform 142"/>
            <p:cNvSpPr>
              <a:spLocks noChangeAspect="1"/>
            </p:cNvSpPr>
            <p:nvPr/>
          </p:nvSpPr>
          <p:spPr bwMode="auto">
            <a:xfrm>
              <a:off x="5204" y="1841"/>
              <a:ext cx="74" cy="66"/>
            </a:xfrm>
            <a:custGeom>
              <a:avLst/>
              <a:gdLst>
                <a:gd name="T0" fmla="*/ 74 w 74"/>
                <a:gd name="T1" fmla="*/ 0 h 66"/>
                <a:gd name="T2" fmla="*/ 0 w 74"/>
                <a:gd name="T3" fmla="*/ 54 h 66"/>
                <a:gd name="T4" fmla="*/ 0 w 74"/>
                <a:gd name="T5" fmla="*/ 66 h 66"/>
                <a:gd name="T6" fmla="*/ 74 w 74"/>
                <a:gd name="T7" fmla="*/ 14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4"/>
                  </a:lnTo>
                  <a:lnTo>
                    <a:pt x="74"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1" name="Freeform 143"/>
            <p:cNvSpPr>
              <a:spLocks noChangeAspect="1"/>
            </p:cNvSpPr>
            <p:nvPr/>
          </p:nvSpPr>
          <p:spPr bwMode="auto">
            <a:xfrm>
              <a:off x="5204" y="1841"/>
              <a:ext cx="74" cy="66"/>
            </a:xfrm>
            <a:custGeom>
              <a:avLst/>
              <a:gdLst>
                <a:gd name="T0" fmla="*/ 74 w 74"/>
                <a:gd name="T1" fmla="*/ 0 h 66"/>
                <a:gd name="T2" fmla="*/ 0 w 74"/>
                <a:gd name="T3" fmla="*/ 54 h 66"/>
                <a:gd name="T4" fmla="*/ 0 w 74"/>
                <a:gd name="T5" fmla="*/ 66 h 66"/>
                <a:gd name="T6" fmla="*/ 74 w 74"/>
                <a:gd name="T7" fmla="*/ 14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4"/>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2" name="Freeform 144"/>
            <p:cNvSpPr>
              <a:spLocks noChangeAspect="1"/>
            </p:cNvSpPr>
            <p:nvPr/>
          </p:nvSpPr>
          <p:spPr bwMode="auto">
            <a:xfrm>
              <a:off x="5204" y="1859"/>
              <a:ext cx="74" cy="66"/>
            </a:xfrm>
            <a:custGeom>
              <a:avLst/>
              <a:gdLst>
                <a:gd name="T0" fmla="*/ 74 w 74"/>
                <a:gd name="T1" fmla="*/ 0 h 66"/>
                <a:gd name="T2" fmla="*/ 0 w 74"/>
                <a:gd name="T3" fmla="*/ 54 h 66"/>
                <a:gd name="T4" fmla="*/ 0 w 74"/>
                <a:gd name="T5" fmla="*/ 66 h 66"/>
                <a:gd name="T6" fmla="*/ 74 w 74"/>
                <a:gd name="T7" fmla="*/ 12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2"/>
                  </a:lnTo>
                  <a:lnTo>
                    <a:pt x="74"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3" name="Freeform 145"/>
            <p:cNvSpPr>
              <a:spLocks noChangeAspect="1"/>
            </p:cNvSpPr>
            <p:nvPr/>
          </p:nvSpPr>
          <p:spPr bwMode="auto">
            <a:xfrm>
              <a:off x="5204" y="1859"/>
              <a:ext cx="74" cy="66"/>
            </a:xfrm>
            <a:custGeom>
              <a:avLst/>
              <a:gdLst>
                <a:gd name="T0" fmla="*/ 74 w 74"/>
                <a:gd name="T1" fmla="*/ 0 h 66"/>
                <a:gd name="T2" fmla="*/ 0 w 74"/>
                <a:gd name="T3" fmla="*/ 54 h 66"/>
                <a:gd name="T4" fmla="*/ 0 w 74"/>
                <a:gd name="T5" fmla="*/ 66 h 66"/>
                <a:gd name="T6" fmla="*/ 74 w 74"/>
                <a:gd name="T7" fmla="*/ 12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2"/>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4" name="Freeform 146"/>
            <p:cNvSpPr>
              <a:spLocks noChangeAspect="1"/>
            </p:cNvSpPr>
            <p:nvPr/>
          </p:nvSpPr>
          <p:spPr bwMode="auto">
            <a:xfrm>
              <a:off x="5204" y="1877"/>
              <a:ext cx="74" cy="67"/>
            </a:xfrm>
            <a:custGeom>
              <a:avLst/>
              <a:gdLst>
                <a:gd name="T0" fmla="*/ 74 w 74"/>
                <a:gd name="T1" fmla="*/ 0 h 67"/>
                <a:gd name="T2" fmla="*/ 0 w 74"/>
                <a:gd name="T3" fmla="*/ 54 h 67"/>
                <a:gd name="T4" fmla="*/ 0 w 74"/>
                <a:gd name="T5" fmla="*/ 67 h 67"/>
                <a:gd name="T6" fmla="*/ 74 w 74"/>
                <a:gd name="T7" fmla="*/ 12 h 67"/>
                <a:gd name="T8" fmla="*/ 74 w 74"/>
                <a:gd name="T9" fmla="*/ 0 h 67"/>
                <a:gd name="T10" fmla="*/ 0 60000 65536"/>
                <a:gd name="T11" fmla="*/ 0 60000 65536"/>
                <a:gd name="T12" fmla="*/ 0 60000 65536"/>
                <a:gd name="T13" fmla="*/ 0 60000 65536"/>
                <a:gd name="T14" fmla="*/ 0 60000 65536"/>
                <a:gd name="T15" fmla="*/ 0 w 74"/>
                <a:gd name="T16" fmla="*/ 0 h 67"/>
                <a:gd name="T17" fmla="*/ 74 w 74"/>
                <a:gd name="T18" fmla="*/ 67 h 67"/>
              </a:gdLst>
              <a:ahLst/>
              <a:cxnLst>
                <a:cxn ang="T10">
                  <a:pos x="T0" y="T1"/>
                </a:cxn>
                <a:cxn ang="T11">
                  <a:pos x="T2" y="T3"/>
                </a:cxn>
                <a:cxn ang="T12">
                  <a:pos x="T4" y="T5"/>
                </a:cxn>
                <a:cxn ang="T13">
                  <a:pos x="T6" y="T7"/>
                </a:cxn>
                <a:cxn ang="T14">
                  <a:pos x="T8" y="T9"/>
                </a:cxn>
              </a:cxnLst>
              <a:rect l="T15" t="T16" r="T17" b="T18"/>
              <a:pathLst>
                <a:path w="74" h="67">
                  <a:moveTo>
                    <a:pt x="74" y="0"/>
                  </a:moveTo>
                  <a:lnTo>
                    <a:pt x="0" y="54"/>
                  </a:lnTo>
                  <a:lnTo>
                    <a:pt x="0" y="67"/>
                  </a:lnTo>
                  <a:lnTo>
                    <a:pt x="74" y="12"/>
                  </a:lnTo>
                  <a:lnTo>
                    <a:pt x="74"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5" name="Freeform 147"/>
            <p:cNvSpPr>
              <a:spLocks noChangeAspect="1"/>
            </p:cNvSpPr>
            <p:nvPr/>
          </p:nvSpPr>
          <p:spPr bwMode="auto">
            <a:xfrm>
              <a:off x="5204" y="1877"/>
              <a:ext cx="74" cy="67"/>
            </a:xfrm>
            <a:custGeom>
              <a:avLst/>
              <a:gdLst>
                <a:gd name="T0" fmla="*/ 74 w 74"/>
                <a:gd name="T1" fmla="*/ 0 h 67"/>
                <a:gd name="T2" fmla="*/ 0 w 74"/>
                <a:gd name="T3" fmla="*/ 54 h 67"/>
                <a:gd name="T4" fmla="*/ 0 w 74"/>
                <a:gd name="T5" fmla="*/ 67 h 67"/>
                <a:gd name="T6" fmla="*/ 74 w 74"/>
                <a:gd name="T7" fmla="*/ 12 h 67"/>
                <a:gd name="T8" fmla="*/ 74 w 74"/>
                <a:gd name="T9" fmla="*/ 0 h 67"/>
                <a:gd name="T10" fmla="*/ 0 60000 65536"/>
                <a:gd name="T11" fmla="*/ 0 60000 65536"/>
                <a:gd name="T12" fmla="*/ 0 60000 65536"/>
                <a:gd name="T13" fmla="*/ 0 60000 65536"/>
                <a:gd name="T14" fmla="*/ 0 60000 65536"/>
                <a:gd name="T15" fmla="*/ 0 w 74"/>
                <a:gd name="T16" fmla="*/ 0 h 67"/>
                <a:gd name="T17" fmla="*/ 74 w 74"/>
                <a:gd name="T18" fmla="*/ 67 h 67"/>
              </a:gdLst>
              <a:ahLst/>
              <a:cxnLst>
                <a:cxn ang="T10">
                  <a:pos x="T0" y="T1"/>
                </a:cxn>
                <a:cxn ang="T11">
                  <a:pos x="T2" y="T3"/>
                </a:cxn>
                <a:cxn ang="T12">
                  <a:pos x="T4" y="T5"/>
                </a:cxn>
                <a:cxn ang="T13">
                  <a:pos x="T6" y="T7"/>
                </a:cxn>
                <a:cxn ang="T14">
                  <a:pos x="T8" y="T9"/>
                </a:cxn>
              </a:cxnLst>
              <a:rect l="T15" t="T16" r="T17" b="T18"/>
              <a:pathLst>
                <a:path w="74" h="67">
                  <a:moveTo>
                    <a:pt x="74" y="0"/>
                  </a:moveTo>
                  <a:lnTo>
                    <a:pt x="0" y="54"/>
                  </a:lnTo>
                  <a:lnTo>
                    <a:pt x="0" y="67"/>
                  </a:lnTo>
                  <a:lnTo>
                    <a:pt x="74" y="12"/>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6" name="Freeform 148"/>
            <p:cNvSpPr>
              <a:spLocks noChangeAspect="1"/>
            </p:cNvSpPr>
            <p:nvPr/>
          </p:nvSpPr>
          <p:spPr bwMode="auto">
            <a:xfrm>
              <a:off x="5296" y="1786"/>
              <a:ext cx="61" cy="57"/>
            </a:xfrm>
            <a:custGeom>
              <a:avLst/>
              <a:gdLst>
                <a:gd name="T0" fmla="*/ 61 w 61"/>
                <a:gd name="T1" fmla="*/ 0 h 57"/>
                <a:gd name="T2" fmla="*/ 0 w 61"/>
                <a:gd name="T3" fmla="*/ 43 h 57"/>
                <a:gd name="T4" fmla="*/ 0 w 61"/>
                <a:gd name="T5" fmla="*/ 57 h 57"/>
                <a:gd name="T6" fmla="*/ 61 w 61"/>
                <a:gd name="T7" fmla="*/ 12 h 57"/>
                <a:gd name="T8" fmla="*/ 61 w 61"/>
                <a:gd name="T9" fmla="*/ 0 h 57"/>
                <a:gd name="T10" fmla="*/ 0 60000 65536"/>
                <a:gd name="T11" fmla="*/ 0 60000 65536"/>
                <a:gd name="T12" fmla="*/ 0 60000 65536"/>
                <a:gd name="T13" fmla="*/ 0 60000 65536"/>
                <a:gd name="T14" fmla="*/ 0 60000 65536"/>
                <a:gd name="T15" fmla="*/ 0 w 61"/>
                <a:gd name="T16" fmla="*/ 0 h 57"/>
                <a:gd name="T17" fmla="*/ 61 w 61"/>
                <a:gd name="T18" fmla="*/ 57 h 57"/>
              </a:gdLst>
              <a:ahLst/>
              <a:cxnLst>
                <a:cxn ang="T10">
                  <a:pos x="T0" y="T1"/>
                </a:cxn>
                <a:cxn ang="T11">
                  <a:pos x="T2" y="T3"/>
                </a:cxn>
                <a:cxn ang="T12">
                  <a:pos x="T4" y="T5"/>
                </a:cxn>
                <a:cxn ang="T13">
                  <a:pos x="T6" y="T7"/>
                </a:cxn>
                <a:cxn ang="T14">
                  <a:pos x="T8" y="T9"/>
                </a:cxn>
              </a:cxnLst>
              <a:rect l="T15" t="T16" r="T17" b="T18"/>
              <a:pathLst>
                <a:path w="61" h="57">
                  <a:moveTo>
                    <a:pt x="61" y="0"/>
                  </a:moveTo>
                  <a:lnTo>
                    <a:pt x="0" y="43"/>
                  </a:lnTo>
                  <a:lnTo>
                    <a:pt x="0" y="57"/>
                  </a:lnTo>
                  <a:lnTo>
                    <a:pt x="61" y="12"/>
                  </a:lnTo>
                  <a:lnTo>
                    <a:pt x="61"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7" name="Freeform 149"/>
            <p:cNvSpPr>
              <a:spLocks noChangeAspect="1"/>
            </p:cNvSpPr>
            <p:nvPr/>
          </p:nvSpPr>
          <p:spPr bwMode="auto">
            <a:xfrm>
              <a:off x="5296" y="1786"/>
              <a:ext cx="61" cy="57"/>
            </a:xfrm>
            <a:custGeom>
              <a:avLst/>
              <a:gdLst>
                <a:gd name="T0" fmla="*/ 61 w 61"/>
                <a:gd name="T1" fmla="*/ 0 h 57"/>
                <a:gd name="T2" fmla="*/ 0 w 61"/>
                <a:gd name="T3" fmla="*/ 43 h 57"/>
                <a:gd name="T4" fmla="*/ 0 w 61"/>
                <a:gd name="T5" fmla="*/ 57 h 57"/>
                <a:gd name="T6" fmla="*/ 61 w 61"/>
                <a:gd name="T7" fmla="*/ 12 h 57"/>
                <a:gd name="T8" fmla="*/ 61 w 61"/>
                <a:gd name="T9" fmla="*/ 0 h 57"/>
                <a:gd name="T10" fmla="*/ 0 60000 65536"/>
                <a:gd name="T11" fmla="*/ 0 60000 65536"/>
                <a:gd name="T12" fmla="*/ 0 60000 65536"/>
                <a:gd name="T13" fmla="*/ 0 60000 65536"/>
                <a:gd name="T14" fmla="*/ 0 60000 65536"/>
                <a:gd name="T15" fmla="*/ 0 w 61"/>
                <a:gd name="T16" fmla="*/ 0 h 57"/>
                <a:gd name="T17" fmla="*/ 61 w 61"/>
                <a:gd name="T18" fmla="*/ 57 h 57"/>
              </a:gdLst>
              <a:ahLst/>
              <a:cxnLst>
                <a:cxn ang="T10">
                  <a:pos x="T0" y="T1"/>
                </a:cxn>
                <a:cxn ang="T11">
                  <a:pos x="T2" y="T3"/>
                </a:cxn>
                <a:cxn ang="T12">
                  <a:pos x="T4" y="T5"/>
                </a:cxn>
                <a:cxn ang="T13">
                  <a:pos x="T6" y="T7"/>
                </a:cxn>
                <a:cxn ang="T14">
                  <a:pos x="T8" y="T9"/>
                </a:cxn>
              </a:cxnLst>
              <a:rect l="T15" t="T16" r="T17" b="T18"/>
              <a:pathLst>
                <a:path w="61" h="57">
                  <a:moveTo>
                    <a:pt x="61" y="0"/>
                  </a:moveTo>
                  <a:lnTo>
                    <a:pt x="0" y="43"/>
                  </a:lnTo>
                  <a:lnTo>
                    <a:pt x="0" y="57"/>
                  </a:lnTo>
                  <a:lnTo>
                    <a:pt x="61" y="12"/>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8" name="Freeform 150"/>
            <p:cNvSpPr>
              <a:spLocks noChangeAspect="1"/>
            </p:cNvSpPr>
            <p:nvPr/>
          </p:nvSpPr>
          <p:spPr bwMode="auto">
            <a:xfrm>
              <a:off x="5296" y="1804"/>
              <a:ext cx="61" cy="55"/>
            </a:xfrm>
            <a:custGeom>
              <a:avLst/>
              <a:gdLst>
                <a:gd name="T0" fmla="*/ 61 w 61"/>
                <a:gd name="T1" fmla="*/ 0 h 55"/>
                <a:gd name="T2" fmla="*/ 0 w 61"/>
                <a:gd name="T3" fmla="*/ 43 h 55"/>
                <a:gd name="T4" fmla="*/ 0 w 61"/>
                <a:gd name="T5" fmla="*/ 55 h 55"/>
                <a:gd name="T6" fmla="*/ 61 w 61"/>
                <a:gd name="T7" fmla="*/ 13 h 55"/>
                <a:gd name="T8" fmla="*/ 61 w 61"/>
                <a:gd name="T9" fmla="*/ 0 h 55"/>
                <a:gd name="T10" fmla="*/ 0 60000 65536"/>
                <a:gd name="T11" fmla="*/ 0 60000 65536"/>
                <a:gd name="T12" fmla="*/ 0 60000 65536"/>
                <a:gd name="T13" fmla="*/ 0 60000 65536"/>
                <a:gd name="T14" fmla="*/ 0 60000 65536"/>
                <a:gd name="T15" fmla="*/ 0 w 61"/>
                <a:gd name="T16" fmla="*/ 0 h 55"/>
                <a:gd name="T17" fmla="*/ 61 w 61"/>
                <a:gd name="T18" fmla="*/ 55 h 55"/>
              </a:gdLst>
              <a:ahLst/>
              <a:cxnLst>
                <a:cxn ang="T10">
                  <a:pos x="T0" y="T1"/>
                </a:cxn>
                <a:cxn ang="T11">
                  <a:pos x="T2" y="T3"/>
                </a:cxn>
                <a:cxn ang="T12">
                  <a:pos x="T4" y="T5"/>
                </a:cxn>
                <a:cxn ang="T13">
                  <a:pos x="T6" y="T7"/>
                </a:cxn>
                <a:cxn ang="T14">
                  <a:pos x="T8" y="T9"/>
                </a:cxn>
              </a:cxnLst>
              <a:rect l="T15" t="T16" r="T17" b="T18"/>
              <a:pathLst>
                <a:path w="61" h="55">
                  <a:moveTo>
                    <a:pt x="61" y="0"/>
                  </a:moveTo>
                  <a:lnTo>
                    <a:pt x="0" y="43"/>
                  </a:lnTo>
                  <a:lnTo>
                    <a:pt x="0" y="55"/>
                  </a:lnTo>
                  <a:lnTo>
                    <a:pt x="61" y="13"/>
                  </a:lnTo>
                  <a:lnTo>
                    <a:pt x="61"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9" name="Freeform 151"/>
            <p:cNvSpPr>
              <a:spLocks noChangeAspect="1"/>
            </p:cNvSpPr>
            <p:nvPr/>
          </p:nvSpPr>
          <p:spPr bwMode="auto">
            <a:xfrm>
              <a:off x="5296" y="1804"/>
              <a:ext cx="61" cy="55"/>
            </a:xfrm>
            <a:custGeom>
              <a:avLst/>
              <a:gdLst>
                <a:gd name="T0" fmla="*/ 61 w 61"/>
                <a:gd name="T1" fmla="*/ 0 h 55"/>
                <a:gd name="T2" fmla="*/ 0 w 61"/>
                <a:gd name="T3" fmla="*/ 43 h 55"/>
                <a:gd name="T4" fmla="*/ 0 w 61"/>
                <a:gd name="T5" fmla="*/ 55 h 55"/>
                <a:gd name="T6" fmla="*/ 61 w 61"/>
                <a:gd name="T7" fmla="*/ 13 h 55"/>
                <a:gd name="T8" fmla="*/ 61 w 61"/>
                <a:gd name="T9" fmla="*/ 0 h 55"/>
                <a:gd name="T10" fmla="*/ 0 60000 65536"/>
                <a:gd name="T11" fmla="*/ 0 60000 65536"/>
                <a:gd name="T12" fmla="*/ 0 60000 65536"/>
                <a:gd name="T13" fmla="*/ 0 60000 65536"/>
                <a:gd name="T14" fmla="*/ 0 60000 65536"/>
                <a:gd name="T15" fmla="*/ 0 w 61"/>
                <a:gd name="T16" fmla="*/ 0 h 55"/>
                <a:gd name="T17" fmla="*/ 61 w 61"/>
                <a:gd name="T18" fmla="*/ 55 h 55"/>
              </a:gdLst>
              <a:ahLst/>
              <a:cxnLst>
                <a:cxn ang="T10">
                  <a:pos x="T0" y="T1"/>
                </a:cxn>
                <a:cxn ang="T11">
                  <a:pos x="T2" y="T3"/>
                </a:cxn>
                <a:cxn ang="T12">
                  <a:pos x="T4" y="T5"/>
                </a:cxn>
                <a:cxn ang="T13">
                  <a:pos x="T6" y="T7"/>
                </a:cxn>
                <a:cxn ang="T14">
                  <a:pos x="T8" y="T9"/>
                </a:cxn>
              </a:cxnLst>
              <a:rect l="T15" t="T16" r="T17" b="T18"/>
              <a:pathLst>
                <a:path w="61" h="55">
                  <a:moveTo>
                    <a:pt x="61" y="0"/>
                  </a:moveTo>
                  <a:lnTo>
                    <a:pt x="0" y="43"/>
                  </a:lnTo>
                  <a:lnTo>
                    <a:pt x="0" y="55"/>
                  </a:lnTo>
                  <a:lnTo>
                    <a:pt x="61" y="13"/>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60" name="Freeform 152"/>
            <p:cNvSpPr>
              <a:spLocks noChangeAspect="1"/>
            </p:cNvSpPr>
            <p:nvPr/>
          </p:nvSpPr>
          <p:spPr bwMode="auto">
            <a:xfrm>
              <a:off x="5296" y="1821"/>
              <a:ext cx="61" cy="56"/>
            </a:xfrm>
            <a:custGeom>
              <a:avLst/>
              <a:gdLst>
                <a:gd name="T0" fmla="*/ 61 w 61"/>
                <a:gd name="T1" fmla="*/ 0 h 56"/>
                <a:gd name="T2" fmla="*/ 0 w 61"/>
                <a:gd name="T3" fmla="*/ 44 h 56"/>
                <a:gd name="T4" fmla="*/ 0 w 61"/>
                <a:gd name="T5" fmla="*/ 56 h 56"/>
                <a:gd name="T6" fmla="*/ 61 w 61"/>
                <a:gd name="T7" fmla="*/ 14 h 56"/>
                <a:gd name="T8" fmla="*/ 61 w 61"/>
                <a:gd name="T9" fmla="*/ 0 h 56"/>
                <a:gd name="T10" fmla="*/ 0 60000 65536"/>
                <a:gd name="T11" fmla="*/ 0 60000 65536"/>
                <a:gd name="T12" fmla="*/ 0 60000 65536"/>
                <a:gd name="T13" fmla="*/ 0 60000 65536"/>
                <a:gd name="T14" fmla="*/ 0 60000 65536"/>
                <a:gd name="T15" fmla="*/ 0 w 61"/>
                <a:gd name="T16" fmla="*/ 0 h 56"/>
                <a:gd name="T17" fmla="*/ 61 w 61"/>
                <a:gd name="T18" fmla="*/ 56 h 56"/>
              </a:gdLst>
              <a:ahLst/>
              <a:cxnLst>
                <a:cxn ang="T10">
                  <a:pos x="T0" y="T1"/>
                </a:cxn>
                <a:cxn ang="T11">
                  <a:pos x="T2" y="T3"/>
                </a:cxn>
                <a:cxn ang="T12">
                  <a:pos x="T4" y="T5"/>
                </a:cxn>
                <a:cxn ang="T13">
                  <a:pos x="T6" y="T7"/>
                </a:cxn>
                <a:cxn ang="T14">
                  <a:pos x="T8" y="T9"/>
                </a:cxn>
              </a:cxnLst>
              <a:rect l="T15" t="T16" r="T17" b="T18"/>
              <a:pathLst>
                <a:path w="61" h="56">
                  <a:moveTo>
                    <a:pt x="61" y="0"/>
                  </a:moveTo>
                  <a:lnTo>
                    <a:pt x="0" y="44"/>
                  </a:lnTo>
                  <a:lnTo>
                    <a:pt x="0" y="56"/>
                  </a:lnTo>
                  <a:lnTo>
                    <a:pt x="61" y="14"/>
                  </a:lnTo>
                  <a:lnTo>
                    <a:pt x="61"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61" name="Freeform 153"/>
            <p:cNvSpPr>
              <a:spLocks noChangeAspect="1"/>
            </p:cNvSpPr>
            <p:nvPr/>
          </p:nvSpPr>
          <p:spPr bwMode="auto">
            <a:xfrm>
              <a:off x="5296" y="1821"/>
              <a:ext cx="61" cy="56"/>
            </a:xfrm>
            <a:custGeom>
              <a:avLst/>
              <a:gdLst>
                <a:gd name="T0" fmla="*/ 61 w 61"/>
                <a:gd name="T1" fmla="*/ 0 h 56"/>
                <a:gd name="T2" fmla="*/ 0 w 61"/>
                <a:gd name="T3" fmla="*/ 44 h 56"/>
                <a:gd name="T4" fmla="*/ 0 w 61"/>
                <a:gd name="T5" fmla="*/ 56 h 56"/>
                <a:gd name="T6" fmla="*/ 61 w 61"/>
                <a:gd name="T7" fmla="*/ 14 h 56"/>
                <a:gd name="T8" fmla="*/ 61 w 61"/>
                <a:gd name="T9" fmla="*/ 0 h 56"/>
                <a:gd name="T10" fmla="*/ 0 60000 65536"/>
                <a:gd name="T11" fmla="*/ 0 60000 65536"/>
                <a:gd name="T12" fmla="*/ 0 60000 65536"/>
                <a:gd name="T13" fmla="*/ 0 60000 65536"/>
                <a:gd name="T14" fmla="*/ 0 60000 65536"/>
                <a:gd name="T15" fmla="*/ 0 w 61"/>
                <a:gd name="T16" fmla="*/ 0 h 56"/>
                <a:gd name="T17" fmla="*/ 61 w 61"/>
                <a:gd name="T18" fmla="*/ 56 h 56"/>
              </a:gdLst>
              <a:ahLst/>
              <a:cxnLst>
                <a:cxn ang="T10">
                  <a:pos x="T0" y="T1"/>
                </a:cxn>
                <a:cxn ang="T11">
                  <a:pos x="T2" y="T3"/>
                </a:cxn>
                <a:cxn ang="T12">
                  <a:pos x="T4" y="T5"/>
                </a:cxn>
                <a:cxn ang="T13">
                  <a:pos x="T6" y="T7"/>
                </a:cxn>
                <a:cxn ang="T14">
                  <a:pos x="T8" y="T9"/>
                </a:cxn>
              </a:cxnLst>
              <a:rect l="T15" t="T16" r="T17" b="T18"/>
              <a:pathLst>
                <a:path w="61" h="56">
                  <a:moveTo>
                    <a:pt x="61" y="0"/>
                  </a:moveTo>
                  <a:lnTo>
                    <a:pt x="0" y="44"/>
                  </a:lnTo>
                  <a:lnTo>
                    <a:pt x="0" y="56"/>
                  </a:lnTo>
                  <a:lnTo>
                    <a:pt x="61" y="14"/>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262" name="Picture 455" descr="图片146"/>
          <p:cNvPicPr>
            <a:picLocks noChangeAspect="1" noChangeArrowheads="1"/>
          </p:cNvPicPr>
          <p:nvPr/>
        </p:nvPicPr>
        <p:blipFill>
          <a:blip r:embed="rId8"/>
          <a:srcRect/>
          <a:stretch>
            <a:fillRect/>
          </a:stretch>
        </p:blipFill>
        <p:spPr bwMode="auto">
          <a:xfrm>
            <a:off x="6208713" y="1590675"/>
            <a:ext cx="260350" cy="40322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20518" name="肘形连接符 272"/>
          <p:cNvCxnSpPr>
            <a:cxnSpLocks noChangeShapeType="1"/>
          </p:cNvCxnSpPr>
          <p:nvPr/>
        </p:nvCxnSpPr>
        <p:spPr bwMode="auto">
          <a:xfrm rot="5400000">
            <a:off x="3095625" y="1671638"/>
            <a:ext cx="360363" cy="1728787"/>
          </a:xfrm>
          <a:prstGeom prst="bentConnector3">
            <a:avLst>
              <a:gd name="adj1" fmla="val 50000"/>
            </a:avLst>
          </a:prstGeom>
          <a:noFill/>
          <a:ln w="2540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19" name="肘形连接符 275"/>
          <p:cNvCxnSpPr>
            <a:cxnSpLocks noChangeShapeType="1"/>
          </p:cNvCxnSpPr>
          <p:nvPr/>
        </p:nvCxnSpPr>
        <p:spPr bwMode="auto">
          <a:xfrm rot="16200000" flipH="1">
            <a:off x="5364162" y="1744663"/>
            <a:ext cx="360363" cy="1582738"/>
          </a:xfrm>
          <a:prstGeom prst="bentConnector3">
            <a:avLst>
              <a:gd name="adj1" fmla="val 50000"/>
            </a:avLst>
          </a:prstGeom>
          <a:noFill/>
          <a:ln w="2540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20" name="TextBox 352"/>
          <p:cNvSpPr txBox="1">
            <a:spLocks noChangeArrowheads="1"/>
          </p:cNvSpPr>
          <p:nvPr/>
        </p:nvSpPr>
        <p:spPr bwMode="auto">
          <a:xfrm>
            <a:off x="1765300" y="2725738"/>
            <a:ext cx="646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Tx/>
              <a:buSzTx/>
              <a:buFontTx/>
              <a:buNone/>
            </a:pPr>
            <a:r>
              <a:rPr lang="zh-CN" altLang="en-US" sz="1200" b="0">
                <a:solidFill>
                  <a:srgbClr val="000000"/>
                </a:solidFill>
                <a:latin typeface="微软雅黑" panose="020B0503020204020204" pitchFamily="34" charset="-122"/>
                <a:ea typeface="微软雅黑" panose="020B0503020204020204" pitchFamily="34" charset="-122"/>
              </a:rPr>
              <a:t>宿舍区</a:t>
            </a:r>
          </a:p>
        </p:txBody>
      </p:sp>
      <p:sp>
        <p:nvSpPr>
          <p:cNvPr id="20521" name="TextBox 352"/>
          <p:cNvSpPr txBox="1">
            <a:spLocks noChangeArrowheads="1"/>
          </p:cNvSpPr>
          <p:nvPr/>
        </p:nvSpPr>
        <p:spPr bwMode="auto">
          <a:xfrm>
            <a:off x="5654675" y="2722563"/>
            <a:ext cx="646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Tx/>
              <a:buSzTx/>
              <a:buFontTx/>
              <a:buNone/>
            </a:pPr>
            <a:r>
              <a:rPr lang="zh-CN" altLang="en-US" sz="1200" b="0">
                <a:solidFill>
                  <a:srgbClr val="000000"/>
                </a:solidFill>
                <a:latin typeface="微软雅黑" panose="020B0503020204020204" pitchFamily="34" charset="-122"/>
                <a:ea typeface="微软雅黑" panose="020B0503020204020204" pitchFamily="34" charset="-122"/>
              </a:rPr>
              <a:t>教学区</a:t>
            </a:r>
          </a:p>
        </p:txBody>
      </p:sp>
      <p:sp>
        <p:nvSpPr>
          <p:cNvPr id="20522" name="TextBox 352"/>
          <p:cNvSpPr txBox="1">
            <a:spLocks noChangeArrowheads="1"/>
          </p:cNvSpPr>
          <p:nvPr/>
        </p:nvSpPr>
        <p:spPr bwMode="auto">
          <a:xfrm>
            <a:off x="3752850" y="2713038"/>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Tx/>
              <a:buSzTx/>
              <a:buFontTx/>
              <a:buNone/>
            </a:pPr>
            <a:r>
              <a:rPr lang="zh-CN" altLang="en-US" sz="1200" b="0" dirty="0" smtClean="0">
                <a:solidFill>
                  <a:srgbClr val="000000"/>
                </a:solidFill>
                <a:latin typeface="微软雅黑" panose="020B0503020204020204" pitchFamily="34" charset="-122"/>
                <a:ea typeface="微软雅黑" panose="020B0503020204020204" pitchFamily="34" charset="-122"/>
              </a:rPr>
              <a:t>生活区</a:t>
            </a:r>
            <a:endParaRPr lang="zh-CN" altLang="en-US" sz="1200" b="0" dirty="0">
              <a:solidFill>
                <a:srgbClr val="000000"/>
              </a:solidFill>
              <a:latin typeface="微软雅黑" panose="020B0503020204020204" pitchFamily="34" charset="-122"/>
              <a:ea typeface="微软雅黑" panose="020B0503020204020204" pitchFamily="34" charset="-122"/>
            </a:endParaRPr>
          </a:p>
        </p:txBody>
      </p:sp>
      <p:cxnSp>
        <p:nvCxnSpPr>
          <p:cNvPr id="20523" name="直接连接符 281"/>
          <p:cNvCxnSpPr>
            <a:cxnSpLocks noChangeShapeType="1"/>
            <a:stCxn id="20492" idx="2"/>
            <a:endCxn id="20491" idx="0"/>
          </p:cNvCxnSpPr>
          <p:nvPr/>
        </p:nvCxnSpPr>
        <p:spPr bwMode="auto">
          <a:xfrm flipH="1">
            <a:off x="2139950" y="3292475"/>
            <a:ext cx="60325" cy="5032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4" name="直接连接符 283"/>
          <p:cNvCxnSpPr>
            <a:cxnSpLocks noChangeShapeType="1"/>
          </p:cNvCxnSpPr>
          <p:nvPr/>
        </p:nvCxnSpPr>
        <p:spPr bwMode="auto">
          <a:xfrm>
            <a:off x="2662238" y="3292475"/>
            <a:ext cx="0" cy="5953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5" name="直接连接符 284"/>
          <p:cNvCxnSpPr>
            <a:cxnSpLocks noChangeShapeType="1"/>
          </p:cNvCxnSpPr>
          <p:nvPr/>
        </p:nvCxnSpPr>
        <p:spPr bwMode="auto">
          <a:xfrm>
            <a:off x="2273300" y="3309938"/>
            <a:ext cx="388938" cy="5746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6" name="直接连接符 287"/>
          <p:cNvCxnSpPr>
            <a:cxnSpLocks noChangeShapeType="1"/>
            <a:stCxn id="20493" idx="2"/>
            <a:endCxn id="20491" idx="0"/>
          </p:cNvCxnSpPr>
          <p:nvPr/>
        </p:nvCxnSpPr>
        <p:spPr bwMode="auto">
          <a:xfrm flipH="1">
            <a:off x="2139950" y="3292475"/>
            <a:ext cx="522288" cy="5032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7" name="肘形连接符 295"/>
          <p:cNvCxnSpPr>
            <a:cxnSpLocks noChangeShapeType="1"/>
            <a:stCxn id="20510" idx="2"/>
          </p:cNvCxnSpPr>
          <p:nvPr/>
        </p:nvCxnSpPr>
        <p:spPr bwMode="auto">
          <a:xfrm rot="16200000" flipH="1">
            <a:off x="4060031" y="3391694"/>
            <a:ext cx="468313" cy="142875"/>
          </a:xfrm>
          <a:prstGeom prst="bentConnector3">
            <a:avLst>
              <a:gd name="adj1" fmla="val 50000"/>
            </a:avLst>
          </a:prstGeom>
          <a:noFill/>
          <a:ln w="190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8" name="肘形连接符 297"/>
          <p:cNvCxnSpPr>
            <a:cxnSpLocks noChangeShapeType="1"/>
            <a:stCxn id="20511" idx="2"/>
          </p:cNvCxnSpPr>
          <p:nvPr/>
        </p:nvCxnSpPr>
        <p:spPr bwMode="auto">
          <a:xfrm rot="5400000">
            <a:off x="4251325" y="3422651"/>
            <a:ext cx="428625" cy="120650"/>
          </a:xfrm>
          <a:prstGeom prst="bentConnector3">
            <a:avLst>
              <a:gd name="adj1" fmla="val 45551"/>
            </a:avLst>
          </a:prstGeom>
          <a:noFill/>
          <a:ln w="190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9" name="肘形连接符 298"/>
          <p:cNvCxnSpPr>
            <a:cxnSpLocks noChangeShapeType="1"/>
          </p:cNvCxnSpPr>
          <p:nvPr/>
        </p:nvCxnSpPr>
        <p:spPr bwMode="auto">
          <a:xfrm rot="5400000">
            <a:off x="4010819" y="3752056"/>
            <a:ext cx="323850" cy="287338"/>
          </a:xfrm>
          <a:prstGeom prst="bentConnector3">
            <a:avLst>
              <a:gd name="adj1" fmla="val 50000"/>
            </a:avLst>
          </a:prstGeom>
          <a:noFill/>
          <a:ln w="190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530" name="Group 118"/>
          <p:cNvGrpSpPr>
            <a:grpSpLocks noChangeAspect="1"/>
          </p:cNvGrpSpPr>
          <p:nvPr/>
        </p:nvGrpSpPr>
        <p:grpSpPr bwMode="auto">
          <a:xfrm>
            <a:off x="3856038" y="4025900"/>
            <a:ext cx="314325" cy="219075"/>
            <a:chOff x="4667" y="1683"/>
            <a:chExt cx="712" cy="301"/>
          </a:xfrm>
        </p:grpSpPr>
        <p:sp>
          <p:nvSpPr>
            <p:cNvPr id="20592" name="Freeform 119"/>
            <p:cNvSpPr>
              <a:spLocks noChangeAspect="1"/>
            </p:cNvSpPr>
            <p:nvPr/>
          </p:nvSpPr>
          <p:spPr bwMode="auto">
            <a:xfrm>
              <a:off x="5179" y="1762"/>
              <a:ext cx="200" cy="222"/>
            </a:xfrm>
            <a:custGeom>
              <a:avLst/>
              <a:gdLst>
                <a:gd name="T0" fmla="*/ 6661 w 99"/>
                <a:gd name="T1" fmla="*/ 65 h 110"/>
                <a:gd name="T2" fmla="*/ 6661 w 99"/>
                <a:gd name="T3" fmla="*/ 1907 h 110"/>
                <a:gd name="T4" fmla="*/ 6465 w 99"/>
                <a:gd name="T5" fmla="*/ 2375 h 110"/>
                <a:gd name="T6" fmla="*/ 535 w 99"/>
                <a:gd name="T7" fmla="*/ 7037 h 110"/>
                <a:gd name="T8" fmla="*/ 131 w 99"/>
                <a:gd name="T9" fmla="*/ 6969 h 110"/>
                <a:gd name="T10" fmla="*/ 65 w 99"/>
                <a:gd name="T11" fmla="*/ 4383 h 110"/>
                <a:gd name="T12" fmla="*/ 6596 w 99"/>
                <a:gd name="T13" fmla="*/ 0 h 110"/>
                <a:gd name="T14" fmla="*/ 6661 w 99"/>
                <a:gd name="T15" fmla="*/ 65 h 110"/>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110"/>
                <a:gd name="T26" fmla="*/ 99 w 99"/>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110">
                  <a:moveTo>
                    <a:pt x="98" y="1"/>
                  </a:moveTo>
                  <a:cubicBezTo>
                    <a:pt x="98" y="28"/>
                    <a:pt x="98" y="28"/>
                    <a:pt x="98" y="28"/>
                  </a:cubicBezTo>
                  <a:cubicBezTo>
                    <a:pt x="98" y="30"/>
                    <a:pt x="99" y="31"/>
                    <a:pt x="95" y="35"/>
                  </a:cubicBezTo>
                  <a:cubicBezTo>
                    <a:pt x="92" y="38"/>
                    <a:pt x="32" y="84"/>
                    <a:pt x="8" y="104"/>
                  </a:cubicBezTo>
                  <a:cubicBezTo>
                    <a:pt x="0" y="110"/>
                    <a:pt x="2" y="103"/>
                    <a:pt x="2" y="103"/>
                  </a:cubicBezTo>
                  <a:cubicBezTo>
                    <a:pt x="1" y="65"/>
                    <a:pt x="1" y="65"/>
                    <a:pt x="1" y="65"/>
                  </a:cubicBezTo>
                  <a:cubicBezTo>
                    <a:pt x="97" y="0"/>
                    <a:pt x="97" y="0"/>
                    <a:pt x="97" y="0"/>
                  </a:cubicBezTo>
                  <a:cubicBezTo>
                    <a:pt x="98" y="1"/>
                    <a:pt x="98" y="1"/>
                    <a:pt x="98" y="1"/>
                  </a:cubicBezTo>
                </a:path>
              </a:pathLst>
            </a:custGeom>
            <a:solidFill>
              <a:srgbClr val="0C3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3" name="Freeform 120"/>
            <p:cNvSpPr>
              <a:spLocks noChangeAspect="1"/>
            </p:cNvSpPr>
            <p:nvPr/>
          </p:nvSpPr>
          <p:spPr bwMode="auto">
            <a:xfrm>
              <a:off x="4667" y="1683"/>
              <a:ext cx="710" cy="210"/>
            </a:xfrm>
            <a:custGeom>
              <a:avLst/>
              <a:gdLst>
                <a:gd name="T0" fmla="*/ 23698 w 352"/>
                <a:gd name="T1" fmla="*/ 2724 h 104"/>
                <a:gd name="T2" fmla="*/ 17365 w 352"/>
                <a:gd name="T3" fmla="*/ 7045 h 104"/>
                <a:gd name="T4" fmla="*/ 533 w 352"/>
                <a:gd name="T5" fmla="*/ 3927 h 104"/>
                <a:gd name="T6" fmla="*/ 65 w 352"/>
                <a:gd name="T7" fmla="*/ 4192 h 104"/>
                <a:gd name="T8" fmla="*/ 264 w 352"/>
                <a:gd name="T9" fmla="*/ 3723 h 104"/>
                <a:gd name="T10" fmla="*/ 7812 w 352"/>
                <a:gd name="T11" fmla="*/ 65 h 104"/>
                <a:gd name="T12" fmla="*/ 8141 w 352"/>
                <a:gd name="T13" fmla="*/ 0 h 104"/>
                <a:gd name="T14" fmla="*/ 23305 w 352"/>
                <a:gd name="T15" fmla="*/ 2447 h 104"/>
                <a:gd name="T16" fmla="*/ 23698 w 352"/>
                <a:gd name="T17" fmla="*/ 2724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2"/>
                <a:gd name="T28" fmla="*/ 0 h 104"/>
                <a:gd name="T29" fmla="*/ 352 w 352"/>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2" h="104">
                  <a:moveTo>
                    <a:pt x="352" y="40"/>
                  </a:moveTo>
                  <a:cubicBezTo>
                    <a:pt x="258" y="104"/>
                    <a:pt x="258" y="104"/>
                    <a:pt x="258" y="104"/>
                  </a:cubicBezTo>
                  <a:cubicBezTo>
                    <a:pt x="152" y="88"/>
                    <a:pt x="17" y="59"/>
                    <a:pt x="8" y="58"/>
                  </a:cubicBezTo>
                  <a:cubicBezTo>
                    <a:pt x="3" y="57"/>
                    <a:pt x="1" y="62"/>
                    <a:pt x="1" y="62"/>
                  </a:cubicBezTo>
                  <a:cubicBezTo>
                    <a:pt x="1" y="62"/>
                    <a:pt x="0" y="57"/>
                    <a:pt x="4" y="55"/>
                  </a:cubicBezTo>
                  <a:cubicBezTo>
                    <a:pt x="7" y="53"/>
                    <a:pt x="111" y="5"/>
                    <a:pt x="116" y="1"/>
                  </a:cubicBezTo>
                  <a:cubicBezTo>
                    <a:pt x="118" y="0"/>
                    <a:pt x="121" y="0"/>
                    <a:pt x="121" y="0"/>
                  </a:cubicBezTo>
                  <a:cubicBezTo>
                    <a:pt x="121" y="0"/>
                    <a:pt x="343" y="36"/>
                    <a:pt x="346" y="36"/>
                  </a:cubicBezTo>
                  <a:cubicBezTo>
                    <a:pt x="351" y="37"/>
                    <a:pt x="352" y="40"/>
                    <a:pt x="352" y="40"/>
                  </a:cubicBezTo>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4" name="Freeform 121"/>
            <p:cNvSpPr>
              <a:spLocks noChangeAspect="1"/>
            </p:cNvSpPr>
            <p:nvPr/>
          </p:nvSpPr>
          <p:spPr bwMode="auto">
            <a:xfrm>
              <a:off x="5179" y="1762"/>
              <a:ext cx="200" cy="133"/>
            </a:xfrm>
            <a:custGeom>
              <a:avLst/>
              <a:gdLst>
                <a:gd name="T0" fmla="*/ 6596 w 99"/>
                <a:gd name="T1" fmla="*/ 64 h 66"/>
                <a:gd name="T2" fmla="*/ 6661 w 99"/>
                <a:gd name="T3" fmla="*/ 64 h 66"/>
                <a:gd name="T4" fmla="*/ 6596 w 99"/>
                <a:gd name="T5" fmla="*/ 0 h 66"/>
                <a:gd name="T6" fmla="*/ 0 w 99"/>
                <a:gd name="T7" fmla="*/ 4288 h 66"/>
                <a:gd name="T8" fmla="*/ 196 w 99"/>
                <a:gd name="T9" fmla="*/ 4417 h 66"/>
                <a:gd name="T10" fmla="*/ 6596 w 99"/>
                <a:gd name="T11" fmla="*/ 64 h 66"/>
                <a:gd name="T12" fmla="*/ 0 60000 65536"/>
                <a:gd name="T13" fmla="*/ 0 60000 65536"/>
                <a:gd name="T14" fmla="*/ 0 60000 65536"/>
                <a:gd name="T15" fmla="*/ 0 60000 65536"/>
                <a:gd name="T16" fmla="*/ 0 60000 65536"/>
                <a:gd name="T17" fmla="*/ 0 60000 65536"/>
                <a:gd name="T18" fmla="*/ 0 w 99"/>
                <a:gd name="T19" fmla="*/ 0 h 66"/>
                <a:gd name="T20" fmla="*/ 99 w 9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99" h="66">
                  <a:moveTo>
                    <a:pt x="97" y="1"/>
                  </a:moveTo>
                  <a:cubicBezTo>
                    <a:pt x="97" y="1"/>
                    <a:pt x="97" y="1"/>
                    <a:pt x="98" y="1"/>
                  </a:cubicBezTo>
                  <a:cubicBezTo>
                    <a:pt x="98" y="1"/>
                    <a:pt x="99" y="1"/>
                    <a:pt x="97" y="0"/>
                  </a:cubicBezTo>
                  <a:cubicBezTo>
                    <a:pt x="93" y="0"/>
                    <a:pt x="0" y="64"/>
                    <a:pt x="0" y="64"/>
                  </a:cubicBezTo>
                  <a:cubicBezTo>
                    <a:pt x="3" y="66"/>
                    <a:pt x="3" y="66"/>
                    <a:pt x="3" y="66"/>
                  </a:cubicBezTo>
                  <a:cubicBezTo>
                    <a:pt x="97" y="1"/>
                    <a:pt x="97" y="1"/>
                    <a:pt x="97" y="1"/>
                  </a:cubicBezTo>
                </a:path>
              </a:pathLst>
            </a:custGeom>
            <a:solidFill>
              <a:srgbClr val="5B7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5" name="Freeform 122"/>
            <p:cNvSpPr>
              <a:spLocks noChangeAspect="1"/>
            </p:cNvSpPr>
            <p:nvPr/>
          </p:nvSpPr>
          <p:spPr bwMode="auto">
            <a:xfrm>
              <a:off x="4669" y="1798"/>
              <a:ext cx="524" cy="184"/>
            </a:xfrm>
            <a:custGeom>
              <a:avLst/>
              <a:gdLst>
                <a:gd name="T0" fmla="*/ 17092 w 260"/>
                <a:gd name="T1" fmla="*/ 3009 h 91"/>
                <a:gd name="T2" fmla="*/ 460 w 260"/>
                <a:gd name="T3" fmla="*/ 65 h 91"/>
                <a:gd name="T4" fmla="*/ 0 w 260"/>
                <a:gd name="T5" fmla="*/ 265 h 91"/>
                <a:gd name="T6" fmla="*/ 0 w 260"/>
                <a:gd name="T7" fmla="*/ 2257 h 91"/>
                <a:gd name="T8" fmla="*/ 460 w 260"/>
                <a:gd name="T9" fmla="*/ 2877 h 91"/>
                <a:gd name="T10" fmla="*/ 16768 w 260"/>
                <a:gd name="T11" fmla="*/ 6084 h 91"/>
                <a:gd name="T12" fmla="*/ 17421 w 260"/>
                <a:gd name="T13" fmla="*/ 5680 h 91"/>
                <a:gd name="T14" fmla="*/ 17421 w 260"/>
                <a:gd name="T15" fmla="*/ 3480 h 91"/>
                <a:gd name="T16" fmla="*/ 17092 w 260"/>
                <a:gd name="T17" fmla="*/ 3009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
                <a:gd name="T28" fmla="*/ 0 h 91"/>
                <a:gd name="T29" fmla="*/ 260 w 260"/>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 h="91">
                  <a:moveTo>
                    <a:pt x="255" y="44"/>
                  </a:moveTo>
                  <a:cubicBezTo>
                    <a:pt x="153" y="28"/>
                    <a:pt x="15" y="2"/>
                    <a:pt x="7" y="1"/>
                  </a:cubicBezTo>
                  <a:cubicBezTo>
                    <a:pt x="0" y="0"/>
                    <a:pt x="0" y="4"/>
                    <a:pt x="0" y="4"/>
                  </a:cubicBezTo>
                  <a:cubicBezTo>
                    <a:pt x="0" y="4"/>
                    <a:pt x="0" y="24"/>
                    <a:pt x="0" y="33"/>
                  </a:cubicBezTo>
                  <a:cubicBezTo>
                    <a:pt x="0" y="41"/>
                    <a:pt x="2" y="40"/>
                    <a:pt x="7" y="42"/>
                  </a:cubicBezTo>
                  <a:cubicBezTo>
                    <a:pt x="9" y="42"/>
                    <a:pt x="219" y="83"/>
                    <a:pt x="250" y="89"/>
                  </a:cubicBezTo>
                  <a:cubicBezTo>
                    <a:pt x="258" y="91"/>
                    <a:pt x="260" y="83"/>
                    <a:pt x="260" y="83"/>
                  </a:cubicBezTo>
                  <a:cubicBezTo>
                    <a:pt x="260" y="83"/>
                    <a:pt x="260" y="56"/>
                    <a:pt x="260" y="51"/>
                  </a:cubicBezTo>
                  <a:cubicBezTo>
                    <a:pt x="260" y="47"/>
                    <a:pt x="256" y="44"/>
                    <a:pt x="255" y="44"/>
                  </a:cubicBezTo>
                  <a:close/>
                </a:path>
              </a:pathLst>
            </a:custGeom>
            <a:solidFill>
              <a:srgbClr val="8AA5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6" name="Freeform 123"/>
            <p:cNvSpPr>
              <a:spLocks noChangeAspect="1"/>
            </p:cNvSpPr>
            <p:nvPr/>
          </p:nvSpPr>
          <p:spPr bwMode="auto">
            <a:xfrm>
              <a:off x="4680" y="1808"/>
              <a:ext cx="503" cy="164"/>
            </a:xfrm>
            <a:custGeom>
              <a:avLst/>
              <a:gdLst>
                <a:gd name="T0" fmla="*/ 16257 w 250"/>
                <a:gd name="T1" fmla="*/ 2956 h 81"/>
                <a:gd name="T2" fmla="*/ 457 w 250"/>
                <a:gd name="T3" fmla="*/ 65 h 81"/>
                <a:gd name="T4" fmla="*/ 0 w 250"/>
                <a:gd name="T5" fmla="*/ 200 h 81"/>
                <a:gd name="T6" fmla="*/ 0 w 250"/>
                <a:gd name="T7" fmla="*/ 1529 h 81"/>
                <a:gd name="T8" fmla="*/ 523 w 250"/>
                <a:gd name="T9" fmla="*/ 2284 h 81"/>
                <a:gd name="T10" fmla="*/ 15929 w 250"/>
                <a:gd name="T11" fmla="*/ 5444 h 81"/>
                <a:gd name="T12" fmla="*/ 16517 w 250"/>
                <a:gd name="T13" fmla="*/ 4908 h 81"/>
                <a:gd name="T14" fmla="*/ 16517 w 250"/>
                <a:gd name="T15" fmla="*/ 3361 h 81"/>
                <a:gd name="T16" fmla="*/ 16257 w 250"/>
                <a:gd name="T17" fmla="*/ 2956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81"/>
                <a:gd name="T29" fmla="*/ 250 w 250"/>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81">
                  <a:moveTo>
                    <a:pt x="245" y="43"/>
                  </a:moveTo>
                  <a:cubicBezTo>
                    <a:pt x="150" y="28"/>
                    <a:pt x="15" y="2"/>
                    <a:pt x="7" y="1"/>
                  </a:cubicBezTo>
                  <a:cubicBezTo>
                    <a:pt x="1" y="0"/>
                    <a:pt x="0" y="3"/>
                    <a:pt x="0" y="3"/>
                  </a:cubicBezTo>
                  <a:cubicBezTo>
                    <a:pt x="0" y="3"/>
                    <a:pt x="0" y="13"/>
                    <a:pt x="0" y="22"/>
                  </a:cubicBezTo>
                  <a:cubicBezTo>
                    <a:pt x="0" y="32"/>
                    <a:pt x="0" y="31"/>
                    <a:pt x="8" y="33"/>
                  </a:cubicBezTo>
                  <a:cubicBezTo>
                    <a:pt x="10" y="34"/>
                    <a:pt x="211" y="73"/>
                    <a:pt x="240" y="79"/>
                  </a:cubicBezTo>
                  <a:cubicBezTo>
                    <a:pt x="250" y="81"/>
                    <a:pt x="249" y="71"/>
                    <a:pt x="249" y="71"/>
                  </a:cubicBezTo>
                  <a:cubicBezTo>
                    <a:pt x="249" y="71"/>
                    <a:pt x="249" y="54"/>
                    <a:pt x="249" y="49"/>
                  </a:cubicBezTo>
                  <a:cubicBezTo>
                    <a:pt x="249" y="46"/>
                    <a:pt x="249" y="43"/>
                    <a:pt x="245" y="43"/>
                  </a:cubicBezTo>
                  <a:close/>
                </a:path>
              </a:pathLst>
            </a:custGeom>
            <a:solidFill>
              <a:srgbClr val="5B7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7" name="Freeform 124"/>
            <p:cNvSpPr>
              <a:spLocks noChangeAspect="1"/>
            </p:cNvSpPr>
            <p:nvPr/>
          </p:nvSpPr>
          <p:spPr bwMode="auto">
            <a:xfrm>
              <a:off x="4688" y="1821"/>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8" name="Freeform 125"/>
            <p:cNvSpPr>
              <a:spLocks noChangeAspect="1"/>
            </p:cNvSpPr>
            <p:nvPr/>
          </p:nvSpPr>
          <p:spPr bwMode="auto">
            <a:xfrm>
              <a:off x="4688" y="1821"/>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9" name="Freeform 126"/>
            <p:cNvSpPr>
              <a:spLocks noChangeAspect="1"/>
            </p:cNvSpPr>
            <p:nvPr/>
          </p:nvSpPr>
          <p:spPr bwMode="auto">
            <a:xfrm>
              <a:off x="4688" y="1833"/>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0" name="Freeform 127"/>
            <p:cNvSpPr>
              <a:spLocks noChangeAspect="1"/>
            </p:cNvSpPr>
            <p:nvPr/>
          </p:nvSpPr>
          <p:spPr bwMode="auto">
            <a:xfrm>
              <a:off x="4688" y="1833"/>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1" name="Freeform 128"/>
            <p:cNvSpPr>
              <a:spLocks noChangeAspect="1"/>
            </p:cNvSpPr>
            <p:nvPr/>
          </p:nvSpPr>
          <p:spPr bwMode="auto">
            <a:xfrm>
              <a:off x="4849" y="1853"/>
              <a:ext cx="320" cy="97"/>
            </a:xfrm>
            <a:custGeom>
              <a:avLst/>
              <a:gdLst>
                <a:gd name="T0" fmla="*/ 0 w 320"/>
                <a:gd name="T1" fmla="*/ 0 h 97"/>
                <a:gd name="T2" fmla="*/ 0 w 320"/>
                <a:gd name="T3" fmla="*/ 38 h 97"/>
                <a:gd name="T4" fmla="*/ 320 w 320"/>
                <a:gd name="T5" fmla="*/ 97 h 97"/>
                <a:gd name="T6" fmla="*/ 320 w 320"/>
                <a:gd name="T7" fmla="*/ 58 h 97"/>
                <a:gd name="T8" fmla="*/ 0 w 320"/>
                <a:gd name="T9" fmla="*/ 0 h 97"/>
                <a:gd name="T10" fmla="*/ 0 60000 65536"/>
                <a:gd name="T11" fmla="*/ 0 60000 65536"/>
                <a:gd name="T12" fmla="*/ 0 60000 65536"/>
                <a:gd name="T13" fmla="*/ 0 60000 65536"/>
                <a:gd name="T14" fmla="*/ 0 60000 65536"/>
                <a:gd name="T15" fmla="*/ 0 w 320"/>
                <a:gd name="T16" fmla="*/ 0 h 97"/>
                <a:gd name="T17" fmla="*/ 320 w 320"/>
                <a:gd name="T18" fmla="*/ 97 h 97"/>
              </a:gdLst>
              <a:ahLst/>
              <a:cxnLst>
                <a:cxn ang="T10">
                  <a:pos x="T0" y="T1"/>
                </a:cxn>
                <a:cxn ang="T11">
                  <a:pos x="T2" y="T3"/>
                </a:cxn>
                <a:cxn ang="T12">
                  <a:pos x="T4" y="T5"/>
                </a:cxn>
                <a:cxn ang="T13">
                  <a:pos x="T6" y="T7"/>
                </a:cxn>
                <a:cxn ang="T14">
                  <a:pos x="T8" y="T9"/>
                </a:cxn>
              </a:cxnLst>
              <a:rect l="T15" t="T16" r="T17" b="T18"/>
              <a:pathLst>
                <a:path w="320" h="97">
                  <a:moveTo>
                    <a:pt x="0" y="0"/>
                  </a:moveTo>
                  <a:lnTo>
                    <a:pt x="0" y="38"/>
                  </a:lnTo>
                  <a:lnTo>
                    <a:pt x="320" y="97"/>
                  </a:lnTo>
                  <a:lnTo>
                    <a:pt x="320" y="58"/>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2" name="Freeform 129"/>
            <p:cNvSpPr>
              <a:spLocks noChangeAspect="1"/>
            </p:cNvSpPr>
            <p:nvPr/>
          </p:nvSpPr>
          <p:spPr bwMode="auto">
            <a:xfrm>
              <a:off x="4849" y="1853"/>
              <a:ext cx="320" cy="97"/>
            </a:xfrm>
            <a:custGeom>
              <a:avLst/>
              <a:gdLst>
                <a:gd name="T0" fmla="*/ 0 w 320"/>
                <a:gd name="T1" fmla="*/ 0 h 97"/>
                <a:gd name="T2" fmla="*/ 0 w 320"/>
                <a:gd name="T3" fmla="*/ 38 h 97"/>
                <a:gd name="T4" fmla="*/ 320 w 320"/>
                <a:gd name="T5" fmla="*/ 97 h 97"/>
                <a:gd name="T6" fmla="*/ 320 w 320"/>
                <a:gd name="T7" fmla="*/ 58 h 97"/>
                <a:gd name="T8" fmla="*/ 0 w 320"/>
                <a:gd name="T9" fmla="*/ 0 h 97"/>
                <a:gd name="T10" fmla="*/ 0 60000 65536"/>
                <a:gd name="T11" fmla="*/ 0 60000 65536"/>
                <a:gd name="T12" fmla="*/ 0 60000 65536"/>
                <a:gd name="T13" fmla="*/ 0 60000 65536"/>
                <a:gd name="T14" fmla="*/ 0 60000 65536"/>
                <a:gd name="T15" fmla="*/ 0 w 320"/>
                <a:gd name="T16" fmla="*/ 0 h 97"/>
                <a:gd name="T17" fmla="*/ 320 w 320"/>
                <a:gd name="T18" fmla="*/ 97 h 97"/>
              </a:gdLst>
              <a:ahLst/>
              <a:cxnLst>
                <a:cxn ang="T10">
                  <a:pos x="T0" y="T1"/>
                </a:cxn>
                <a:cxn ang="T11">
                  <a:pos x="T2" y="T3"/>
                </a:cxn>
                <a:cxn ang="T12">
                  <a:pos x="T4" y="T5"/>
                </a:cxn>
                <a:cxn ang="T13">
                  <a:pos x="T6" y="T7"/>
                </a:cxn>
                <a:cxn ang="T14">
                  <a:pos x="T8" y="T9"/>
                </a:cxn>
              </a:cxnLst>
              <a:rect l="T15" t="T16" r="T17" b="T18"/>
              <a:pathLst>
                <a:path w="320" h="97">
                  <a:moveTo>
                    <a:pt x="0" y="0"/>
                  </a:moveTo>
                  <a:lnTo>
                    <a:pt x="0" y="38"/>
                  </a:lnTo>
                  <a:lnTo>
                    <a:pt x="320" y="97"/>
                  </a:lnTo>
                  <a:lnTo>
                    <a:pt x="320" y="5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3" name="Freeform 130"/>
            <p:cNvSpPr>
              <a:spLocks noChangeAspect="1"/>
            </p:cNvSpPr>
            <p:nvPr/>
          </p:nvSpPr>
          <p:spPr bwMode="auto">
            <a:xfrm>
              <a:off x="4688" y="1845"/>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4" name="Freeform 131"/>
            <p:cNvSpPr>
              <a:spLocks noChangeAspect="1"/>
            </p:cNvSpPr>
            <p:nvPr/>
          </p:nvSpPr>
          <p:spPr bwMode="auto">
            <a:xfrm>
              <a:off x="4688" y="1845"/>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5" name="Freeform 132"/>
            <p:cNvSpPr>
              <a:spLocks noChangeAspect="1"/>
            </p:cNvSpPr>
            <p:nvPr/>
          </p:nvSpPr>
          <p:spPr bwMode="auto">
            <a:xfrm>
              <a:off x="4688" y="1857"/>
              <a:ext cx="137" cy="32"/>
            </a:xfrm>
            <a:custGeom>
              <a:avLst/>
              <a:gdLst>
                <a:gd name="T0" fmla="*/ 0 w 137"/>
                <a:gd name="T1" fmla="*/ 0 h 32"/>
                <a:gd name="T2" fmla="*/ 0 w 137"/>
                <a:gd name="T3" fmla="*/ 6 h 32"/>
                <a:gd name="T4" fmla="*/ 137 w 137"/>
                <a:gd name="T5" fmla="*/ 32 h 32"/>
                <a:gd name="T6" fmla="*/ 137 w 137"/>
                <a:gd name="T7" fmla="*/ 26 h 32"/>
                <a:gd name="T8" fmla="*/ 0 w 137"/>
                <a:gd name="T9" fmla="*/ 0 h 32"/>
                <a:gd name="T10" fmla="*/ 0 60000 65536"/>
                <a:gd name="T11" fmla="*/ 0 60000 65536"/>
                <a:gd name="T12" fmla="*/ 0 60000 65536"/>
                <a:gd name="T13" fmla="*/ 0 60000 65536"/>
                <a:gd name="T14" fmla="*/ 0 60000 65536"/>
                <a:gd name="T15" fmla="*/ 0 w 137"/>
                <a:gd name="T16" fmla="*/ 0 h 32"/>
                <a:gd name="T17" fmla="*/ 137 w 137"/>
                <a:gd name="T18" fmla="*/ 32 h 32"/>
              </a:gdLst>
              <a:ahLst/>
              <a:cxnLst>
                <a:cxn ang="T10">
                  <a:pos x="T0" y="T1"/>
                </a:cxn>
                <a:cxn ang="T11">
                  <a:pos x="T2" y="T3"/>
                </a:cxn>
                <a:cxn ang="T12">
                  <a:pos x="T4" y="T5"/>
                </a:cxn>
                <a:cxn ang="T13">
                  <a:pos x="T6" y="T7"/>
                </a:cxn>
                <a:cxn ang="T14">
                  <a:pos x="T8" y="T9"/>
                </a:cxn>
              </a:cxnLst>
              <a:rect l="T15" t="T16" r="T17" b="T18"/>
              <a:pathLst>
                <a:path w="137" h="32">
                  <a:moveTo>
                    <a:pt x="0" y="0"/>
                  </a:moveTo>
                  <a:lnTo>
                    <a:pt x="0" y="6"/>
                  </a:lnTo>
                  <a:lnTo>
                    <a:pt x="137" y="32"/>
                  </a:lnTo>
                  <a:lnTo>
                    <a:pt x="137" y="26"/>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6" name="Freeform 133"/>
            <p:cNvSpPr>
              <a:spLocks noChangeAspect="1"/>
            </p:cNvSpPr>
            <p:nvPr/>
          </p:nvSpPr>
          <p:spPr bwMode="auto">
            <a:xfrm>
              <a:off x="4688" y="1857"/>
              <a:ext cx="137" cy="32"/>
            </a:xfrm>
            <a:custGeom>
              <a:avLst/>
              <a:gdLst>
                <a:gd name="T0" fmla="*/ 0 w 137"/>
                <a:gd name="T1" fmla="*/ 0 h 32"/>
                <a:gd name="T2" fmla="*/ 0 w 137"/>
                <a:gd name="T3" fmla="*/ 6 h 32"/>
                <a:gd name="T4" fmla="*/ 137 w 137"/>
                <a:gd name="T5" fmla="*/ 32 h 32"/>
                <a:gd name="T6" fmla="*/ 137 w 137"/>
                <a:gd name="T7" fmla="*/ 26 h 32"/>
                <a:gd name="T8" fmla="*/ 0 w 137"/>
                <a:gd name="T9" fmla="*/ 0 h 32"/>
                <a:gd name="T10" fmla="*/ 0 60000 65536"/>
                <a:gd name="T11" fmla="*/ 0 60000 65536"/>
                <a:gd name="T12" fmla="*/ 0 60000 65536"/>
                <a:gd name="T13" fmla="*/ 0 60000 65536"/>
                <a:gd name="T14" fmla="*/ 0 60000 65536"/>
                <a:gd name="T15" fmla="*/ 0 w 137"/>
                <a:gd name="T16" fmla="*/ 0 h 32"/>
                <a:gd name="T17" fmla="*/ 137 w 137"/>
                <a:gd name="T18" fmla="*/ 32 h 32"/>
              </a:gdLst>
              <a:ahLst/>
              <a:cxnLst>
                <a:cxn ang="T10">
                  <a:pos x="T0" y="T1"/>
                </a:cxn>
                <a:cxn ang="T11">
                  <a:pos x="T2" y="T3"/>
                </a:cxn>
                <a:cxn ang="T12">
                  <a:pos x="T4" y="T5"/>
                </a:cxn>
                <a:cxn ang="T13">
                  <a:pos x="T6" y="T7"/>
                </a:cxn>
                <a:cxn ang="T14">
                  <a:pos x="T8" y="T9"/>
                </a:cxn>
              </a:cxnLst>
              <a:rect l="T15" t="T16" r="T17" b="T18"/>
              <a:pathLst>
                <a:path w="137" h="32">
                  <a:moveTo>
                    <a:pt x="0" y="0"/>
                  </a:moveTo>
                  <a:lnTo>
                    <a:pt x="0" y="6"/>
                  </a:lnTo>
                  <a:lnTo>
                    <a:pt x="137" y="32"/>
                  </a:lnTo>
                  <a:lnTo>
                    <a:pt x="137"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7" name="Freeform 134"/>
            <p:cNvSpPr>
              <a:spLocks noChangeAspect="1"/>
            </p:cNvSpPr>
            <p:nvPr/>
          </p:nvSpPr>
          <p:spPr bwMode="auto">
            <a:xfrm>
              <a:off x="4855" y="1861"/>
              <a:ext cx="32" cy="26"/>
            </a:xfrm>
            <a:custGeom>
              <a:avLst/>
              <a:gdLst>
                <a:gd name="T0" fmla="*/ 0 w 32"/>
                <a:gd name="T1" fmla="*/ 0 h 26"/>
                <a:gd name="T2" fmla="*/ 32 w 32"/>
                <a:gd name="T3" fmla="*/ 6 h 26"/>
                <a:gd name="T4" fmla="*/ 32 w 32"/>
                <a:gd name="T5" fmla="*/ 16 h 26"/>
                <a:gd name="T6" fmla="*/ 24 w 32"/>
                <a:gd name="T7" fmla="*/ 16 h 26"/>
                <a:gd name="T8" fmla="*/ 24 w 32"/>
                <a:gd name="T9" fmla="*/ 26 h 26"/>
                <a:gd name="T10" fmla="*/ 8 w 32"/>
                <a:gd name="T11" fmla="*/ 24 h 26"/>
                <a:gd name="T12" fmla="*/ 8 w 32"/>
                <a:gd name="T13" fmla="*/ 12 h 26"/>
                <a:gd name="T14" fmla="*/ 0 w 32"/>
                <a:gd name="T15" fmla="*/ 12 h 26"/>
                <a:gd name="T16" fmla="*/ 0 w 32"/>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6"/>
                <a:gd name="T29" fmla="*/ 32 w 32"/>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6">
                  <a:moveTo>
                    <a:pt x="0" y="0"/>
                  </a:moveTo>
                  <a:lnTo>
                    <a:pt x="32" y="6"/>
                  </a:lnTo>
                  <a:lnTo>
                    <a:pt x="32" y="16"/>
                  </a:lnTo>
                  <a:lnTo>
                    <a:pt x="24" y="16"/>
                  </a:lnTo>
                  <a:lnTo>
                    <a:pt x="24" y="26"/>
                  </a:lnTo>
                  <a:lnTo>
                    <a:pt x="8" y="24"/>
                  </a:lnTo>
                  <a:lnTo>
                    <a:pt x="8"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8" name="Freeform 135"/>
            <p:cNvSpPr>
              <a:spLocks noChangeAspect="1"/>
            </p:cNvSpPr>
            <p:nvPr/>
          </p:nvSpPr>
          <p:spPr bwMode="auto">
            <a:xfrm>
              <a:off x="4895" y="1869"/>
              <a:ext cx="30" cy="26"/>
            </a:xfrm>
            <a:custGeom>
              <a:avLst/>
              <a:gdLst>
                <a:gd name="T0" fmla="*/ 0 w 30"/>
                <a:gd name="T1" fmla="*/ 0 h 26"/>
                <a:gd name="T2" fmla="*/ 30 w 30"/>
                <a:gd name="T3" fmla="*/ 6 h 26"/>
                <a:gd name="T4" fmla="*/ 30 w 30"/>
                <a:gd name="T5" fmla="*/ 16 h 26"/>
                <a:gd name="T6" fmla="*/ 24 w 30"/>
                <a:gd name="T7" fmla="*/ 16 h 26"/>
                <a:gd name="T8" fmla="*/ 24 w 30"/>
                <a:gd name="T9" fmla="*/ 26 h 26"/>
                <a:gd name="T10" fmla="*/ 6 w 30"/>
                <a:gd name="T11" fmla="*/ 22 h 26"/>
                <a:gd name="T12" fmla="*/ 6 w 30"/>
                <a:gd name="T13" fmla="*/ 12 h 26"/>
                <a:gd name="T14" fmla="*/ 0 w 30"/>
                <a:gd name="T15" fmla="*/ 12 h 26"/>
                <a:gd name="T16" fmla="*/ 0 w 3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6"/>
                <a:gd name="T29" fmla="*/ 30 w 3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6">
                  <a:moveTo>
                    <a:pt x="0" y="0"/>
                  </a:moveTo>
                  <a:lnTo>
                    <a:pt x="30" y="6"/>
                  </a:lnTo>
                  <a:lnTo>
                    <a:pt x="30" y="16"/>
                  </a:lnTo>
                  <a:lnTo>
                    <a:pt x="24" y="16"/>
                  </a:lnTo>
                  <a:lnTo>
                    <a:pt x="24" y="26"/>
                  </a:lnTo>
                  <a:lnTo>
                    <a:pt x="6" y="22"/>
                  </a:lnTo>
                  <a:lnTo>
                    <a:pt x="6"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9" name="Freeform 136"/>
            <p:cNvSpPr>
              <a:spLocks noChangeAspect="1"/>
            </p:cNvSpPr>
            <p:nvPr/>
          </p:nvSpPr>
          <p:spPr bwMode="auto">
            <a:xfrm>
              <a:off x="4934" y="1877"/>
              <a:ext cx="32" cy="26"/>
            </a:xfrm>
            <a:custGeom>
              <a:avLst/>
              <a:gdLst>
                <a:gd name="T0" fmla="*/ 0 w 32"/>
                <a:gd name="T1" fmla="*/ 0 h 26"/>
                <a:gd name="T2" fmla="*/ 32 w 32"/>
                <a:gd name="T3" fmla="*/ 6 h 26"/>
                <a:gd name="T4" fmla="*/ 32 w 32"/>
                <a:gd name="T5" fmla="*/ 16 h 26"/>
                <a:gd name="T6" fmla="*/ 24 w 32"/>
                <a:gd name="T7" fmla="*/ 14 h 26"/>
                <a:gd name="T8" fmla="*/ 24 w 32"/>
                <a:gd name="T9" fmla="*/ 26 h 26"/>
                <a:gd name="T10" fmla="*/ 8 w 32"/>
                <a:gd name="T11" fmla="*/ 22 h 26"/>
                <a:gd name="T12" fmla="*/ 8 w 32"/>
                <a:gd name="T13" fmla="*/ 12 h 26"/>
                <a:gd name="T14" fmla="*/ 0 w 32"/>
                <a:gd name="T15" fmla="*/ 10 h 26"/>
                <a:gd name="T16" fmla="*/ 0 w 32"/>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6"/>
                <a:gd name="T29" fmla="*/ 32 w 32"/>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6">
                  <a:moveTo>
                    <a:pt x="0" y="0"/>
                  </a:moveTo>
                  <a:lnTo>
                    <a:pt x="32" y="6"/>
                  </a:lnTo>
                  <a:lnTo>
                    <a:pt x="32" y="16"/>
                  </a:lnTo>
                  <a:lnTo>
                    <a:pt x="24" y="14"/>
                  </a:lnTo>
                  <a:lnTo>
                    <a:pt x="24" y="26"/>
                  </a:lnTo>
                  <a:lnTo>
                    <a:pt x="8" y="22"/>
                  </a:lnTo>
                  <a:lnTo>
                    <a:pt x="8"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0" name="Freeform 137"/>
            <p:cNvSpPr>
              <a:spLocks noChangeAspect="1"/>
            </p:cNvSpPr>
            <p:nvPr/>
          </p:nvSpPr>
          <p:spPr bwMode="auto">
            <a:xfrm>
              <a:off x="4972" y="1885"/>
              <a:ext cx="32" cy="24"/>
            </a:xfrm>
            <a:custGeom>
              <a:avLst/>
              <a:gdLst>
                <a:gd name="T0" fmla="*/ 0 w 32"/>
                <a:gd name="T1" fmla="*/ 0 h 24"/>
                <a:gd name="T2" fmla="*/ 32 w 32"/>
                <a:gd name="T3" fmla="*/ 4 h 24"/>
                <a:gd name="T4" fmla="*/ 32 w 32"/>
                <a:gd name="T5" fmla="*/ 16 h 24"/>
                <a:gd name="T6" fmla="*/ 24 w 32"/>
                <a:gd name="T7" fmla="*/ 14 h 24"/>
                <a:gd name="T8" fmla="*/ 24 w 32"/>
                <a:gd name="T9" fmla="*/ 24 h 24"/>
                <a:gd name="T10" fmla="*/ 8 w 32"/>
                <a:gd name="T11" fmla="*/ 22 h 24"/>
                <a:gd name="T12" fmla="*/ 8 w 32"/>
                <a:gd name="T13" fmla="*/ 12 h 24"/>
                <a:gd name="T14" fmla="*/ 0 w 32"/>
                <a:gd name="T15" fmla="*/ 10 h 24"/>
                <a:gd name="T16" fmla="*/ 0 w 3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0" y="0"/>
                  </a:moveTo>
                  <a:lnTo>
                    <a:pt x="32" y="4"/>
                  </a:lnTo>
                  <a:lnTo>
                    <a:pt x="32" y="16"/>
                  </a:lnTo>
                  <a:lnTo>
                    <a:pt x="24" y="14"/>
                  </a:lnTo>
                  <a:lnTo>
                    <a:pt x="24" y="24"/>
                  </a:lnTo>
                  <a:lnTo>
                    <a:pt x="8" y="22"/>
                  </a:lnTo>
                  <a:lnTo>
                    <a:pt x="8"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1" name="Freeform 138"/>
            <p:cNvSpPr>
              <a:spLocks noChangeAspect="1"/>
            </p:cNvSpPr>
            <p:nvPr/>
          </p:nvSpPr>
          <p:spPr bwMode="auto">
            <a:xfrm>
              <a:off x="5012" y="1893"/>
              <a:ext cx="30" cy="24"/>
            </a:xfrm>
            <a:custGeom>
              <a:avLst/>
              <a:gdLst>
                <a:gd name="T0" fmla="*/ 0 w 30"/>
                <a:gd name="T1" fmla="*/ 0 h 24"/>
                <a:gd name="T2" fmla="*/ 30 w 30"/>
                <a:gd name="T3" fmla="*/ 4 h 24"/>
                <a:gd name="T4" fmla="*/ 30 w 30"/>
                <a:gd name="T5" fmla="*/ 16 h 24"/>
                <a:gd name="T6" fmla="*/ 24 w 30"/>
                <a:gd name="T7" fmla="*/ 14 h 24"/>
                <a:gd name="T8" fmla="*/ 24 w 30"/>
                <a:gd name="T9" fmla="*/ 24 h 24"/>
                <a:gd name="T10" fmla="*/ 6 w 30"/>
                <a:gd name="T11" fmla="*/ 22 h 24"/>
                <a:gd name="T12" fmla="*/ 6 w 30"/>
                <a:gd name="T13" fmla="*/ 12 h 24"/>
                <a:gd name="T14" fmla="*/ 0 w 30"/>
                <a:gd name="T15" fmla="*/ 10 h 24"/>
                <a:gd name="T16" fmla="*/ 0 w 3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4"/>
                <a:gd name="T29" fmla="*/ 30 w 3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4">
                  <a:moveTo>
                    <a:pt x="0" y="0"/>
                  </a:moveTo>
                  <a:lnTo>
                    <a:pt x="30" y="4"/>
                  </a:lnTo>
                  <a:lnTo>
                    <a:pt x="30" y="16"/>
                  </a:lnTo>
                  <a:lnTo>
                    <a:pt x="24" y="14"/>
                  </a:lnTo>
                  <a:lnTo>
                    <a:pt x="24" y="24"/>
                  </a:lnTo>
                  <a:lnTo>
                    <a:pt x="6" y="22"/>
                  </a:lnTo>
                  <a:lnTo>
                    <a:pt x="6"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2" name="Freeform 139"/>
            <p:cNvSpPr>
              <a:spLocks noChangeAspect="1"/>
            </p:cNvSpPr>
            <p:nvPr/>
          </p:nvSpPr>
          <p:spPr bwMode="auto">
            <a:xfrm>
              <a:off x="5052" y="1901"/>
              <a:ext cx="33" cy="24"/>
            </a:xfrm>
            <a:custGeom>
              <a:avLst/>
              <a:gdLst>
                <a:gd name="T0" fmla="*/ 0 w 33"/>
                <a:gd name="T1" fmla="*/ 0 h 24"/>
                <a:gd name="T2" fmla="*/ 33 w 33"/>
                <a:gd name="T3" fmla="*/ 4 h 24"/>
                <a:gd name="T4" fmla="*/ 33 w 33"/>
                <a:gd name="T5" fmla="*/ 16 h 24"/>
                <a:gd name="T6" fmla="*/ 25 w 33"/>
                <a:gd name="T7" fmla="*/ 14 h 24"/>
                <a:gd name="T8" fmla="*/ 25 w 33"/>
                <a:gd name="T9" fmla="*/ 24 h 24"/>
                <a:gd name="T10" fmla="*/ 8 w 33"/>
                <a:gd name="T11" fmla="*/ 22 h 24"/>
                <a:gd name="T12" fmla="*/ 8 w 33"/>
                <a:gd name="T13" fmla="*/ 12 h 24"/>
                <a:gd name="T14" fmla="*/ 0 w 33"/>
                <a:gd name="T15" fmla="*/ 10 h 24"/>
                <a:gd name="T16" fmla="*/ 0 w 3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4"/>
                <a:gd name="T29" fmla="*/ 33 w 33"/>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4">
                  <a:moveTo>
                    <a:pt x="0" y="0"/>
                  </a:moveTo>
                  <a:lnTo>
                    <a:pt x="33" y="4"/>
                  </a:lnTo>
                  <a:lnTo>
                    <a:pt x="33" y="16"/>
                  </a:lnTo>
                  <a:lnTo>
                    <a:pt x="25" y="14"/>
                  </a:lnTo>
                  <a:lnTo>
                    <a:pt x="25" y="24"/>
                  </a:lnTo>
                  <a:lnTo>
                    <a:pt x="8" y="22"/>
                  </a:lnTo>
                  <a:lnTo>
                    <a:pt x="8"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3" name="Freeform 140"/>
            <p:cNvSpPr>
              <a:spLocks noChangeAspect="1"/>
            </p:cNvSpPr>
            <p:nvPr/>
          </p:nvSpPr>
          <p:spPr bwMode="auto">
            <a:xfrm>
              <a:off x="5093" y="1907"/>
              <a:ext cx="30" cy="26"/>
            </a:xfrm>
            <a:custGeom>
              <a:avLst/>
              <a:gdLst>
                <a:gd name="T0" fmla="*/ 0 w 30"/>
                <a:gd name="T1" fmla="*/ 0 h 26"/>
                <a:gd name="T2" fmla="*/ 30 w 30"/>
                <a:gd name="T3" fmla="*/ 6 h 26"/>
                <a:gd name="T4" fmla="*/ 30 w 30"/>
                <a:gd name="T5" fmla="*/ 16 h 26"/>
                <a:gd name="T6" fmla="*/ 22 w 30"/>
                <a:gd name="T7" fmla="*/ 16 h 26"/>
                <a:gd name="T8" fmla="*/ 22 w 30"/>
                <a:gd name="T9" fmla="*/ 26 h 26"/>
                <a:gd name="T10" fmla="*/ 6 w 30"/>
                <a:gd name="T11" fmla="*/ 22 h 26"/>
                <a:gd name="T12" fmla="*/ 6 w 30"/>
                <a:gd name="T13" fmla="*/ 12 h 26"/>
                <a:gd name="T14" fmla="*/ 0 w 30"/>
                <a:gd name="T15" fmla="*/ 12 h 26"/>
                <a:gd name="T16" fmla="*/ 0 w 3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6"/>
                <a:gd name="T29" fmla="*/ 30 w 3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6">
                  <a:moveTo>
                    <a:pt x="0" y="0"/>
                  </a:moveTo>
                  <a:lnTo>
                    <a:pt x="30" y="6"/>
                  </a:lnTo>
                  <a:lnTo>
                    <a:pt x="30" y="16"/>
                  </a:lnTo>
                  <a:lnTo>
                    <a:pt x="22" y="16"/>
                  </a:lnTo>
                  <a:lnTo>
                    <a:pt x="22" y="26"/>
                  </a:lnTo>
                  <a:lnTo>
                    <a:pt x="6" y="22"/>
                  </a:lnTo>
                  <a:lnTo>
                    <a:pt x="6"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4" name="Freeform 141"/>
            <p:cNvSpPr>
              <a:spLocks noChangeAspect="1"/>
            </p:cNvSpPr>
            <p:nvPr/>
          </p:nvSpPr>
          <p:spPr bwMode="auto">
            <a:xfrm>
              <a:off x="5131" y="1913"/>
              <a:ext cx="30" cy="27"/>
            </a:xfrm>
            <a:custGeom>
              <a:avLst/>
              <a:gdLst>
                <a:gd name="T0" fmla="*/ 0 w 30"/>
                <a:gd name="T1" fmla="*/ 0 h 27"/>
                <a:gd name="T2" fmla="*/ 30 w 30"/>
                <a:gd name="T3" fmla="*/ 6 h 27"/>
                <a:gd name="T4" fmla="*/ 30 w 30"/>
                <a:gd name="T5" fmla="*/ 16 h 27"/>
                <a:gd name="T6" fmla="*/ 24 w 30"/>
                <a:gd name="T7" fmla="*/ 16 h 27"/>
                <a:gd name="T8" fmla="*/ 24 w 30"/>
                <a:gd name="T9" fmla="*/ 27 h 27"/>
                <a:gd name="T10" fmla="*/ 8 w 30"/>
                <a:gd name="T11" fmla="*/ 25 h 27"/>
                <a:gd name="T12" fmla="*/ 8 w 30"/>
                <a:gd name="T13" fmla="*/ 12 h 27"/>
                <a:gd name="T14" fmla="*/ 0 w 30"/>
                <a:gd name="T15" fmla="*/ 12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7"/>
                <a:gd name="T29" fmla="*/ 30 w 30"/>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7">
                  <a:moveTo>
                    <a:pt x="0" y="0"/>
                  </a:moveTo>
                  <a:lnTo>
                    <a:pt x="30" y="6"/>
                  </a:lnTo>
                  <a:lnTo>
                    <a:pt x="30" y="16"/>
                  </a:lnTo>
                  <a:lnTo>
                    <a:pt x="24" y="16"/>
                  </a:lnTo>
                  <a:lnTo>
                    <a:pt x="24" y="27"/>
                  </a:lnTo>
                  <a:lnTo>
                    <a:pt x="8" y="25"/>
                  </a:lnTo>
                  <a:lnTo>
                    <a:pt x="8"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5" name="Freeform 142"/>
            <p:cNvSpPr>
              <a:spLocks noChangeAspect="1"/>
            </p:cNvSpPr>
            <p:nvPr/>
          </p:nvSpPr>
          <p:spPr bwMode="auto">
            <a:xfrm>
              <a:off x="5204" y="1841"/>
              <a:ext cx="74" cy="66"/>
            </a:xfrm>
            <a:custGeom>
              <a:avLst/>
              <a:gdLst>
                <a:gd name="T0" fmla="*/ 74 w 74"/>
                <a:gd name="T1" fmla="*/ 0 h 66"/>
                <a:gd name="T2" fmla="*/ 0 w 74"/>
                <a:gd name="T3" fmla="*/ 54 h 66"/>
                <a:gd name="T4" fmla="*/ 0 w 74"/>
                <a:gd name="T5" fmla="*/ 66 h 66"/>
                <a:gd name="T6" fmla="*/ 74 w 74"/>
                <a:gd name="T7" fmla="*/ 14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4"/>
                  </a:lnTo>
                  <a:lnTo>
                    <a:pt x="74"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6" name="Freeform 143"/>
            <p:cNvSpPr>
              <a:spLocks noChangeAspect="1"/>
            </p:cNvSpPr>
            <p:nvPr/>
          </p:nvSpPr>
          <p:spPr bwMode="auto">
            <a:xfrm>
              <a:off x="5204" y="1841"/>
              <a:ext cx="74" cy="66"/>
            </a:xfrm>
            <a:custGeom>
              <a:avLst/>
              <a:gdLst>
                <a:gd name="T0" fmla="*/ 74 w 74"/>
                <a:gd name="T1" fmla="*/ 0 h 66"/>
                <a:gd name="T2" fmla="*/ 0 w 74"/>
                <a:gd name="T3" fmla="*/ 54 h 66"/>
                <a:gd name="T4" fmla="*/ 0 w 74"/>
                <a:gd name="T5" fmla="*/ 66 h 66"/>
                <a:gd name="T6" fmla="*/ 74 w 74"/>
                <a:gd name="T7" fmla="*/ 14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4"/>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7" name="Freeform 144"/>
            <p:cNvSpPr>
              <a:spLocks noChangeAspect="1"/>
            </p:cNvSpPr>
            <p:nvPr/>
          </p:nvSpPr>
          <p:spPr bwMode="auto">
            <a:xfrm>
              <a:off x="5204" y="1859"/>
              <a:ext cx="74" cy="66"/>
            </a:xfrm>
            <a:custGeom>
              <a:avLst/>
              <a:gdLst>
                <a:gd name="T0" fmla="*/ 74 w 74"/>
                <a:gd name="T1" fmla="*/ 0 h 66"/>
                <a:gd name="T2" fmla="*/ 0 w 74"/>
                <a:gd name="T3" fmla="*/ 54 h 66"/>
                <a:gd name="T4" fmla="*/ 0 w 74"/>
                <a:gd name="T5" fmla="*/ 66 h 66"/>
                <a:gd name="T6" fmla="*/ 74 w 74"/>
                <a:gd name="T7" fmla="*/ 12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2"/>
                  </a:lnTo>
                  <a:lnTo>
                    <a:pt x="74"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8" name="Freeform 145"/>
            <p:cNvSpPr>
              <a:spLocks noChangeAspect="1"/>
            </p:cNvSpPr>
            <p:nvPr/>
          </p:nvSpPr>
          <p:spPr bwMode="auto">
            <a:xfrm>
              <a:off x="5204" y="1859"/>
              <a:ext cx="74" cy="66"/>
            </a:xfrm>
            <a:custGeom>
              <a:avLst/>
              <a:gdLst>
                <a:gd name="T0" fmla="*/ 74 w 74"/>
                <a:gd name="T1" fmla="*/ 0 h 66"/>
                <a:gd name="T2" fmla="*/ 0 w 74"/>
                <a:gd name="T3" fmla="*/ 54 h 66"/>
                <a:gd name="T4" fmla="*/ 0 w 74"/>
                <a:gd name="T5" fmla="*/ 66 h 66"/>
                <a:gd name="T6" fmla="*/ 74 w 74"/>
                <a:gd name="T7" fmla="*/ 12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2"/>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9" name="Freeform 146"/>
            <p:cNvSpPr>
              <a:spLocks noChangeAspect="1"/>
            </p:cNvSpPr>
            <p:nvPr/>
          </p:nvSpPr>
          <p:spPr bwMode="auto">
            <a:xfrm>
              <a:off x="5204" y="1877"/>
              <a:ext cx="74" cy="67"/>
            </a:xfrm>
            <a:custGeom>
              <a:avLst/>
              <a:gdLst>
                <a:gd name="T0" fmla="*/ 74 w 74"/>
                <a:gd name="T1" fmla="*/ 0 h 67"/>
                <a:gd name="T2" fmla="*/ 0 w 74"/>
                <a:gd name="T3" fmla="*/ 54 h 67"/>
                <a:gd name="T4" fmla="*/ 0 w 74"/>
                <a:gd name="T5" fmla="*/ 67 h 67"/>
                <a:gd name="T6" fmla="*/ 74 w 74"/>
                <a:gd name="T7" fmla="*/ 12 h 67"/>
                <a:gd name="T8" fmla="*/ 74 w 74"/>
                <a:gd name="T9" fmla="*/ 0 h 67"/>
                <a:gd name="T10" fmla="*/ 0 60000 65536"/>
                <a:gd name="T11" fmla="*/ 0 60000 65536"/>
                <a:gd name="T12" fmla="*/ 0 60000 65536"/>
                <a:gd name="T13" fmla="*/ 0 60000 65536"/>
                <a:gd name="T14" fmla="*/ 0 60000 65536"/>
                <a:gd name="T15" fmla="*/ 0 w 74"/>
                <a:gd name="T16" fmla="*/ 0 h 67"/>
                <a:gd name="T17" fmla="*/ 74 w 74"/>
                <a:gd name="T18" fmla="*/ 67 h 67"/>
              </a:gdLst>
              <a:ahLst/>
              <a:cxnLst>
                <a:cxn ang="T10">
                  <a:pos x="T0" y="T1"/>
                </a:cxn>
                <a:cxn ang="T11">
                  <a:pos x="T2" y="T3"/>
                </a:cxn>
                <a:cxn ang="T12">
                  <a:pos x="T4" y="T5"/>
                </a:cxn>
                <a:cxn ang="T13">
                  <a:pos x="T6" y="T7"/>
                </a:cxn>
                <a:cxn ang="T14">
                  <a:pos x="T8" y="T9"/>
                </a:cxn>
              </a:cxnLst>
              <a:rect l="T15" t="T16" r="T17" b="T18"/>
              <a:pathLst>
                <a:path w="74" h="67">
                  <a:moveTo>
                    <a:pt x="74" y="0"/>
                  </a:moveTo>
                  <a:lnTo>
                    <a:pt x="0" y="54"/>
                  </a:lnTo>
                  <a:lnTo>
                    <a:pt x="0" y="67"/>
                  </a:lnTo>
                  <a:lnTo>
                    <a:pt x="74" y="12"/>
                  </a:lnTo>
                  <a:lnTo>
                    <a:pt x="74"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0" name="Freeform 147"/>
            <p:cNvSpPr>
              <a:spLocks noChangeAspect="1"/>
            </p:cNvSpPr>
            <p:nvPr/>
          </p:nvSpPr>
          <p:spPr bwMode="auto">
            <a:xfrm>
              <a:off x="5204" y="1877"/>
              <a:ext cx="74" cy="67"/>
            </a:xfrm>
            <a:custGeom>
              <a:avLst/>
              <a:gdLst>
                <a:gd name="T0" fmla="*/ 74 w 74"/>
                <a:gd name="T1" fmla="*/ 0 h 67"/>
                <a:gd name="T2" fmla="*/ 0 w 74"/>
                <a:gd name="T3" fmla="*/ 54 h 67"/>
                <a:gd name="T4" fmla="*/ 0 w 74"/>
                <a:gd name="T5" fmla="*/ 67 h 67"/>
                <a:gd name="T6" fmla="*/ 74 w 74"/>
                <a:gd name="T7" fmla="*/ 12 h 67"/>
                <a:gd name="T8" fmla="*/ 74 w 74"/>
                <a:gd name="T9" fmla="*/ 0 h 67"/>
                <a:gd name="T10" fmla="*/ 0 60000 65536"/>
                <a:gd name="T11" fmla="*/ 0 60000 65536"/>
                <a:gd name="T12" fmla="*/ 0 60000 65536"/>
                <a:gd name="T13" fmla="*/ 0 60000 65536"/>
                <a:gd name="T14" fmla="*/ 0 60000 65536"/>
                <a:gd name="T15" fmla="*/ 0 w 74"/>
                <a:gd name="T16" fmla="*/ 0 h 67"/>
                <a:gd name="T17" fmla="*/ 74 w 74"/>
                <a:gd name="T18" fmla="*/ 67 h 67"/>
              </a:gdLst>
              <a:ahLst/>
              <a:cxnLst>
                <a:cxn ang="T10">
                  <a:pos x="T0" y="T1"/>
                </a:cxn>
                <a:cxn ang="T11">
                  <a:pos x="T2" y="T3"/>
                </a:cxn>
                <a:cxn ang="T12">
                  <a:pos x="T4" y="T5"/>
                </a:cxn>
                <a:cxn ang="T13">
                  <a:pos x="T6" y="T7"/>
                </a:cxn>
                <a:cxn ang="T14">
                  <a:pos x="T8" y="T9"/>
                </a:cxn>
              </a:cxnLst>
              <a:rect l="T15" t="T16" r="T17" b="T18"/>
              <a:pathLst>
                <a:path w="74" h="67">
                  <a:moveTo>
                    <a:pt x="74" y="0"/>
                  </a:moveTo>
                  <a:lnTo>
                    <a:pt x="0" y="54"/>
                  </a:lnTo>
                  <a:lnTo>
                    <a:pt x="0" y="67"/>
                  </a:lnTo>
                  <a:lnTo>
                    <a:pt x="74" y="12"/>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1" name="Freeform 148"/>
            <p:cNvSpPr>
              <a:spLocks noChangeAspect="1"/>
            </p:cNvSpPr>
            <p:nvPr/>
          </p:nvSpPr>
          <p:spPr bwMode="auto">
            <a:xfrm>
              <a:off x="5296" y="1786"/>
              <a:ext cx="61" cy="57"/>
            </a:xfrm>
            <a:custGeom>
              <a:avLst/>
              <a:gdLst>
                <a:gd name="T0" fmla="*/ 61 w 61"/>
                <a:gd name="T1" fmla="*/ 0 h 57"/>
                <a:gd name="T2" fmla="*/ 0 w 61"/>
                <a:gd name="T3" fmla="*/ 43 h 57"/>
                <a:gd name="T4" fmla="*/ 0 w 61"/>
                <a:gd name="T5" fmla="*/ 57 h 57"/>
                <a:gd name="T6" fmla="*/ 61 w 61"/>
                <a:gd name="T7" fmla="*/ 12 h 57"/>
                <a:gd name="T8" fmla="*/ 61 w 61"/>
                <a:gd name="T9" fmla="*/ 0 h 57"/>
                <a:gd name="T10" fmla="*/ 0 60000 65536"/>
                <a:gd name="T11" fmla="*/ 0 60000 65536"/>
                <a:gd name="T12" fmla="*/ 0 60000 65536"/>
                <a:gd name="T13" fmla="*/ 0 60000 65536"/>
                <a:gd name="T14" fmla="*/ 0 60000 65536"/>
                <a:gd name="T15" fmla="*/ 0 w 61"/>
                <a:gd name="T16" fmla="*/ 0 h 57"/>
                <a:gd name="T17" fmla="*/ 61 w 61"/>
                <a:gd name="T18" fmla="*/ 57 h 57"/>
              </a:gdLst>
              <a:ahLst/>
              <a:cxnLst>
                <a:cxn ang="T10">
                  <a:pos x="T0" y="T1"/>
                </a:cxn>
                <a:cxn ang="T11">
                  <a:pos x="T2" y="T3"/>
                </a:cxn>
                <a:cxn ang="T12">
                  <a:pos x="T4" y="T5"/>
                </a:cxn>
                <a:cxn ang="T13">
                  <a:pos x="T6" y="T7"/>
                </a:cxn>
                <a:cxn ang="T14">
                  <a:pos x="T8" y="T9"/>
                </a:cxn>
              </a:cxnLst>
              <a:rect l="T15" t="T16" r="T17" b="T18"/>
              <a:pathLst>
                <a:path w="61" h="57">
                  <a:moveTo>
                    <a:pt x="61" y="0"/>
                  </a:moveTo>
                  <a:lnTo>
                    <a:pt x="0" y="43"/>
                  </a:lnTo>
                  <a:lnTo>
                    <a:pt x="0" y="57"/>
                  </a:lnTo>
                  <a:lnTo>
                    <a:pt x="61" y="12"/>
                  </a:lnTo>
                  <a:lnTo>
                    <a:pt x="61"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2" name="Freeform 149"/>
            <p:cNvSpPr>
              <a:spLocks noChangeAspect="1"/>
            </p:cNvSpPr>
            <p:nvPr/>
          </p:nvSpPr>
          <p:spPr bwMode="auto">
            <a:xfrm>
              <a:off x="5296" y="1786"/>
              <a:ext cx="61" cy="57"/>
            </a:xfrm>
            <a:custGeom>
              <a:avLst/>
              <a:gdLst>
                <a:gd name="T0" fmla="*/ 61 w 61"/>
                <a:gd name="T1" fmla="*/ 0 h 57"/>
                <a:gd name="T2" fmla="*/ 0 w 61"/>
                <a:gd name="T3" fmla="*/ 43 h 57"/>
                <a:gd name="T4" fmla="*/ 0 w 61"/>
                <a:gd name="T5" fmla="*/ 57 h 57"/>
                <a:gd name="T6" fmla="*/ 61 w 61"/>
                <a:gd name="T7" fmla="*/ 12 h 57"/>
                <a:gd name="T8" fmla="*/ 61 w 61"/>
                <a:gd name="T9" fmla="*/ 0 h 57"/>
                <a:gd name="T10" fmla="*/ 0 60000 65536"/>
                <a:gd name="T11" fmla="*/ 0 60000 65536"/>
                <a:gd name="T12" fmla="*/ 0 60000 65536"/>
                <a:gd name="T13" fmla="*/ 0 60000 65536"/>
                <a:gd name="T14" fmla="*/ 0 60000 65536"/>
                <a:gd name="T15" fmla="*/ 0 w 61"/>
                <a:gd name="T16" fmla="*/ 0 h 57"/>
                <a:gd name="T17" fmla="*/ 61 w 61"/>
                <a:gd name="T18" fmla="*/ 57 h 57"/>
              </a:gdLst>
              <a:ahLst/>
              <a:cxnLst>
                <a:cxn ang="T10">
                  <a:pos x="T0" y="T1"/>
                </a:cxn>
                <a:cxn ang="T11">
                  <a:pos x="T2" y="T3"/>
                </a:cxn>
                <a:cxn ang="T12">
                  <a:pos x="T4" y="T5"/>
                </a:cxn>
                <a:cxn ang="T13">
                  <a:pos x="T6" y="T7"/>
                </a:cxn>
                <a:cxn ang="T14">
                  <a:pos x="T8" y="T9"/>
                </a:cxn>
              </a:cxnLst>
              <a:rect l="T15" t="T16" r="T17" b="T18"/>
              <a:pathLst>
                <a:path w="61" h="57">
                  <a:moveTo>
                    <a:pt x="61" y="0"/>
                  </a:moveTo>
                  <a:lnTo>
                    <a:pt x="0" y="43"/>
                  </a:lnTo>
                  <a:lnTo>
                    <a:pt x="0" y="57"/>
                  </a:lnTo>
                  <a:lnTo>
                    <a:pt x="61" y="12"/>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3" name="Freeform 150"/>
            <p:cNvSpPr>
              <a:spLocks noChangeAspect="1"/>
            </p:cNvSpPr>
            <p:nvPr/>
          </p:nvSpPr>
          <p:spPr bwMode="auto">
            <a:xfrm>
              <a:off x="5296" y="1804"/>
              <a:ext cx="61" cy="55"/>
            </a:xfrm>
            <a:custGeom>
              <a:avLst/>
              <a:gdLst>
                <a:gd name="T0" fmla="*/ 61 w 61"/>
                <a:gd name="T1" fmla="*/ 0 h 55"/>
                <a:gd name="T2" fmla="*/ 0 w 61"/>
                <a:gd name="T3" fmla="*/ 43 h 55"/>
                <a:gd name="T4" fmla="*/ 0 w 61"/>
                <a:gd name="T5" fmla="*/ 55 h 55"/>
                <a:gd name="T6" fmla="*/ 61 w 61"/>
                <a:gd name="T7" fmla="*/ 13 h 55"/>
                <a:gd name="T8" fmla="*/ 61 w 61"/>
                <a:gd name="T9" fmla="*/ 0 h 55"/>
                <a:gd name="T10" fmla="*/ 0 60000 65536"/>
                <a:gd name="T11" fmla="*/ 0 60000 65536"/>
                <a:gd name="T12" fmla="*/ 0 60000 65536"/>
                <a:gd name="T13" fmla="*/ 0 60000 65536"/>
                <a:gd name="T14" fmla="*/ 0 60000 65536"/>
                <a:gd name="T15" fmla="*/ 0 w 61"/>
                <a:gd name="T16" fmla="*/ 0 h 55"/>
                <a:gd name="T17" fmla="*/ 61 w 61"/>
                <a:gd name="T18" fmla="*/ 55 h 55"/>
              </a:gdLst>
              <a:ahLst/>
              <a:cxnLst>
                <a:cxn ang="T10">
                  <a:pos x="T0" y="T1"/>
                </a:cxn>
                <a:cxn ang="T11">
                  <a:pos x="T2" y="T3"/>
                </a:cxn>
                <a:cxn ang="T12">
                  <a:pos x="T4" y="T5"/>
                </a:cxn>
                <a:cxn ang="T13">
                  <a:pos x="T6" y="T7"/>
                </a:cxn>
                <a:cxn ang="T14">
                  <a:pos x="T8" y="T9"/>
                </a:cxn>
              </a:cxnLst>
              <a:rect l="T15" t="T16" r="T17" b="T18"/>
              <a:pathLst>
                <a:path w="61" h="55">
                  <a:moveTo>
                    <a:pt x="61" y="0"/>
                  </a:moveTo>
                  <a:lnTo>
                    <a:pt x="0" y="43"/>
                  </a:lnTo>
                  <a:lnTo>
                    <a:pt x="0" y="55"/>
                  </a:lnTo>
                  <a:lnTo>
                    <a:pt x="61" y="13"/>
                  </a:lnTo>
                  <a:lnTo>
                    <a:pt x="61"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4" name="Freeform 151"/>
            <p:cNvSpPr>
              <a:spLocks noChangeAspect="1"/>
            </p:cNvSpPr>
            <p:nvPr/>
          </p:nvSpPr>
          <p:spPr bwMode="auto">
            <a:xfrm>
              <a:off x="5296" y="1804"/>
              <a:ext cx="61" cy="55"/>
            </a:xfrm>
            <a:custGeom>
              <a:avLst/>
              <a:gdLst>
                <a:gd name="T0" fmla="*/ 61 w 61"/>
                <a:gd name="T1" fmla="*/ 0 h 55"/>
                <a:gd name="T2" fmla="*/ 0 w 61"/>
                <a:gd name="T3" fmla="*/ 43 h 55"/>
                <a:gd name="T4" fmla="*/ 0 w 61"/>
                <a:gd name="T5" fmla="*/ 55 h 55"/>
                <a:gd name="T6" fmla="*/ 61 w 61"/>
                <a:gd name="T7" fmla="*/ 13 h 55"/>
                <a:gd name="T8" fmla="*/ 61 w 61"/>
                <a:gd name="T9" fmla="*/ 0 h 55"/>
                <a:gd name="T10" fmla="*/ 0 60000 65536"/>
                <a:gd name="T11" fmla="*/ 0 60000 65536"/>
                <a:gd name="T12" fmla="*/ 0 60000 65536"/>
                <a:gd name="T13" fmla="*/ 0 60000 65536"/>
                <a:gd name="T14" fmla="*/ 0 60000 65536"/>
                <a:gd name="T15" fmla="*/ 0 w 61"/>
                <a:gd name="T16" fmla="*/ 0 h 55"/>
                <a:gd name="T17" fmla="*/ 61 w 61"/>
                <a:gd name="T18" fmla="*/ 55 h 55"/>
              </a:gdLst>
              <a:ahLst/>
              <a:cxnLst>
                <a:cxn ang="T10">
                  <a:pos x="T0" y="T1"/>
                </a:cxn>
                <a:cxn ang="T11">
                  <a:pos x="T2" y="T3"/>
                </a:cxn>
                <a:cxn ang="T12">
                  <a:pos x="T4" y="T5"/>
                </a:cxn>
                <a:cxn ang="T13">
                  <a:pos x="T6" y="T7"/>
                </a:cxn>
                <a:cxn ang="T14">
                  <a:pos x="T8" y="T9"/>
                </a:cxn>
              </a:cxnLst>
              <a:rect l="T15" t="T16" r="T17" b="T18"/>
              <a:pathLst>
                <a:path w="61" h="55">
                  <a:moveTo>
                    <a:pt x="61" y="0"/>
                  </a:moveTo>
                  <a:lnTo>
                    <a:pt x="0" y="43"/>
                  </a:lnTo>
                  <a:lnTo>
                    <a:pt x="0" y="55"/>
                  </a:lnTo>
                  <a:lnTo>
                    <a:pt x="61" y="13"/>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5" name="Freeform 152"/>
            <p:cNvSpPr>
              <a:spLocks noChangeAspect="1"/>
            </p:cNvSpPr>
            <p:nvPr/>
          </p:nvSpPr>
          <p:spPr bwMode="auto">
            <a:xfrm>
              <a:off x="5296" y="1821"/>
              <a:ext cx="61" cy="56"/>
            </a:xfrm>
            <a:custGeom>
              <a:avLst/>
              <a:gdLst>
                <a:gd name="T0" fmla="*/ 61 w 61"/>
                <a:gd name="T1" fmla="*/ 0 h 56"/>
                <a:gd name="T2" fmla="*/ 0 w 61"/>
                <a:gd name="T3" fmla="*/ 44 h 56"/>
                <a:gd name="T4" fmla="*/ 0 w 61"/>
                <a:gd name="T5" fmla="*/ 56 h 56"/>
                <a:gd name="T6" fmla="*/ 61 w 61"/>
                <a:gd name="T7" fmla="*/ 14 h 56"/>
                <a:gd name="T8" fmla="*/ 61 w 61"/>
                <a:gd name="T9" fmla="*/ 0 h 56"/>
                <a:gd name="T10" fmla="*/ 0 60000 65536"/>
                <a:gd name="T11" fmla="*/ 0 60000 65536"/>
                <a:gd name="T12" fmla="*/ 0 60000 65536"/>
                <a:gd name="T13" fmla="*/ 0 60000 65536"/>
                <a:gd name="T14" fmla="*/ 0 60000 65536"/>
                <a:gd name="T15" fmla="*/ 0 w 61"/>
                <a:gd name="T16" fmla="*/ 0 h 56"/>
                <a:gd name="T17" fmla="*/ 61 w 61"/>
                <a:gd name="T18" fmla="*/ 56 h 56"/>
              </a:gdLst>
              <a:ahLst/>
              <a:cxnLst>
                <a:cxn ang="T10">
                  <a:pos x="T0" y="T1"/>
                </a:cxn>
                <a:cxn ang="T11">
                  <a:pos x="T2" y="T3"/>
                </a:cxn>
                <a:cxn ang="T12">
                  <a:pos x="T4" y="T5"/>
                </a:cxn>
                <a:cxn ang="T13">
                  <a:pos x="T6" y="T7"/>
                </a:cxn>
                <a:cxn ang="T14">
                  <a:pos x="T8" y="T9"/>
                </a:cxn>
              </a:cxnLst>
              <a:rect l="T15" t="T16" r="T17" b="T18"/>
              <a:pathLst>
                <a:path w="61" h="56">
                  <a:moveTo>
                    <a:pt x="61" y="0"/>
                  </a:moveTo>
                  <a:lnTo>
                    <a:pt x="0" y="44"/>
                  </a:lnTo>
                  <a:lnTo>
                    <a:pt x="0" y="56"/>
                  </a:lnTo>
                  <a:lnTo>
                    <a:pt x="61" y="14"/>
                  </a:lnTo>
                  <a:lnTo>
                    <a:pt x="61"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6" name="Freeform 153"/>
            <p:cNvSpPr>
              <a:spLocks noChangeAspect="1"/>
            </p:cNvSpPr>
            <p:nvPr/>
          </p:nvSpPr>
          <p:spPr bwMode="auto">
            <a:xfrm>
              <a:off x="5296" y="1821"/>
              <a:ext cx="61" cy="56"/>
            </a:xfrm>
            <a:custGeom>
              <a:avLst/>
              <a:gdLst>
                <a:gd name="T0" fmla="*/ 61 w 61"/>
                <a:gd name="T1" fmla="*/ 0 h 56"/>
                <a:gd name="T2" fmla="*/ 0 w 61"/>
                <a:gd name="T3" fmla="*/ 44 h 56"/>
                <a:gd name="T4" fmla="*/ 0 w 61"/>
                <a:gd name="T5" fmla="*/ 56 h 56"/>
                <a:gd name="T6" fmla="*/ 61 w 61"/>
                <a:gd name="T7" fmla="*/ 14 h 56"/>
                <a:gd name="T8" fmla="*/ 61 w 61"/>
                <a:gd name="T9" fmla="*/ 0 h 56"/>
                <a:gd name="T10" fmla="*/ 0 60000 65536"/>
                <a:gd name="T11" fmla="*/ 0 60000 65536"/>
                <a:gd name="T12" fmla="*/ 0 60000 65536"/>
                <a:gd name="T13" fmla="*/ 0 60000 65536"/>
                <a:gd name="T14" fmla="*/ 0 60000 65536"/>
                <a:gd name="T15" fmla="*/ 0 w 61"/>
                <a:gd name="T16" fmla="*/ 0 h 56"/>
                <a:gd name="T17" fmla="*/ 61 w 61"/>
                <a:gd name="T18" fmla="*/ 56 h 56"/>
              </a:gdLst>
              <a:ahLst/>
              <a:cxnLst>
                <a:cxn ang="T10">
                  <a:pos x="T0" y="T1"/>
                </a:cxn>
                <a:cxn ang="T11">
                  <a:pos x="T2" y="T3"/>
                </a:cxn>
                <a:cxn ang="T12">
                  <a:pos x="T4" y="T5"/>
                </a:cxn>
                <a:cxn ang="T13">
                  <a:pos x="T6" y="T7"/>
                </a:cxn>
                <a:cxn ang="T14">
                  <a:pos x="T8" y="T9"/>
                </a:cxn>
              </a:cxnLst>
              <a:rect l="T15" t="T16" r="T17" b="T18"/>
              <a:pathLst>
                <a:path w="61" h="56">
                  <a:moveTo>
                    <a:pt x="61" y="0"/>
                  </a:moveTo>
                  <a:lnTo>
                    <a:pt x="0" y="44"/>
                  </a:lnTo>
                  <a:lnTo>
                    <a:pt x="0" y="56"/>
                  </a:lnTo>
                  <a:lnTo>
                    <a:pt x="61" y="14"/>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20531" name="肘形连接符 301"/>
          <p:cNvCxnSpPr>
            <a:cxnSpLocks noChangeShapeType="1"/>
          </p:cNvCxnSpPr>
          <p:nvPr/>
        </p:nvCxnSpPr>
        <p:spPr bwMode="auto">
          <a:xfrm rot="16200000" flipH="1">
            <a:off x="4479131" y="3693319"/>
            <a:ext cx="295275" cy="395288"/>
          </a:xfrm>
          <a:prstGeom prst="bentConnector3">
            <a:avLst>
              <a:gd name="adj1" fmla="val 50000"/>
            </a:avLst>
          </a:prstGeom>
          <a:noFill/>
          <a:ln w="190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32" name="肘形连接符 303"/>
          <p:cNvCxnSpPr>
            <a:cxnSpLocks noChangeShapeType="1"/>
          </p:cNvCxnSpPr>
          <p:nvPr/>
        </p:nvCxnSpPr>
        <p:spPr bwMode="auto">
          <a:xfrm rot="5400000">
            <a:off x="4221163" y="3895725"/>
            <a:ext cx="323850" cy="0"/>
          </a:xfrm>
          <a:prstGeom prst="bentConnector3">
            <a:avLst>
              <a:gd name="adj1" fmla="val 50000"/>
            </a:avLst>
          </a:prstGeom>
          <a:noFill/>
          <a:ln w="1905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533" name="Group 118"/>
          <p:cNvGrpSpPr>
            <a:grpSpLocks noChangeAspect="1"/>
          </p:cNvGrpSpPr>
          <p:nvPr/>
        </p:nvGrpSpPr>
        <p:grpSpPr bwMode="auto">
          <a:xfrm>
            <a:off x="4256088" y="4038600"/>
            <a:ext cx="314325" cy="219075"/>
            <a:chOff x="4667" y="1683"/>
            <a:chExt cx="712" cy="301"/>
          </a:xfrm>
        </p:grpSpPr>
        <p:sp>
          <p:nvSpPr>
            <p:cNvPr id="20557" name="Freeform 119"/>
            <p:cNvSpPr>
              <a:spLocks noChangeAspect="1"/>
            </p:cNvSpPr>
            <p:nvPr/>
          </p:nvSpPr>
          <p:spPr bwMode="auto">
            <a:xfrm>
              <a:off x="5179" y="1762"/>
              <a:ext cx="200" cy="222"/>
            </a:xfrm>
            <a:custGeom>
              <a:avLst/>
              <a:gdLst>
                <a:gd name="T0" fmla="*/ 6661 w 99"/>
                <a:gd name="T1" fmla="*/ 65 h 110"/>
                <a:gd name="T2" fmla="*/ 6661 w 99"/>
                <a:gd name="T3" fmla="*/ 1907 h 110"/>
                <a:gd name="T4" fmla="*/ 6465 w 99"/>
                <a:gd name="T5" fmla="*/ 2375 h 110"/>
                <a:gd name="T6" fmla="*/ 535 w 99"/>
                <a:gd name="T7" fmla="*/ 7037 h 110"/>
                <a:gd name="T8" fmla="*/ 131 w 99"/>
                <a:gd name="T9" fmla="*/ 6969 h 110"/>
                <a:gd name="T10" fmla="*/ 65 w 99"/>
                <a:gd name="T11" fmla="*/ 4383 h 110"/>
                <a:gd name="T12" fmla="*/ 6596 w 99"/>
                <a:gd name="T13" fmla="*/ 0 h 110"/>
                <a:gd name="T14" fmla="*/ 6661 w 99"/>
                <a:gd name="T15" fmla="*/ 65 h 110"/>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110"/>
                <a:gd name="T26" fmla="*/ 99 w 99"/>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110">
                  <a:moveTo>
                    <a:pt x="98" y="1"/>
                  </a:moveTo>
                  <a:cubicBezTo>
                    <a:pt x="98" y="28"/>
                    <a:pt x="98" y="28"/>
                    <a:pt x="98" y="28"/>
                  </a:cubicBezTo>
                  <a:cubicBezTo>
                    <a:pt x="98" y="30"/>
                    <a:pt x="99" y="31"/>
                    <a:pt x="95" y="35"/>
                  </a:cubicBezTo>
                  <a:cubicBezTo>
                    <a:pt x="92" y="38"/>
                    <a:pt x="32" y="84"/>
                    <a:pt x="8" y="104"/>
                  </a:cubicBezTo>
                  <a:cubicBezTo>
                    <a:pt x="0" y="110"/>
                    <a:pt x="2" y="103"/>
                    <a:pt x="2" y="103"/>
                  </a:cubicBezTo>
                  <a:cubicBezTo>
                    <a:pt x="1" y="65"/>
                    <a:pt x="1" y="65"/>
                    <a:pt x="1" y="65"/>
                  </a:cubicBezTo>
                  <a:cubicBezTo>
                    <a:pt x="97" y="0"/>
                    <a:pt x="97" y="0"/>
                    <a:pt x="97" y="0"/>
                  </a:cubicBezTo>
                  <a:cubicBezTo>
                    <a:pt x="98" y="1"/>
                    <a:pt x="98" y="1"/>
                    <a:pt x="98" y="1"/>
                  </a:cubicBezTo>
                </a:path>
              </a:pathLst>
            </a:custGeom>
            <a:solidFill>
              <a:srgbClr val="0C3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8" name="Freeform 120"/>
            <p:cNvSpPr>
              <a:spLocks noChangeAspect="1"/>
            </p:cNvSpPr>
            <p:nvPr/>
          </p:nvSpPr>
          <p:spPr bwMode="auto">
            <a:xfrm>
              <a:off x="4667" y="1683"/>
              <a:ext cx="710" cy="210"/>
            </a:xfrm>
            <a:custGeom>
              <a:avLst/>
              <a:gdLst>
                <a:gd name="T0" fmla="*/ 23698 w 352"/>
                <a:gd name="T1" fmla="*/ 2724 h 104"/>
                <a:gd name="T2" fmla="*/ 17365 w 352"/>
                <a:gd name="T3" fmla="*/ 7045 h 104"/>
                <a:gd name="T4" fmla="*/ 533 w 352"/>
                <a:gd name="T5" fmla="*/ 3927 h 104"/>
                <a:gd name="T6" fmla="*/ 65 w 352"/>
                <a:gd name="T7" fmla="*/ 4192 h 104"/>
                <a:gd name="T8" fmla="*/ 264 w 352"/>
                <a:gd name="T9" fmla="*/ 3723 h 104"/>
                <a:gd name="T10" fmla="*/ 7812 w 352"/>
                <a:gd name="T11" fmla="*/ 65 h 104"/>
                <a:gd name="T12" fmla="*/ 8141 w 352"/>
                <a:gd name="T13" fmla="*/ 0 h 104"/>
                <a:gd name="T14" fmla="*/ 23305 w 352"/>
                <a:gd name="T15" fmla="*/ 2447 h 104"/>
                <a:gd name="T16" fmla="*/ 23698 w 352"/>
                <a:gd name="T17" fmla="*/ 2724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2"/>
                <a:gd name="T28" fmla="*/ 0 h 104"/>
                <a:gd name="T29" fmla="*/ 352 w 352"/>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2" h="104">
                  <a:moveTo>
                    <a:pt x="352" y="40"/>
                  </a:moveTo>
                  <a:cubicBezTo>
                    <a:pt x="258" y="104"/>
                    <a:pt x="258" y="104"/>
                    <a:pt x="258" y="104"/>
                  </a:cubicBezTo>
                  <a:cubicBezTo>
                    <a:pt x="152" y="88"/>
                    <a:pt x="17" y="59"/>
                    <a:pt x="8" y="58"/>
                  </a:cubicBezTo>
                  <a:cubicBezTo>
                    <a:pt x="3" y="57"/>
                    <a:pt x="1" y="62"/>
                    <a:pt x="1" y="62"/>
                  </a:cubicBezTo>
                  <a:cubicBezTo>
                    <a:pt x="1" y="62"/>
                    <a:pt x="0" y="57"/>
                    <a:pt x="4" y="55"/>
                  </a:cubicBezTo>
                  <a:cubicBezTo>
                    <a:pt x="7" y="53"/>
                    <a:pt x="111" y="5"/>
                    <a:pt x="116" y="1"/>
                  </a:cubicBezTo>
                  <a:cubicBezTo>
                    <a:pt x="118" y="0"/>
                    <a:pt x="121" y="0"/>
                    <a:pt x="121" y="0"/>
                  </a:cubicBezTo>
                  <a:cubicBezTo>
                    <a:pt x="121" y="0"/>
                    <a:pt x="343" y="36"/>
                    <a:pt x="346" y="36"/>
                  </a:cubicBezTo>
                  <a:cubicBezTo>
                    <a:pt x="351" y="37"/>
                    <a:pt x="352" y="40"/>
                    <a:pt x="352" y="40"/>
                  </a:cubicBezTo>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9" name="Freeform 121"/>
            <p:cNvSpPr>
              <a:spLocks noChangeAspect="1"/>
            </p:cNvSpPr>
            <p:nvPr/>
          </p:nvSpPr>
          <p:spPr bwMode="auto">
            <a:xfrm>
              <a:off x="5179" y="1762"/>
              <a:ext cx="200" cy="133"/>
            </a:xfrm>
            <a:custGeom>
              <a:avLst/>
              <a:gdLst>
                <a:gd name="T0" fmla="*/ 6596 w 99"/>
                <a:gd name="T1" fmla="*/ 64 h 66"/>
                <a:gd name="T2" fmla="*/ 6661 w 99"/>
                <a:gd name="T3" fmla="*/ 64 h 66"/>
                <a:gd name="T4" fmla="*/ 6596 w 99"/>
                <a:gd name="T5" fmla="*/ 0 h 66"/>
                <a:gd name="T6" fmla="*/ 0 w 99"/>
                <a:gd name="T7" fmla="*/ 4288 h 66"/>
                <a:gd name="T8" fmla="*/ 196 w 99"/>
                <a:gd name="T9" fmla="*/ 4417 h 66"/>
                <a:gd name="T10" fmla="*/ 6596 w 99"/>
                <a:gd name="T11" fmla="*/ 64 h 66"/>
                <a:gd name="T12" fmla="*/ 0 60000 65536"/>
                <a:gd name="T13" fmla="*/ 0 60000 65536"/>
                <a:gd name="T14" fmla="*/ 0 60000 65536"/>
                <a:gd name="T15" fmla="*/ 0 60000 65536"/>
                <a:gd name="T16" fmla="*/ 0 60000 65536"/>
                <a:gd name="T17" fmla="*/ 0 60000 65536"/>
                <a:gd name="T18" fmla="*/ 0 w 99"/>
                <a:gd name="T19" fmla="*/ 0 h 66"/>
                <a:gd name="T20" fmla="*/ 99 w 9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99" h="66">
                  <a:moveTo>
                    <a:pt x="97" y="1"/>
                  </a:moveTo>
                  <a:cubicBezTo>
                    <a:pt x="97" y="1"/>
                    <a:pt x="97" y="1"/>
                    <a:pt x="98" y="1"/>
                  </a:cubicBezTo>
                  <a:cubicBezTo>
                    <a:pt x="98" y="1"/>
                    <a:pt x="99" y="1"/>
                    <a:pt x="97" y="0"/>
                  </a:cubicBezTo>
                  <a:cubicBezTo>
                    <a:pt x="93" y="0"/>
                    <a:pt x="0" y="64"/>
                    <a:pt x="0" y="64"/>
                  </a:cubicBezTo>
                  <a:cubicBezTo>
                    <a:pt x="3" y="66"/>
                    <a:pt x="3" y="66"/>
                    <a:pt x="3" y="66"/>
                  </a:cubicBezTo>
                  <a:cubicBezTo>
                    <a:pt x="97" y="1"/>
                    <a:pt x="97" y="1"/>
                    <a:pt x="97" y="1"/>
                  </a:cubicBezTo>
                </a:path>
              </a:pathLst>
            </a:custGeom>
            <a:solidFill>
              <a:srgbClr val="5B7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0" name="Freeform 122"/>
            <p:cNvSpPr>
              <a:spLocks noChangeAspect="1"/>
            </p:cNvSpPr>
            <p:nvPr/>
          </p:nvSpPr>
          <p:spPr bwMode="auto">
            <a:xfrm>
              <a:off x="4669" y="1798"/>
              <a:ext cx="524" cy="184"/>
            </a:xfrm>
            <a:custGeom>
              <a:avLst/>
              <a:gdLst>
                <a:gd name="T0" fmla="*/ 17092 w 260"/>
                <a:gd name="T1" fmla="*/ 3009 h 91"/>
                <a:gd name="T2" fmla="*/ 460 w 260"/>
                <a:gd name="T3" fmla="*/ 65 h 91"/>
                <a:gd name="T4" fmla="*/ 0 w 260"/>
                <a:gd name="T5" fmla="*/ 265 h 91"/>
                <a:gd name="T6" fmla="*/ 0 w 260"/>
                <a:gd name="T7" fmla="*/ 2257 h 91"/>
                <a:gd name="T8" fmla="*/ 460 w 260"/>
                <a:gd name="T9" fmla="*/ 2877 h 91"/>
                <a:gd name="T10" fmla="*/ 16768 w 260"/>
                <a:gd name="T11" fmla="*/ 6084 h 91"/>
                <a:gd name="T12" fmla="*/ 17421 w 260"/>
                <a:gd name="T13" fmla="*/ 5680 h 91"/>
                <a:gd name="T14" fmla="*/ 17421 w 260"/>
                <a:gd name="T15" fmla="*/ 3480 h 91"/>
                <a:gd name="T16" fmla="*/ 17092 w 260"/>
                <a:gd name="T17" fmla="*/ 3009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
                <a:gd name="T28" fmla="*/ 0 h 91"/>
                <a:gd name="T29" fmla="*/ 260 w 260"/>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 h="91">
                  <a:moveTo>
                    <a:pt x="255" y="44"/>
                  </a:moveTo>
                  <a:cubicBezTo>
                    <a:pt x="153" y="28"/>
                    <a:pt x="15" y="2"/>
                    <a:pt x="7" y="1"/>
                  </a:cubicBezTo>
                  <a:cubicBezTo>
                    <a:pt x="0" y="0"/>
                    <a:pt x="0" y="4"/>
                    <a:pt x="0" y="4"/>
                  </a:cubicBezTo>
                  <a:cubicBezTo>
                    <a:pt x="0" y="4"/>
                    <a:pt x="0" y="24"/>
                    <a:pt x="0" y="33"/>
                  </a:cubicBezTo>
                  <a:cubicBezTo>
                    <a:pt x="0" y="41"/>
                    <a:pt x="2" y="40"/>
                    <a:pt x="7" y="42"/>
                  </a:cubicBezTo>
                  <a:cubicBezTo>
                    <a:pt x="9" y="42"/>
                    <a:pt x="219" y="83"/>
                    <a:pt x="250" y="89"/>
                  </a:cubicBezTo>
                  <a:cubicBezTo>
                    <a:pt x="258" y="91"/>
                    <a:pt x="260" y="83"/>
                    <a:pt x="260" y="83"/>
                  </a:cubicBezTo>
                  <a:cubicBezTo>
                    <a:pt x="260" y="83"/>
                    <a:pt x="260" y="56"/>
                    <a:pt x="260" y="51"/>
                  </a:cubicBezTo>
                  <a:cubicBezTo>
                    <a:pt x="260" y="47"/>
                    <a:pt x="256" y="44"/>
                    <a:pt x="255" y="44"/>
                  </a:cubicBezTo>
                  <a:close/>
                </a:path>
              </a:pathLst>
            </a:custGeom>
            <a:solidFill>
              <a:srgbClr val="8AA5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1" name="Freeform 123"/>
            <p:cNvSpPr>
              <a:spLocks noChangeAspect="1"/>
            </p:cNvSpPr>
            <p:nvPr/>
          </p:nvSpPr>
          <p:spPr bwMode="auto">
            <a:xfrm>
              <a:off x="4680" y="1808"/>
              <a:ext cx="503" cy="164"/>
            </a:xfrm>
            <a:custGeom>
              <a:avLst/>
              <a:gdLst>
                <a:gd name="T0" fmla="*/ 16257 w 250"/>
                <a:gd name="T1" fmla="*/ 2956 h 81"/>
                <a:gd name="T2" fmla="*/ 457 w 250"/>
                <a:gd name="T3" fmla="*/ 65 h 81"/>
                <a:gd name="T4" fmla="*/ 0 w 250"/>
                <a:gd name="T5" fmla="*/ 200 h 81"/>
                <a:gd name="T6" fmla="*/ 0 w 250"/>
                <a:gd name="T7" fmla="*/ 1529 h 81"/>
                <a:gd name="T8" fmla="*/ 523 w 250"/>
                <a:gd name="T9" fmla="*/ 2284 h 81"/>
                <a:gd name="T10" fmla="*/ 15929 w 250"/>
                <a:gd name="T11" fmla="*/ 5444 h 81"/>
                <a:gd name="T12" fmla="*/ 16517 w 250"/>
                <a:gd name="T13" fmla="*/ 4908 h 81"/>
                <a:gd name="T14" fmla="*/ 16517 w 250"/>
                <a:gd name="T15" fmla="*/ 3361 h 81"/>
                <a:gd name="T16" fmla="*/ 16257 w 250"/>
                <a:gd name="T17" fmla="*/ 2956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81"/>
                <a:gd name="T29" fmla="*/ 250 w 250"/>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81">
                  <a:moveTo>
                    <a:pt x="245" y="43"/>
                  </a:moveTo>
                  <a:cubicBezTo>
                    <a:pt x="150" y="28"/>
                    <a:pt x="15" y="2"/>
                    <a:pt x="7" y="1"/>
                  </a:cubicBezTo>
                  <a:cubicBezTo>
                    <a:pt x="1" y="0"/>
                    <a:pt x="0" y="3"/>
                    <a:pt x="0" y="3"/>
                  </a:cubicBezTo>
                  <a:cubicBezTo>
                    <a:pt x="0" y="3"/>
                    <a:pt x="0" y="13"/>
                    <a:pt x="0" y="22"/>
                  </a:cubicBezTo>
                  <a:cubicBezTo>
                    <a:pt x="0" y="32"/>
                    <a:pt x="0" y="31"/>
                    <a:pt x="8" y="33"/>
                  </a:cubicBezTo>
                  <a:cubicBezTo>
                    <a:pt x="10" y="34"/>
                    <a:pt x="211" y="73"/>
                    <a:pt x="240" y="79"/>
                  </a:cubicBezTo>
                  <a:cubicBezTo>
                    <a:pt x="250" y="81"/>
                    <a:pt x="249" y="71"/>
                    <a:pt x="249" y="71"/>
                  </a:cubicBezTo>
                  <a:cubicBezTo>
                    <a:pt x="249" y="71"/>
                    <a:pt x="249" y="54"/>
                    <a:pt x="249" y="49"/>
                  </a:cubicBezTo>
                  <a:cubicBezTo>
                    <a:pt x="249" y="46"/>
                    <a:pt x="249" y="43"/>
                    <a:pt x="245" y="43"/>
                  </a:cubicBezTo>
                  <a:close/>
                </a:path>
              </a:pathLst>
            </a:custGeom>
            <a:solidFill>
              <a:srgbClr val="5B7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2" name="Freeform 124"/>
            <p:cNvSpPr>
              <a:spLocks noChangeAspect="1"/>
            </p:cNvSpPr>
            <p:nvPr/>
          </p:nvSpPr>
          <p:spPr bwMode="auto">
            <a:xfrm>
              <a:off x="4688" y="1821"/>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3" name="Freeform 125"/>
            <p:cNvSpPr>
              <a:spLocks noChangeAspect="1"/>
            </p:cNvSpPr>
            <p:nvPr/>
          </p:nvSpPr>
          <p:spPr bwMode="auto">
            <a:xfrm>
              <a:off x="4688" y="1821"/>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4" name="Freeform 126"/>
            <p:cNvSpPr>
              <a:spLocks noChangeAspect="1"/>
            </p:cNvSpPr>
            <p:nvPr/>
          </p:nvSpPr>
          <p:spPr bwMode="auto">
            <a:xfrm>
              <a:off x="4688" y="1833"/>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5" name="Freeform 127"/>
            <p:cNvSpPr>
              <a:spLocks noChangeAspect="1"/>
            </p:cNvSpPr>
            <p:nvPr/>
          </p:nvSpPr>
          <p:spPr bwMode="auto">
            <a:xfrm>
              <a:off x="4688" y="1833"/>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6" name="Freeform 128"/>
            <p:cNvSpPr>
              <a:spLocks noChangeAspect="1"/>
            </p:cNvSpPr>
            <p:nvPr/>
          </p:nvSpPr>
          <p:spPr bwMode="auto">
            <a:xfrm>
              <a:off x="4849" y="1853"/>
              <a:ext cx="320" cy="97"/>
            </a:xfrm>
            <a:custGeom>
              <a:avLst/>
              <a:gdLst>
                <a:gd name="T0" fmla="*/ 0 w 320"/>
                <a:gd name="T1" fmla="*/ 0 h 97"/>
                <a:gd name="T2" fmla="*/ 0 w 320"/>
                <a:gd name="T3" fmla="*/ 38 h 97"/>
                <a:gd name="T4" fmla="*/ 320 w 320"/>
                <a:gd name="T5" fmla="*/ 97 h 97"/>
                <a:gd name="T6" fmla="*/ 320 w 320"/>
                <a:gd name="T7" fmla="*/ 58 h 97"/>
                <a:gd name="T8" fmla="*/ 0 w 320"/>
                <a:gd name="T9" fmla="*/ 0 h 97"/>
                <a:gd name="T10" fmla="*/ 0 60000 65536"/>
                <a:gd name="T11" fmla="*/ 0 60000 65536"/>
                <a:gd name="T12" fmla="*/ 0 60000 65536"/>
                <a:gd name="T13" fmla="*/ 0 60000 65536"/>
                <a:gd name="T14" fmla="*/ 0 60000 65536"/>
                <a:gd name="T15" fmla="*/ 0 w 320"/>
                <a:gd name="T16" fmla="*/ 0 h 97"/>
                <a:gd name="T17" fmla="*/ 320 w 320"/>
                <a:gd name="T18" fmla="*/ 97 h 97"/>
              </a:gdLst>
              <a:ahLst/>
              <a:cxnLst>
                <a:cxn ang="T10">
                  <a:pos x="T0" y="T1"/>
                </a:cxn>
                <a:cxn ang="T11">
                  <a:pos x="T2" y="T3"/>
                </a:cxn>
                <a:cxn ang="T12">
                  <a:pos x="T4" y="T5"/>
                </a:cxn>
                <a:cxn ang="T13">
                  <a:pos x="T6" y="T7"/>
                </a:cxn>
                <a:cxn ang="T14">
                  <a:pos x="T8" y="T9"/>
                </a:cxn>
              </a:cxnLst>
              <a:rect l="T15" t="T16" r="T17" b="T18"/>
              <a:pathLst>
                <a:path w="320" h="97">
                  <a:moveTo>
                    <a:pt x="0" y="0"/>
                  </a:moveTo>
                  <a:lnTo>
                    <a:pt x="0" y="38"/>
                  </a:lnTo>
                  <a:lnTo>
                    <a:pt x="320" y="97"/>
                  </a:lnTo>
                  <a:lnTo>
                    <a:pt x="320" y="58"/>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7" name="Freeform 129"/>
            <p:cNvSpPr>
              <a:spLocks noChangeAspect="1"/>
            </p:cNvSpPr>
            <p:nvPr/>
          </p:nvSpPr>
          <p:spPr bwMode="auto">
            <a:xfrm>
              <a:off x="4849" y="1853"/>
              <a:ext cx="320" cy="97"/>
            </a:xfrm>
            <a:custGeom>
              <a:avLst/>
              <a:gdLst>
                <a:gd name="T0" fmla="*/ 0 w 320"/>
                <a:gd name="T1" fmla="*/ 0 h 97"/>
                <a:gd name="T2" fmla="*/ 0 w 320"/>
                <a:gd name="T3" fmla="*/ 38 h 97"/>
                <a:gd name="T4" fmla="*/ 320 w 320"/>
                <a:gd name="T5" fmla="*/ 97 h 97"/>
                <a:gd name="T6" fmla="*/ 320 w 320"/>
                <a:gd name="T7" fmla="*/ 58 h 97"/>
                <a:gd name="T8" fmla="*/ 0 w 320"/>
                <a:gd name="T9" fmla="*/ 0 h 97"/>
                <a:gd name="T10" fmla="*/ 0 60000 65536"/>
                <a:gd name="T11" fmla="*/ 0 60000 65536"/>
                <a:gd name="T12" fmla="*/ 0 60000 65536"/>
                <a:gd name="T13" fmla="*/ 0 60000 65536"/>
                <a:gd name="T14" fmla="*/ 0 60000 65536"/>
                <a:gd name="T15" fmla="*/ 0 w 320"/>
                <a:gd name="T16" fmla="*/ 0 h 97"/>
                <a:gd name="T17" fmla="*/ 320 w 320"/>
                <a:gd name="T18" fmla="*/ 97 h 97"/>
              </a:gdLst>
              <a:ahLst/>
              <a:cxnLst>
                <a:cxn ang="T10">
                  <a:pos x="T0" y="T1"/>
                </a:cxn>
                <a:cxn ang="T11">
                  <a:pos x="T2" y="T3"/>
                </a:cxn>
                <a:cxn ang="T12">
                  <a:pos x="T4" y="T5"/>
                </a:cxn>
                <a:cxn ang="T13">
                  <a:pos x="T6" y="T7"/>
                </a:cxn>
                <a:cxn ang="T14">
                  <a:pos x="T8" y="T9"/>
                </a:cxn>
              </a:cxnLst>
              <a:rect l="T15" t="T16" r="T17" b="T18"/>
              <a:pathLst>
                <a:path w="320" h="97">
                  <a:moveTo>
                    <a:pt x="0" y="0"/>
                  </a:moveTo>
                  <a:lnTo>
                    <a:pt x="0" y="38"/>
                  </a:lnTo>
                  <a:lnTo>
                    <a:pt x="320" y="97"/>
                  </a:lnTo>
                  <a:lnTo>
                    <a:pt x="320" y="5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8" name="Freeform 130"/>
            <p:cNvSpPr>
              <a:spLocks noChangeAspect="1"/>
            </p:cNvSpPr>
            <p:nvPr/>
          </p:nvSpPr>
          <p:spPr bwMode="auto">
            <a:xfrm>
              <a:off x="4688" y="1845"/>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9" name="Freeform 131"/>
            <p:cNvSpPr>
              <a:spLocks noChangeAspect="1"/>
            </p:cNvSpPr>
            <p:nvPr/>
          </p:nvSpPr>
          <p:spPr bwMode="auto">
            <a:xfrm>
              <a:off x="4688" y="1845"/>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0" name="Freeform 132"/>
            <p:cNvSpPr>
              <a:spLocks noChangeAspect="1"/>
            </p:cNvSpPr>
            <p:nvPr/>
          </p:nvSpPr>
          <p:spPr bwMode="auto">
            <a:xfrm>
              <a:off x="4688" y="1857"/>
              <a:ext cx="137" cy="32"/>
            </a:xfrm>
            <a:custGeom>
              <a:avLst/>
              <a:gdLst>
                <a:gd name="T0" fmla="*/ 0 w 137"/>
                <a:gd name="T1" fmla="*/ 0 h 32"/>
                <a:gd name="T2" fmla="*/ 0 w 137"/>
                <a:gd name="T3" fmla="*/ 6 h 32"/>
                <a:gd name="T4" fmla="*/ 137 w 137"/>
                <a:gd name="T5" fmla="*/ 32 h 32"/>
                <a:gd name="T6" fmla="*/ 137 w 137"/>
                <a:gd name="T7" fmla="*/ 26 h 32"/>
                <a:gd name="T8" fmla="*/ 0 w 137"/>
                <a:gd name="T9" fmla="*/ 0 h 32"/>
                <a:gd name="T10" fmla="*/ 0 60000 65536"/>
                <a:gd name="T11" fmla="*/ 0 60000 65536"/>
                <a:gd name="T12" fmla="*/ 0 60000 65536"/>
                <a:gd name="T13" fmla="*/ 0 60000 65536"/>
                <a:gd name="T14" fmla="*/ 0 60000 65536"/>
                <a:gd name="T15" fmla="*/ 0 w 137"/>
                <a:gd name="T16" fmla="*/ 0 h 32"/>
                <a:gd name="T17" fmla="*/ 137 w 137"/>
                <a:gd name="T18" fmla="*/ 32 h 32"/>
              </a:gdLst>
              <a:ahLst/>
              <a:cxnLst>
                <a:cxn ang="T10">
                  <a:pos x="T0" y="T1"/>
                </a:cxn>
                <a:cxn ang="T11">
                  <a:pos x="T2" y="T3"/>
                </a:cxn>
                <a:cxn ang="T12">
                  <a:pos x="T4" y="T5"/>
                </a:cxn>
                <a:cxn ang="T13">
                  <a:pos x="T6" y="T7"/>
                </a:cxn>
                <a:cxn ang="T14">
                  <a:pos x="T8" y="T9"/>
                </a:cxn>
              </a:cxnLst>
              <a:rect l="T15" t="T16" r="T17" b="T18"/>
              <a:pathLst>
                <a:path w="137" h="32">
                  <a:moveTo>
                    <a:pt x="0" y="0"/>
                  </a:moveTo>
                  <a:lnTo>
                    <a:pt x="0" y="6"/>
                  </a:lnTo>
                  <a:lnTo>
                    <a:pt x="137" y="32"/>
                  </a:lnTo>
                  <a:lnTo>
                    <a:pt x="137" y="26"/>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1" name="Freeform 133"/>
            <p:cNvSpPr>
              <a:spLocks noChangeAspect="1"/>
            </p:cNvSpPr>
            <p:nvPr/>
          </p:nvSpPr>
          <p:spPr bwMode="auto">
            <a:xfrm>
              <a:off x="4688" y="1857"/>
              <a:ext cx="137" cy="32"/>
            </a:xfrm>
            <a:custGeom>
              <a:avLst/>
              <a:gdLst>
                <a:gd name="T0" fmla="*/ 0 w 137"/>
                <a:gd name="T1" fmla="*/ 0 h 32"/>
                <a:gd name="T2" fmla="*/ 0 w 137"/>
                <a:gd name="T3" fmla="*/ 6 h 32"/>
                <a:gd name="T4" fmla="*/ 137 w 137"/>
                <a:gd name="T5" fmla="*/ 32 h 32"/>
                <a:gd name="T6" fmla="*/ 137 w 137"/>
                <a:gd name="T7" fmla="*/ 26 h 32"/>
                <a:gd name="T8" fmla="*/ 0 w 137"/>
                <a:gd name="T9" fmla="*/ 0 h 32"/>
                <a:gd name="T10" fmla="*/ 0 60000 65536"/>
                <a:gd name="T11" fmla="*/ 0 60000 65536"/>
                <a:gd name="T12" fmla="*/ 0 60000 65536"/>
                <a:gd name="T13" fmla="*/ 0 60000 65536"/>
                <a:gd name="T14" fmla="*/ 0 60000 65536"/>
                <a:gd name="T15" fmla="*/ 0 w 137"/>
                <a:gd name="T16" fmla="*/ 0 h 32"/>
                <a:gd name="T17" fmla="*/ 137 w 137"/>
                <a:gd name="T18" fmla="*/ 32 h 32"/>
              </a:gdLst>
              <a:ahLst/>
              <a:cxnLst>
                <a:cxn ang="T10">
                  <a:pos x="T0" y="T1"/>
                </a:cxn>
                <a:cxn ang="T11">
                  <a:pos x="T2" y="T3"/>
                </a:cxn>
                <a:cxn ang="T12">
                  <a:pos x="T4" y="T5"/>
                </a:cxn>
                <a:cxn ang="T13">
                  <a:pos x="T6" y="T7"/>
                </a:cxn>
                <a:cxn ang="T14">
                  <a:pos x="T8" y="T9"/>
                </a:cxn>
              </a:cxnLst>
              <a:rect l="T15" t="T16" r="T17" b="T18"/>
              <a:pathLst>
                <a:path w="137" h="32">
                  <a:moveTo>
                    <a:pt x="0" y="0"/>
                  </a:moveTo>
                  <a:lnTo>
                    <a:pt x="0" y="6"/>
                  </a:lnTo>
                  <a:lnTo>
                    <a:pt x="137" y="32"/>
                  </a:lnTo>
                  <a:lnTo>
                    <a:pt x="137"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2" name="Freeform 134"/>
            <p:cNvSpPr>
              <a:spLocks noChangeAspect="1"/>
            </p:cNvSpPr>
            <p:nvPr/>
          </p:nvSpPr>
          <p:spPr bwMode="auto">
            <a:xfrm>
              <a:off x="4855" y="1861"/>
              <a:ext cx="32" cy="26"/>
            </a:xfrm>
            <a:custGeom>
              <a:avLst/>
              <a:gdLst>
                <a:gd name="T0" fmla="*/ 0 w 32"/>
                <a:gd name="T1" fmla="*/ 0 h 26"/>
                <a:gd name="T2" fmla="*/ 32 w 32"/>
                <a:gd name="T3" fmla="*/ 6 h 26"/>
                <a:gd name="T4" fmla="*/ 32 w 32"/>
                <a:gd name="T5" fmla="*/ 16 h 26"/>
                <a:gd name="T6" fmla="*/ 24 w 32"/>
                <a:gd name="T7" fmla="*/ 16 h 26"/>
                <a:gd name="T8" fmla="*/ 24 w 32"/>
                <a:gd name="T9" fmla="*/ 26 h 26"/>
                <a:gd name="T10" fmla="*/ 8 w 32"/>
                <a:gd name="T11" fmla="*/ 24 h 26"/>
                <a:gd name="T12" fmla="*/ 8 w 32"/>
                <a:gd name="T13" fmla="*/ 12 h 26"/>
                <a:gd name="T14" fmla="*/ 0 w 32"/>
                <a:gd name="T15" fmla="*/ 12 h 26"/>
                <a:gd name="T16" fmla="*/ 0 w 32"/>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6"/>
                <a:gd name="T29" fmla="*/ 32 w 32"/>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6">
                  <a:moveTo>
                    <a:pt x="0" y="0"/>
                  </a:moveTo>
                  <a:lnTo>
                    <a:pt x="32" y="6"/>
                  </a:lnTo>
                  <a:lnTo>
                    <a:pt x="32" y="16"/>
                  </a:lnTo>
                  <a:lnTo>
                    <a:pt x="24" y="16"/>
                  </a:lnTo>
                  <a:lnTo>
                    <a:pt x="24" y="26"/>
                  </a:lnTo>
                  <a:lnTo>
                    <a:pt x="8" y="24"/>
                  </a:lnTo>
                  <a:lnTo>
                    <a:pt x="8"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3" name="Freeform 135"/>
            <p:cNvSpPr>
              <a:spLocks noChangeAspect="1"/>
            </p:cNvSpPr>
            <p:nvPr/>
          </p:nvSpPr>
          <p:spPr bwMode="auto">
            <a:xfrm>
              <a:off x="4895" y="1869"/>
              <a:ext cx="30" cy="26"/>
            </a:xfrm>
            <a:custGeom>
              <a:avLst/>
              <a:gdLst>
                <a:gd name="T0" fmla="*/ 0 w 30"/>
                <a:gd name="T1" fmla="*/ 0 h 26"/>
                <a:gd name="T2" fmla="*/ 30 w 30"/>
                <a:gd name="T3" fmla="*/ 6 h 26"/>
                <a:gd name="T4" fmla="*/ 30 w 30"/>
                <a:gd name="T5" fmla="*/ 16 h 26"/>
                <a:gd name="T6" fmla="*/ 24 w 30"/>
                <a:gd name="T7" fmla="*/ 16 h 26"/>
                <a:gd name="T8" fmla="*/ 24 w 30"/>
                <a:gd name="T9" fmla="*/ 26 h 26"/>
                <a:gd name="T10" fmla="*/ 6 w 30"/>
                <a:gd name="T11" fmla="*/ 22 h 26"/>
                <a:gd name="T12" fmla="*/ 6 w 30"/>
                <a:gd name="T13" fmla="*/ 12 h 26"/>
                <a:gd name="T14" fmla="*/ 0 w 30"/>
                <a:gd name="T15" fmla="*/ 12 h 26"/>
                <a:gd name="T16" fmla="*/ 0 w 3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6"/>
                <a:gd name="T29" fmla="*/ 30 w 3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6">
                  <a:moveTo>
                    <a:pt x="0" y="0"/>
                  </a:moveTo>
                  <a:lnTo>
                    <a:pt x="30" y="6"/>
                  </a:lnTo>
                  <a:lnTo>
                    <a:pt x="30" y="16"/>
                  </a:lnTo>
                  <a:lnTo>
                    <a:pt x="24" y="16"/>
                  </a:lnTo>
                  <a:lnTo>
                    <a:pt x="24" y="26"/>
                  </a:lnTo>
                  <a:lnTo>
                    <a:pt x="6" y="22"/>
                  </a:lnTo>
                  <a:lnTo>
                    <a:pt x="6"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4" name="Freeform 136"/>
            <p:cNvSpPr>
              <a:spLocks noChangeAspect="1"/>
            </p:cNvSpPr>
            <p:nvPr/>
          </p:nvSpPr>
          <p:spPr bwMode="auto">
            <a:xfrm>
              <a:off x="4934" y="1877"/>
              <a:ext cx="32" cy="26"/>
            </a:xfrm>
            <a:custGeom>
              <a:avLst/>
              <a:gdLst>
                <a:gd name="T0" fmla="*/ 0 w 32"/>
                <a:gd name="T1" fmla="*/ 0 h 26"/>
                <a:gd name="T2" fmla="*/ 32 w 32"/>
                <a:gd name="T3" fmla="*/ 6 h 26"/>
                <a:gd name="T4" fmla="*/ 32 w 32"/>
                <a:gd name="T5" fmla="*/ 16 h 26"/>
                <a:gd name="T6" fmla="*/ 24 w 32"/>
                <a:gd name="T7" fmla="*/ 14 h 26"/>
                <a:gd name="T8" fmla="*/ 24 w 32"/>
                <a:gd name="T9" fmla="*/ 26 h 26"/>
                <a:gd name="T10" fmla="*/ 8 w 32"/>
                <a:gd name="T11" fmla="*/ 22 h 26"/>
                <a:gd name="T12" fmla="*/ 8 w 32"/>
                <a:gd name="T13" fmla="*/ 12 h 26"/>
                <a:gd name="T14" fmla="*/ 0 w 32"/>
                <a:gd name="T15" fmla="*/ 10 h 26"/>
                <a:gd name="T16" fmla="*/ 0 w 32"/>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6"/>
                <a:gd name="T29" fmla="*/ 32 w 32"/>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6">
                  <a:moveTo>
                    <a:pt x="0" y="0"/>
                  </a:moveTo>
                  <a:lnTo>
                    <a:pt x="32" y="6"/>
                  </a:lnTo>
                  <a:lnTo>
                    <a:pt x="32" y="16"/>
                  </a:lnTo>
                  <a:lnTo>
                    <a:pt x="24" y="14"/>
                  </a:lnTo>
                  <a:lnTo>
                    <a:pt x="24" y="26"/>
                  </a:lnTo>
                  <a:lnTo>
                    <a:pt x="8" y="22"/>
                  </a:lnTo>
                  <a:lnTo>
                    <a:pt x="8"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5" name="Freeform 137"/>
            <p:cNvSpPr>
              <a:spLocks noChangeAspect="1"/>
            </p:cNvSpPr>
            <p:nvPr/>
          </p:nvSpPr>
          <p:spPr bwMode="auto">
            <a:xfrm>
              <a:off x="4972" y="1885"/>
              <a:ext cx="32" cy="24"/>
            </a:xfrm>
            <a:custGeom>
              <a:avLst/>
              <a:gdLst>
                <a:gd name="T0" fmla="*/ 0 w 32"/>
                <a:gd name="T1" fmla="*/ 0 h 24"/>
                <a:gd name="T2" fmla="*/ 32 w 32"/>
                <a:gd name="T3" fmla="*/ 4 h 24"/>
                <a:gd name="T4" fmla="*/ 32 w 32"/>
                <a:gd name="T5" fmla="*/ 16 h 24"/>
                <a:gd name="T6" fmla="*/ 24 w 32"/>
                <a:gd name="T7" fmla="*/ 14 h 24"/>
                <a:gd name="T8" fmla="*/ 24 w 32"/>
                <a:gd name="T9" fmla="*/ 24 h 24"/>
                <a:gd name="T10" fmla="*/ 8 w 32"/>
                <a:gd name="T11" fmla="*/ 22 h 24"/>
                <a:gd name="T12" fmla="*/ 8 w 32"/>
                <a:gd name="T13" fmla="*/ 12 h 24"/>
                <a:gd name="T14" fmla="*/ 0 w 32"/>
                <a:gd name="T15" fmla="*/ 10 h 24"/>
                <a:gd name="T16" fmla="*/ 0 w 3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0" y="0"/>
                  </a:moveTo>
                  <a:lnTo>
                    <a:pt x="32" y="4"/>
                  </a:lnTo>
                  <a:lnTo>
                    <a:pt x="32" y="16"/>
                  </a:lnTo>
                  <a:lnTo>
                    <a:pt x="24" y="14"/>
                  </a:lnTo>
                  <a:lnTo>
                    <a:pt x="24" y="24"/>
                  </a:lnTo>
                  <a:lnTo>
                    <a:pt x="8" y="22"/>
                  </a:lnTo>
                  <a:lnTo>
                    <a:pt x="8"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6" name="Freeform 138"/>
            <p:cNvSpPr>
              <a:spLocks noChangeAspect="1"/>
            </p:cNvSpPr>
            <p:nvPr/>
          </p:nvSpPr>
          <p:spPr bwMode="auto">
            <a:xfrm>
              <a:off x="5012" y="1893"/>
              <a:ext cx="30" cy="24"/>
            </a:xfrm>
            <a:custGeom>
              <a:avLst/>
              <a:gdLst>
                <a:gd name="T0" fmla="*/ 0 w 30"/>
                <a:gd name="T1" fmla="*/ 0 h 24"/>
                <a:gd name="T2" fmla="*/ 30 w 30"/>
                <a:gd name="T3" fmla="*/ 4 h 24"/>
                <a:gd name="T4" fmla="*/ 30 w 30"/>
                <a:gd name="T5" fmla="*/ 16 h 24"/>
                <a:gd name="T6" fmla="*/ 24 w 30"/>
                <a:gd name="T7" fmla="*/ 14 h 24"/>
                <a:gd name="T8" fmla="*/ 24 w 30"/>
                <a:gd name="T9" fmla="*/ 24 h 24"/>
                <a:gd name="T10" fmla="*/ 6 w 30"/>
                <a:gd name="T11" fmla="*/ 22 h 24"/>
                <a:gd name="T12" fmla="*/ 6 w 30"/>
                <a:gd name="T13" fmla="*/ 12 h 24"/>
                <a:gd name="T14" fmla="*/ 0 w 30"/>
                <a:gd name="T15" fmla="*/ 10 h 24"/>
                <a:gd name="T16" fmla="*/ 0 w 3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4"/>
                <a:gd name="T29" fmla="*/ 30 w 3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4">
                  <a:moveTo>
                    <a:pt x="0" y="0"/>
                  </a:moveTo>
                  <a:lnTo>
                    <a:pt x="30" y="4"/>
                  </a:lnTo>
                  <a:lnTo>
                    <a:pt x="30" y="16"/>
                  </a:lnTo>
                  <a:lnTo>
                    <a:pt x="24" y="14"/>
                  </a:lnTo>
                  <a:lnTo>
                    <a:pt x="24" y="24"/>
                  </a:lnTo>
                  <a:lnTo>
                    <a:pt x="6" y="22"/>
                  </a:lnTo>
                  <a:lnTo>
                    <a:pt x="6"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7" name="Freeform 139"/>
            <p:cNvSpPr>
              <a:spLocks noChangeAspect="1"/>
            </p:cNvSpPr>
            <p:nvPr/>
          </p:nvSpPr>
          <p:spPr bwMode="auto">
            <a:xfrm>
              <a:off x="5052" y="1901"/>
              <a:ext cx="33" cy="24"/>
            </a:xfrm>
            <a:custGeom>
              <a:avLst/>
              <a:gdLst>
                <a:gd name="T0" fmla="*/ 0 w 33"/>
                <a:gd name="T1" fmla="*/ 0 h 24"/>
                <a:gd name="T2" fmla="*/ 33 w 33"/>
                <a:gd name="T3" fmla="*/ 4 h 24"/>
                <a:gd name="T4" fmla="*/ 33 w 33"/>
                <a:gd name="T5" fmla="*/ 16 h 24"/>
                <a:gd name="T6" fmla="*/ 25 w 33"/>
                <a:gd name="T7" fmla="*/ 14 h 24"/>
                <a:gd name="T8" fmla="*/ 25 w 33"/>
                <a:gd name="T9" fmla="*/ 24 h 24"/>
                <a:gd name="T10" fmla="*/ 8 w 33"/>
                <a:gd name="T11" fmla="*/ 22 h 24"/>
                <a:gd name="T12" fmla="*/ 8 w 33"/>
                <a:gd name="T13" fmla="*/ 12 h 24"/>
                <a:gd name="T14" fmla="*/ 0 w 33"/>
                <a:gd name="T15" fmla="*/ 10 h 24"/>
                <a:gd name="T16" fmla="*/ 0 w 3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4"/>
                <a:gd name="T29" fmla="*/ 33 w 33"/>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4">
                  <a:moveTo>
                    <a:pt x="0" y="0"/>
                  </a:moveTo>
                  <a:lnTo>
                    <a:pt x="33" y="4"/>
                  </a:lnTo>
                  <a:lnTo>
                    <a:pt x="33" y="16"/>
                  </a:lnTo>
                  <a:lnTo>
                    <a:pt x="25" y="14"/>
                  </a:lnTo>
                  <a:lnTo>
                    <a:pt x="25" y="24"/>
                  </a:lnTo>
                  <a:lnTo>
                    <a:pt x="8" y="22"/>
                  </a:lnTo>
                  <a:lnTo>
                    <a:pt x="8"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8" name="Freeform 140"/>
            <p:cNvSpPr>
              <a:spLocks noChangeAspect="1"/>
            </p:cNvSpPr>
            <p:nvPr/>
          </p:nvSpPr>
          <p:spPr bwMode="auto">
            <a:xfrm>
              <a:off x="5093" y="1907"/>
              <a:ext cx="30" cy="26"/>
            </a:xfrm>
            <a:custGeom>
              <a:avLst/>
              <a:gdLst>
                <a:gd name="T0" fmla="*/ 0 w 30"/>
                <a:gd name="T1" fmla="*/ 0 h 26"/>
                <a:gd name="T2" fmla="*/ 30 w 30"/>
                <a:gd name="T3" fmla="*/ 6 h 26"/>
                <a:gd name="T4" fmla="*/ 30 w 30"/>
                <a:gd name="T5" fmla="*/ 16 h 26"/>
                <a:gd name="T6" fmla="*/ 22 w 30"/>
                <a:gd name="T7" fmla="*/ 16 h 26"/>
                <a:gd name="T8" fmla="*/ 22 w 30"/>
                <a:gd name="T9" fmla="*/ 26 h 26"/>
                <a:gd name="T10" fmla="*/ 6 w 30"/>
                <a:gd name="T11" fmla="*/ 22 h 26"/>
                <a:gd name="T12" fmla="*/ 6 w 30"/>
                <a:gd name="T13" fmla="*/ 12 h 26"/>
                <a:gd name="T14" fmla="*/ 0 w 30"/>
                <a:gd name="T15" fmla="*/ 12 h 26"/>
                <a:gd name="T16" fmla="*/ 0 w 3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6"/>
                <a:gd name="T29" fmla="*/ 30 w 3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6">
                  <a:moveTo>
                    <a:pt x="0" y="0"/>
                  </a:moveTo>
                  <a:lnTo>
                    <a:pt x="30" y="6"/>
                  </a:lnTo>
                  <a:lnTo>
                    <a:pt x="30" y="16"/>
                  </a:lnTo>
                  <a:lnTo>
                    <a:pt x="22" y="16"/>
                  </a:lnTo>
                  <a:lnTo>
                    <a:pt x="22" y="26"/>
                  </a:lnTo>
                  <a:lnTo>
                    <a:pt x="6" y="22"/>
                  </a:lnTo>
                  <a:lnTo>
                    <a:pt x="6"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9" name="Freeform 141"/>
            <p:cNvSpPr>
              <a:spLocks noChangeAspect="1"/>
            </p:cNvSpPr>
            <p:nvPr/>
          </p:nvSpPr>
          <p:spPr bwMode="auto">
            <a:xfrm>
              <a:off x="5131" y="1913"/>
              <a:ext cx="30" cy="27"/>
            </a:xfrm>
            <a:custGeom>
              <a:avLst/>
              <a:gdLst>
                <a:gd name="T0" fmla="*/ 0 w 30"/>
                <a:gd name="T1" fmla="*/ 0 h 27"/>
                <a:gd name="T2" fmla="*/ 30 w 30"/>
                <a:gd name="T3" fmla="*/ 6 h 27"/>
                <a:gd name="T4" fmla="*/ 30 w 30"/>
                <a:gd name="T5" fmla="*/ 16 h 27"/>
                <a:gd name="T6" fmla="*/ 24 w 30"/>
                <a:gd name="T7" fmla="*/ 16 h 27"/>
                <a:gd name="T8" fmla="*/ 24 w 30"/>
                <a:gd name="T9" fmla="*/ 27 h 27"/>
                <a:gd name="T10" fmla="*/ 8 w 30"/>
                <a:gd name="T11" fmla="*/ 25 h 27"/>
                <a:gd name="T12" fmla="*/ 8 w 30"/>
                <a:gd name="T13" fmla="*/ 12 h 27"/>
                <a:gd name="T14" fmla="*/ 0 w 30"/>
                <a:gd name="T15" fmla="*/ 12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7"/>
                <a:gd name="T29" fmla="*/ 30 w 30"/>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7">
                  <a:moveTo>
                    <a:pt x="0" y="0"/>
                  </a:moveTo>
                  <a:lnTo>
                    <a:pt x="30" y="6"/>
                  </a:lnTo>
                  <a:lnTo>
                    <a:pt x="30" y="16"/>
                  </a:lnTo>
                  <a:lnTo>
                    <a:pt x="24" y="16"/>
                  </a:lnTo>
                  <a:lnTo>
                    <a:pt x="24" y="27"/>
                  </a:lnTo>
                  <a:lnTo>
                    <a:pt x="8" y="25"/>
                  </a:lnTo>
                  <a:lnTo>
                    <a:pt x="8"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0" name="Freeform 142"/>
            <p:cNvSpPr>
              <a:spLocks noChangeAspect="1"/>
            </p:cNvSpPr>
            <p:nvPr/>
          </p:nvSpPr>
          <p:spPr bwMode="auto">
            <a:xfrm>
              <a:off x="5204" y="1841"/>
              <a:ext cx="74" cy="66"/>
            </a:xfrm>
            <a:custGeom>
              <a:avLst/>
              <a:gdLst>
                <a:gd name="T0" fmla="*/ 74 w 74"/>
                <a:gd name="T1" fmla="*/ 0 h 66"/>
                <a:gd name="T2" fmla="*/ 0 w 74"/>
                <a:gd name="T3" fmla="*/ 54 h 66"/>
                <a:gd name="T4" fmla="*/ 0 w 74"/>
                <a:gd name="T5" fmla="*/ 66 h 66"/>
                <a:gd name="T6" fmla="*/ 74 w 74"/>
                <a:gd name="T7" fmla="*/ 14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4"/>
                  </a:lnTo>
                  <a:lnTo>
                    <a:pt x="74"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1" name="Freeform 143"/>
            <p:cNvSpPr>
              <a:spLocks noChangeAspect="1"/>
            </p:cNvSpPr>
            <p:nvPr/>
          </p:nvSpPr>
          <p:spPr bwMode="auto">
            <a:xfrm>
              <a:off x="5204" y="1841"/>
              <a:ext cx="74" cy="66"/>
            </a:xfrm>
            <a:custGeom>
              <a:avLst/>
              <a:gdLst>
                <a:gd name="T0" fmla="*/ 74 w 74"/>
                <a:gd name="T1" fmla="*/ 0 h 66"/>
                <a:gd name="T2" fmla="*/ 0 w 74"/>
                <a:gd name="T3" fmla="*/ 54 h 66"/>
                <a:gd name="T4" fmla="*/ 0 w 74"/>
                <a:gd name="T5" fmla="*/ 66 h 66"/>
                <a:gd name="T6" fmla="*/ 74 w 74"/>
                <a:gd name="T7" fmla="*/ 14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4"/>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2" name="Freeform 144"/>
            <p:cNvSpPr>
              <a:spLocks noChangeAspect="1"/>
            </p:cNvSpPr>
            <p:nvPr/>
          </p:nvSpPr>
          <p:spPr bwMode="auto">
            <a:xfrm>
              <a:off x="5204" y="1859"/>
              <a:ext cx="74" cy="66"/>
            </a:xfrm>
            <a:custGeom>
              <a:avLst/>
              <a:gdLst>
                <a:gd name="T0" fmla="*/ 74 w 74"/>
                <a:gd name="T1" fmla="*/ 0 h 66"/>
                <a:gd name="T2" fmla="*/ 0 w 74"/>
                <a:gd name="T3" fmla="*/ 54 h 66"/>
                <a:gd name="T4" fmla="*/ 0 w 74"/>
                <a:gd name="T5" fmla="*/ 66 h 66"/>
                <a:gd name="T6" fmla="*/ 74 w 74"/>
                <a:gd name="T7" fmla="*/ 12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2"/>
                  </a:lnTo>
                  <a:lnTo>
                    <a:pt x="74"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3" name="Freeform 145"/>
            <p:cNvSpPr>
              <a:spLocks noChangeAspect="1"/>
            </p:cNvSpPr>
            <p:nvPr/>
          </p:nvSpPr>
          <p:spPr bwMode="auto">
            <a:xfrm>
              <a:off x="5204" y="1859"/>
              <a:ext cx="74" cy="66"/>
            </a:xfrm>
            <a:custGeom>
              <a:avLst/>
              <a:gdLst>
                <a:gd name="T0" fmla="*/ 74 w 74"/>
                <a:gd name="T1" fmla="*/ 0 h 66"/>
                <a:gd name="T2" fmla="*/ 0 w 74"/>
                <a:gd name="T3" fmla="*/ 54 h 66"/>
                <a:gd name="T4" fmla="*/ 0 w 74"/>
                <a:gd name="T5" fmla="*/ 66 h 66"/>
                <a:gd name="T6" fmla="*/ 74 w 74"/>
                <a:gd name="T7" fmla="*/ 12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2"/>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4" name="Freeform 146"/>
            <p:cNvSpPr>
              <a:spLocks noChangeAspect="1"/>
            </p:cNvSpPr>
            <p:nvPr/>
          </p:nvSpPr>
          <p:spPr bwMode="auto">
            <a:xfrm>
              <a:off x="5204" y="1877"/>
              <a:ext cx="74" cy="67"/>
            </a:xfrm>
            <a:custGeom>
              <a:avLst/>
              <a:gdLst>
                <a:gd name="T0" fmla="*/ 74 w 74"/>
                <a:gd name="T1" fmla="*/ 0 h 67"/>
                <a:gd name="T2" fmla="*/ 0 w 74"/>
                <a:gd name="T3" fmla="*/ 54 h 67"/>
                <a:gd name="T4" fmla="*/ 0 w 74"/>
                <a:gd name="T5" fmla="*/ 67 h 67"/>
                <a:gd name="T6" fmla="*/ 74 w 74"/>
                <a:gd name="T7" fmla="*/ 12 h 67"/>
                <a:gd name="T8" fmla="*/ 74 w 74"/>
                <a:gd name="T9" fmla="*/ 0 h 67"/>
                <a:gd name="T10" fmla="*/ 0 60000 65536"/>
                <a:gd name="T11" fmla="*/ 0 60000 65536"/>
                <a:gd name="T12" fmla="*/ 0 60000 65536"/>
                <a:gd name="T13" fmla="*/ 0 60000 65536"/>
                <a:gd name="T14" fmla="*/ 0 60000 65536"/>
                <a:gd name="T15" fmla="*/ 0 w 74"/>
                <a:gd name="T16" fmla="*/ 0 h 67"/>
                <a:gd name="T17" fmla="*/ 74 w 74"/>
                <a:gd name="T18" fmla="*/ 67 h 67"/>
              </a:gdLst>
              <a:ahLst/>
              <a:cxnLst>
                <a:cxn ang="T10">
                  <a:pos x="T0" y="T1"/>
                </a:cxn>
                <a:cxn ang="T11">
                  <a:pos x="T2" y="T3"/>
                </a:cxn>
                <a:cxn ang="T12">
                  <a:pos x="T4" y="T5"/>
                </a:cxn>
                <a:cxn ang="T13">
                  <a:pos x="T6" y="T7"/>
                </a:cxn>
                <a:cxn ang="T14">
                  <a:pos x="T8" y="T9"/>
                </a:cxn>
              </a:cxnLst>
              <a:rect l="T15" t="T16" r="T17" b="T18"/>
              <a:pathLst>
                <a:path w="74" h="67">
                  <a:moveTo>
                    <a:pt x="74" y="0"/>
                  </a:moveTo>
                  <a:lnTo>
                    <a:pt x="0" y="54"/>
                  </a:lnTo>
                  <a:lnTo>
                    <a:pt x="0" y="67"/>
                  </a:lnTo>
                  <a:lnTo>
                    <a:pt x="74" y="12"/>
                  </a:lnTo>
                  <a:lnTo>
                    <a:pt x="74"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5" name="Freeform 147"/>
            <p:cNvSpPr>
              <a:spLocks noChangeAspect="1"/>
            </p:cNvSpPr>
            <p:nvPr/>
          </p:nvSpPr>
          <p:spPr bwMode="auto">
            <a:xfrm>
              <a:off x="5204" y="1877"/>
              <a:ext cx="74" cy="67"/>
            </a:xfrm>
            <a:custGeom>
              <a:avLst/>
              <a:gdLst>
                <a:gd name="T0" fmla="*/ 74 w 74"/>
                <a:gd name="T1" fmla="*/ 0 h 67"/>
                <a:gd name="T2" fmla="*/ 0 w 74"/>
                <a:gd name="T3" fmla="*/ 54 h 67"/>
                <a:gd name="T4" fmla="*/ 0 w 74"/>
                <a:gd name="T5" fmla="*/ 67 h 67"/>
                <a:gd name="T6" fmla="*/ 74 w 74"/>
                <a:gd name="T7" fmla="*/ 12 h 67"/>
                <a:gd name="T8" fmla="*/ 74 w 74"/>
                <a:gd name="T9" fmla="*/ 0 h 67"/>
                <a:gd name="T10" fmla="*/ 0 60000 65536"/>
                <a:gd name="T11" fmla="*/ 0 60000 65536"/>
                <a:gd name="T12" fmla="*/ 0 60000 65536"/>
                <a:gd name="T13" fmla="*/ 0 60000 65536"/>
                <a:gd name="T14" fmla="*/ 0 60000 65536"/>
                <a:gd name="T15" fmla="*/ 0 w 74"/>
                <a:gd name="T16" fmla="*/ 0 h 67"/>
                <a:gd name="T17" fmla="*/ 74 w 74"/>
                <a:gd name="T18" fmla="*/ 67 h 67"/>
              </a:gdLst>
              <a:ahLst/>
              <a:cxnLst>
                <a:cxn ang="T10">
                  <a:pos x="T0" y="T1"/>
                </a:cxn>
                <a:cxn ang="T11">
                  <a:pos x="T2" y="T3"/>
                </a:cxn>
                <a:cxn ang="T12">
                  <a:pos x="T4" y="T5"/>
                </a:cxn>
                <a:cxn ang="T13">
                  <a:pos x="T6" y="T7"/>
                </a:cxn>
                <a:cxn ang="T14">
                  <a:pos x="T8" y="T9"/>
                </a:cxn>
              </a:cxnLst>
              <a:rect l="T15" t="T16" r="T17" b="T18"/>
              <a:pathLst>
                <a:path w="74" h="67">
                  <a:moveTo>
                    <a:pt x="74" y="0"/>
                  </a:moveTo>
                  <a:lnTo>
                    <a:pt x="0" y="54"/>
                  </a:lnTo>
                  <a:lnTo>
                    <a:pt x="0" y="67"/>
                  </a:lnTo>
                  <a:lnTo>
                    <a:pt x="74" y="12"/>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6" name="Freeform 148"/>
            <p:cNvSpPr>
              <a:spLocks noChangeAspect="1"/>
            </p:cNvSpPr>
            <p:nvPr/>
          </p:nvSpPr>
          <p:spPr bwMode="auto">
            <a:xfrm>
              <a:off x="5296" y="1786"/>
              <a:ext cx="61" cy="57"/>
            </a:xfrm>
            <a:custGeom>
              <a:avLst/>
              <a:gdLst>
                <a:gd name="T0" fmla="*/ 61 w 61"/>
                <a:gd name="T1" fmla="*/ 0 h 57"/>
                <a:gd name="T2" fmla="*/ 0 w 61"/>
                <a:gd name="T3" fmla="*/ 43 h 57"/>
                <a:gd name="T4" fmla="*/ 0 w 61"/>
                <a:gd name="T5" fmla="*/ 57 h 57"/>
                <a:gd name="T6" fmla="*/ 61 w 61"/>
                <a:gd name="T7" fmla="*/ 12 h 57"/>
                <a:gd name="T8" fmla="*/ 61 w 61"/>
                <a:gd name="T9" fmla="*/ 0 h 57"/>
                <a:gd name="T10" fmla="*/ 0 60000 65536"/>
                <a:gd name="T11" fmla="*/ 0 60000 65536"/>
                <a:gd name="T12" fmla="*/ 0 60000 65536"/>
                <a:gd name="T13" fmla="*/ 0 60000 65536"/>
                <a:gd name="T14" fmla="*/ 0 60000 65536"/>
                <a:gd name="T15" fmla="*/ 0 w 61"/>
                <a:gd name="T16" fmla="*/ 0 h 57"/>
                <a:gd name="T17" fmla="*/ 61 w 61"/>
                <a:gd name="T18" fmla="*/ 57 h 57"/>
              </a:gdLst>
              <a:ahLst/>
              <a:cxnLst>
                <a:cxn ang="T10">
                  <a:pos x="T0" y="T1"/>
                </a:cxn>
                <a:cxn ang="T11">
                  <a:pos x="T2" y="T3"/>
                </a:cxn>
                <a:cxn ang="T12">
                  <a:pos x="T4" y="T5"/>
                </a:cxn>
                <a:cxn ang="T13">
                  <a:pos x="T6" y="T7"/>
                </a:cxn>
                <a:cxn ang="T14">
                  <a:pos x="T8" y="T9"/>
                </a:cxn>
              </a:cxnLst>
              <a:rect l="T15" t="T16" r="T17" b="T18"/>
              <a:pathLst>
                <a:path w="61" h="57">
                  <a:moveTo>
                    <a:pt x="61" y="0"/>
                  </a:moveTo>
                  <a:lnTo>
                    <a:pt x="0" y="43"/>
                  </a:lnTo>
                  <a:lnTo>
                    <a:pt x="0" y="57"/>
                  </a:lnTo>
                  <a:lnTo>
                    <a:pt x="61" y="12"/>
                  </a:lnTo>
                  <a:lnTo>
                    <a:pt x="61"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7" name="Freeform 149"/>
            <p:cNvSpPr>
              <a:spLocks noChangeAspect="1"/>
            </p:cNvSpPr>
            <p:nvPr/>
          </p:nvSpPr>
          <p:spPr bwMode="auto">
            <a:xfrm>
              <a:off x="5296" y="1786"/>
              <a:ext cx="61" cy="57"/>
            </a:xfrm>
            <a:custGeom>
              <a:avLst/>
              <a:gdLst>
                <a:gd name="T0" fmla="*/ 61 w 61"/>
                <a:gd name="T1" fmla="*/ 0 h 57"/>
                <a:gd name="T2" fmla="*/ 0 w 61"/>
                <a:gd name="T3" fmla="*/ 43 h 57"/>
                <a:gd name="T4" fmla="*/ 0 w 61"/>
                <a:gd name="T5" fmla="*/ 57 h 57"/>
                <a:gd name="T6" fmla="*/ 61 w 61"/>
                <a:gd name="T7" fmla="*/ 12 h 57"/>
                <a:gd name="T8" fmla="*/ 61 w 61"/>
                <a:gd name="T9" fmla="*/ 0 h 57"/>
                <a:gd name="T10" fmla="*/ 0 60000 65536"/>
                <a:gd name="T11" fmla="*/ 0 60000 65536"/>
                <a:gd name="T12" fmla="*/ 0 60000 65536"/>
                <a:gd name="T13" fmla="*/ 0 60000 65536"/>
                <a:gd name="T14" fmla="*/ 0 60000 65536"/>
                <a:gd name="T15" fmla="*/ 0 w 61"/>
                <a:gd name="T16" fmla="*/ 0 h 57"/>
                <a:gd name="T17" fmla="*/ 61 w 61"/>
                <a:gd name="T18" fmla="*/ 57 h 57"/>
              </a:gdLst>
              <a:ahLst/>
              <a:cxnLst>
                <a:cxn ang="T10">
                  <a:pos x="T0" y="T1"/>
                </a:cxn>
                <a:cxn ang="T11">
                  <a:pos x="T2" y="T3"/>
                </a:cxn>
                <a:cxn ang="T12">
                  <a:pos x="T4" y="T5"/>
                </a:cxn>
                <a:cxn ang="T13">
                  <a:pos x="T6" y="T7"/>
                </a:cxn>
                <a:cxn ang="T14">
                  <a:pos x="T8" y="T9"/>
                </a:cxn>
              </a:cxnLst>
              <a:rect l="T15" t="T16" r="T17" b="T18"/>
              <a:pathLst>
                <a:path w="61" h="57">
                  <a:moveTo>
                    <a:pt x="61" y="0"/>
                  </a:moveTo>
                  <a:lnTo>
                    <a:pt x="0" y="43"/>
                  </a:lnTo>
                  <a:lnTo>
                    <a:pt x="0" y="57"/>
                  </a:lnTo>
                  <a:lnTo>
                    <a:pt x="61" y="12"/>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8" name="Freeform 150"/>
            <p:cNvSpPr>
              <a:spLocks noChangeAspect="1"/>
            </p:cNvSpPr>
            <p:nvPr/>
          </p:nvSpPr>
          <p:spPr bwMode="auto">
            <a:xfrm>
              <a:off x="5296" y="1804"/>
              <a:ext cx="61" cy="55"/>
            </a:xfrm>
            <a:custGeom>
              <a:avLst/>
              <a:gdLst>
                <a:gd name="T0" fmla="*/ 61 w 61"/>
                <a:gd name="T1" fmla="*/ 0 h 55"/>
                <a:gd name="T2" fmla="*/ 0 w 61"/>
                <a:gd name="T3" fmla="*/ 43 h 55"/>
                <a:gd name="T4" fmla="*/ 0 w 61"/>
                <a:gd name="T5" fmla="*/ 55 h 55"/>
                <a:gd name="T6" fmla="*/ 61 w 61"/>
                <a:gd name="T7" fmla="*/ 13 h 55"/>
                <a:gd name="T8" fmla="*/ 61 w 61"/>
                <a:gd name="T9" fmla="*/ 0 h 55"/>
                <a:gd name="T10" fmla="*/ 0 60000 65536"/>
                <a:gd name="T11" fmla="*/ 0 60000 65536"/>
                <a:gd name="T12" fmla="*/ 0 60000 65536"/>
                <a:gd name="T13" fmla="*/ 0 60000 65536"/>
                <a:gd name="T14" fmla="*/ 0 60000 65536"/>
                <a:gd name="T15" fmla="*/ 0 w 61"/>
                <a:gd name="T16" fmla="*/ 0 h 55"/>
                <a:gd name="T17" fmla="*/ 61 w 61"/>
                <a:gd name="T18" fmla="*/ 55 h 55"/>
              </a:gdLst>
              <a:ahLst/>
              <a:cxnLst>
                <a:cxn ang="T10">
                  <a:pos x="T0" y="T1"/>
                </a:cxn>
                <a:cxn ang="T11">
                  <a:pos x="T2" y="T3"/>
                </a:cxn>
                <a:cxn ang="T12">
                  <a:pos x="T4" y="T5"/>
                </a:cxn>
                <a:cxn ang="T13">
                  <a:pos x="T6" y="T7"/>
                </a:cxn>
                <a:cxn ang="T14">
                  <a:pos x="T8" y="T9"/>
                </a:cxn>
              </a:cxnLst>
              <a:rect l="T15" t="T16" r="T17" b="T18"/>
              <a:pathLst>
                <a:path w="61" h="55">
                  <a:moveTo>
                    <a:pt x="61" y="0"/>
                  </a:moveTo>
                  <a:lnTo>
                    <a:pt x="0" y="43"/>
                  </a:lnTo>
                  <a:lnTo>
                    <a:pt x="0" y="55"/>
                  </a:lnTo>
                  <a:lnTo>
                    <a:pt x="61" y="13"/>
                  </a:lnTo>
                  <a:lnTo>
                    <a:pt x="61"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9" name="Freeform 151"/>
            <p:cNvSpPr>
              <a:spLocks noChangeAspect="1"/>
            </p:cNvSpPr>
            <p:nvPr/>
          </p:nvSpPr>
          <p:spPr bwMode="auto">
            <a:xfrm>
              <a:off x="5296" y="1804"/>
              <a:ext cx="61" cy="55"/>
            </a:xfrm>
            <a:custGeom>
              <a:avLst/>
              <a:gdLst>
                <a:gd name="T0" fmla="*/ 61 w 61"/>
                <a:gd name="T1" fmla="*/ 0 h 55"/>
                <a:gd name="T2" fmla="*/ 0 w 61"/>
                <a:gd name="T3" fmla="*/ 43 h 55"/>
                <a:gd name="T4" fmla="*/ 0 w 61"/>
                <a:gd name="T5" fmla="*/ 55 h 55"/>
                <a:gd name="T6" fmla="*/ 61 w 61"/>
                <a:gd name="T7" fmla="*/ 13 h 55"/>
                <a:gd name="T8" fmla="*/ 61 w 61"/>
                <a:gd name="T9" fmla="*/ 0 h 55"/>
                <a:gd name="T10" fmla="*/ 0 60000 65536"/>
                <a:gd name="T11" fmla="*/ 0 60000 65536"/>
                <a:gd name="T12" fmla="*/ 0 60000 65536"/>
                <a:gd name="T13" fmla="*/ 0 60000 65536"/>
                <a:gd name="T14" fmla="*/ 0 60000 65536"/>
                <a:gd name="T15" fmla="*/ 0 w 61"/>
                <a:gd name="T16" fmla="*/ 0 h 55"/>
                <a:gd name="T17" fmla="*/ 61 w 61"/>
                <a:gd name="T18" fmla="*/ 55 h 55"/>
              </a:gdLst>
              <a:ahLst/>
              <a:cxnLst>
                <a:cxn ang="T10">
                  <a:pos x="T0" y="T1"/>
                </a:cxn>
                <a:cxn ang="T11">
                  <a:pos x="T2" y="T3"/>
                </a:cxn>
                <a:cxn ang="T12">
                  <a:pos x="T4" y="T5"/>
                </a:cxn>
                <a:cxn ang="T13">
                  <a:pos x="T6" y="T7"/>
                </a:cxn>
                <a:cxn ang="T14">
                  <a:pos x="T8" y="T9"/>
                </a:cxn>
              </a:cxnLst>
              <a:rect l="T15" t="T16" r="T17" b="T18"/>
              <a:pathLst>
                <a:path w="61" h="55">
                  <a:moveTo>
                    <a:pt x="61" y="0"/>
                  </a:moveTo>
                  <a:lnTo>
                    <a:pt x="0" y="43"/>
                  </a:lnTo>
                  <a:lnTo>
                    <a:pt x="0" y="55"/>
                  </a:lnTo>
                  <a:lnTo>
                    <a:pt x="61" y="13"/>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0" name="Freeform 152"/>
            <p:cNvSpPr>
              <a:spLocks noChangeAspect="1"/>
            </p:cNvSpPr>
            <p:nvPr/>
          </p:nvSpPr>
          <p:spPr bwMode="auto">
            <a:xfrm>
              <a:off x="5296" y="1821"/>
              <a:ext cx="61" cy="56"/>
            </a:xfrm>
            <a:custGeom>
              <a:avLst/>
              <a:gdLst>
                <a:gd name="T0" fmla="*/ 61 w 61"/>
                <a:gd name="T1" fmla="*/ 0 h 56"/>
                <a:gd name="T2" fmla="*/ 0 w 61"/>
                <a:gd name="T3" fmla="*/ 44 h 56"/>
                <a:gd name="T4" fmla="*/ 0 w 61"/>
                <a:gd name="T5" fmla="*/ 56 h 56"/>
                <a:gd name="T6" fmla="*/ 61 w 61"/>
                <a:gd name="T7" fmla="*/ 14 h 56"/>
                <a:gd name="T8" fmla="*/ 61 w 61"/>
                <a:gd name="T9" fmla="*/ 0 h 56"/>
                <a:gd name="T10" fmla="*/ 0 60000 65536"/>
                <a:gd name="T11" fmla="*/ 0 60000 65536"/>
                <a:gd name="T12" fmla="*/ 0 60000 65536"/>
                <a:gd name="T13" fmla="*/ 0 60000 65536"/>
                <a:gd name="T14" fmla="*/ 0 60000 65536"/>
                <a:gd name="T15" fmla="*/ 0 w 61"/>
                <a:gd name="T16" fmla="*/ 0 h 56"/>
                <a:gd name="T17" fmla="*/ 61 w 61"/>
                <a:gd name="T18" fmla="*/ 56 h 56"/>
              </a:gdLst>
              <a:ahLst/>
              <a:cxnLst>
                <a:cxn ang="T10">
                  <a:pos x="T0" y="T1"/>
                </a:cxn>
                <a:cxn ang="T11">
                  <a:pos x="T2" y="T3"/>
                </a:cxn>
                <a:cxn ang="T12">
                  <a:pos x="T4" y="T5"/>
                </a:cxn>
                <a:cxn ang="T13">
                  <a:pos x="T6" y="T7"/>
                </a:cxn>
                <a:cxn ang="T14">
                  <a:pos x="T8" y="T9"/>
                </a:cxn>
              </a:cxnLst>
              <a:rect l="T15" t="T16" r="T17" b="T18"/>
              <a:pathLst>
                <a:path w="61" h="56">
                  <a:moveTo>
                    <a:pt x="61" y="0"/>
                  </a:moveTo>
                  <a:lnTo>
                    <a:pt x="0" y="44"/>
                  </a:lnTo>
                  <a:lnTo>
                    <a:pt x="0" y="56"/>
                  </a:lnTo>
                  <a:lnTo>
                    <a:pt x="61" y="14"/>
                  </a:lnTo>
                  <a:lnTo>
                    <a:pt x="61"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1" name="Freeform 153"/>
            <p:cNvSpPr>
              <a:spLocks noChangeAspect="1"/>
            </p:cNvSpPr>
            <p:nvPr/>
          </p:nvSpPr>
          <p:spPr bwMode="auto">
            <a:xfrm>
              <a:off x="5296" y="1821"/>
              <a:ext cx="61" cy="56"/>
            </a:xfrm>
            <a:custGeom>
              <a:avLst/>
              <a:gdLst>
                <a:gd name="T0" fmla="*/ 61 w 61"/>
                <a:gd name="T1" fmla="*/ 0 h 56"/>
                <a:gd name="T2" fmla="*/ 0 w 61"/>
                <a:gd name="T3" fmla="*/ 44 h 56"/>
                <a:gd name="T4" fmla="*/ 0 w 61"/>
                <a:gd name="T5" fmla="*/ 56 h 56"/>
                <a:gd name="T6" fmla="*/ 61 w 61"/>
                <a:gd name="T7" fmla="*/ 14 h 56"/>
                <a:gd name="T8" fmla="*/ 61 w 61"/>
                <a:gd name="T9" fmla="*/ 0 h 56"/>
                <a:gd name="T10" fmla="*/ 0 60000 65536"/>
                <a:gd name="T11" fmla="*/ 0 60000 65536"/>
                <a:gd name="T12" fmla="*/ 0 60000 65536"/>
                <a:gd name="T13" fmla="*/ 0 60000 65536"/>
                <a:gd name="T14" fmla="*/ 0 60000 65536"/>
                <a:gd name="T15" fmla="*/ 0 w 61"/>
                <a:gd name="T16" fmla="*/ 0 h 56"/>
                <a:gd name="T17" fmla="*/ 61 w 61"/>
                <a:gd name="T18" fmla="*/ 56 h 56"/>
              </a:gdLst>
              <a:ahLst/>
              <a:cxnLst>
                <a:cxn ang="T10">
                  <a:pos x="T0" y="T1"/>
                </a:cxn>
                <a:cxn ang="T11">
                  <a:pos x="T2" y="T3"/>
                </a:cxn>
                <a:cxn ang="T12">
                  <a:pos x="T4" y="T5"/>
                </a:cxn>
                <a:cxn ang="T13">
                  <a:pos x="T6" y="T7"/>
                </a:cxn>
                <a:cxn ang="T14">
                  <a:pos x="T8" y="T9"/>
                </a:cxn>
              </a:cxnLst>
              <a:rect l="T15" t="T16" r="T17" b="T18"/>
              <a:pathLst>
                <a:path w="61" h="56">
                  <a:moveTo>
                    <a:pt x="61" y="0"/>
                  </a:moveTo>
                  <a:lnTo>
                    <a:pt x="0" y="44"/>
                  </a:lnTo>
                  <a:lnTo>
                    <a:pt x="0" y="56"/>
                  </a:lnTo>
                  <a:lnTo>
                    <a:pt x="61" y="14"/>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20534" name="Picture 58" descr="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2325" y="3805238"/>
            <a:ext cx="3206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35" name="直接连接符 308"/>
          <p:cNvCxnSpPr>
            <a:cxnSpLocks noChangeShapeType="1"/>
            <a:stCxn id="20514" idx="2"/>
            <a:endCxn id="20534" idx="0"/>
          </p:cNvCxnSpPr>
          <p:nvPr/>
        </p:nvCxnSpPr>
        <p:spPr bwMode="auto">
          <a:xfrm flipH="1">
            <a:off x="6062663" y="3300412"/>
            <a:ext cx="47625" cy="54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36" name="直接连接符 309"/>
          <p:cNvCxnSpPr>
            <a:cxnSpLocks noChangeShapeType="1"/>
            <a:stCxn id="20515" idx="2"/>
          </p:cNvCxnSpPr>
          <p:nvPr/>
        </p:nvCxnSpPr>
        <p:spPr bwMode="auto">
          <a:xfrm>
            <a:off x="6583363" y="3300413"/>
            <a:ext cx="12700" cy="5969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37" name="直接连接符 310"/>
          <p:cNvCxnSpPr>
            <a:cxnSpLocks noChangeShapeType="1"/>
          </p:cNvCxnSpPr>
          <p:nvPr/>
        </p:nvCxnSpPr>
        <p:spPr bwMode="auto">
          <a:xfrm>
            <a:off x="6124575" y="3317875"/>
            <a:ext cx="388938" cy="5762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38" name="直接连接符 311"/>
          <p:cNvCxnSpPr>
            <a:cxnSpLocks noChangeShapeType="1"/>
            <a:stCxn id="20515" idx="2"/>
            <a:endCxn id="20534" idx="0"/>
          </p:cNvCxnSpPr>
          <p:nvPr/>
        </p:nvCxnSpPr>
        <p:spPr bwMode="auto">
          <a:xfrm flipH="1">
            <a:off x="6062663" y="3300413"/>
            <a:ext cx="520700" cy="5048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39" name="Picture 405" descr="图片17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6725" y="3562350"/>
            <a:ext cx="1936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0" name="Picture 462" descr="图片24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00313" y="3843338"/>
            <a:ext cx="30797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1" name="Picture 462" descr="图片24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43663" y="3852863"/>
            <a:ext cx="30797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2" name="矩形 327"/>
          <p:cNvSpPr>
            <a:spLocks noChangeArrowheads="1"/>
          </p:cNvSpPr>
          <p:nvPr/>
        </p:nvSpPr>
        <p:spPr bwMode="auto">
          <a:xfrm>
            <a:off x="4025900" y="1474788"/>
            <a:ext cx="62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b="1">
                <a:latin typeface="微软雅黑" panose="020B0503020204020204" pitchFamily="34" charset="-122"/>
                <a:ea typeface="微软雅黑" panose="020B0503020204020204" pitchFamily="34" charset="-122"/>
              </a:rPr>
              <a:t>ME60</a:t>
            </a:r>
            <a:endParaRPr lang="zh-CN" altLang="en-US" sz="1200" b="1"/>
          </a:p>
        </p:txBody>
      </p:sp>
      <p:sp>
        <p:nvSpPr>
          <p:cNvPr id="20543" name="矩形 328"/>
          <p:cNvSpPr>
            <a:spLocks noChangeArrowheads="1"/>
          </p:cNvSpPr>
          <p:nvPr/>
        </p:nvSpPr>
        <p:spPr bwMode="auto">
          <a:xfrm>
            <a:off x="5257800" y="841375"/>
            <a:ext cx="1489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100" dirty="0">
                <a:solidFill>
                  <a:srgbClr val="C00000"/>
                </a:solidFill>
                <a:latin typeface="微软雅黑" panose="020B0503020204020204" pitchFamily="34" charset="-122"/>
                <a:ea typeface="微软雅黑" panose="020B0503020204020204" pitchFamily="34" charset="-122"/>
              </a:rPr>
              <a:t>2</a:t>
            </a:r>
            <a:r>
              <a:rPr lang="zh-CN" altLang="en-US" sz="1100" dirty="0">
                <a:solidFill>
                  <a:srgbClr val="C00000"/>
                </a:solidFill>
                <a:latin typeface="微软雅黑" panose="020B0503020204020204" pitchFamily="34" charset="-122"/>
                <a:ea typeface="微软雅黑" panose="020B0503020204020204" pitchFamily="34" charset="-122"/>
              </a:rPr>
              <a:t>、核心</a:t>
            </a:r>
            <a:r>
              <a:rPr lang="en-US" altLang="zh-CN" sz="1100" dirty="0">
                <a:solidFill>
                  <a:srgbClr val="C00000"/>
                </a:solidFill>
                <a:latin typeface="微软雅黑" panose="020B0503020204020204" pitchFamily="34" charset="-122"/>
                <a:ea typeface="微软雅黑" panose="020B0503020204020204" pitchFamily="34" charset="-122"/>
              </a:rPr>
              <a:t>ME60</a:t>
            </a:r>
            <a:r>
              <a:rPr lang="zh-CN" altLang="en-US" sz="1100" dirty="0">
                <a:solidFill>
                  <a:srgbClr val="C00000"/>
                </a:solidFill>
                <a:latin typeface="微软雅黑" panose="020B0503020204020204" pitchFamily="34" charset="-122"/>
                <a:ea typeface="微软雅黑" panose="020B0503020204020204" pitchFamily="34" charset="-122"/>
              </a:rPr>
              <a:t>高性能大容量</a:t>
            </a:r>
            <a:r>
              <a:rPr lang="en-US" altLang="zh-CN" sz="1100" dirty="0">
                <a:solidFill>
                  <a:srgbClr val="C00000"/>
                </a:solidFill>
                <a:latin typeface="微软雅黑" panose="020B0503020204020204" pitchFamily="34" charset="-122"/>
                <a:ea typeface="微软雅黑" panose="020B0503020204020204" pitchFamily="34" charset="-122"/>
              </a:rPr>
              <a:t>BRAS</a:t>
            </a:r>
            <a:r>
              <a:rPr lang="zh-CN" altLang="en-US" sz="1100" dirty="0">
                <a:solidFill>
                  <a:srgbClr val="C00000"/>
                </a:solidFill>
                <a:latin typeface="微软雅黑" panose="020B0503020204020204" pitchFamily="34" charset="-122"/>
                <a:ea typeface="微软雅黑" panose="020B0503020204020204" pitchFamily="34" charset="-122"/>
              </a:rPr>
              <a:t>，无线和有线统一认证</a:t>
            </a:r>
            <a:endParaRPr lang="zh-CN" altLang="en-US" sz="1100" dirty="0">
              <a:solidFill>
                <a:srgbClr val="C00000"/>
              </a:solidFill>
            </a:endParaRPr>
          </a:p>
        </p:txBody>
      </p:sp>
      <p:sp>
        <p:nvSpPr>
          <p:cNvPr id="20544" name="矩形 329"/>
          <p:cNvSpPr>
            <a:spLocks noChangeArrowheads="1"/>
          </p:cNvSpPr>
          <p:nvPr/>
        </p:nvSpPr>
        <p:spPr bwMode="auto">
          <a:xfrm>
            <a:off x="1630363" y="1076325"/>
            <a:ext cx="15827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100">
                <a:solidFill>
                  <a:srgbClr val="C00000"/>
                </a:solidFill>
                <a:latin typeface="微软雅黑" panose="020B0503020204020204" pitchFamily="34" charset="-122"/>
                <a:ea typeface="微软雅黑" panose="020B0503020204020204" pitchFamily="34" charset="-122"/>
              </a:rPr>
              <a:t>1</a:t>
            </a:r>
            <a:r>
              <a:rPr lang="zh-CN" altLang="en-US" sz="1100">
                <a:solidFill>
                  <a:srgbClr val="C00000"/>
                </a:solidFill>
                <a:latin typeface="微软雅黑" panose="020B0503020204020204" pitchFamily="34" charset="-122"/>
                <a:ea typeface="微软雅黑" panose="020B0503020204020204" pitchFamily="34" charset="-122"/>
              </a:rPr>
              <a:t>、统一第三方认证计费系统，简化管理</a:t>
            </a:r>
            <a:endParaRPr lang="en-US" altLang="zh-CN" sz="1100">
              <a:solidFill>
                <a:srgbClr val="C00000"/>
              </a:solidFill>
              <a:latin typeface="微软雅黑" panose="020B0503020204020204" pitchFamily="34" charset="-122"/>
              <a:ea typeface="微软雅黑" panose="020B0503020204020204" pitchFamily="34" charset="-122"/>
            </a:endParaRPr>
          </a:p>
        </p:txBody>
      </p:sp>
      <p:sp>
        <p:nvSpPr>
          <p:cNvPr id="20545" name="矩形 331"/>
          <p:cNvSpPr>
            <a:spLocks noChangeArrowheads="1"/>
          </p:cNvSpPr>
          <p:nvPr/>
        </p:nvSpPr>
        <p:spPr bwMode="auto">
          <a:xfrm>
            <a:off x="2171700" y="4306888"/>
            <a:ext cx="2632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100" dirty="0">
                <a:solidFill>
                  <a:srgbClr val="C00000"/>
                </a:solidFill>
                <a:latin typeface="微软雅黑" panose="020B0503020204020204" pitchFamily="34" charset="-122"/>
                <a:ea typeface="微软雅黑" panose="020B0503020204020204" pitchFamily="34" charset="-122"/>
              </a:rPr>
              <a:t>4</a:t>
            </a:r>
            <a:r>
              <a:rPr lang="zh-CN" altLang="en-US" sz="1100" dirty="0">
                <a:solidFill>
                  <a:srgbClr val="C00000"/>
                </a:solidFill>
                <a:latin typeface="微软雅黑" panose="020B0503020204020204" pitchFamily="34" charset="-122"/>
                <a:ea typeface="微软雅黑" panose="020B0503020204020204" pitchFamily="34" charset="-122"/>
              </a:rPr>
              <a:t>、每用户</a:t>
            </a:r>
            <a:r>
              <a:rPr lang="zh-CN" altLang="en-US" sz="1100" dirty="0" smtClean="0">
                <a:solidFill>
                  <a:srgbClr val="C00000"/>
                </a:solidFill>
                <a:latin typeface="微软雅黑" panose="020B0503020204020204" pitchFamily="34" charset="-122"/>
                <a:ea typeface="微软雅黑" panose="020B0503020204020204" pitchFamily="34" charset="-122"/>
              </a:rPr>
              <a:t>每</a:t>
            </a:r>
            <a:r>
              <a:rPr lang="en-US" altLang="zh-CN" sz="1100" dirty="0" smtClean="0">
                <a:solidFill>
                  <a:srgbClr val="C00000"/>
                </a:solidFill>
                <a:latin typeface="微软雅黑" panose="020B0503020204020204" pitchFamily="34" charset="-122"/>
                <a:ea typeface="微软雅黑" panose="020B0503020204020204" pitchFamily="34" charset="-122"/>
              </a:rPr>
              <a:t>VLAN</a:t>
            </a:r>
            <a:r>
              <a:rPr lang="zh-CN" altLang="en-US" sz="1100" dirty="0" smtClean="0">
                <a:solidFill>
                  <a:srgbClr val="C00000"/>
                </a:solidFill>
                <a:latin typeface="微软雅黑" panose="020B0503020204020204" pitchFamily="34" charset="-122"/>
                <a:ea typeface="微软雅黑" panose="020B0503020204020204" pitchFamily="34" charset="-122"/>
              </a:rPr>
              <a:t>，</a:t>
            </a:r>
            <a:r>
              <a:rPr lang="zh-CN" altLang="en-US" sz="1100" dirty="0">
                <a:solidFill>
                  <a:srgbClr val="C00000"/>
                </a:solidFill>
                <a:latin typeface="微软雅黑" panose="020B0503020204020204" pitchFamily="34" charset="-122"/>
                <a:ea typeface="微软雅黑" panose="020B0503020204020204" pitchFamily="34" charset="-122"/>
              </a:rPr>
              <a:t>安全威胁不扩散</a:t>
            </a:r>
          </a:p>
        </p:txBody>
      </p:sp>
      <p:cxnSp>
        <p:nvCxnSpPr>
          <p:cNvPr id="20546" name="直接连接符 332"/>
          <p:cNvCxnSpPr>
            <a:cxnSpLocks noChangeShapeType="1"/>
          </p:cNvCxnSpPr>
          <p:nvPr/>
        </p:nvCxnSpPr>
        <p:spPr bwMode="auto">
          <a:xfrm flipH="1" flipV="1">
            <a:off x="4230688" y="1846263"/>
            <a:ext cx="314325" cy="1587"/>
          </a:xfrm>
          <a:prstGeom prst="line">
            <a:avLst/>
          </a:prstGeom>
          <a:noFill/>
          <a:ln w="2540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47" name="直接连接符 333"/>
          <p:cNvCxnSpPr>
            <a:cxnSpLocks noChangeShapeType="1"/>
            <a:stCxn id="20553" idx="1"/>
          </p:cNvCxnSpPr>
          <p:nvPr/>
        </p:nvCxnSpPr>
        <p:spPr bwMode="auto">
          <a:xfrm flipH="1" flipV="1">
            <a:off x="4219575" y="2141538"/>
            <a:ext cx="365125" cy="0"/>
          </a:xfrm>
          <a:prstGeom prst="line">
            <a:avLst/>
          </a:prstGeom>
          <a:noFill/>
          <a:ln w="2540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48" name="直接连接符 335"/>
          <p:cNvCxnSpPr>
            <a:cxnSpLocks noChangeShapeType="1"/>
          </p:cNvCxnSpPr>
          <p:nvPr/>
        </p:nvCxnSpPr>
        <p:spPr bwMode="auto">
          <a:xfrm flipV="1">
            <a:off x="4102100" y="1852613"/>
            <a:ext cx="7938" cy="317500"/>
          </a:xfrm>
          <a:prstGeom prst="line">
            <a:avLst/>
          </a:prstGeom>
          <a:noFill/>
          <a:ln w="2540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49" name="直接连接符 337"/>
          <p:cNvCxnSpPr>
            <a:cxnSpLocks noChangeShapeType="1"/>
          </p:cNvCxnSpPr>
          <p:nvPr/>
        </p:nvCxnSpPr>
        <p:spPr bwMode="auto">
          <a:xfrm flipV="1">
            <a:off x="4721225" y="1852613"/>
            <a:ext cx="7938" cy="317500"/>
          </a:xfrm>
          <a:prstGeom prst="line">
            <a:avLst/>
          </a:prstGeom>
          <a:noFill/>
          <a:ln w="25400"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50" name="Picture 54" descr="04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05250" y="1731963"/>
            <a:ext cx="41433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1" name="Picture 54" descr="04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25963" y="1706563"/>
            <a:ext cx="4143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2" name="Picture 35" descr="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46525" y="2024063"/>
            <a:ext cx="2889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3" name="Picture 35" descr="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4700" y="2032000"/>
            <a:ext cx="28733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4" name="文本框 338"/>
          <p:cNvSpPr txBox="1">
            <a:spLocks noChangeArrowheads="1"/>
          </p:cNvSpPr>
          <p:nvPr/>
        </p:nvSpPr>
        <p:spPr bwMode="auto">
          <a:xfrm>
            <a:off x="4525963" y="3490913"/>
            <a:ext cx="7239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eaLnBrk="1" hangingPunct="1">
              <a:lnSpc>
                <a:spcPct val="100000"/>
              </a:lnSpc>
              <a:buClrTx/>
              <a:buSzTx/>
              <a:buFontTx/>
              <a:buNone/>
            </a:pPr>
            <a:r>
              <a:rPr lang="en-US" altLang="zh-CN" sz="1000" b="0">
                <a:solidFill>
                  <a:srgbClr val="000000"/>
                </a:solidFill>
                <a:latin typeface="微软雅黑" panose="020B0503020204020204" pitchFamily="34" charset="-122"/>
                <a:ea typeface="微软雅黑" panose="020B0503020204020204" pitchFamily="34" charset="-122"/>
              </a:rPr>
              <a:t>GPON</a:t>
            </a:r>
            <a:endParaRPr lang="zh-CN" altLang="en-US" sz="1000" b="0">
              <a:solidFill>
                <a:srgbClr val="000000"/>
              </a:solidFill>
              <a:latin typeface="微软雅黑" panose="020B0503020204020204" pitchFamily="34" charset="-122"/>
              <a:ea typeface="微软雅黑" panose="020B0503020204020204" pitchFamily="34" charset="-122"/>
            </a:endParaRPr>
          </a:p>
          <a:p>
            <a:pPr eaLnBrk="1" hangingPunct="1">
              <a:lnSpc>
                <a:spcPct val="100000"/>
              </a:lnSpc>
              <a:buClrTx/>
              <a:buSzTx/>
              <a:buFontTx/>
              <a:buNone/>
            </a:pPr>
            <a:r>
              <a:rPr lang="zh-CN" altLang="en-US" sz="1000" b="0">
                <a:solidFill>
                  <a:srgbClr val="000000"/>
                </a:solidFill>
                <a:latin typeface="微软雅黑" panose="020B0503020204020204" pitchFamily="34" charset="-122"/>
                <a:ea typeface="微软雅黑" panose="020B0503020204020204" pitchFamily="34" charset="-122"/>
              </a:rPr>
              <a:t>光纤到户</a:t>
            </a:r>
          </a:p>
        </p:txBody>
      </p:sp>
      <p:sp>
        <p:nvSpPr>
          <p:cNvPr id="20555" name="矩形 330"/>
          <p:cNvSpPr>
            <a:spLocks noChangeArrowheads="1"/>
          </p:cNvSpPr>
          <p:nvPr/>
        </p:nvSpPr>
        <p:spPr bwMode="auto">
          <a:xfrm>
            <a:off x="352425" y="3148013"/>
            <a:ext cx="14144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100">
                <a:solidFill>
                  <a:srgbClr val="C00000"/>
                </a:solidFill>
                <a:latin typeface="微软雅黑" panose="020B0503020204020204" pitchFamily="34" charset="-122"/>
                <a:ea typeface="微软雅黑" panose="020B0503020204020204" pitchFamily="34" charset="-122"/>
              </a:rPr>
              <a:t>3</a:t>
            </a:r>
            <a:r>
              <a:rPr lang="zh-CN" altLang="en-US" sz="1100">
                <a:solidFill>
                  <a:srgbClr val="C00000"/>
                </a:solidFill>
                <a:latin typeface="微软雅黑" panose="020B0503020204020204" pitchFamily="34" charset="-122"/>
                <a:ea typeface="微软雅黑" panose="020B0503020204020204" pitchFamily="34" charset="-122"/>
              </a:rPr>
              <a:t>、接入、汇聚无特殊要求，按需扩容</a:t>
            </a:r>
          </a:p>
        </p:txBody>
      </p:sp>
      <p:sp>
        <p:nvSpPr>
          <p:cNvPr id="20556" name="矩形 341"/>
          <p:cNvSpPr>
            <a:spLocks noChangeArrowheads="1"/>
          </p:cNvSpPr>
          <p:nvPr/>
        </p:nvSpPr>
        <p:spPr bwMode="auto">
          <a:xfrm>
            <a:off x="7161213" y="3116263"/>
            <a:ext cx="11128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100" dirty="0">
                <a:solidFill>
                  <a:srgbClr val="C00000"/>
                </a:solidFill>
                <a:latin typeface="微软雅黑" panose="020B0503020204020204" pitchFamily="34" charset="-122"/>
                <a:ea typeface="微软雅黑" panose="020B0503020204020204" pitchFamily="34" charset="-122"/>
              </a:rPr>
              <a:t>5</a:t>
            </a:r>
            <a:r>
              <a:rPr lang="zh-CN" altLang="en-US" sz="1100" dirty="0">
                <a:solidFill>
                  <a:srgbClr val="C00000"/>
                </a:solidFill>
                <a:latin typeface="微软雅黑" panose="020B0503020204020204" pitchFamily="34" charset="-122"/>
                <a:ea typeface="微软雅黑" panose="020B0503020204020204" pitchFamily="34" charset="-122"/>
              </a:rPr>
              <a:t>、多种认证方式，满足不同场景需求</a:t>
            </a:r>
          </a:p>
        </p:txBody>
      </p:sp>
    </p:spTree>
  </p:cSld>
  <p:clrMapOvr>
    <a:masterClrMapping/>
  </p:clrMapOvr>
  <p:transition advClick="0" advTm="8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bwMode="auto">
          <a:xfrm>
            <a:off x="467544" y="860425"/>
            <a:ext cx="3172557" cy="1822450"/>
          </a:xfrm>
          <a:prstGeom prst="roundRect">
            <a:avLst>
              <a:gd name="adj" fmla="val 22940"/>
            </a:avLst>
          </a:prstGeom>
          <a:noFill/>
          <a:ln>
            <a:solidFill>
              <a:schemeClr val="bg1">
                <a:lumMod val="85000"/>
              </a:schemeClr>
            </a:solidFill>
          </a:ln>
          <a:effectLst/>
          <a:extLst/>
        </p:spPr>
        <p:txBody>
          <a:bodyPr/>
          <a:lstStyle/>
          <a:p>
            <a:pPr eaLnBrk="1" hangingPunct="1">
              <a:buClr>
                <a:srgbClr val="CC9900"/>
              </a:buClr>
              <a:buFont typeface="Wingdings" pitchFamily="2" charset="2"/>
              <a:buChar char="n"/>
              <a:defRPr/>
            </a:pPr>
            <a:endParaRPr lang="zh-CN" altLang="en-US" dirty="0">
              <a:latin typeface="微软雅黑" panose="020B0503020204020204" pitchFamily="34" charset="-122"/>
              <a:ea typeface="微软雅黑" panose="020B0503020204020204" pitchFamily="34" charset="-122"/>
            </a:endParaRPr>
          </a:p>
        </p:txBody>
      </p:sp>
      <p:sp>
        <p:nvSpPr>
          <p:cNvPr id="21507" name="标题 1"/>
          <p:cNvSpPr>
            <a:spLocks noGrp="1"/>
          </p:cNvSpPr>
          <p:nvPr>
            <p:ph type="title" idx="4294967295"/>
          </p:nvPr>
        </p:nvSpPr>
        <p:spPr>
          <a:xfrm>
            <a:off x="395288" y="138113"/>
            <a:ext cx="8066087" cy="593725"/>
          </a:xfrm>
        </p:spPr>
        <p:txBody>
          <a:bodyPr lIns="91440" tIns="45720" rIns="91440" bIns="45720" anchor="t"/>
          <a:lstStyle/>
          <a:p>
            <a:r>
              <a:rPr lang="zh-CN" altLang="en-US" sz="2800" b="0"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网络平台化、扁平化</a:t>
            </a:r>
            <a:r>
              <a:rPr lang="en-US" altLang="zh-CN" sz="2800" b="0"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r>
              <a:rPr lang="zh-CN" altLang="en-US" sz="2800" b="0"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接入层解耦</a:t>
            </a:r>
          </a:p>
        </p:txBody>
      </p:sp>
      <p:sp>
        <p:nvSpPr>
          <p:cNvPr id="21508" name="内容占位符 59"/>
          <p:cNvSpPr>
            <a:spLocks noGrp="1"/>
          </p:cNvSpPr>
          <p:nvPr>
            <p:ph idx="4294967295"/>
          </p:nvPr>
        </p:nvSpPr>
        <p:spPr>
          <a:xfrm>
            <a:off x="3870178" y="822990"/>
            <a:ext cx="4389189" cy="2362796"/>
          </a:xfrm>
        </p:spPr>
        <p:txBody>
          <a:bodyPr lIns="91440" tIns="45720" rIns="91440" bIns="45720"/>
          <a:lstStyle/>
          <a:p>
            <a:r>
              <a:rPr lang="zh-CN" altLang="en-US" sz="1200" dirty="0" smtClean="0">
                <a:solidFill>
                  <a:srgbClr val="C00000"/>
                </a:solidFill>
                <a:latin typeface="微软雅黑" panose="020B0503020204020204" pitchFamily="34" charset="-122"/>
                <a:ea typeface="微软雅黑" panose="020B0503020204020204" pitchFamily="34" charset="-122"/>
              </a:rPr>
              <a:t>用户业务随行：</a:t>
            </a:r>
            <a:r>
              <a:rPr lang="zh-CN" altLang="en-US" sz="1200" b="0" dirty="0" smtClean="0">
                <a:latin typeface="微软雅黑" panose="020B0503020204020204" pitchFamily="34" charset="-122"/>
                <a:ea typeface="微软雅黑" panose="020B0503020204020204" pitchFamily="34" charset="-122"/>
              </a:rPr>
              <a:t>用户根据身份进行管理，与位置、</a:t>
            </a:r>
            <a:r>
              <a:rPr lang="en-US" altLang="zh-CN" sz="1200" b="0" dirty="0" smtClean="0">
                <a:latin typeface="微软雅黑" panose="020B0503020204020204" pitchFamily="34" charset="-122"/>
                <a:ea typeface="微软雅黑" panose="020B0503020204020204" pitchFamily="34" charset="-122"/>
              </a:rPr>
              <a:t>IP</a:t>
            </a:r>
            <a:r>
              <a:rPr lang="zh-CN" altLang="en-US" sz="1200" b="0" dirty="0" smtClean="0">
                <a:latin typeface="微软雅黑" panose="020B0503020204020204" pitchFamily="34" charset="-122"/>
                <a:ea typeface="微软雅黑" panose="020B0503020204020204" pitchFamily="34" charset="-122"/>
              </a:rPr>
              <a:t>、接入方式等因素解耦；用户精确定位，更利于解决现网问题；</a:t>
            </a:r>
            <a:endParaRPr lang="en-US" altLang="zh-CN" sz="1200" b="0" dirty="0" smtClean="0">
              <a:latin typeface="微软雅黑" panose="020B0503020204020204" pitchFamily="34" charset="-122"/>
              <a:ea typeface="微软雅黑" panose="020B0503020204020204" pitchFamily="34" charset="-122"/>
            </a:endParaRPr>
          </a:p>
          <a:p>
            <a:r>
              <a:rPr lang="zh-CN" altLang="en-US" sz="1200" dirty="0" smtClean="0">
                <a:solidFill>
                  <a:srgbClr val="C00000"/>
                </a:solidFill>
                <a:latin typeface="微软雅黑" panose="020B0503020204020204" pitchFamily="34" charset="-122"/>
                <a:ea typeface="微软雅黑" panose="020B0503020204020204" pitchFamily="34" charset="-122"/>
              </a:rPr>
              <a:t>业务管理集中：</a:t>
            </a:r>
            <a:r>
              <a:rPr lang="zh-CN" altLang="en-US" sz="1200" b="0" dirty="0">
                <a:latin typeface="微软雅黑" panose="020B0503020204020204" pitchFamily="34" charset="-122"/>
                <a:ea typeface="微软雅黑" panose="020B0503020204020204" pitchFamily="34" charset="-122"/>
              </a:rPr>
              <a:t>有线和无线终端在校区内任意夸区域漫游接入，权限与体验一致，</a:t>
            </a:r>
            <a:r>
              <a:rPr lang="zh-CN" altLang="en-US" sz="1200" b="0" dirty="0" smtClean="0">
                <a:latin typeface="微软雅黑" panose="020B0503020204020204" pitchFamily="34" charset="-122"/>
                <a:ea typeface="微软雅黑" panose="020B0503020204020204" pitchFamily="34" charset="-122"/>
              </a:rPr>
              <a:t>网络集中进行管理和维护，</a:t>
            </a:r>
            <a:r>
              <a:rPr lang="zh-CN" altLang="en-US" sz="1200" b="0" dirty="0" smtClean="0">
                <a:solidFill>
                  <a:srgbClr val="1C1C1C"/>
                </a:solidFill>
                <a:latin typeface="微软雅黑" panose="020B0503020204020204" pitchFamily="34" charset="-122"/>
                <a:ea typeface="微软雅黑" panose="020B0503020204020204" pitchFamily="34" charset="-122"/>
              </a:rPr>
              <a:t>组播、</a:t>
            </a:r>
            <a:r>
              <a:rPr lang="en-US" altLang="zh-CN" sz="1200" b="0" dirty="0" smtClean="0">
                <a:solidFill>
                  <a:srgbClr val="1C1C1C"/>
                </a:solidFill>
                <a:latin typeface="微软雅黑" panose="020B0503020204020204" pitchFamily="34" charset="-122"/>
                <a:ea typeface="微软雅黑" panose="020B0503020204020204" pitchFamily="34" charset="-122"/>
              </a:rPr>
              <a:t>IPv6</a:t>
            </a:r>
            <a:r>
              <a:rPr lang="zh-CN" altLang="en-US" sz="1200" b="0" dirty="0" smtClean="0">
                <a:solidFill>
                  <a:srgbClr val="1C1C1C"/>
                </a:solidFill>
                <a:latin typeface="微软雅黑" panose="020B0503020204020204" pitchFamily="34" charset="-122"/>
                <a:ea typeface="微软雅黑" panose="020B0503020204020204" pitchFamily="34" charset="-122"/>
              </a:rPr>
              <a:t>、视频等业务统一由</a:t>
            </a:r>
            <a:r>
              <a:rPr lang="en-US" altLang="zh-CN" sz="1200" b="0" dirty="0" smtClean="0">
                <a:solidFill>
                  <a:srgbClr val="1C1C1C"/>
                </a:solidFill>
                <a:latin typeface="微软雅黑" panose="020B0503020204020204" pitchFamily="34" charset="-122"/>
                <a:ea typeface="微软雅黑" panose="020B0503020204020204" pitchFamily="34" charset="-122"/>
              </a:rPr>
              <a:t>BRAS</a:t>
            </a:r>
            <a:r>
              <a:rPr lang="zh-CN" altLang="en-US" sz="1200" b="0" dirty="0" smtClean="0">
                <a:solidFill>
                  <a:srgbClr val="1C1C1C"/>
                </a:solidFill>
                <a:latin typeface="微软雅黑" panose="020B0503020204020204" pitchFamily="34" charset="-122"/>
                <a:ea typeface="微软雅黑" panose="020B0503020204020204" pitchFamily="34" charset="-122"/>
              </a:rPr>
              <a:t>处理，便于业务部署</a:t>
            </a:r>
            <a:r>
              <a:rPr lang="zh-CN" altLang="en-US" sz="1200" b="0" dirty="0" smtClean="0">
                <a:latin typeface="微软雅黑" panose="020B0503020204020204" pitchFamily="34" charset="-122"/>
                <a:ea typeface="微软雅黑" panose="020B0503020204020204" pitchFamily="34" charset="-122"/>
              </a:rPr>
              <a:t>；</a:t>
            </a:r>
            <a:endParaRPr lang="en-US" altLang="zh-CN" sz="1200" b="0" dirty="0" smtClean="0">
              <a:latin typeface="微软雅黑" panose="020B0503020204020204" pitchFamily="34" charset="-122"/>
              <a:ea typeface="微软雅黑" panose="020B0503020204020204" pitchFamily="34" charset="-122"/>
            </a:endParaRPr>
          </a:p>
          <a:p>
            <a:r>
              <a:rPr lang="zh-CN" altLang="en-US" sz="1200" dirty="0" smtClean="0">
                <a:solidFill>
                  <a:srgbClr val="C00000"/>
                </a:solidFill>
                <a:latin typeface="微软雅黑" panose="020B0503020204020204" pitchFamily="34" charset="-122"/>
                <a:ea typeface="微软雅黑" panose="020B0503020204020204" pitchFamily="34" charset="-122"/>
              </a:rPr>
              <a:t>精细化服务：</a:t>
            </a:r>
            <a:r>
              <a:rPr lang="zh-CN" altLang="en-US" sz="1200" b="0" dirty="0" smtClean="0">
                <a:latin typeface="微软雅黑" panose="020B0503020204020204" pitchFamily="34" charset="-122"/>
                <a:ea typeface="微软雅黑" panose="020B0503020204020204" pitchFamily="34" charset="-122"/>
              </a:rPr>
              <a:t>支持</a:t>
            </a:r>
            <a:r>
              <a:rPr lang="zh-CN" altLang="en-US" sz="1200" b="0" dirty="0">
                <a:latin typeface="微软雅黑" panose="020B0503020204020204" pitchFamily="34" charset="-122"/>
                <a:ea typeface="微软雅黑" panose="020B0503020204020204" pitchFamily="34" charset="-122"/>
              </a:rPr>
              <a:t>各种</a:t>
            </a:r>
            <a:r>
              <a:rPr lang="zh-CN" altLang="en-US" sz="1200" b="0" dirty="0" smtClean="0">
                <a:latin typeface="微软雅黑" panose="020B0503020204020204" pitchFamily="34" charset="-122"/>
                <a:ea typeface="微软雅黑" panose="020B0503020204020204" pitchFamily="34" charset="-122"/>
              </a:rPr>
              <a:t>认证、计费方式</a:t>
            </a:r>
            <a:r>
              <a:rPr lang="zh-CN" altLang="en-US" sz="1200" b="0" dirty="0">
                <a:latin typeface="微软雅黑" panose="020B0503020204020204" pitchFamily="34" charset="-122"/>
                <a:ea typeface="微软雅黑" panose="020B0503020204020204" pitchFamily="34" charset="-122"/>
              </a:rPr>
              <a:t>，针对不同</a:t>
            </a:r>
            <a:r>
              <a:rPr lang="zh-CN" altLang="en-US" sz="1200" b="0" dirty="0" smtClean="0">
                <a:latin typeface="微软雅黑" panose="020B0503020204020204" pitchFamily="34" charset="-122"/>
                <a:ea typeface="微软雅黑" panose="020B0503020204020204" pitchFamily="34" charset="-122"/>
              </a:rPr>
              <a:t>区域、不同用户灵活</a:t>
            </a:r>
            <a:r>
              <a:rPr lang="zh-CN" altLang="en-US" sz="1200" b="0" dirty="0">
                <a:latin typeface="微软雅黑" panose="020B0503020204020204" pitchFamily="34" charset="-122"/>
                <a:ea typeface="微软雅黑" panose="020B0503020204020204" pitchFamily="34" charset="-122"/>
              </a:rPr>
              <a:t>部署</a:t>
            </a:r>
            <a:r>
              <a:rPr lang="zh-CN" altLang="en-US" sz="1200" b="0" dirty="0" smtClean="0">
                <a:latin typeface="微软雅黑" panose="020B0503020204020204" pitchFamily="34" charset="-122"/>
                <a:ea typeface="微软雅黑" panose="020B0503020204020204" pitchFamily="34" charset="-122"/>
              </a:rPr>
              <a:t>；全方位</a:t>
            </a:r>
            <a:r>
              <a:rPr lang="zh-CN" altLang="en-US" sz="1200" b="0" dirty="0">
                <a:latin typeface="微软雅黑" panose="020B0503020204020204" pitchFamily="34" charset="-122"/>
                <a:ea typeface="微软雅黑" panose="020B0503020204020204" pitchFamily="34" charset="-122"/>
              </a:rPr>
              <a:t>支持用户策略执行</a:t>
            </a:r>
            <a:r>
              <a:rPr lang="zh-CN" altLang="en-US" sz="1200" b="0" dirty="0" smtClean="0">
                <a:latin typeface="微软雅黑" panose="020B0503020204020204" pitchFamily="34" charset="-122"/>
                <a:ea typeface="微软雅黑" panose="020B0503020204020204" pitchFamily="34" charset="-122"/>
              </a:rPr>
              <a:t>，</a:t>
            </a:r>
            <a:r>
              <a:rPr lang="zh-CN" altLang="en-US" sz="1200" b="0" dirty="0">
                <a:latin typeface="微软雅黑" panose="020B0503020204020204" pitchFamily="34" charset="-122"/>
                <a:ea typeface="微软雅黑" panose="020B0503020204020204" pitchFamily="34" charset="-122"/>
              </a:rPr>
              <a:t>内外网上网流量控制，应用深度监测和上网行为管控</a:t>
            </a:r>
            <a:endParaRPr lang="en-US" altLang="zh-CN" sz="1200" b="0" dirty="0">
              <a:latin typeface="微软雅黑" panose="020B0503020204020204" pitchFamily="34" charset="-122"/>
              <a:ea typeface="微软雅黑" panose="020B0503020204020204" pitchFamily="34" charset="-122"/>
            </a:endParaRPr>
          </a:p>
          <a:p>
            <a:endParaRPr lang="en-US" altLang="zh-CN" sz="1200" b="0" dirty="0">
              <a:latin typeface="微软雅黑" panose="020B0503020204020204" pitchFamily="34" charset="-122"/>
              <a:ea typeface="微软雅黑" panose="020B0503020204020204" pitchFamily="34" charset="-122"/>
            </a:endParaRPr>
          </a:p>
          <a:p>
            <a:endParaRPr lang="en-US" altLang="zh-CN" sz="1200" b="0" dirty="0">
              <a:latin typeface="微软雅黑" panose="020B0503020204020204" pitchFamily="34" charset="-122"/>
              <a:ea typeface="微软雅黑" panose="020B0503020204020204" pitchFamily="34" charset="-122"/>
            </a:endParaRPr>
          </a:p>
        </p:txBody>
      </p:sp>
      <p:sp>
        <p:nvSpPr>
          <p:cNvPr id="21509" name="TextBox 7"/>
          <p:cNvSpPr txBox="1">
            <a:spLocks noChangeArrowheads="1"/>
          </p:cNvSpPr>
          <p:nvPr/>
        </p:nvSpPr>
        <p:spPr bwMode="auto">
          <a:xfrm>
            <a:off x="1162014" y="1383482"/>
            <a:ext cx="162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zh-CN" altLang="en-US" sz="1200">
                <a:latin typeface="微软雅黑" panose="020B0503020204020204" pitchFamily="34" charset="-122"/>
                <a:ea typeface="微软雅黑" panose="020B0503020204020204" pitchFamily="34" charset="-122"/>
              </a:rPr>
              <a:t>策略控制、数据转发</a:t>
            </a:r>
          </a:p>
        </p:txBody>
      </p:sp>
      <p:sp>
        <p:nvSpPr>
          <p:cNvPr id="10" name="圆角矩形 9"/>
          <p:cNvSpPr/>
          <p:nvPr/>
        </p:nvSpPr>
        <p:spPr bwMode="auto">
          <a:xfrm>
            <a:off x="539552" y="3171627"/>
            <a:ext cx="2668749" cy="1127125"/>
          </a:xfrm>
          <a:prstGeom prst="roundRect">
            <a:avLst>
              <a:gd name="adj" fmla="val 22581"/>
            </a:avLst>
          </a:prstGeom>
          <a:noFill/>
          <a:ln>
            <a:solidFill>
              <a:schemeClr val="bg1">
                <a:lumMod val="85000"/>
              </a:schemeClr>
            </a:solidFill>
          </a:ln>
          <a:effectLst/>
          <a:extLst/>
        </p:spPr>
        <p:txBody>
          <a:bodyPr/>
          <a:lstStyle/>
          <a:p>
            <a:pPr eaLnBrk="1" hangingPunct="1">
              <a:buClr>
                <a:srgbClr val="CC9900"/>
              </a:buClr>
              <a:buFont typeface="Wingdings" pitchFamily="2" charset="2"/>
              <a:buChar char="n"/>
              <a:defRPr/>
            </a:pPr>
            <a:endParaRPr lang="zh-CN" altLang="en-US" dirty="0">
              <a:latin typeface="微软雅黑" panose="020B0503020204020204" pitchFamily="34" charset="-122"/>
              <a:ea typeface="微软雅黑" panose="020B0503020204020204" pitchFamily="34" charset="-122"/>
            </a:endParaRPr>
          </a:p>
        </p:txBody>
      </p:sp>
      <p:pic>
        <p:nvPicPr>
          <p:cNvPr id="21511" name="Picture 58"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26" y="3798689"/>
            <a:ext cx="3190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462" descr="图片2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7512" y="3846314"/>
            <a:ext cx="3079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直接连接符 35"/>
          <p:cNvCxnSpPr/>
          <p:nvPr/>
        </p:nvCxnSpPr>
        <p:spPr bwMode="auto">
          <a:xfrm flipH="1">
            <a:off x="1567767" y="2422525"/>
            <a:ext cx="0" cy="360000"/>
          </a:xfrm>
          <a:prstGeom prst="line">
            <a:avLst/>
          </a:prstGeom>
          <a:ln w="38100">
            <a:solidFill>
              <a:schemeClr val="bg1">
                <a:lumMod val="75000"/>
              </a:schemeClr>
            </a:solidFill>
          </a:ln>
          <a:extLst/>
        </p:spPr>
        <p:style>
          <a:lnRef idx="1">
            <a:schemeClr val="dk1"/>
          </a:lnRef>
          <a:fillRef idx="0">
            <a:schemeClr val="dk1"/>
          </a:fillRef>
          <a:effectRef idx="0">
            <a:schemeClr val="dk1"/>
          </a:effectRef>
          <a:fontRef idx="minor">
            <a:schemeClr val="tx1"/>
          </a:fontRef>
        </p:style>
      </p:cxnSp>
      <p:cxnSp>
        <p:nvCxnSpPr>
          <p:cNvPr id="47" name="直接连接符 46"/>
          <p:cNvCxnSpPr/>
          <p:nvPr/>
        </p:nvCxnSpPr>
        <p:spPr bwMode="auto">
          <a:xfrm flipV="1">
            <a:off x="1711289" y="2260600"/>
            <a:ext cx="436562" cy="0"/>
          </a:xfrm>
          <a:prstGeom prst="line">
            <a:avLst/>
          </a:prstGeom>
          <a:ln w="34925"/>
          <a:extLst/>
        </p:spPr>
        <p:style>
          <a:lnRef idx="1">
            <a:schemeClr val="dk1"/>
          </a:lnRef>
          <a:fillRef idx="0">
            <a:schemeClr val="dk1"/>
          </a:fillRef>
          <a:effectRef idx="0">
            <a:schemeClr val="dk1"/>
          </a:effectRef>
          <a:fontRef idx="minor">
            <a:schemeClr val="tx1"/>
          </a:fontRef>
        </p:style>
      </p:cxnSp>
      <p:cxnSp>
        <p:nvCxnSpPr>
          <p:cNvPr id="51" name="直接连接符 50"/>
          <p:cNvCxnSpPr/>
          <p:nvPr/>
        </p:nvCxnSpPr>
        <p:spPr bwMode="auto">
          <a:xfrm flipH="1">
            <a:off x="1344346" y="2787774"/>
            <a:ext cx="1368000" cy="0"/>
          </a:xfrm>
          <a:prstGeom prst="line">
            <a:avLst/>
          </a:prstGeom>
          <a:ln w="38100">
            <a:solidFill>
              <a:schemeClr val="bg1">
                <a:lumMod val="75000"/>
              </a:schemeClr>
            </a:solidFill>
          </a:ln>
          <a:extLst/>
        </p:spPr>
        <p:style>
          <a:lnRef idx="1">
            <a:schemeClr val="dk1"/>
          </a:lnRef>
          <a:fillRef idx="0">
            <a:schemeClr val="dk1"/>
          </a:fillRef>
          <a:effectRef idx="0">
            <a:schemeClr val="dk1"/>
          </a:effectRef>
          <a:fontRef idx="minor">
            <a:schemeClr val="tx1"/>
          </a:fontRef>
        </p:style>
      </p:cxnSp>
      <p:cxnSp>
        <p:nvCxnSpPr>
          <p:cNvPr id="52" name="直接连接符 51"/>
          <p:cNvCxnSpPr>
            <a:stCxn id="21530" idx="2"/>
          </p:cNvCxnSpPr>
          <p:nvPr/>
        </p:nvCxnSpPr>
        <p:spPr bwMode="auto">
          <a:xfrm>
            <a:off x="2374070" y="2427288"/>
            <a:ext cx="0" cy="576000"/>
          </a:xfrm>
          <a:prstGeom prst="line">
            <a:avLst/>
          </a:prstGeom>
          <a:ln w="38100">
            <a:solidFill>
              <a:schemeClr val="bg1">
                <a:lumMod val="75000"/>
              </a:schemeClr>
            </a:solidFill>
          </a:ln>
          <a:extLst/>
        </p:spPr>
        <p:style>
          <a:lnRef idx="1">
            <a:schemeClr val="dk1"/>
          </a:lnRef>
          <a:fillRef idx="0">
            <a:schemeClr val="dk1"/>
          </a:fillRef>
          <a:effectRef idx="0">
            <a:schemeClr val="dk1"/>
          </a:effectRef>
          <a:fontRef idx="minor">
            <a:schemeClr val="tx1"/>
          </a:fontRef>
        </p:style>
      </p:cxnSp>
      <p:sp>
        <p:nvSpPr>
          <p:cNvPr id="21528" name="TextBox 125"/>
          <p:cNvSpPr txBox="1">
            <a:spLocks noChangeArrowheads="1"/>
          </p:cNvSpPr>
          <p:nvPr/>
        </p:nvSpPr>
        <p:spPr bwMode="auto">
          <a:xfrm>
            <a:off x="1584289" y="3446265"/>
            <a:ext cx="933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en-US" altLang="zh-CN" sz="1200">
                <a:latin typeface="微软雅黑" panose="020B0503020204020204" pitchFamily="34" charset="-122"/>
                <a:ea typeface="微软雅黑" panose="020B0503020204020204" pitchFamily="34" charset="-122"/>
              </a:rPr>
              <a:t>QinQ</a:t>
            </a:r>
            <a:r>
              <a:rPr lang="zh-CN" altLang="en-US" sz="1200">
                <a:latin typeface="微软雅黑" panose="020B0503020204020204" pitchFamily="34" charset="-122"/>
                <a:ea typeface="微软雅黑" panose="020B0503020204020204" pitchFamily="34" charset="-122"/>
              </a:rPr>
              <a:t>隔离</a:t>
            </a:r>
            <a:endParaRPr lang="en-US" altLang="zh-CN" sz="1200">
              <a:latin typeface="微软雅黑" panose="020B0503020204020204" pitchFamily="34" charset="-122"/>
              <a:ea typeface="微软雅黑" panose="020B0503020204020204" pitchFamily="34" charset="-122"/>
            </a:endParaRPr>
          </a:p>
        </p:txBody>
      </p:sp>
      <p:pic>
        <p:nvPicPr>
          <p:cNvPr id="21529" name="Picture 54" descr="0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01" y="2098675"/>
            <a:ext cx="533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54" descr="0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164" y="2103438"/>
            <a:ext cx="5318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1" name="矩形 13"/>
          <p:cNvSpPr>
            <a:spLocks noChangeArrowheads="1"/>
          </p:cNvSpPr>
          <p:nvPr/>
        </p:nvSpPr>
        <p:spPr bwMode="auto">
          <a:xfrm>
            <a:off x="1162014" y="1789882"/>
            <a:ext cx="1624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二层终结，用户认证</a:t>
            </a:r>
            <a:endParaRPr lang="en-US" altLang="zh-CN" sz="1200" dirty="0">
              <a:latin typeface="微软雅黑" panose="020B0503020204020204" pitchFamily="34" charset="-122"/>
              <a:ea typeface="微软雅黑" panose="020B0503020204020204" pitchFamily="34" charset="-122"/>
            </a:endParaRPr>
          </a:p>
        </p:txBody>
      </p:sp>
      <p:sp>
        <p:nvSpPr>
          <p:cNvPr id="21532" name="矩形 75"/>
          <p:cNvSpPr>
            <a:spLocks noChangeArrowheads="1"/>
          </p:cNvSpPr>
          <p:nvPr/>
        </p:nvSpPr>
        <p:spPr bwMode="auto">
          <a:xfrm>
            <a:off x="1162014" y="1586682"/>
            <a:ext cx="162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权限控制，带宽控制</a:t>
            </a:r>
            <a:endParaRPr lang="en-US" altLang="zh-CN" sz="1200" dirty="0">
              <a:latin typeface="微软雅黑" panose="020B0503020204020204" pitchFamily="34" charset="-122"/>
              <a:ea typeface="微软雅黑" panose="020B0503020204020204" pitchFamily="34" charset="-122"/>
            </a:endParaRPr>
          </a:p>
        </p:txBody>
      </p:sp>
      <p:sp>
        <p:nvSpPr>
          <p:cNvPr id="21533" name="TextBox 4"/>
          <p:cNvSpPr txBox="1">
            <a:spLocks noChangeArrowheads="1"/>
          </p:cNvSpPr>
          <p:nvPr/>
        </p:nvSpPr>
        <p:spPr bwMode="auto">
          <a:xfrm>
            <a:off x="467544" y="916757"/>
            <a:ext cx="13795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gn="ctr" eaLnBrk="1" hangingPunct="1">
              <a:lnSpc>
                <a:spcPct val="100000"/>
              </a:lnSpc>
              <a:buClrTx/>
              <a:buSzTx/>
              <a:buFontTx/>
              <a:buNone/>
            </a:pPr>
            <a:r>
              <a:rPr lang="zh-CN" altLang="en-US" sz="1600" dirty="0">
                <a:solidFill>
                  <a:srgbClr val="FF0000"/>
                </a:solidFill>
                <a:latin typeface="微软雅黑" panose="020B0503020204020204" pitchFamily="34" charset="-122"/>
                <a:ea typeface="微软雅黑" panose="020B0503020204020204" pitchFamily="34" charset="-122"/>
              </a:rPr>
              <a:t>强核心</a:t>
            </a:r>
          </a:p>
        </p:txBody>
      </p:sp>
      <p:sp>
        <p:nvSpPr>
          <p:cNvPr id="21534" name="TextBox 5"/>
          <p:cNvSpPr txBox="1">
            <a:spLocks noChangeArrowheads="1"/>
          </p:cNvSpPr>
          <p:nvPr/>
        </p:nvSpPr>
        <p:spPr bwMode="auto">
          <a:xfrm>
            <a:off x="650839" y="4020939"/>
            <a:ext cx="841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gn="ctr" eaLnBrk="1" hangingPunct="1">
              <a:lnSpc>
                <a:spcPct val="100000"/>
              </a:lnSpc>
              <a:buClrTx/>
              <a:buSzTx/>
              <a:buFontTx/>
              <a:buNone/>
            </a:pPr>
            <a:r>
              <a:rPr lang="zh-CN" altLang="en-US" sz="1600" dirty="0">
                <a:solidFill>
                  <a:srgbClr val="FF0000"/>
                </a:solidFill>
                <a:latin typeface="微软雅黑" panose="020B0503020204020204" pitchFamily="34" charset="-122"/>
                <a:ea typeface="微软雅黑" panose="020B0503020204020204" pitchFamily="34" charset="-122"/>
              </a:rPr>
              <a:t>弱接入</a:t>
            </a:r>
          </a:p>
        </p:txBody>
      </p:sp>
      <p:sp>
        <p:nvSpPr>
          <p:cNvPr id="21535" name="TextBox 7"/>
          <p:cNvSpPr txBox="1">
            <a:spLocks noChangeArrowheads="1"/>
          </p:cNvSpPr>
          <p:nvPr/>
        </p:nvSpPr>
        <p:spPr bwMode="auto">
          <a:xfrm>
            <a:off x="1181064" y="1172344"/>
            <a:ext cx="1624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精准计费、多运营商</a:t>
            </a:r>
          </a:p>
        </p:txBody>
      </p:sp>
      <p:sp>
        <p:nvSpPr>
          <p:cNvPr id="21536" name="文本框 1"/>
          <p:cNvSpPr txBox="1">
            <a:spLocks noChangeArrowheads="1"/>
          </p:cNvSpPr>
          <p:nvPr/>
        </p:nvSpPr>
        <p:spPr bwMode="auto">
          <a:xfrm>
            <a:off x="2935638" y="1276350"/>
            <a:ext cx="54373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buClr>
                <a:srgbClr val="777777"/>
              </a:buClr>
              <a:buSzPct val="60000"/>
              <a:buFont typeface="Wingdings" panose="05000000000000000000" pitchFamily="2" charset="2"/>
              <a:buChar char="l"/>
              <a:defRPr sz="2000" b="1">
                <a:solidFill>
                  <a:schemeClr val="tx1"/>
                </a:solidFill>
                <a:latin typeface="FrutigerNext LT Regular" panose="020B0503040504020204" pitchFamily="34" charset="0"/>
                <a:ea typeface="黑体" panose="02010609060101010101" pitchFamily="49" charset="-122"/>
                <a:cs typeface="宋体" panose="02010600030101010101" pitchFamily="2" charset="-122"/>
              </a:defRPr>
            </a:lvl1pPr>
            <a:lvl2pPr marL="742950" indent="-285750">
              <a:lnSpc>
                <a:spcPct val="140000"/>
              </a:lnSpc>
              <a:buSzPct val="50000"/>
              <a:buFont typeface="Wingdings" panose="05000000000000000000" pitchFamily="2" charset="2"/>
              <a:buChar char="p"/>
              <a:defRPr>
                <a:solidFill>
                  <a:schemeClr val="tx1"/>
                </a:solidFill>
                <a:latin typeface="FrutigerNext LT Medium" panose="020B0603040504020204" pitchFamily="34" charset="0"/>
                <a:ea typeface="华文细黑" panose="02010600040101010101" pitchFamily="2" charset="-122"/>
                <a:cs typeface="宋体" panose="02010600030101010101" pitchFamily="2" charset="-122"/>
              </a:defRPr>
            </a:lvl2pPr>
            <a:lvl3pPr marL="1143000" indent="-228600">
              <a:lnSpc>
                <a:spcPct val="140000"/>
              </a:lnSpc>
              <a:buSzPct val="50000"/>
              <a:buFont typeface="Wingdings" panose="05000000000000000000" pitchFamily="2" charset="2"/>
              <a:buChar char="n"/>
              <a:defRPr sz="16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3pPr>
            <a:lvl4pPr marL="1600200" indent="-228600">
              <a:lnSpc>
                <a:spcPct val="140000"/>
              </a:lnSpc>
              <a:buChar char="–"/>
              <a:defRPr sz="14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4pPr>
            <a:lvl5pPr marL="2057400" indent="-228600">
              <a:lnSpc>
                <a:spcPct val="140000"/>
              </a:lnSpc>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5pPr>
            <a:lvl6pPr marL="25146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6pPr>
            <a:lvl7pPr marL="29718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7pPr>
            <a:lvl8pPr marL="34290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8pPr>
            <a:lvl9pPr marL="3886200" indent="-228600" fontAlgn="base">
              <a:lnSpc>
                <a:spcPct val="140000"/>
              </a:lnSpc>
              <a:spcBef>
                <a:spcPct val="0"/>
              </a:spcBef>
              <a:spcAft>
                <a:spcPct val="0"/>
              </a:spcAft>
              <a:buFont typeface="Arial" panose="020B0604020202020204" pitchFamily="34" charset="0"/>
              <a:buChar char="~"/>
              <a:defRPr sz="1200">
                <a:solidFill>
                  <a:schemeClr val="tx1"/>
                </a:solidFill>
                <a:latin typeface="FrutigerNext LT Regular" panose="020B0503040504020204" pitchFamily="34" charset="0"/>
                <a:ea typeface="华文细黑" panose="02010600040101010101" pitchFamily="2" charset="-122"/>
                <a:cs typeface="宋体" panose="02010600030101010101" pitchFamily="2" charset="-122"/>
              </a:defRPr>
            </a:lvl9pPr>
          </a:lstStyle>
          <a:p>
            <a:pPr algn="ctr">
              <a:lnSpc>
                <a:spcPct val="100000"/>
              </a:lnSpc>
              <a:buClrTx/>
              <a:buSzTx/>
              <a:buFontTx/>
              <a:buNone/>
            </a:pPr>
            <a:r>
              <a:rPr lang="zh-CN" altLang="en-US" sz="1400" dirty="0">
                <a:solidFill>
                  <a:srgbClr val="C00000"/>
                </a:solidFill>
                <a:latin typeface="微软雅黑" panose="020B0503020204020204" pitchFamily="34" charset="-122"/>
                <a:ea typeface="微软雅黑" panose="020B0503020204020204" pitchFamily="34" charset="-122"/>
              </a:rPr>
              <a:t>准出</a:t>
            </a:r>
            <a:endParaRPr lang="en-US" altLang="zh-CN" sz="1400" dirty="0">
              <a:solidFill>
                <a:srgbClr val="C00000"/>
              </a:solidFill>
              <a:latin typeface="微软雅黑" panose="020B0503020204020204" pitchFamily="34" charset="-122"/>
              <a:ea typeface="微软雅黑" panose="020B0503020204020204" pitchFamily="34" charset="-122"/>
            </a:endParaRPr>
          </a:p>
          <a:p>
            <a:pPr algn="ctr">
              <a:lnSpc>
                <a:spcPct val="100000"/>
              </a:lnSpc>
              <a:buClrTx/>
              <a:buSzTx/>
              <a:buFontTx/>
              <a:buNone/>
            </a:pPr>
            <a:r>
              <a:rPr lang="en-US" altLang="zh-CN" sz="1400" dirty="0">
                <a:solidFill>
                  <a:srgbClr val="C00000"/>
                </a:solidFill>
                <a:latin typeface="微软雅黑" panose="020B0503020204020204" pitchFamily="34" charset="-122"/>
                <a:ea typeface="微软雅黑" panose="020B0503020204020204" pitchFamily="34" charset="-122"/>
              </a:rPr>
              <a:t>+</a:t>
            </a:r>
          </a:p>
          <a:p>
            <a:pPr algn="ctr">
              <a:lnSpc>
                <a:spcPct val="100000"/>
              </a:lnSpc>
              <a:buClrTx/>
              <a:buSzTx/>
              <a:buFontTx/>
              <a:buNone/>
            </a:pPr>
            <a:r>
              <a:rPr lang="zh-CN" altLang="en-US" sz="1400" dirty="0">
                <a:solidFill>
                  <a:srgbClr val="C00000"/>
                </a:solidFill>
                <a:latin typeface="微软雅黑" panose="020B0503020204020204" pitchFamily="34" charset="-122"/>
                <a:ea typeface="微软雅黑" panose="020B0503020204020204" pitchFamily="34" charset="-122"/>
              </a:rPr>
              <a:t>准入</a:t>
            </a:r>
          </a:p>
        </p:txBody>
      </p:sp>
      <p:sp>
        <p:nvSpPr>
          <p:cNvPr id="21537" name="文本框 27"/>
          <p:cNvSpPr txBox="1">
            <a:spLocks noChangeArrowheads="1"/>
          </p:cNvSpPr>
          <p:nvPr/>
        </p:nvSpPr>
        <p:spPr bwMode="auto">
          <a:xfrm>
            <a:off x="539552" y="3147814"/>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dirty="0">
                <a:latin typeface="微软雅黑" panose="020B0503020204020204" pitchFamily="34" charset="-122"/>
                <a:ea typeface="微软雅黑" panose="020B0503020204020204" pitchFamily="34" charset="-122"/>
              </a:rPr>
              <a:t>二层</a:t>
            </a:r>
          </a:p>
        </p:txBody>
      </p:sp>
      <p:sp>
        <p:nvSpPr>
          <p:cNvPr id="21538" name="文本框 95"/>
          <p:cNvSpPr txBox="1">
            <a:spLocks noChangeArrowheads="1"/>
          </p:cNvSpPr>
          <p:nvPr/>
        </p:nvSpPr>
        <p:spPr bwMode="auto">
          <a:xfrm>
            <a:off x="466688" y="1545223"/>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dirty="0">
                <a:latin typeface="微软雅黑" panose="020B0503020204020204" pitchFamily="34" charset="-122"/>
                <a:ea typeface="微软雅黑" panose="020B0503020204020204" pitchFamily="34" charset="-122"/>
              </a:rPr>
              <a:t>三层</a:t>
            </a:r>
          </a:p>
        </p:txBody>
      </p:sp>
      <p:sp>
        <p:nvSpPr>
          <p:cNvPr id="21539" name="矩形 28"/>
          <p:cNvSpPr>
            <a:spLocks noChangeArrowheads="1"/>
          </p:cNvSpPr>
          <p:nvPr/>
        </p:nvSpPr>
        <p:spPr bwMode="auto">
          <a:xfrm>
            <a:off x="3532152" y="3314373"/>
            <a:ext cx="4572000" cy="109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buClr>
                <a:srgbClr val="777777"/>
              </a:buClr>
              <a:buSzPct val="60000"/>
              <a:buFont typeface="Wingdings" panose="05000000000000000000" pitchFamily="2" charset="2"/>
              <a:buChar char="l"/>
            </a:pPr>
            <a:r>
              <a:rPr lang="zh-CN" altLang="en-US" sz="1200" b="1" dirty="0">
                <a:solidFill>
                  <a:srgbClr val="C00000"/>
                </a:solidFill>
                <a:latin typeface="微软雅黑" panose="020B0503020204020204" pitchFamily="34" charset="-122"/>
                <a:ea typeface="微软雅黑" panose="020B0503020204020204" pitchFamily="34" charset="-122"/>
              </a:rPr>
              <a:t>接入设备简化：</a:t>
            </a:r>
            <a:r>
              <a:rPr lang="zh-CN" altLang="en-US" sz="1200" dirty="0">
                <a:latin typeface="微软雅黑" panose="020B0503020204020204" pitchFamily="34" charset="-122"/>
                <a:ea typeface="微软雅黑" panose="020B0503020204020204" pitchFamily="34" charset="-122"/>
              </a:rPr>
              <a:t>执行基本转发和策略、无特殊功能要求</a:t>
            </a:r>
            <a:r>
              <a:rPr lang="zh-CN" altLang="en-US" sz="1200" dirty="0" smtClean="0">
                <a:latin typeface="微软雅黑" panose="020B0503020204020204" pitchFamily="34" charset="-122"/>
                <a:ea typeface="微软雅黑" panose="020B0503020204020204" pitchFamily="34" charset="-122"/>
              </a:rPr>
              <a:t>，不受厂家制约按</a:t>
            </a:r>
            <a:r>
              <a:rPr lang="zh-CN" altLang="en-US" sz="1200" dirty="0">
                <a:latin typeface="微软雅黑" panose="020B0503020204020204" pitchFamily="34" charset="-122"/>
                <a:ea typeface="微软雅黑" panose="020B0503020204020204" pitchFamily="34" charset="-122"/>
              </a:rPr>
              <a:t>需扩容</a:t>
            </a:r>
            <a:endParaRPr lang="en-US" altLang="zh-CN" sz="1200" dirty="0">
              <a:latin typeface="微软雅黑" panose="020B0503020204020204" pitchFamily="34" charset="-122"/>
              <a:ea typeface="微软雅黑" panose="020B0503020204020204" pitchFamily="34" charset="-122"/>
            </a:endParaRPr>
          </a:p>
          <a:p>
            <a:pPr eaLnBrk="1" hangingPunct="1">
              <a:lnSpc>
                <a:spcPct val="140000"/>
              </a:lnSpc>
              <a:buClr>
                <a:srgbClr val="777777"/>
              </a:buClr>
              <a:buSzPct val="60000"/>
              <a:buFont typeface="Wingdings" panose="05000000000000000000" pitchFamily="2" charset="2"/>
              <a:buChar char="l"/>
            </a:pPr>
            <a:r>
              <a:rPr lang="zh-CN" altLang="en-US" sz="1200" b="1" dirty="0">
                <a:solidFill>
                  <a:srgbClr val="C00000"/>
                </a:solidFill>
                <a:latin typeface="微软雅黑" panose="020B0503020204020204" pitchFamily="34" charset="-122"/>
                <a:ea typeface="微软雅黑" panose="020B0503020204020204" pitchFamily="34" charset="-122"/>
              </a:rPr>
              <a:t>安全有效隔离：</a:t>
            </a:r>
            <a:r>
              <a:rPr lang="zh-CN" altLang="en-US" sz="1200" dirty="0">
                <a:latin typeface="微软雅黑" panose="020B0503020204020204" pitchFamily="34" charset="-122"/>
                <a:ea typeface="微软雅黑" panose="020B0503020204020204" pitchFamily="34" charset="-122"/>
              </a:rPr>
              <a:t>每用户每管道</a:t>
            </a:r>
            <a:r>
              <a:rPr lang="zh-CN" altLang="en-US" sz="1200" dirty="0" smtClean="0">
                <a:latin typeface="微软雅黑" panose="020B0503020204020204" pitchFamily="34" charset="-122"/>
                <a:ea typeface="微软雅黑" panose="020B0503020204020204" pitchFamily="34" charset="-122"/>
              </a:rPr>
              <a:t>，</a:t>
            </a:r>
            <a:r>
              <a:rPr lang="zh-CN" altLang="en-US" sz="1200" dirty="0" smtClean="0">
                <a:solidFill>
                  <a:srgbClr val="1C1C1C"/>
                </a:solidFill>
                <a:latin typeface="微软雅黑" panose="020B0503020204020204" pitchFamily="34" charset="-122"/>
                <a:ea typeface="微软雅黑" panose="020B0503020204020204" pitchFamily="34" charset="-122"/>
              </a:rPr>
              <a:t>避免环网，摆脱二层攻击</a:t>
            </a:r>
            <a:r>
              <a:rPr lang="zh-CN" altLang="en-US" sz="1200" dirty="0" smtClean="0">
                <a:latin typeface="微软雅黑" panose="020B0503020204020204" pitchFamily="34" charset="-122"/>
                <a:ea typeface="微软雅黑" panose="020B0503020204020204" pitchFamily="34" charset="-122"/>
              </a:rPr>
              <a:t>，安全</a:t>
            </a:r>
            <a:r>
              <a:rPr lang="zh-CN" altLang="en-US" sz="1200" dirty="0">
                <a:latin typeface="微软雅黑" panose="020B0503020204020204" pitchFamily="34" charset="-122"/>
                <a:ea typeface="微软雅黑" panose="020B0503020204020204" pitchFamily="34" charset="-122"/>
              </a:rPr>
              <a:t>威胁不扩散到全网；</a:t>
            </a:r>
          </a:p>
        </p:txBody>
      </p:sp>
      <p:cxnSp>
        <p:nvCxnSpPr>
          <p:cNvPr id="53" name="直接连接符 52"/>
          <p:cNvCxnSpPr/>
          <p:nvPr/>
        </p:nvCxnSpPr>
        <p:spPr bwMode="auto">
          <a:xfrm flipH="1">
            <a:off x="1492214" y="3003798"/>
            <a:ext cx="1296000" cy="0"/>
          </a:xfrm>
          <a:prstGeom prst="line">
            <a:avLst/>
          </a:prstGeom>
          <a:ln w="38100">
            <a:solidFill>
              <a:schemeClr val="bg1">
                <a:lumMod val="75000"/>
              </a:schemeClr>
            </a:solidFill>
          </a:ln>
          <a:extLst/>
        </p:spPr>
        <p:style>
          <a:lnRef idx="1">
            <a:schemeClr val="dk1"/>
          </a:lnRef>
          <a:fillRef idx="0">
            <a:schemeClr val="dk1"/>
          </a:fillRef>
          <a:effectRef idx="0">
            <a:schemeClr val="dk1"/>
          </a:effectRef>
          <a:fontRef idx="minor">
            <a:schemeClr val="tx1"/>
          </a:fontRef>
        </p:style>
      </p:cxnSp>
      <p:cxnSp>
        <p:nvCxnSpPr>
          <p:cNvPr id="54" name="直接连接符 53"/>
          <p:cNvCxnSpPr/>
          <p:nvPr/>
        </p:nvCxnSpPr>
        <p:spPr bwMode="auto">
          <a:xfrm flipH="1">
            <a:off x="1357276" y="2787774"/>
            <a:ext cx="0" cy="540000"/>
          </a:xfrm>
          <a:prstGeom prst="line">
            <a:avLst/>
          </a:prstGeom>
          <a:ln w="38100">
            <a:solidFill>
              <a:schemeClr val="bg1">
                <a:lumMod val="75000"/>
              </a:schemeClr>
            </a:solidFill>
          </a:ln>
          <a:extLst/>
        </p:spPr>
        <p:style>
          <a:lnRef idx="1">
            <a:schemeClr val="dk1"/>
          </a:lnRef>
          <a:fillRef idx="0">
            <a:schemeClr val="dk1"/>
          </a:fillRef>
          <a:effectRef idx="0">
            <a:schemeClr val="dk1"/>
          </a:effectRef>
          <a:fontRef idx="minor">
            <a:schemeClr val="tx1"/>
          </a:fontRef>
        </p:style>
      </p:cxnSp>
      <p:cxnSp>
        <p:nvCxnSpPr>
          <p:cNvPr id="55" name="直接连接符 54"/>
          <p:cNvCxnSpPr/>
          <p:nvPr/>
        </p:nvCxnSpPr>
        <p:spPr bwMode="auto">
          <a:xfrm flipH="1">
            <a:off x="2699324" y="2787774"/>
            <a:ext cx="0" cy="540000"/>
          </a:xfrm>
          <a:prstGeom prst="line">
            <a:avLst/>
          </a:prstGeom>
          <a:ln w="38100">
            <a:solidFill>
              <a:schemeClr val="bg1">
                <a:lumMod val="75000"/>
              </a:schemeClr>
            </a:solidFill>
          </a:ln>
          <a:extLst/>
        </p:spPr>
        <p:style>
          <a:lnRef idx="1">
            <a:schemeClr val="dk1"/>
          </a:lnRef>
          <a:fillRef idx="0">
            <a:schemeClr val="dk1"/>
          </a:fillRef>
          <a:effectRef idx="0">
            <a:schemeClr val="dk1"/>
          </a:effectRef>
          <a:fontRef idx="minor">
            <a:schemeClr val="tx1"/>
          </a:fontRef>
        </p:style>
      </p:cxnSp>
      <p:cxnSp>
        <p:nvCxnSpPr>
          <p:cNvPr id="56" name="直接连接符 55"/>
          <p:cNvCxnSpPr/>
          <p:nvPr/>
        </p:nvCxnSpPr>
        <p:spPr bwMode="auto">
          <a:xfrm flipH="1">
            <a:off x="1496390" y="2995917"/>
            <a:ext cx="0" cy="468000"/>
          </a:xfrm>
          <a:prstGeom prst="line">
            <a:avLst/>
          </a:prstGeom>
          <a:ln w="38100">
            <a:solidFill>
              <a:schemeClr val="bg1">
                <a:lumMod val="75000"/>
              </a:schemeClr>
            </a:solidFill>
          </a:ln>
          <a:extLst/>
        </p:spPr>
        <p:style>
          <a:lnRef idx="1">
            <a:schemeClr val="dk1"/>
          </a:lnRef>
          <a:fillRef idx="0">
            <a:schemeClr val="dk1"/>
          </a:fillRef>
          <a:effectRef idx="0">
            <a:schemeClr val="dk1"/>
          </a:effectRef>
          <a:fontRef idx="minor">
            <a:schemeClr val="tx1"/>
          </a:fontRef>
        </p:style>
      </p:cxnSp>
      <p:cxnSp>
        <p:nvCxnSpPr>
          <p:cNvPr id="57" name="直接连接符 56"/>
          <p:cNvCxnSpPr/>
          <p:nvPr/>
        </p:nvCxnSpPr>
        <p:spPr bwMode="auto">
          <a:xfrm flipH="1">
            <a:off x="2787700" y="2984194"/>
            <a:ext cx="0" cy="468000"/>
          </a:xfrm>
          <a:prstGeom prst="line">
            <a:avLst/>
          </a:prstGeom>
          <a:ln w="38100">
            <a:solidFill>
              <a:schemeClr val="bg1">
                <a:lumMod val="75000"/>
              </a:schemeClr>
            </a:solidFill>
          </a:ln>
          <a:extLst/>
        </p:spPr>
        <p:style>
          <a:lnRef idx="1">
            <a:schemeClr val="dk1"/>
          </a:lnRef>
          <a:fillRef idx="0">
            <a:schemeClr val="dk1"/>
          </a:fillRef>
          <a:effectRef idx="0">
            <a:schemeClr val="dk1"/>
          </a:effectRef>
          <a:fontRef idx="minor">
            <a:schemeClr val="tx1"/>
          </a:fontRef>
        </p:style>
      </p:cxnSp>
      <p:cxnSp>
        <p:nvCxnSpPr>
          <p:cNvPr id="19" name="肘形连接符 18"/>
          <p:cNvCxnSpPr/>
          <p:nvPr/>
        </p:nvCxnSpPr>
        <p:spPr bwMode="auto">
          <a:xfrm rot="5400000">
            <a:off x="1007600" y="3471854"/>
            <a:ext cx="324000" cy="396000"/>
          </a:xfrm>
          <a:prstGeom prst="bentConnector3">
            <a:avLst/>
          </a:prstGeom>
          <a:noFill/>
          <a:ln w="12700"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肘形连接符 59"/>
          <p:cNvCxnSpPr/>
          <p:nvPr/>
        </p:nvCxnSpPr>
        <p:spPr bwMode="auto">
          <a:xfrm rot="16200000" flipH="1">
            <a:off x="1371522" y="3611877"/>
            <a:ext cx="324000" cy="115955"/>
          </a:xfrm>
          <a:prstGeom prst="bentConnector3">
            <a:avLst>
              <a:gd name="adj1" fmla="val 50000"/>
            </a:avLst>
          </a:prstGeom>
          <a:noFill/>
          <a:ln w="12700"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512" name="Picture 26" descr="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014" y="3219822"/>
            <a:ext cx="2984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02" descr="图片1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7685" y="3219822"/>
            <a:ext cx="2159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118"/>
          <p:cNvGrpSpPr>
            <a:grpSpLocks noChangeAspect="1"/>
          </p:cNvGrpSpPr>
          <p:nvPr/>
        </p:nvGrpSpPr>
        <p:grpSpPr bwMode="auto">
          <a:xfrm>
            <a:off x="2251560" y="3927242"/>
            <a:ext cx="314325" cy="219075"/>
            <a:chOff x="4667" y="1683"/>
            <a:chExt cx="712" cy="301"/>
          </a:xfrm>
        </p:grpSpPr>
        <p:sp>
          <p:nvSpPr>
            <p:cNvPr id="40" name="Freeform 119"/>
            <p:cNvSpPr>
              <a:spLocks noChangeAspect="1"/>
            </p:cNvSpPr>
            <p:nvPr/>
          </p:nvSpPr>
          <p:spPr bwMode="auto">
            <a:xfrm>
              <a:off x="5179" y="1762"/>
              <a:ext cx="200" cy="222"/>
            </a:xfrm>
            <a:custGeom>
              <a:avLst/>
              <a:gdLst>
                <a:gd name="T0" fmla="*/ 6661 w 99"/>
                <a:gd name="T1" fmla="*/ 65 h 110"/>
                <a:gd name="T2" fmla="*/ 6661 w 99"/>
                <a:gd name="T3" fmla="*/ 1907 h 110"/>
                <a:gd name="T4" fmla="*/ 6465 w 99"/>
                <a:gd name="T5" fmla="*/ 2375 h 110"/>
                <a:gd name="T6" fmla="*/ 535 w 99"/>
                <a:gd name="T7" fmla="*/ 7037 h 110"/>
                <a:gd name="T8" fmla="*/ 131 w 99"/>
                <a:gd name="T9" fmla="*/ 6969 h 110"/>
                <a:gd name="T10" fmla="*/ 65 w 99"/>
                <a:gd name="T11" fmla="*/ 4383 h 110"/>
                <a:gd name="T12" fmla="*/ 6596 w 99"/>
                <a:gd name="T13" fmla="*/ 0 h 110"/>
                <a:gd name="T14" fmla="*/ 6661 w 99"/>
                <a:gd name="T15" fmla="*/ 65 h 110"/>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110"/>
                <a:gd name="T26" fmla="*/ 99 w 99"/>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110">
                  <a:moveTo>
                    <a:pt x="98" y="1"/>
                  </a:moveTo>
                  <a:cubicBezTo>
                    <a:pt x="98" y="28"/>
                    <a:pt x="98" y="28"/>
                    <a:pt x="98" y="28"/>
                  </a:cubicBezTo>
                  <a:cubicBezTo>
                    <a:pt x="98" y="30"/>
                    <a:pt x="99" y="31"/>
                    <a:pt x="95" y="35"/>
                  </a:cubicBezTo>
                  <a:cubicBezTo>
                    <a:pt x="92" y="38"/>
                    <a:pt x="32" y="84"/>
                    <a:pt x="8" y="104"/>
                  </a:cubicBezTo>
                  <a:cubicBezTo>
                    <a:pt x="0" y="110"/>
                    <a:pt x="2" y="103"/>
                    <a:pt x="2" y="103"/>
                  </a:cubicBezTo>
                  <a:cubicBezTo>
                    <a:pt x="1" y="65"/>
                    <a:pt x="1" y="65"/>
                    <a:pt x="1" y="65"/>
                  </a:cubicBezTo>
                  <a:cubicBezTo>
                    <a:pt x="97" y="0"/>
                    <a:pt x="97" y="0"/>
                    <a:pt x="97" y="0"/>
                  </a:cubicBezTo>
                  <a:cubicBezTo>
                    <a:pt x="98" y="1"/>
                    <a:pt x="98" y="1"/>
                    <a:pt x="98" y="1"/>
                  </a:cubicBezTo>
                </a:path>
              </a:pathLst>
            </a:custGeom>
            <a:solidFill>
              <a:srgbClr val="0C3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 name="Freeform 120"/>
            <p:cNvSpPr>
              <a:spLocks noChangeAspect="1"/>
            </p:cNvSpPr>
            <p:nvPr/>
          </p:nvSpPr>
          <p:spPr bwMode="auto">
            <a:xfrm>
              <a:off x="4667" y="1683"/>
              <a:ext cx="710" cy="210"/>
            </a:xfrm>
            <a:custGeom>
              <a:avLst/>
              <a:gdLst>
                <a:gd name="T0" fmla="*/ 23698 w 352"/>
                <a:gd name="T1" fmla="*/ 2724 h 104"/>
                <a:gd name="T2" fmla="*/ 17365 w 352"/>
                <a:gd name="T3" fmla="*/ 7045 h 104"/>
                <a:gd name="T4" fmla="*/ 533 w 352"/>
                <a:gd name="T5" fmla="*/ 3927 h 104"/>
                <a:gd name="T6" fmla="*/ 65 w 352"/>
                <a:gd name="T7" fmla="*/ 4192 h 104"/>
                <a:gd name="T8" fmla="*/ 264 w 352"/>
                <a:gd name="T9" fmla="*/ 3723 h 104"/>
                <a:gd name="T10" fmla="*/ 7812 w 352"/>
                <a:gd name="T11" fmla="*/ 65 h 104"/>
                <a:gd name="T12" fmla="*/ 8141 w 352"/>
                <a:gd name="T13" fmla="*/ 0 h 104"/>
                <a:gd name="T14" fmla="*/ 23305 w 352"/>
                <a:gd name="T15" fmla="*/ 2447 h 104"/>
                <a:gd name="T16" fmla="*/ 23698 w 352"/>
                <a:gd name="T17" fmla="*/ 2724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2"/>
                <a:gd name="T28" fmla="*/ 0 h 104"/>
                <a:gd name="T29" fmla="*/ 352 w 352"/>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2" h="104">
                  <a:moveTo>
                    <a:pt x="352" y="40"/>
                  </a:moveTo>
                  <a:cubicBezTo>
                    <a:pt x="258" y="104"/>
                    <a:pt x="258" y="104"/>
                    <a:pt x="258" y="104"/>
                  </a:cubicBezTo>
                  <a:cubicBezTo>
                    <a:pt x="152" y="88"/>
                    <a:pt x="17" y="59"/>
                    <a:pt x="8" y="58"/>
                  </a:cubicBezTo>
                  <a:cubicBezTo>
                    <a:pt x="3" y="57"/>
                    <a:pt x="1" y="62"/>
                    <a:pt x="1" y="62"/>
                  </a:cubicBezTo>
                  <a:cubicBezTo>
                    <a:pt x="1" y="62"/>
                    <a:pt x="0" y="57"/>
                    <a:pt x="4" y="55"/>
                  </a:cubicBezTo>
                  <a:cubicBezTo>
                    <a:pt x="7" y="53"/>
                    <a:pt x="111" y="5"/>
                    <a:pt x="116" y="1"/>
                  </a:cubicBezTo>
                  <a:cubicBezTo>
                    <a:pt x="118" y="0"/>
                    <a:pt x="121" y="0"/>
                    <a:pt x="121" y="0"/>
                  </a:cubicBezTo>
                  <a:cubicBezTo>
                    <a:pt x="121" y="0"/>
                    <a:pt x="343" y="36"/>
                    <a:pt x="346" y="36"/>
                  </a:cubicBezTo>
                  <a:cubicBezTo>
                    <a:pt x="351" y="37"/>
                    <a:pt x="352" y="40"/>
                    <a:pt x="352" y="40"/>
                  </a:cubicBezTo>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 name="Freeform 121"/>
            <p:cNvSpPr>
              <a:spLocks noChangeAspect="1"/>
            </p:cNvSpPr>
            <p:nvPr/>
          </p:nvSpPr>
          <p:spPr bwMode="auto">
            <a:xfrm>
              <a:off x="5179" y="1762"/>
              <a:ext cx="200" cy="133"/>
            </a:xfrm>
            <a:custGeom>
              <a:avLst/>
              <a:gdLst>
                <a:gd name="T0" fmla="*/ 6596 w 99"/>
                <a:gd name="T1" fmla="*/ 64 h 66"/>
                <a:gd name="T2" fmla="*/ 6661 w 99"/>
                <a:gd name="T3" fmla="*/ 64 h 66"/>
                <a:gd name="T4" fmla="*/ 6596 w 99"/>
                <a:gd name="T5" fmla="*/ 0 h 66"/>
                <a:gd name="T6" fmla="*/ 0 w 99"/>
                <a:gd name="T7" fmla="*/ 4288 h 66"/>
                <a:gd name="T8" fmla="*/ 196 w 99"/>
                <a:gd name="T9" fmla="*/ 4417 h 66"/>
                <a:gd name="T10" fmla="*/ 6596 w 99"/>
                <a:gd name="T11" fmla="*/ 64 h 66"/>
                <a:gd name="T12" fmla="*/ 0 60000 65536"/>
                <a:gd name="T13" fmla="*/ 0 60000 65536"/>
                <a:gd name="T14" fmla="*/ 0 60000 65536"/>
                <a:gd name="T15" fmla="*/ 0 60000 65536"/>
                <a:gd name="T16" fmla="*/ 0 60000 65536"/>
                <a:gd name="T17" fmla="*/ 0 60000 65536"/>
                <a:gd name="T18" fmla="*/ 0 w 99"/>
                <a:gd name="T19" fmla="*/ 0 h 66"/>
                <a:gd name="T20" fmla="*/ 99 w 9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99" h="66">
                  <a:moveTo>
                    <a:pt x="97" y="1"/>
                  </a:moveTo>
                  <a:cubicBezTo>
                    <a:pt x="97" y="1"/>
                    <a:pt x="97" y="1"/>
                    <a:pt x="98" y="1"/>
                  </a:cubicBezTo>
                  <a:cubicBezTo>
                    <a:pt x="98" y="1"/>
                    <a:pt x="99" y="1"/>
                    <a:pt x="97" y="0"/>
                  </a:cubicBezTo>
                  <a:cubicBezTo>
                    <a:pt x="93" y="0"/>
                    <a:pt x="0" y="64"/>
                    <a:pt x="0" y="64"/>
                  </a:cubicBezTo>
                  <a:cubicBezTo>
                    <a:pt x="3" y="66"/>
                    <a:pt x="3" y="66"/>
                    <a:pt x="3" y="66"/>
                  </a:cubicBezTo>
                  <a:cubicBezTo>
                    <a:pt x="97" y="1"/>
                    <a:pt x="97" y="1"/>
                    <a:pt x="97" y="1"/>
                  </a:cubicBezTo>
                </a:path>
              </a:pathLst>
            </a:custGeom>
            <a:solidFill>
              <a:srgbClr val="5B7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 name="Freeform 122"/>
            <p:cNvSpPr>
              <a:spLocks noChangeAspect="1"/>
            </p:cNvSpPr>
            <p:nvPr/>
          </p:nvSpPr>
          <p:spPr bwMode="auto">
            <a:xfrm>
              <a:off x="4669" y="1798"/>
              <a:ext cx="524" cy="184"/>
            </a:xfrm>
            <a:custGeom>
              <a:avLst/>
              <a:gdLst>
                <a:gd name="T0" fmla="*/ 17092 w 260"/>
                <a:gd name="T1" fmla="*/ 3009 h 91"/>
                <a:gd name="T2" fmla="*/ 460 w 260"/>
                <a:gd name="T3" fmla="*/ 65 h 91"/>
                <a:gd name="T4" fmla="*/ 0 w 260"/>
                <a:gd name="T5" fmla="*/ 265 h 91"/>
                <a:gd name="T6" fmla="*/ 0 w 260"/>
                <a:gd name="T7" fmla="*/ 2257 h 91"/>
                <a:gd name="T8" fmla="*/ 460 w 260"/>
                <a:gd name="T9" fmla="*/ 2877 h 91"/>
                <a:gd name="T10" fmla="*/ 16768 w 260"/>
                <a:gd name="T11" fmla="*/ 6084 h 91"/>
                <a:gd name="T12" fmla="*/ 17421 w 260"/>
                <a:gd name="T13" fmla="*/ 5680 h 91"/>
                <a:gd name="T14" fmla="*/ 17421 w 260"/>
                <a:gd name="T15" fmla="*/ 3480 h 91"/>
                <a:gd name="T16" fmla="*/ 17092 w 260"/>
                <a:gd name="T17" fmla="*/ 3009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
                <a:gd name="T28" fmla="*/ 0 h 91"/>
                <a:gd name="T29" fmla="*/ 260 w 260"/>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 h="91">
                  <a:moveTo>
                    <a:pt x="255" y="44"/>
                  </a:moveTo>
                  <a:cubicBezTo>
                    <a:pt x="153" y="28"/>
                    <a:pt x="15" y="2"/>
                    <a:pt x="7" y="1"/>
                  </a:cubicBezTo>
                  <a:cubicBezTo>
                    <a:pt x="0" y="0"/>
                    <a:pt x="0" y="4"/>
                    <a:pt x="0" y="4"/>
                  </a:cubicBezTo>
                  <a:cubicBezTo>
                    <a:pt x="0" y="4"/>
                    <a:pt x="0" y="24"/>
                    <a:pt x="0" y="33"/>
                  </a:cubicBezTo>
                  <a:cubicBezTo>
                    <a:pt x="0" y="41"/>
                    <a:pt x="2" y="40"/>
                    <a:pt x="7" y="42"/>
                  </a:cubicBezTo>
                  <a:cubicBezTo>
                    <a:pt x="9" y="42"/>
                    <a:pt x="219" y="83"/>
                    <a:pt x="250" y="89"/>
                  </a:cubicBezTo>
                  <a:cubicBezTo>
                    <a:pt x="258" y="91"/>
                    <a:pt x="260" y="83"/>
                    <a:pt x="260" y="83"/>
                  </a:cubicBezTo>
                  <a:cubicBezTo>
                    <a:pt x="260" y="83"/>
                    <a:pt x="260" y="56"/>
                    <a:pt x="260" y="51"/>
                  </a:cubicBezTo>
                  <a:cubicBezTo>
                    <a:pt x="260" y="47"/>
                    <a:pt x="256" y="44"/>
                    <a:pt x="255" y="44"/>
                  </a:cubicBezTo>
                  <a:close/>
                </a:path>
              </a:pathLst>
            </a:custGeom>
            <a:solidFill>
              <a:srgbClr val="8AA5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 name="Freeform 123"/>
            <p:cNvSpPr>
              <a:spLocks noChangeAspect="1"/>
            </p:cNvSpPr>
            <p:nvPr/>
          </p:nvSpPr>
          <p:spPr bwMode="auto">
            <a:xfrm>
              <a:off x="4680" y="1808"/>
              <a:ext cx="503" cy="164"/>
            </a:xfrm>
            <a:custGeom>
              <a:avLst/>
              <a:gdLst>
                <a:gd name="T0" fmla="*/ 16257 w 250"/>
                <a:gd name="T1" fmla="*/ 2956 h 81"/>
                <a:gd name="T2" fmla="*/ 457 w 250"/>
                <a:gd name="T3" fmla="*/ 65 h 81"/>
                <a:gd name="T4" fmla="*/ 0 w 250"/>
                <a:gd name="T5" fmla="*/ 200 h 81"/>
                <a:gd name="T6" fmla="*/ 0 w 250"/>
                <a:gd name="T7" fmla="*/ 1529 h 81"/>
                <a:gd name="T8" fmla="*/ 523 w 250"/>
                <a:gd name="T9" fmla="*/ 2284 h 81"/>
                <a:gd name="T10" fmla="*/ 15929 w 250"/>
                <a:gd name="T11" fmla="*/ 5444 h 81"/>
                <a:gd name="T12" fmla="*/ 16517 w 250"/>
                <a:gd name="T13" fmla="*/ 4908 h 81"/>
                <a:gd name="T14" fmla="*/ 16517 w 250"/>
                <a:gd name="T15" fmla="*/ 3361 h 81"/>
                <a:gd name="T16" fmla="*/ 16257 w 250"/>
                <a:gd name="T17" fmla="*/ 2956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81"/>
                <a:gd name="T29" fmla="*/ 250 w 250"/>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81">
                  <a:moveTo>
                    <a:pt x="245" y="43"/>
                  </a:moveTo>
                  <a:cubicBezTo>
                    <a:pt x="150" y="28"/>
                    <a:pt x="15" y="2"/>
                    <a:pt x="7" y="1"/>
                  </a:cubicBezTo>
                  <a:cubicBezTo>
                    <a:pt x="1" y="0"/>
                    <a:pt x="0" y="3"/>
                    <a:pt x="0" y="3"/>
                  </a:cubicBezTo>
                  <a:cubicBezTo>
                    <a:pt x="0" y="3"/>
                    <a:pt x="0" y="13"/>
                    <a:pt x="0" y="22"/>
                  </a:cubicBezTo>
                  <a:cubicBezTo>
                    <a:pt x="0" y="32"/>
                    <a:pt x="0" y="31"/>
                    <a:pt x="8" y="33"/>
                  </a:cubicBezTo>
                  <a:cubicBezTo>
                    <a:pt x="10" y="34"/>
                    <a:pt x="211" y="73"/>
                    <a:pt x="240" y="79"/>
                  </a:cubicBezTo>
                  <a:cubicBezTo>
                    <a:pt x="250" y="81"/>
                    <a:pt x="249" y="71"/>
                    <a:pt x="249" y="71"/>
                  </a:cubicBezTo>
                  <a:cubicBezTo>
                    <a:pt x="249" y="71"/>
                    <a:pt x="249" y="54"/>
                    <a:pt x="249" y="49"/>
                  </a:cubicBezTo>
                  <a:cubicBezTo>
                    <a:pt x="249" y="46"/>
                    <a:pt x="249" y="43"/>
                    <a:pt x="245" y="43"/>
                  </a:cubicBezTo>
                  <a:close/>
                </a:path>
              </a:pathLst>
            </a:custGeom>
            <a:solidFill>
              <a:srgbClr val="5B7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 name="Freeform 124"/>
            <p:cNvSpPr>
              <a:spLocks noChangeAspect="1"/>
            </p:cNvSpPr>
            <p:nvPr/>
          </p:nvSpPr>
          <p:spPr bwMode="auto">
            <a:xfrm>
              <a:off x="4688" y="1821"/>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 name="Freeform 125"/>
            <p:cNvSpPr>
              <a:spLocks noChangeAspect="1"/>
            </p:cNvSpPr>
            <p:nvPr/>
          </p:nvSpPr>
          <p:spPr bwMode="auto">
            <a:xfrm>
              <a:off x="4688" y="1821"/>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Freeform 126"/>
            <p:cNvSpPr>
              <a:spLocks noChangeAspect="1"/>
            </p:cNvSpPr>
            <p:nvPr/>
          </p:nvSpPr>
          <p:spPr bwMode="auto">
            <a:xfrm>
              <a:off x="4688" y="1833"/>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 name="Freeform 127"/>
            <p:cNvSpPr>
              <a:spLocks noChangeAspect="1"/>
            </p:cNvSpPr>
            <p:nvPr/>
          </p:nvSpPr>
          <p:spPr bwMode="auto">
            <a:xfrm>
              <a:off x="4688" y="1833"/>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 name="Freeform 128"/>
            <p:cNvSpPr>
              <a:spLocks noChangeAspect="1"/>
            </p:cNvSpPr>
            <p:nvPr/>
          </p:nvSpPr>
          <p:spPr bwMode="auto">
            <a:xfrm>
              <a:off x="4849" y="1853"/>
              <a:ext cx="320" cy="97"/>
            </a:xfrm>
            <a:custGeom>
              <a:avLst/>
              <a:gdLst>
                <a:gd name="T0" fmla="*/ 0 w 320"/>
                <a:gd name="T1" fmla="*/ 0 h 97"/>
                <a:gd name="T2" fmla="*/ 0 w 320"/>
                <a:gd name="T3" fmla="*/ 38 h 97"/>
                <a:gd name="T4" fmla="*/ 320 w 320"/>
                <a:gd name="T5" fmla="*/ 97 h 97"/>
                <a:gd name="T6" fmla="*/ 320 w 320"/>
                <a:gd name="T7" fmla="*/ 58 h 97"/>
                <a:gd name="T8" fmla="*/ 0 w 320"/>
                <a:gd name="T9" fmla="*/ 0 h 97"/>
                <a:gd name="T10" fmla="*/ 0 60000 65536"/>
                <a:gd name="T11" fmla="*/ 0 60000 65536"/>
                <a:gd name="T12" fmla="*/ 0 60000 65536"/>
                <a:gd name="T13" fmla="*/ 0 60000 65536"/>
                <a:gd name="T14" fmla="*/ 0 60000 65536"/>
                <a:gd name="T15" fmla="*/ 0 w 320"/>
                <a:gd name="T16" fmla="*/ 0 h 97"/>
                <a:gd name="T17" fmla="*/ 320 w 320"/>
                <a:gd name="T18" fmla="*/ 97 h 97"/>
              </a:gdLst>
              <a:ahLst/>
              <a:cxnLst>
                <a:cxn ang="T10">
                  <a:pos x="T0" y="T1"/>
                </a:cxn>
                <a:cxn ang="T11">
                  <a:pos x="T2" y="T3"/>
                </a:cxn>
                <a:cxn ang="T12">
                  <a:pos x="T4" y="T5"/>
                </a:cxn>
                <a:cxn ang="T13">
                  <a:pos x="T6" y="T7"/>
                </a:cxn>
                <a:cxn ang="T14">
                  <a:pos x="T8" y="T9"/>
                </a:cxn>
              </a:cxnLst>
              <a:rect l="T15" t="T16" r="T17" b="T18"/>
              <a:pathLst>
                <a:path w="320" h="97">
                  <a:moveTo>
                    <a:pt x="0" y="0"/>
                  </a:moveTo>
                  <a:lnTo>
                    <a:pt x="0" y="38"/>
                  </a:lnTo>
                  <a:lnTo>
                    <a:pt x="320" y="97"/>
                  </a:lnTo>
                  <a:lnTo>
                    <a:pt x="320" y="58"/>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Freeform 129"/>
            <p:cNvSpPr>
              <a:spLocks noChangeAspect="1"/>
            </p:cNvSpPr>
            <p:nvPr/>
          </p:nvSpPr>
          <p:spPr bwMode="auto">
            <a:xfrm>
              <a:off x="4849" y="1853"/>
              <a:ext cx="320" cy="97"/>
            </a:xfrm>
            <a:custGeom>
              <a:avLst/>
              <a:gdLst>
                <a:gd name="T0" fmla="*/ 0 w 320"/>
                <a:gd name="T1" fmla="*/ 0 h 97"/>
                <a:gd name="T2" fmla="*/ 0 w 320"/>
                <a:gd name="T3" fmla="*/ 38 h 97"/>
                <a:gd name="T4" fmla="*/ 320 w 320"/>
                <a:gd name="T5" fmla="*/ 97 h 97"/>
                <a:gd name="T6" fmla="*/ 320 w 320"/>
                <a:gd name="T7" fmla="*/ 58 h 97"/>
                <a:gd name="T8" fmla="*/ 0 w 320"/>
                <a:gd name="T9" fmla="*/ 0 h 97"/>
                <a:gd name="T10" fmla="*/ 0 60000 65536"/>
                <a:gd name="T11" fmla="*/ 0 60000 65536"/>
                <a:gd name="T12" fmla="*/ 0 60000 65536"/>
                <a:gd name="T13" fmla="*/ 0 60000 65536"/>
                <a:gd name="T14" fmla="*/ 0 60000 65536"/>
                <a:gd name="T15" fmla="*/ 0 w 320"/>
                <a:gd name="T16" fmla="*/ 0 h 97"/>
                <a:gd name="T17" fmla="*/ 320 w 320"/>
                <a:gd name="T18" fmla="*/ 97 h 97"/>
              </a:gdLst>
              <a:ahLst/>
              <a:cxnLst>
                <a:cxn ang="T10">
                  <a:pos x="T0" y="T1"/>
                </a:cxn>
                <a:cxn ang="T11">
                  <a:pos x="T2" y="T3"/>
                </a:cxn>
                <a:cxn ang="T12">
                  <a:pos x="T4" y="T5"/>
                </a:cxn>
                <a:cxn ang="T13">
                  <a:pos x="T6" y="T7"/>
                </a:cxn>
                <a:cxn ang="T14">
                  <a:pos x="T8" y="T9"/>
                </a:cxn>
              </a:cxnLst>
              <a:rect l="T15" t="T16" r="T17" b="T18"/>
              <a:pathLst>
                <a:path w="320" h="97">
                  <a:moveTo>
                    <a:pt x="0" y="0"/>
                  </a:moveTo>
                  <a:lnTo>
                    <a:pt x="0" y="38"/>
                  </a:lnTo>
                  <a:lnTo>
                    <a:pt x="320" y="97"/>
                  </a:lnTo>
                  <a:lnTo>
                    <a:pt x="320" y="5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 name="Freeform 130"/>
            <p:cNvSpPr>
              <a:spLocks noChangeAspect="1"/>
            </p:cNvSpPr>
            <p:nvPr/>
          </p:nvSpPr>
          <p:spPr bwMode="auto">
            <a:xfrm>
              <a:off x="4688" y="1845"/>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 name="Freeform 131"/>
            <p:cNvSpPr>
              <a:spLocks noChangeAspect="1"/>
            </p:cNvSpPr>
            <p:nvPr/>
          </p:nvSpPr>
          <p:spPr bwMode="auto">
            <a:xfrm>
              <a:off x="4688" y="1845"/>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 name="Freeform 132"/>
            <p:cNvSpPr>
              <a:spLocks noChangeAspect="1"/>
            </p:cNvSpPr>
            <p:nvPr/>
          </p:nvSpPr>
          <p:spPr bwMode="auto">
            <a:xfrm>
              <a:off x="4688" y="1857"/>
              <a:ext cx="137" cy="32"/>
            </a:xfrm>
            <a:custGeom>
              <a:avLst/>
              <a:gdLst>
                <a:gd name="T0" fmla="*/ 0 w 137"/>
                <a:gd name="T1" fmla="*/ 0 h 32"/>
                <a:gd name="T2" fmla="*/ 0 w 137"/>
                <a:gd name="T3" fmla="*/ 6 h 32"/>
                <a:gd name="T4" fmla="*/ 137 w 137"/>
                <a:gd name="T5" fmla="*/ 32 h 32"/>
                <a:gd name="T6" fmla="*/ 137 w 137"/>
                <a:gd name="T7" fmla="*/ 26 h 32"/>
                <a:gd name="T8" fmla="*/ 0 w 137"/>
                <a:gd name="T9" fmla="*/ 0 h 32"/>
                <a:gd name="T10" fmla="*/ 0 60000 65536"/>
                <a:gd name="T11" fmla="*/ 0 60000 65536"/>
                <a:gd name="T12" fmla="*/ 0 60000 65536"/>
                <a:gd name="T13" fmla="*/ 0 60000 65536"/>
                <a:gd name="T14" fmla="*/ 0 60000 65536"/>
                <a:gd name="T15" fmla="*/ 0 w 137"/>
                <a:gd name="T16" fmla="*/ 0 h 32"/>
                <a:gd name="T17" fmla="*/ 137 w 137"/>
                <a:gd name="T18" fmla="*/ 32 h 32"/>
              </a:gdLst>
              <a:ahLst/>
              <a:cxnLst>
                <a:cxn ang="T10">
                  <a:pos x="T0" y="T1"/>
                </a:cxn>
                <a:cxn ang="T11">
                  <a:pos x="T2" y="T3"/>
                </a:cxn>
                <a:cxn ang="T12">
                  <a:pos x="T4" y="T5"/>
                </a:cxn>
                <a:cxn ang="T13">
                  <a:pos x="T6" y="T7"/>
                </a:cxn>
                <a:cxn ang="T14">
                  <a:pos x="T8" y="T9"/>
                </a:cxn>
              </a:cxnLst>
              <a:rect l="T15" t="T16" r="T17" b="T18"/>
              <a:pathLst>
                <a:path w="137" h="32">
                  <a:moveTo>
                    <a:pt x="0" y="0"/>
                  </a:moveTo>
                  <a:lnTo>
                    <a:pt x="0" y="6"/>
                  </a:lnTo>
                  <a:lnTo>
                    <a:pt x="137" y="32"/>
                  </a:lnTo>
                  <a:lnTo>
                    <a:pt x="137" y="26"/>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 name="Freeform 133"/>
            <p:cNvSpPr>
              <a:spLocks noChangeAspect="1"/>
            </p:cNvSpPr>
            <p:nvPr/>
          </p:nvSpPr>
          <p:spPr bwMode="auto">
            <a:xfrm>
              <a:off x="4688" y="1857"/>
              <a:ext cx="137" cy="32"/>
            </a:xfrm>
            <a:custGeom>
              <a:avLst/>
              <a:gdLst>
                <a:gd name="T0" fmla="*/ 0 w 137"/>
                <a:gd name="T1" fmla="*/ 0 h 32"/>
                <a:gd name="T2" fmla="*/ 0 w 137"/>
                <a:gd name="T3" fmla="*/ 6 h 32"/>
                <a:gd name="T4" fmla="*/ 137 w 137"/>
                <a:gd name="T5" fmla="*/ 32 h 32"/>
                <a:gd name="T6" fmla="*/ 137 w 137"/>
                <a:gd name="T7" fmla="*/ 26 h 32"/>
                <a:gd name="T8" fmla="*/ 0 w 137"/>
                <a:gd name="T9" fmla="*/ 0 h 32"/>
                <a:gd name="T10" fmla="*/ 0 60000 65536"/>
                <a:gd name="T11" fmla="*/ 0 60000 65536"/>
                <a:gd name="T12" fmla="*/ 0 60000 65536"/>
                <a:gd name="T13" fmla="*/ 0 60000 65536"/>
                <a:gd name="T14" fmla="*/ 0 60000 65536"/>
                <a:gd name="T15" fmla="*/ 0 w 137"/>
                <a:gd name="T16" fmla="*/ 0 h 32"/>
                <a:gd name="T17" fmla="*/ 137 w 137"/>
                <a:gd name="T18" fmla="*/ 32 h 32"/>
              </a:gdLst>
              <a:ahLst/>
              <a:cxnLst>
                <a:cxn ang="T10">
                  <a:pos x="T0" y="T1"/>
                </a:cxn>
                <a:cxn ang="T11">
                  <a:pos x="T2" y="T3"/>
                </a:cxn>
                <a:cxn ang="T12">
                  <a:pos x="T4" y="T5"/>
                </a:cxn>
                <a:cxn ang="T13">
                  <a:pos x="T6" y="T7"/>
                </a:cxn>
                <a:cxn ang="T14">
                  <a:pos x="T8" y="T9"/>
                </a:cxn>
              </a:cxnLst>
              <a:rect l="T15" t="T16" r="T17" b="T18"/>
              <a:pathLst>
                <a:path w="137" h="32">
                  <a:moveTo>
                    <a:pt x="0" y="0"/>
                  </a:moveTo>
                  <a:lnTo>
                    <a:pt x="0" y="6"/>
                  </a:lnTo>
                  <a:lnTo>
                    <a:pt x="137" y="32"/>
                  </a:lnTo>
                  <a:lnTo>
                    <a:pt x="137"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 name="Freeform 134"/>
            <p:cNvSpPr>
              <a:spLocks noChangeAspect="1"/>
            </p:cNvSpPr>
            <p:nvPr/>
          </p:nvSpPr>
          <p:spPr bwMode="auto">
            <a:xfrm>
              <a:off x="4855" y="1861"/>
              <a:ext cx="32" cy="26"/>
            </a:xfrm>
            <a:custGeom>
              <a:avLst/>
              <a:gdLst>
                <a:gd name="T0" fmla="*/ 0 w 32"/>
                <a:gd name="T1" fmla="*/ 0 h 26"/>
                <a:gd name="T2" fmla="*/ 32 w 32"/>
                <a:gd name="T3" fmla="*/ 6 h 26"/>
                <a:gd name="T4" fmla="*/ 32 w 32"/>
                <a:gd name="T5" fmla="*/ 16 h 26"/>
                <a:gd name="T6" fmla="*/ 24 w 32"/>
                <a:gd name="T7" fmla="*/ 16 h 26"/>
                <a:gd name="T8" fmla="*/ 24 w 32"/>
                <a:gd name="T9" fmla="*/ 26 h 26"/>
                <a:gd name="T10" fmla="*/ 8 w 32"/>
                <a:gd name="T11" fmla="*/ 24 h 26"/>
                <a:gd name="T12" fmla="*/ 8 w 32"/>
                <a:gd name="T13" fmla="*/ 12 h 26"/>
                <a:gd name="T14" fmla="*/ 0 w 32"/>
                <a:gd name="T15" fmla="*/ 12 h 26"/>
                <a:gd name="T16" fmla="*/ 0 w 32"/>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6"/>
                <a:gd name="T29" fmla="*/ 32 w 32"/>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6">
                  <a:moveTo>
                    <a:pt x="0" y="0"/>
                  </a:moveTo>
                  <a:lnTo>
                    <a:pt x="32" y="6"/>
                  </a:lnTo>
                  <a:lnTo>
                    <a:pt x="32" y="16"/>
                  </a:lnTo>
                  <a:lnTo>
                    <a:pt x="24" y="16"/>
                  </a:lnTo>
                  <a:lnTo>
                    <a:pt x="24" y="26"/>
                  </a:lnTo>
                  <a:lnTo>
                    <a:pt x="8" y="24"/>
                  </a:lnTo>
                  <a:lnTo>
                    <a:pt x="8"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7" name="Freeform 135"/>
            <p:cNvSpPr>
              <a:spLocks noChangeAspect="1"/>
            </p:cNvSpPr>
            <p:nvPr/>
          </p:nvSpPr>
          <p:spPr bwMode="auto">
            <a:xfrm>
              <a:off x="4895" y="1869"/>
              <a:ext cx="30" cy="26"/>
            </a:xfrm>
            <a:custGeom>
              <a:avLst/>
              <a:gdLst>
                <a:gd name="T0" fmla="*/ 0 w 30"/>
                <a:gd name="T1" fmla="*/ 0 h 26"/>
                <a:gd name="T2" fmla="*/ 30 w 30"/>
                <a:gd name="T3" fmla="*/ 6 h 26"/>
                <a:gd name="T4" fmla="*/ 30 w 30"/>
                <a:gd name="T5" fmla="*/ 16 h 26"/>
                <a:gd name="T6" fmla="*/ 24 w 30"/>
                <a:gd name="T7" fmla="*/ 16 h 26"/>
                <a:gd name="T8" fmla="*/ 24 w 30"/>
                <a:gd name="T9" fmla="*/ 26 h 26"/>
                <a:gd name="T10" fmla="*/ 6 w 30"/>
                <a:gd name="T11" fmla="*/ 22 h 26"/>
                <a:gd name="T12" fmla="*/ 6 w 30"/>
                <a:gd name="T13" fmla="*/ 12 h 26"/>
                <a:gd name="T14" fmla="*/ 0 w 30"/>
                <a:gd name="T15" fmla="*/ 12 h 26"/>
                <a:gd name="T16" fmla="*/ 0 w 3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6"/>
                <a:gd name="T29" fmla="*/ 30 w 3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6">
                  <a:moveTo>
                    <a:pt x="0" y="0"/>
                  </a:moveTo>
                  <a:lnTo>
                    <a:pt x="30" y="6"/>
                  </a:lnTo>
                  <a:lnTo>
                    <a:pt x="30" y="16"/>
                  </a:lnTo>
                  <a:lnTo>
                    <a:pt x="24" y="16"/>
                  </a:lnTo>
                  <a:lnTo>
                    <a:pt x="24" y="26"/>
                  </a:lnTo>
                  <a:lnTo>
                    <a:pt x="6" y="22"/>
                  </a:lnTo>
                  <a:lnTo>
                    <a:pt x="6"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8" name="Freeform 136"/>
            <p:cNvSpPr>
              <a:spLocks noChangeAspect="1"/>
            </p:cNvSpPr>
            <p:nvPr/>
          </p:nvSpPr>
          <p:spPr bwMode="auto">
            <a:xfrm>
              <a:off x="4934" y="1877"/>
              <a:ext cx="32" cy="26"/>
            </a:xfrm>
            <a:custGeom>
              <a:avLst/>
              <a:gdLst>
                <a:gd name="T0" fmla="*/ 0 w 32"/>
                <a:gd name="T1" fmla="*/ 0 h 26"/>
                <a:gd name="T2" fmla="*/ 32 w 32"/>
                <a:gd name="T3" fmla="*/ 6 h 26"/>
                <a:gd name="T4" fmla="*/ 32 w 32"/>
                <a:gd name="T5" fmla="*/ 16 h 26"/>
                <a:gd name="T6" fmla="*/ 24 w 32"/>
                <a:gd name="T7" fmla="*/ 14 h 26"/>
                <a:gd name="T8" fmla="*/ 24 w 32"/>
                <a:gd name="T9" fmla="*/ 26 h 26"/>
                <a:gd name="T10" fmla="*/ 8 w 32"/>
                <a:gd name="T11" fmla="*/ 22 h 26"/>
                <a:gd name="T12" fmla="*/ 8 w 32"/>
                <a:gd name="T13" fmla="*/ 12 h 26"/>
                <a:gd name="T14" fmla="*/ 0 w 32"/>
                <a:gd name="T15" fmla="*/ 10 h 26"/>
                <a:gd name="T16" fmla="*/ 0 w 32"/>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6"/>
                <a:gd name="T29" fmla="*/ 32 w 32"/>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6">
                  <a:moveTo>
                    <a:pt x="0" y="0"/>
                  </a:moveTo>
                  <a:lnTo>
                    <a:pt x="32" y="6"/>
                  </a:lnTo>
                  <a:lnTo>
                    <a:pt x="32" y="16"/>
                  </a:lnTo>
                  <a:lnTo>
                    <a:pt x="24" y="14"/>
                  </a:lnTo>
                  <a:lnTo>
                    <a:pt x="24" y="26"/>
                  </a:lnTo>
                  <a:lnTo>
                    <a:pt x="8" y="22"/>
                  </a:lnTo>
                  <a:lnTo>
                    <a:pt x="8"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 name="Freeform 137"/>
            <p:cNvSpPr>
              <a:spLocks noChangeAspect="1"/>
            </p:cNvSpPr>
            <p:nvPr/>
          </p:nvSpPr>
          <p:spPr bwMode="auto">
            <a:xfrm>
              <a:off x="4972" y="1885"/>
              <a:ext cx="32" cy="24"/>
            </a:xfrm>
            <a:custGeom>
              <a:avLst/>
              <a:gdLst>
                <a:gd name="T0" fmla="*/ 0 w 32"/>
                <a:gd name="T1" fmla="*/ 0 h 24"/>
                <a:gd name="T2" fmla="*/ 32 w 32"/>
                <a:gd name="T3" fmla="*/ 4 h 24"/>
                <a:gd name="T4" fmla="*/ 32 w 32"/>
                <a:gd name="T5" fmla="*/ 16 h 24"/>
                <a:gd name="T6" fmla="*/ 24 w 32"/>
                <a:gd name="T7" fmla="*/ 14 h 24"/>
                <a:gd name="T8" fmla="*/ 24 w 32"/>
                <a:gd name="T9" fmla="*/ 24 h 24"/>
                <a:gd name="T10" fmla="*/ 8 w 32"/>
                <a:gd name="T11" fmla="*/ 22 h 24"/>
                <a:gd name="T12" fmla="*/ 8 w 32"/>
                <a:gd name="T13" fmla="*/ 12 h 24"/>
                <a:gd name="T14" fmla="*/ 0 w 32"/>
                <a:gd name="T15" fmla="*/ 10 h 24"/>
                <a:gd name="T16" fmla="*/ 0 w 3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0" y="0"/>
                  </a:moveTo>
                  <a:lnTo>
                    <a:pt x="32" y="4"/>
                  </a:lnTo>
                  <a:lnTo>
                    <a:pt x="32" y="16"/>
                  </a:lnTo>
                  <a:lnTo>
                    <a:pt x="24" y="14"/>
                  </a:lnTo>
                  <a:lnTo>
                    <a:pt x="24" y="24"/>
                  </a:lnTo>
                  <a:lnTo>
                    <a:pt x="8" y="22"/>
                  </a:lnTo>
                  <a:lnTo>
                    <a:pt x="8"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0" name="Freeform 138"/>
            <p:cNvSpPr>
              <a:spLocks noChangeAspect="1"/>
            </p:cNvSpPr>
            <p:nvPr/>
          </p:nvSpPr>
          <p:spPr bwMode="auto">
            <a:xfrm>
              <a:off x="5012" y="1893"/>
              <a:ext cx="30" cy="24"/>
            </a:xfrm>
            <a:custGeom>
              <a:avLst/>
              <a:gdLst>
                <a:gd name="T0" fmla="*/ 0 w 30"/>
                <a:gd name="T1" fmla="*/ 0 h 24"/>
                <a:gd name="T2" fmla="*/ 30 w 30"/>
                <a:gd name="T3" fmla="*/ 4 h 24"/>
                <a:gd name="T4" fmla="*/ 30 w 30"/>
                <a:gd name="T5" fmla="*/ 16 h 24"/>
                <a:gd name="T6" fmla="*/ 24 w 30"/>
                <a:gd name="T7" fmla="*/ 14 h 24"/>
                <a:gd name="T8" fmla="*/ 24 w 30"/>
                <a:gd name="T9" fmla="*/ 24 h 24"/>
                <a:gd name="T10" fmla="*/ 6 w 30"/>
                <a:gd name="T11" fmla="*/ 22 h 24"/>
                <a:gd name="T12" fmla="*/ 6 w 30"/>
                <a:gd name="T13" fmla="*/ 12 h 24"/>
                <a:gd name="T14" fmla="*/ 0 w 30"/>
                <a:gd name="T15" fmla="*/ 10 h 24"/>
                <a:gd name="T16" fmla="*/ 0 w 3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4"/>
                <a:gd name="T29" fmla="*/ 30 w 3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4">
                  <a:moveTo>
                    <a:pt x="0" y="0"/>
                  </a:moveTo>
                  <a:lnTo>
                    <a:pt x="30" y="4"/>
                  </a:lnTo>
                  <a:lnTo>
                    <a:pt x="30" y="16"/>
                  </a:lnTo>
                  <a:lnTo>
                    <a:pt x="24" y="14"/>
                  </a:lnTo>
                  <a:lnTo>
                    <a:pt x="24" y="24"/>
                  </a:lnTo>
                  <a:lnTo>
                    <a:pt x="6" y="22"/>
                  </a:lnTo>
                  <a:lnTo>
                    <a:pt x="6"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 name="Freeform 139"/>
            <p:cNvSpPr>
              <a:spLocks noChangeAspect="1"/>
            </p:cNvSpPr>
            <p:nvPr/>
          </p:nvSpPr>
          <p:spPr bwMode="auto">
            <a:xfrm>
              <a:off x="5052" y="1901"/>
              <a:ext cx="33" cy="24"/>
            </a:xfrm>
            <a:custGeom>
              <a:avLst/>
              <a:gdLst>
                <a:gd name="T0" fmla="*/ 0 w 33"/>
                <a:gd name="T1" fmla="*/ 0 h 24"/>
                <a:gd name="T2" fmla="*/ 33 w 33"/>
                <a:gd name="T3" fmla="*/ 4 h 24"/>
                <a:gd name="T4" fmla="*/ 33 w 33"/>
                <a:gd name="T5" fmla="*/ 16 h 24"/>
                <a:gd name="T6" fmla="*/ 25 w 33"/>
                <a:gd name="T7" fmla="*/ 14 h 24"/>
                <a:gd name="T8" fmla="*/ 25 w 33"/>
                <a:gd name="T9" fmla="*/ 24 h 24"/>
                <a:gd name="T10" fmla="*/ 8 w 33"/>
                <a:gd name="T11" fmla="*/ 22 h 24"/>
                <a:gd name="T12" fmla="*/ 8 w 33"/>
                <a:gd name="T13" fmla="*/ 12 h 24"/>
                <a:gd name="T14" fmla="*/ 0 w 33"/>
                <a:gd name="T15" fmla="*/ 10 h 24"/>
                <a:gd name="T16" fmla="*/ 0 w 3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4"/>
                <a:gd name="T29" fmla="*/ 33 w 33"/>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4">
                  <a:moveTo>
                    <a:pt x="0" y="0"/>
                  </a:moveTo>
                  <a:lnTo>
                    <a:pt x="33" y="4"/>
                  </a:lnTo>
                  <a:lnTo>
                    <a:pt x="33" y="16"/>
                  </a:lnTo>
                  <a:lnTo>
                    <a:pt x="25" y="14"/>
                  </a:lnTo>
                  <a:lnTo>
                    <a:pt x="25" y="24"/>
                  </a:lnTo>
                  <a:lnTo>
                    <a:pt x="8" y="22"/>
                  </a:lnTo>
                  <a:lnTo>
                    <a:pt x="8"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 name="Freeform 140"/>
            <p:cNvSpPr>
              <a:spLocks noChangeAspect="1"/>
            </p:cNvSpPr>
            <p:nvPr/>
          </p:nvSpPr>
          <p:spPr bwMode="auto">
            <a:xfrm>
              <a:off x="5093" y="1907"/>
              <a:ext cx="30" cy="26"/>
            </a:xfrm>
            <a:custGeom>
              <a:avLst/>
              <a:gdLst>
                <a:gd name="T0" fmla="*/ 0 w 30"/>
                <a:gd name="T1" fmla="*/ 0 h 26"/>
                <a:gd name="T2" fmla="*/ 30 w 30"/>
                <a:gd name="T3" fmla="*/ 6 h 26"/>
                <a:gd name="T4" fmla="*/ 30 w 30"/>
                <a:gd name="T5" fmla="*/ 16 h 26"/>
                <a:gd name="T6" fmla="*/ 22 w 30"/>
                <a:gd name="T7" fmla="*/ 16 h 26"/>
                <a:gd name="T8" fmla="*/ 22 w 30"/>
                <a:gd name="T9" fmla="*/ 26 h 26"/>
                <a:gd name="T10" fmla="*/ 6 w 30"/>
                <a:gd name="T11" fmla="*/ 22 h 26"/>
                <a:gd name="T12" fmla="*/ 6 w 30"/>
                <a:gd name="T13" fmla="*/ 12 h 26"/>
                <a:gd name="T14" fmla="*/ 0 w 30"/>
                <a:gd name="T15" fmla="*/ 12 h 26"/>
                <a:gd name="T16" fmla="*/ 0 w 3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6"/>
                <a:gd name="T29" fmla="*/ 30 w 3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6">
                  <a:moveTo>
                    <a:pt x="0" y="0"/>
                  </a:moveTo>
                  <a:lnTo>
                    <a:pt x="30" y="6"/>
                  </a:lnTo>
                  <a:lnTo>
                    <a:pt x="30" y="16"/>
                  </a:lnTo>
                  <a:lnTo>
                    <a:pt x="22" y="16"/>
                  </a:lnTo>
                  <a:lnTo>
                    <a:pt x="22" y="26"/>
                  </a:lnTo>
                  <a:lnTo>
                    <a:pt x="6" y="22"/>
                  </a:lnTo>
                  <a:lnTo>
                    <a:pt x="6"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 name="Freeform 141"/>
            <p:cNvSpPr>
              <a:spLocks noChangeAspect="1"/>
            </p:cNvSpPr>
            <p:nvPr/>
          </p:nvSpPr>
          <p:spPr bwMode="auto">
            <a:xfrm>
              <a:off x="5131" y="1913"/>
              <a:ext cx="30" cy="27"/>
            </a:xfrm>
            <a:custGeom>
              <a:avLst/>
              <a:gdLst>
                <a:gd name="T0" fmla="*/ 0 w 30"/>
                <a:gd name="T1" fmla="*/ 0 h 27"/>
                <a:gd name="T2" fmla="*/ 30 w 30"/>
                <a:gd name="T3" fmla="*/ 6 h 27"/>
                <a:gd name="T4" fmla="*/ 30 w 30"/>
                <a:gd name="T5" fmla="*/ 16 h 27"/>
                <a:gd name="T6" fmla="*/ 24 w 30"/>
                <a:gd name="T7" fmla="*/ 16 h 27"/>
                <a:gd name="T8" fmla="*/ 24 w 30"/>
                <a:gd name="T9" fmla="*/ 27 h 27"/>
                <a:gd name="T10" fmla="*/ 8 w 30"/>
                <a:gd name="T11" fmla="*/ 25 h 27"/>
                <a:gd name="T12" fmla="*/ 8 w 30"/>
                <a:gd name="T13" fmla="*/ 12 h 27"/>
                <a:gd name="T14" fmla="*/ 0 w 30"/>
                <a:gd name="T15" fmla="*/ 12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7"/>
                <a:gd name="T29" fmla="*/ 30 w 30"/>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7">
                  <a:moveTo>
                    <a:pt x="0" y="0"/>
                  </a:moveTo>
                  <a:lnTo>
                    <a:pt x="30" y="6"/>
                  </a:lnTo>
                  <a:lnTo>
                    <a:pt x="30" y="16"/>
                  </a:lnTo>
                  <a:lnTo>
                    <a:pt x="24" y="16"/>
                  </a:lnTo>
                  <a:lnTo>
                    <a:pt x="24" y="27"/>
                  </a:lnTo>
                  <a:lnTo>
                    <a:pt x="8" y="25"/>
                  </a:lnTo>
                  <a:lnTo>
                    <a:pt x="8"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 name="Freeform 142"/>
            <p:cNvSpPr>
              <a:spLocks noChangeAspect="1"/>
            </p:cNvSpPr>
            <p:nvPr/>
          </p:nvSpPr>
          <p:spPr bwMode="auto">
            <a:xfrm>
              <a:off x="5204" y="1841"/>
              <a:ext cx="74" cy="66"/>
            </a:xfrm>
            <a:custGeom>
              <a:avLst/>
              <a:gdLst>
                <a:gd name="T0" fmla="*/ 74 w 74"/>
                <a:gd name="T1" fmla="*/ 0 h 66"/>
                <a:gd name="T2" fmla="*/ 0 w 74"/>
                <a:gd name="T3" fmla="*/ 54 h 66"/>
                <a:gd name="T4" fmla="*/ 0 w 74"/>
                <a:gd name="T5" fmla="*/ 66 h 66"/>
                <a:gd name="T6" fmla="*/ 74 w 74"/>
                <a:gd name="T7" fmla="*/ 14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4"/>
                  </a:lnTo>
                  <a:lnTo>
                    <a:pt x="74"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 name="Freeform 143"/>
            <p:cNvSpPr>
              <a:spLocks noChangeAspect="1"/>
            </p:cNvSpPr>
            <p:nvPr/>
          </p:nvSpPr>
          <p:spPr bwMode="auto">
            <a:xfrm>
              <a:off x="5204" y="1841"/>
              <a:ext cx="74" cy="66"/>
            </a:xfrm>
            <a:custGeom>
              <a:avLst/>
              <a:gdLst>
                <a:gd name="T0" fmla="*/ 74 w 74"/>
                <a:gd name="T1" fmla="*/ 0 h 66"/>
                <a:gd name="T2" fmla="*/ 0 w 74"/>
                <a:gd name="T3" fmla="*/ 54 h 66"/>
                <a:gd name="T4" fmla="*/ 0 w 74"/>
                <a:gd name="T5" fmla="*/ 66 h 66"/>
                <a:gd name="T6" fmla="*/ 74 w 74"/>
                <a:gd name="T7" fmla="*/ 14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4"/>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 name="Freeform 144"/>
            <p:cNvSpPr>
              <a:spLocks noChangeAspect="1"/>
            </p:cNvSpPr>
            <p:nvPr/>
          </p:nvSpPr>
          <p:spPr bwMode="auto">
            <a:xfrm>
              <a:off x="5204" y="1859"/>
              <a:ext cx="74" cy="66"/>
            </a:xfrm>
            <a:custGeom>
              <a:avLst/>
              <a:gdLst>
                <a:gd name="T0" fmla="*/ 74 w 74"/>
                <a:gd name="T1" fmla="*/ 0 h 66"/>
                <a:gd name="T2" fmla="*/ 0 w 74"/>
                <a:gd name="T3" fmla="*/ 54 h 66"/>
                <a:gd name="T4" fmla="*/ 0 w 74"/>
                <a:gd name="T5" fmla="*/ 66 h 66"/>
                <a:gd name="T6" fmla="*/ 74 w 74"/>
                <a:gd name="T7" fmla="*/ 12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2"/>
                  </a:lnTo>
                  <a:lnTo>
                    <a:pt x="74"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 name="Freeform 145"/>
            <p:cNvSpPr>
              <a:spLocks noChangeAspect="1"/>
            </p:cNvSpPr>
            <p:nvPr/>
          </p:nvSpPr>
          <p:spPr bwMode="auto">
            <a:xfrm>
              <a:off x="5204" y="1859"/>
              <a:ext cx="74" cy="66"/>
            </a:xfrm>
            <a:custGeom>
              <a:avLst/>
              <a:gdLst>
                <a:gd name="T0" fmla="*/ 74 w 74"/>
                <a:gd name="T1" fmla="*/ 0 h 66"/>
                <a:gd name="T2" fmla="*/ 0 w 74"/>
                <a:gd name="T3" fmla="*/ 54 h 66"/>
                <a:gd name="T4" fmla="*/ 0 w 74"/>
                <a:gd name="T5" fmla="*/ 66 h 66"/>
                <a:gd name="T6" fmla="*/ 74 w 74"/>
                <a:gd name="T7" fmla="*/ 12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2"/>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 name="Freeform 146"/>
            <p:cNvSpPr>
              <a:spLocks noChangeAspect="1"/>
            </p:cNvSpPr>
            <p:nvPr/>
          </p:nvSpPr>
          <p:spPr bwMode="auto">
            <a:xfrm>
              <a:off x="5204" y="1877"/>
              <a:ext cx="74" cy="67"/>
            </a:xfrm>
            <a:custGeom>
              <a:avLst/>
              <a:gdLst>
                <a:gd name="T0" fmla="*/ 74 w 74"/>
                <a:gd name="T1" fmla="*/ 0 h 67"/>
                <a:gd name="T2" fmla="*/ 0 w 74"/>
                <a:gd name="T3" fmla="*/ 54 h 67"/>
                <a:gd name="T4" fmla="*/ 0 w 74"/>
                <a:gd name="T5" fmla="*/ 67 h 67"/>
                <a:gd name="T6" fmla="*/ 74 w 74"/>
                <a:gd name="T7" fmla="*/ 12 h 67"/>
                <a:gd name="T8" fmla="*/ 74 w 74"/>
                <a:gd name="T9" fmla="*/ 0 h 67"/>
                <a:gd name="T10" fmla="*/ 0 60000 65536"/>
                <a:gd name="T11" fmla="*/ 0 60000 65536"/>
                <a:gd name="T12" fmla="*/ 0 60000 65536"/>
                <a:gd name="T13" fmla="*/ 0 60000 65536"/>
                <a:gd name="T14" fmla="*/ 0 60000 65536"/>
                <a:gd name="T15" fmla="*/ 0 w 74"/>
                <a:gd name="T16" fmla="*/ 0 h 67"/>
                <a:gd name="T17" fmla="*/ 74 w 74"/>
                <a:gd name="T18" fmla="*/ 67 h 67"/>
              </a:gdLst>
              <a:ahLst/>
              <a:cxnLst>
                <a:cxn ang="T10">
                  <a:pos x="T0" y="T1"/>
                </a:cxn>
                <a:cxn ang="T11">
                  <a:pos x="T2" y="T3"/>
                </a:cxn>
                <a:cxn ang="T12">
                  <a:pos x="T4" y="T5"/>
                </a:cxn>
                <a:cxn ang="T13">
                  <a:pos x="T6" y="T7"/>
                </a:cxn>
                <a:cxn ang="T14">
                  <a:pos x="T8" y="T9"/>
                </a:cxn>
              </a:cxnLst>
              <a:rect l="T15" t="T16" r="T17" b="T18"/>
              <a:pathLst>
                <a:path w="74" h="67">
                  <a:moveTo>
                    <a:pt x="74" y="0"/>
                  </a:moveTo>
                  <a:lnTo>
                    <a:pt x="0" y="54"/>
                  </a:lnTo>
                  <a:lnTo>
                    <a:pt x="0" y="67"/>
                  </a:lnTo>
                  <a:lnTo>
                    <a:pt x="74" y="12"/>
                  </a:lnTo>
                  <a:lnTo>
                    <a:pt x="74"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 name="Freeform 147"/>
            <p:cNvSpPr>
              <a:spLocks noChangeAspect="1"/>
            </p:cNvSpPr>
            <p:nvPr/>
          </p:nvSpPr>
          <p:spPr bwMode="auto">
            <a:xfrm>
              <a:off x="5204" y="1877"/>
              <a:ext cx="74" cy="67"/>
            </a:xfrm>
            <a:custGeom>
              <a:avLst/>
              <a:gdLst>
                <a:gd name="T0" fmla="*/ 74 w 74"/>
                <a:gd name="T1" fmla="*/ 0 h 67"/>
                <a:gd name="T2" fmla="*/ 0 w 74"/>
                <a:gd name="T3" fmla="*/ 54 h 67"/>
                <a:gd name="T4" fmla="*/ 0 w 74"/>
                <a:gd name="T5" fmla="*/ 67 h 67"/>
                <a:gd name="T6" fmla="*/ 74 w 74"/>
                <a:gd name="T7" fmla="*/ 12 h 67"/>
                <a:gd name="T8" fmla="*/ 74 w 74"/>
                <a:gd name="T9" fmla="*/ 0 h 67"/>
                <a:gd name="T10" fmla="*/ 0 60000 65536"/>
                <a:gd name="T11" fmla="*/ 0 60000 65536"/>
                <a:gd name="T12" fmla="*/ 0 60000 65536"/>
                <a:gd name="T13" fmla="*/ 0 60000 65536"/>
                <a:gd name="T14" fmla="*/ 0 60000 65536"/>
                <a:gd name="T15" fmla="*/ 0 w 74"/>
                <a:gd name="T16" fmla="*/ 0 h 67"/>
                <a:gd name="T17" fmla="*/ 74 w 74"/>
                <a:gd name="T18" fmla="*/ 67 h 67"/>
              </a:gdLst>
              <a:ahLst/>
              <a:cxnLst>
                <a:cxn ang="T10">
                  <a:pos x="T0" y="T1"/>
                </a:cxn>
                <a:cxn ang="T11">
                  <a:pos x="T2" y="T3"/>
                </a:cxn>
                <a:cxn ang="T12">
                  <a:pos x="T4" y="T5"/>
                </a:cxn>
                <a:cxn ang="T13">
                  <a:pos x="T6" y="T7"/>
                </a:cxn>
                <a:cxn ang="T14">
                  <a:pos x="T8" y="T9"/>
                </a:cxn>
              </a:cxnLst>
              <a:rect l="T15" t="T16" r="T17" b="T18"/>
              <a:pathLst>
                <a:path w="74" h="67">
                  <a:moveTo>
                    <a:pt x="74" y="0"/>
                  </a:moveTo>
                  <a:lnTo>
                    <a:pt x="0" y="54"/>
                  </a:lnTo>
                  <a:lnTo>
                    <a:pt x="0" y="67"/>
                  </a:lnTo>
                  <a:lnTo>
                    <a:pt x="74" y="12"/>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0" name="Freeform 148"/>
            <p:cNvSpPr>
              <a:spLocks noChangeAspect="1"/>
            </p:cNvSpPr>
            <p:nvPr/>
          </p:nvSpPr>
          <p:spPr bwMode="auto">
            <a:xfrm>
              <a:off x="5296" y="1786"/>
              <a:ext cx="61" cy="57"/>
            </a:xfrm>
            <a:custGeom>
              <a:avLst/>
              <a:gdLst>
                <a:gd name="T0" fmla="*/ 61 w 61"/>
                <a:gd name="T1" fmla="*/ 0 h 57"/>
                <a:gd name="T2" fmla="*/ 0 w 61"/>
                <a:gd name="T3" fmla="*/ 43 h 57"/>
                <a:gd name="T4" fmla="*/ 0 w 61"/>
                <a:gd name="T5" fmla="*/ 57 h 57"/>
                <a:gd name="T6" fmla="*/ 61 w 61"/>
                <a:gd name="T7" fmla="*/ 12 h 57"/>
                <a:gd name="T8" fmla="*/ 61 w 61"/>
                <a:gd name="T9" fmla="*/ 0 h 57"/>
                <a:gd name="T10" fmla="*/ 0 60000 65536"/>
                <a:gd name="T11" fmla="*/ 0 60000 65536"/>
                <a:gd name="T12" fmla="*/ 0 60000 65536"/>
                <a:gd name="T13" fmla="*/ 0 60000 65536"/>
                <a:gd name="T14" fmla="*/ 0 60000 65536"/>
                <a:gd name="T15" fmla="*/ 0 w 61"/>
                <a:gd name="T16" fmla="*/ 0 h 57"/>
                <a:gd name="T17" fmla="*/ 61 w 61"/>
                <a:gd name="T18" fmla="*/ 57 h 57"/>
              </a:gdLst>
              <a:ahLst/>
              <a:cxnLst>
                <a:cxn ang="T10">
                  <a:pos x="T0" y="T1"/>
                </a:cxn>
                <a:cxn ang="T11">
                  <a:pos x="T2" y="T3"/>
                </a:cxn>
                <a:cxn ang="T12">
                  <a:pos x="T4" y="T5"/>
                </a:cxn>
                <a:cxn ang="T13">
                  <a:pos x="T6" y="T7"/>
                </a:cxn>
                <a:cxn ang="T14">
                  <a:pos x="T8" y="T9"/>
                </a:cxn>
              </a:cxnLst>
              <a:rect l="T15" t="T16" r="T17" b="T18"/>
              <a:pathLst>
                <a:path w="61" h="57">
                  <a:moveTo>
                    <a:pt x="61" y="0"/>
                  </a:moveTo>
                  <a:lnTo>
                    <a:pt x="0" y="43"/>
                  </a:lnTo>
                  <a:lnTo>
                    <a:pt x="0" y="57"/>
                  </a:lnTo>
                  <a:lnTo>
                    <a:pt x="61" y="12"/>
                  </a:lnTo>
                  <a:lnTo>
                    <a:pt x="61"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1" name="Freeform 149"/>
            <p:cNvSpPr>
              <a:spLocks noChangeAspect="1"/>
            </p:cNvSpPr>
            <p:nvPr/>
          </p:nvSpPr>
          <p:spPr bwMode="auto">
            <a:xfrm>
              <a:off x="5296" y="1786"/>
              <a:ext cx="61" cy="57"/>
            </a:xfrm>
            <a:custGeom>
              <a:avLst/>
              <a:gdLst>
                <a:gd name="T0" fmla="*/ 61 w 61"/>
                <a:gd name="T1" fmla="*/ 0 h 57"/>
                <a:gd name="T2" fmla="*/ 0 w 61"/>
                <a:gd name="T3" fmla="*/ 43 h 57"/>
                <a:gd name="T4" fmla="*/ 0 w 61"/>
                <a:gd name="T5" fmla="*/ 57 h 57"/>
                <a:gd name="T6" fmla="*/ 61 w 61"/>
                <a:gd name="T7" fmla="*/ 12 h 57"/>
                <a:gd name="T8" fmla="*/ 61 w 61"/>
                <a:gd name="T9" fmla="*/ 0 h 57"/>
                <a:gd name="T10" fmla="*/ 0 60000 65536"/>
                <a:gd name="T11" fmla="*/ 0 60000 65536"/>
                <a:gd name="T12" fmla="*/ 0 60000 65536"/>
                <a:gd name="T13" fmla="*/ 0 60000 65536"/>
                <a:gd name="T14" fmla="*/ 0 60000 65536"/>
                <a:gd name="T15" fmla="*/ 0 w 61"/>
                <a:gd name="T16" fmla="*/ 0 h 57"/>
                <a:gd name="T17" fmla="*/ 61 w 61"/>
                <a:gd name="T18" fmla="*/ 57 h 57"/>
              </a:gdLst>
              <a:ahLst/>
              <a:cxnLst>
                <a:cxn ang="T10">
                  <a:pos x="T0" y="T1"/>
                </a:cxn>
                <a:cxn ang="T11">
                  <a:pos x="T2" y="T3"/>
                </a:cxn>
                <a:cxn ang="T12">
                  <a:pos x="T4" y="T5"/>
                </a:cxn>
                <a:cxn ang="T13">
                  <a:pos x="T6" y="T7"/>
                </a:cxn>
                <a:cxn ang="T14">
                  <a:pos x="T8" y="T9"/>
                </a:cxn>
              </a:cxnLst>
              <a:rect l="T15" t="T16" r="T17" b="T18"/>
              <a:pathLst>
                <a:path w="61" h="57">
                  <a:moveTo>
                    <a:pt x="61" y="0"/>
                  </a:moveTo>
                  <a:lnTo>
                    <a:pt x="0" y="43"/>
                  </a:lnTo>
                  <a:lnTo>
                    <a:pt x="0" y="57"/>
                  </a:lnTo>
                  <a:lnTo>
                    <a:pt x="61" y="12"/>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 name="Freeform 150"/>
            <p:cNvSpPr>
              <a:spLocks noChangeAspect="1"/>
            </p:cNvSpPr>
            <p:nvPr/>
          </p:nvSpPr>
          <p:spPr bwMode="auto">
            <a:xfrm>
              <a:off x="5296" y="1804"/>
              <a:ext cx="61" cy="55"/>
            </a:xfrm>
            <a:custGeom>
              <a:avLst/>
              <a:gdLst>
                <a:gd name="T0" fmla="*/ 61 w 61"/>
                <a:gd name="T1" fmla="*/ 0 h 55"/>
                <a:gd name="T2" fmla="*/ 0 w 61"/>
                <a:gd name="T3" fmla="*/ 43 h 55"/>
                <a:gd name="T4" fmla="*/ 0 w 61"/>
                <a:gd name="T5" fmla="*/ 55 h 55"/>
                <a:gd name="T6" fmla="*/ 61 w 61"/>
                <a:gd name="T7" fmla="*/ 13 h 55"/>
                <a:gd name="T8" fmla="*/ 61 w 61"/>
                <a:gd name="T9" fmla="*/ 0 h 55"/>
                <a:gd name="T10" fmla="*/ 0 60000 65536"/>
                <a:gd name="T11" fmla="*/ 0 60000 65536"/>
                <a:gd name="T12" fmla="*/ 0 60000 65536"/>
                <a:gd name="T13" fmla="*/ 0 60000 65536"/>
                <a:gd name="T14" fmla="*/ 0 60000 65536"/>
                <a:gd name="T15" fmla="*/ 0 w 61"/>
                <a:gd name="T16" fmla="*/ 0 h 55"/>
                <a:gd name="T17" fmla="*/ 61 w 61"/>
                <a:gd name="T18" fmla="*/ 55 h 55"/>
              </a:gdLst>
              <a:ahLst/>
              <a:cxnLst>
                <a:cxn ang="T10">
                  <a:pos x="T0" y="T1"/>
                </a:cxn>
                <a:cxn ang="T11">
                  <a:pos x="T2" y="T3"/>
                </a:cxn>
                <a:cxn ang="T12">
                  <a:pos x="T4" y="T5"/>
                </a:cxn>
                <a:cxn ang="T13">
                  <a:pos x="T6" y="T7"/>
                </a:cxn>
                <a:cxn ang="T14">
                  <a:pos x="T8" y="T9"/>
                </a:cxn>
              </a:cxnLst>
              <a:rect l="T15" t="T16" r="T17" b="T18"/>
              <a:pathLst>
                <a:path w="61" h="55">
                  <a:moveTo>
                    <a:pt x="61" y="0"/>
                  </a:moveTo>
                  <a:lnTo>
                    <a:pt x="0" y="43"/>
                  </a:lnTo>
                  <a:lnTo>
                    <a:pt x="0" y="55"/>
                  </a:lnTo>
                  <a:lnTo>
                    <a:pt x="61" y="13"/>
                  </a:lnTo>
                  <a:lnTo>
                    <a:pt x="61"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 name="Freeform 151"/>
            <p:cNvSpPr>
              <a:spLocks noChangeAspect="1"/>
            </p:cNvSpPr>
            <p:nvPr/>
          </p:nvSpPr>
          <p:spPr bwMode="auto">
            <a:xfrm>
              <a:off x="5296" y="1804"/>
              <a:ext cx="61" cy="55"/>
            </a:xfrm>
            <a:custGeom>
              <a:avLst/>
              <a:gdLst>
                <a:gd name="T0" fmla="*/ 61 w 61"/>
                <a:gd name="T1" fmla="*/ 0 h 55"/>
                <a:gd name="T2" fmla="*/ 0 w 61"/>
                <a:gd name="T3" fmla="*/ 43 h 55"/>
                <a:gd name="T4" fmla="*/ 0 w 61"/>
                <a:gd name="T5" fmla="*/ 55 h 55"/>
                <a:gd name="T6" fmla="*/ 61 w 61"/>
                <a:gd name="T7" fmla="*/ 13 h 55"/>
                <a:gd name="T8" fmla="*/ 61 w 61"/>
                <a:gd name="T9" fmla="*/ 0 h 55"/>
                <a:gd name="T10" fmla="*/ 0 60000 65536"/>
                <a:gd name="T11" fmla="*/ 0 60000 65536"/>
                <a:gd name="T12" fmla="*/ 0 60000 65536"/>
                <a:gd name="T13" fmla="*/ 0 60000 65536"/>
                <a:gd name="T14" fmla="*/ 0 60000 65536"/>
                <a:gd name="T15" fmla="*/ 0 w 61"/>
                <a:gd name="T16" fmla="*/ 0 h 55"/>
                <a:gd name="T17" fmla="*/ 61 w 61"/>
                <a:gd name="T18" fmla="*/ 55 h 55"/>
              </a:gdLst>
              <a:ahLst/>
              <a:cxnLst>
                <a:cxn ang="T10">
                  <a:pos x="T0" y="T1"/>
                </a:cxn>
                <a:cxn ang="T11">
                  <a:pos x="T2" y="T3"/>
                </a:cxn>
                <a:cxn ang="T12">
                  <a:pos x="T4" y="T5"/>
                </a:cxn>
                <a:cxn ang="T13">
                  <a:pos x="T6" y="T7"/>
                </a:cxn>
                <a:cxn ang="T14">
                  <a:pos x="T8" y="T9"/>
                </a:cxn>
              </a:cxnLst>
              <a:rect l="T15" t="T16" r="T17" b="T18"/>
              <a:pathLst>
                <a:path w="61" h="55">
                  <a:moveTo>
                    <a:pt x="61" y="0"/>
                  </a:moveTo>
                  <a:lnTo>
                    <a:pt x="0" y="43"/>
                  </a:lnTo>
                  <a:lnTo>
                    <a:pt x="0" y="55"/>
                  </a:lnTo>
                  <a:lnTo>
                    <a:pt x="61" y="13"/>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 name="Freeform 152"/>
            <p:cNvSpPr>
              <a:spLocks noChangeAspect="1"/>
            </p:cNvSpPr>
            <p:nvPr/>
          </p:nvSpPr>
          <p:spPr bwMode="auto">
            <a:xfrm>
              <a:off x="5296" y="1821"/>
              <a:ext cx="61" cy="56"/>
            </a:xfrm>
            <a:custGeom>
              <a:avLst/>
              <a:gdLst>
                <a:gd name="T0" fmla="*/ 61 w 61"/>
                <a:gd name="T1" fmla="*/ 0 h 56"/>
                <a:gd name="T2" fmla="*/ 0 w 61"/>
                <a:gd name="T3" fmla="*/ 44 h 56"/>
                <a:gd name="T4" fmla="*/ 0 w 61"/>
                <a:gd name="T5" fmla="*/ 56 h 56"/>
                <a:gd name="T6" fmla="*/ 61 w 61"/>
                <a:gd name="T7" fmla="*/ 14 h 56"/>
                <a:gd name="T8" fmla="*/ 61 w 61"/>
                <a:gd name="T9" fmla="*/ 0 h 56"/>
                <a:gd name="T10" fmla="*/ 0 60000 65536"/>
                <a:gd name="T11" fmla="*/ 0 60000 65536"/>
                <a:gd name="T12" fmla="*/ 0 60000 65536"/>
                <a:gd name="T13" fmla="*/ 0 60000 65536"/>
                <a:gd name="T14" fmla="*/ 0 60000 65536"/>
                <a:gd name="T15" fmla="*/ 0 w 61"/>
                <a:gd name="T16" fmla="*/ 0 h 56"/>
                <a:gd name="T17" fmla="*/ 61 w 61"/>
                <a:gd name="T18" fmla="*/ 56 h 56"/>
              </a:gdLst>
              <a:ahLst/>
              <a:cxnLst>
                <a:cxn ang="T10">
                  <a:pos x="T0" y="T1"/>
                </a:cxn>
                <a:cxn ang="T11">
                  <a:pos x="T2" y="T3"/>
                </a:cxn>
                <a:cxn ang="T12">
                  <a:pos x="T4" y="T5"/>
                </a:cxn>
                <a:cxn ang="T13">
                  <a:pos x="T6" y="T7"/>
                </a:cxn>
                <a:cxn ang="T14">
                  <a:pos x="T8" y="T9"/>
                </a:cxn>
              </a:cxnLst>
              <a:rect l="T15" t="T16" r="T17" b="T18"/>
              <a:pathLst>
                <a:path w="61" h="56">
                  <a:moveTo>
                    <a:pt x="61" y="0"/>
                  </a:moveTo>
                  <a:lnTo>
                    <a:pt x="0" y="44"/>
                  </a:lnTo>
                  <a:lnTo>
                    <a:pt x="0" y="56"/>
                  </a:lnTo>
                  <a:lnTo>
                    <a:pt x="61" y="14"/>
                  </a:lnTo>
                  <a:lnTo>
                    <a:pt x="61"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 name="Freeform 153"/>
            <p:cNvSpPr>
              <a:spLocks noChangeAspect="1"/>
            </p:cNvSpPr>
            <p:nvPr/>
          </p:nvSpPr>
          <p:spPr bwMode="auto">
            <a:xfrm>
              <a:off x="5296" y="1821"/>
              <a:ext cx="61" cy="56"/>
            </a:xfrm>
            <a:custGeom>
              <a:avLst/>
              <a:gdLst>
                <a:gd name="T0" fmla="*/ 61 w 61"/>
                <a:gd name="T1" fmla="*/ 0 h 56"/>
                <a:gd name="T2" fmla="*/ 0 w 61"/>
                <a:gd name="T3" fmla="*/ 44 h 56"/>
                <a:gd name="T4" fmla="*/ 0 w 61"/>
                <a:gd name="T5" fmla="*/ 56 h 56"/>
                <a:gd name="T6" fmla="*/ 61 w 61"/>
                <a:gd name="T7" fmla="*/ 14 h 56"/>
                <a:gd name="T8" fmla="*/ 61 w 61"/>
                <a:gd name="T9" fmla="*/ 0 h 56"/>
                <a:gd name="T10" fmla="*/ 0 60000 65536"/>
                <a:gd name="T11" fmla="*/ 0 60000 65536"/>
                <a:gd name="T12" fmla="*/ 0 60000 65536"/>
                <a:gd name="T13" fmla="*/ 0 60000 65536"/>
                <a:gd name="T14" fmla="*/ 0 60000 65536"/>
                <a:gd name="T15" fmla="*/ 0 w 61"/>
                <a:gd name="T16" fmla="*/ 0 h 56"/>
                <a:gd name="T17" fmla="*/ 61 w 61"/>
                <a:gd name="T18" fmla="*/ 56 h 56"/>
              </a:gdLst>
              <a:ahLst/>
              <a:cxnLst>
                <a:cxn ang="T10">
                  <a:pos x="T0" y="T1"/>
                </a:cxn>
                <a:cxn ang="T11">
                  <a:pos x="T2" y="T3"/>
                </a:cxn>
                <a:cxn ang="T12">
                  <a:pos x="T4" y="T5"/>
                </a:cxn>
                <a:cxn ang="T13">
                  <a:pos x="T6" y="T7"/>
                </a:cxn>
                <a:cxn ang="T14">
                  <a:pos x="T8" y="T9"/>
                </a:cxn>
              </a:cxnLst>
              <a:rect l="T15" t="T16" r="T17" b="T18"/>
              <a:pathLst>
                <a:path w="61" h="56">
                  <a:moveTo>
                    <a:pt x="61" y="0"/>
                  </a:moveTo>
                  <a:lnTo>
                    <a:pt x="0" y="44"/>
                  </a:lnTo>
                  <a:lnTo>
                    <a:pt x="0" y="56"/>
                  </a:lnTo>
                  <a:lnTo>
                    <a:pt x="61" y="14"/>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86" name="Group 118"/>
          <p:cNvGrpSpPr>
            <a:grpSpLocks noChangeAspect="1"/>
          </p:cNvGrpSpPr>
          <p:nvPr/>
        </p:nvGrpSpPr>
        <p:grpSpPr bwMode="auto">
          <a:xfrm>
            <a:off x="2780847" y="3946528"/>
            <a:ext cx="314325" cy="219075"/>
            <a:chOff x="4667" y="1683"/>
            <a:chExt cx="712" cy="301"/>
          </a:xfrm>
        </p:grpSpPr>
        <p:sp>
          <p:nvSpPr>
            <p:cNvPr id="87" name="Freeform 119"/>
            <p:cNvSpPr>
              <a:spLocks noChangeAspect="1"/>
            </p:cNvSpPr>
            <p:nvPr/>
          </p:nvSpPr>
          <p:spPr bwMode="auto">
            <a:xfrm>
              <a:off x="5179" y="1762"/>
              <a:ext cx="200" cy="222"/>
            </a:xfrm>
            <a:custGeom>
              <a:avLst/>
              <a:gdLst>
                <a:gd name="T0" fmla="*/ 6661 w 99"/>
                <a:gd name="T1" fmla="*/ 65 h 110"/>
                <a:gd name="T2" fmla="*/ 6661 w 99"/>
                <a:gd name="T3" fmla="*/ 1907 h 110"/>
                <a:gd name="T4" fmla="*/ 6465 w 99"/>
                <a:gd name="T5" fmla="*/ 2375 h 110"/>
                <a:gd name="T6" fmla="*/ 535 w 99"/>
                <a:gd name="T7" fmla="*/ 7037 h 110"/>
                <a:gd name="T8" fmla="*/ 131 w 99"/>
                <a:gd name="T9" fmla="*/ 6969 h 110"/>
                <a:gd name="T10" fmla="*/ 65 w 99"/>
                <a:gd name="T11" fmla="*/ 4383 h 110"/>
                <a:gd name="T12" fmla="*/ 6596 w 99"/>
                <a:gd name="T13" fmla="*/ 0 h 110"/>
                <a:gd name="T14" fmla="*/ 6661 w 99"/>
                <a:gd name="T15" fmla="*/ 65 h 110"/>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110"/>
                <a:gd name="T26" fmla="*/ 99 w 99"/>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110">
                  <a:moveTo>
                    <a:pt x="98" y="1"/>
                  </a:moveTo>
                  <a:cubicBezTo>
                    <a:pt x="98" y="28"/>
                    <a:pt x="98" y="28"/>
                    <a:pt x="98" y="28"/>
                  </a:cubicBezTo>
                  <a:cubicBezTo>
                    <a:pt x="98" y="30"/>
                    <a:pt x="99" y="31"/>
                    <a:pt x="95" y="35"/>
                  </a:cubicBezTo>
                  <a:cubicBezTo>
                    <a:pt x="92" y="38"/>
                    <a:pt x="32" y="84"/>
                    <a:pt x="8" y="104"/>
                  </a:cubicBezTo>
                  <a:cubicBezTo>
                    <a:pt x="0" y="110"/>
                    <a:pt x="2" y="103"/>
                    <a:pt x="2" y="103"/>
                  </a:cubicBezTo>
                  <a:cubicBezTo>
                    <a:pt x="1" y="65"/>
                    <a:pt x="1" y="65"/>
                    <a:pt x="1" y="65"/>
                  </a:cubicBezTo>
                  <a:cubicBezTo>
                    <a:pt x="97" y="0"/>
                    <a:pt x="97" y="0"/>
                    <a:pt x="97" y="0"/>
                  </a:cubicBezTo>
                  <a:cubicBezTo>
                    <a:pt x="98" y="1"/>
                    <a:pt x="98" y="1"/>
                    <a:pt x="98" y="1"/>
                  </a:cubicBezTo>
                </a:path>
              </a:pathLst>
            </a:custGeom>
            <a:solidFill>
              <a:srgbClr val="0C3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8" name="Freeform 120"/>
            <p:cNvSpPr>
              <a:spLocks noChangeAspect="1"/>
            </p:cNvSpPr>
            <p:nvPr/>
          </p:nvSpPr>
          <p:spPr bwMode="auto">
            <a:xfrm>
              <a:off x="4667" y="1683"/>
              <a:ext cx="710" cy="210"/>
            </a:xfrm>
            <a:custGeom>
              <a:avLst/>
              <a:gdLst>
                <a:gd name="T0" fmla="*/ 23698 w 352"/>
                <a:gd name="T1" fmla="*/ 2724 h 104"/>
                <a:gd name="T2" fmla="*/ 17365 w 352"/>
                <a:gd name="T3" fmla="*/ 7045 h 104"/>
                <a:gd name="T4" fmla="*/ 533 w 352"/>
                <a:gd name="T5" fmla="*/ 3927 h 104"/>
                <a:gd name="T6" fmla="*/ 65 w 352"/>
                <a:gd name="T7" fmla="*/ 4192 h 104"/>
                <a:gd name="T8" fmla="*/ 264 w 352"/>
                <a:gd name="T9" fmla="*/ 3723 h 104"/>
                <a:gd name="T10" fmla="*/ 7812 w 352"/>
                <a:gd name="T11" fmla="*/ 65 h 104"/>
                <a:gd name="T12" fmla="*/ 8141 w 352"/>
                <a:gd name="T13" fmla="*/ 0 h 104"/>
                <a:gd name="T14" fmla="*/ 23305 w 352"/>
                <a:gd name="T15" fmla="*/ 2447 h 104"/>
                <a:gd name="T16" fmla="*/ 23698 w 352"/>
                <a:gd name="T17" fmla="*/ 2724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2"/>
                <a:gd name="T28" fmla="*/ 0 h 104"/>
                <a:gd name="T29" fmla="*/ 352 w 352"/>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2" h="104">
                  <a:moveTo>
                    <a:pt x="352" y="40"/>
                  </a:moveTo>
                  <a:cubicBezTo>
                    <a:pt x="258" y="104"/>
                    <a:pt x="258" y="104"/>
                    <a:pt x="258" y="104"/>
                  </a:cubicBezTo>
                  <a:cubicBezTo>
                    <a:pt x="152" y="88"/>
                    <a:pt x="17" y="59"/>
                    <a:pt x="8" y="58"/>
                  </a:cubicBezTo>
                  <a:cubicBezTo>
                    <a:pt x="3" y="57"/>
                    <a:pt x="1" y="62"/>
                    <a:pt x="1" y="62"/>
                  </a:cubicBezTo>
                  <a:cubicBezTo>
                    <a:pt x="1" y="62"/>
                    <a:pt x="0" y="57"/>
                    <a:pt x="4" y="55"/>
                  </a:cubicBezTo>
                  <a:cubicBezTo>
                    <a:pt x="7" y="53"/>
                    <a:pt x="111" y="5"/>
                    <a:pt x="116" y="1"/>
                  </a:cubicBezTo>
                  <a:cubicBezTo>
                    <a:pt x="118" y="0"/>
                    <a:pt x="121" y="0"/>
                    <a:pt x="121" y="0"/>
                  </a:cubicBezTo>
                  <a:cubicBezTo>
                    <a:pt x="121" y="0"/>
                    <a:pt x="343" y="36"/>
                    <a:pt x="346" y="36"/>
                  </a:cubicBezTo>
                  <a:cubicBezTo>
                    <a:pt x="351" y="37"/>
                    <a:pt x="352" y="40"/>
                    <a:pt x="352" y="40"/>
                  </a:cubicBezTo>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 name="Freeform 121"/>
            <p:cNvSpPr>
              <a:spLocks noChangeAspect="1"/>
            </p:cNvSpPr>
            <p:nvPr/>
          </p:nvSpPr>
          <p:spPr bwMode="auto">
            <a:xfrm>
              <a:off x="5179" y="1762"/>
              <a:ext cx="200" cy="133"/>
            </a:xfrm>
            <a:custGeom>
              <a:avLst/>
              <a:gdLst>
                <a:gd name="T0" fmla="*/ 6596 w 99"/>
                <a:gd name="T1" fmla="*/ 64 h 66"/>
                <a:gd name="T2" fmla="*/ 6661 w 99"/>
                <a:gd name="T3" fmla="*/ 64 h 66"/>
                <a:gd name="T4" fmla="*/ 6596 w 99"/>
                <a:gd name="T5" fmla="*/ 0 h 66"/>
                <a:gd name="T6" fmla="*/ 0 w 99"/>
                <a:gd name="T7" fmla="*/ 4288 h 66"/>
                <a:gd name="T8" fmla="*/ 196 w 99"/>
                <a:gd name="T9" fmla="*/ 4417 h 66"/>
                <a:gd name="T10" fmla="*/ 6596 w 99"/>
                <a:gd name="T11" fmla="*/ 64 h 66"/>
                <a:gd name="T12" fmla="*/ 0 60000 65536"/>
                <a:gd name="T13" fmla="*/ 0 60000 65536"/>
                <a:gd name="T14" fmla="*/ 0 60000 65536"/>
                <a:gd name="T15" fmla="*/ 0 60000 65536"/>
                <a:gd name="T16" fmla="*/ 0 60000 65536"/>
                <a:gd name="T17" fmla="*/ 0 60000 65536"/>
                <a:gd name="T18" fmla="*/ 0 w 99"/>
                <a:gd name="T19" fmla="*/ 0 h 66"/>
                <a:gd name="T20" fmla="*/ 99 w 9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99" h="66">
                  <a:moveTo>
                    <a:pt x="97" y="1"/>
                  </a:moveTo>
                  <a:cubicBezTo>
                    <a:pt x="97" y="1"/>
                    <a:pt x="97" y="1"/>
                    <a:pt x="98" y="1"/>
                  </a:cubicBezTo>
                  <a:cubicBezTo>
                    <a:pt x="98" y="1"/>
                    <a:pt x="99" y="1"/>
                    <a:pt x="97" y="0"/>
                  </a:cubicBezTo>
                  <a:cubicBezTo>
                    <a:pt x="93" y="0"/>
                    <a:pt x="0" y="64"/>
                    <a:pt x="0" y="64"/>
                  </a:cubicBezTo>
                  <a:cubicBezTo>
                    <a:pt x="3" y="66"/>
                    <a:pt x="3" y="66"/>
                    <a:pt x="3" y="66"/>
                  </a:cubicBezTo>
                  <a:cubicBezTo>
                    <a:pt x="97" y="1"/>
                    <a:pt x="97" y="1"/>
                    <a:pt x="97" y="1"/>
                  </a:cubicBezTo>
                </a:path>
              </a:pathLst>
            </a:custGeom>
            <a:solidFill>
              <a:srgbClr val="5B7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0" name="Freeform 122"/>
            <p:cNvSpPr>
              <a:spLocks noChangeAspect="1"/>
            </p:cNvSpPr>
            <p:nvPr/>
          </p:nvSpPr>
          <p:spPr bwMode="auto">
            <a:xfrm>
              <a:off x="4669" y="1798"/>
              <a:ext cx="524" cy="184"/>
            </a:xfrm>
            <a:custGeom>
              <a:avLst/>
              <a:gdLst>
                <a:gd name="T0" fmla="*/ 17092 w 260"/>
                <a:gd name="T1" fmla="*/ 3009 h 91"/>
                <a:gd name="T2" fmla="*/ 460 w 260"/>
                <a:gd name="T3" fmla="*/ 65 h 91"/>
                <a:gd name="T4" fmla="*/ 0 w 260"/>
                <a:gd name="T5" fmla="*/ 265 h 91"/>
                <a:gd name="T6" fmla="*/ 0 w 260"/>
                <a:gd name="T7" fmla="*/ 2257 h 91"/>
                <a:gd name="T8" fmla="*/ 460 w 260"/>
                <a:gd name="T9" fmla="*/ 2877 h 91"/>
                <a:gd name="T10" fmla="*/ 16768 w 260"/>
                <a:gd name="T11" fmla="*/ 6084 h 91"/>
                <a:gd name="T12" fmla="*/ 17421 w 260"/>
                <a:gd name="T13" fmla="*/ 5680 h 91"/>
                <a:gd name="T14" fmla="*/ 17421 w 260"/>
                <a:gd name="T15" fmla="*/ 3480 h 91"/>
                <a:gd name="T16" fmla="*/ 17092 w 260"/>
                <a:gd name="T17" fmla="*/ 3009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
                <a:gd name="T28" fmla="*/ 0 h 91"/>
                <a:gd name="T29" fmla="*/ 260 w 260"/>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 h="91">
                  <a:moveTo>
                    <a:pt x="255" y="44"/>
                  </a:moveTo>
                  <a:cubicBezTo>
                    <a:pt x="153" y="28"/>
                    <a:pt x="15" y="2"/>
                    <a:pt x="7" y="1"/>
                  </a:cubicBezTo>
                  <a:cubicBezTo>
                    <a:pt x="0" y="0"/>
                    <a:pt x="0" y="4"/>
                    <a:pt x="0" y="4"/>
                  </a:cubicBezTo>
                  <a:cubicBezTo>
                    <a:pt x="0" y="4"/>
                    <a:pt x="0" y="24"/>
                    <a:pt x="0" y="33"/>
                  </a:cubicBezTo>
                  <a:cubicBezTo>
                    <a:pt x="0" y="41"/>
                    <a:pt x="2" y="40"/>
                    <a:pt x="7" y="42"/>
                  </a:cubicBezTo>
                  <a:cubicBezTo>
                    <a:pt x="9" y="42"/>
                    <a:pt x="219" y="83"/>
                    <a:pt x="250" y="89"/>
                  </a:cubicBezTo>
                  <a:cubicBezTo>
                    <a:pt x="258" y="91"/>
                    <a:pt x="260" y="83"/>
                    <a:pt x="260" y="83"/>
                  </a:cubicBezTo>
                  <a:cubicBezTo>
                    <a:pt x="260" y="83"/>
                    <a:pt x="260" y="56"/>
                    <a:pt x="260" y="51"/>
                  </a:cubicBezTo>
                  <a:cubicBezTo>
                    <a:pt x="260" y="47"/>
                    <a:pt x="256" y="44"/>
                    <a:pt x="255" y="44"/>
                  </a:cubicBezTo>
                  <a:close/>
                </a:path>
              </a:pathLst>
            </a:custGeom>
            <a:solidFill>
              <a:srgbClr val="8AA5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1" name="Freeform 123"/>
            <p:cNvSpPr>
              <a:spLocks noChangeAspect="1"/>
            </p:cNvSpPr>
            <p:nvPr/>
          </p:nvSpPr>
          <p:spPr bwMode="auto">
            <a:xfrm>
              <a:off x="4680" y="1808"/>
              <a:ext cx="503" cy="164"/>
            </a:xfrm>
            <a:custGeom>
              <a:avLst/>
              <a:gdLst>
                <a:gd name="T0" fmla="*/ 16257 w 250"/>
                <a:gd name="T1" fmla="*/ 2956 h 81"/>
                <a:gd name="T2" fmla="*/ 457 w 250"/>
                <a:gd name="T3" fmla="*/ 65 h 81"/>
                <a:gd name="T4" fmla="*/ 0 w 250"/>
                <a:gd name="T5" fmla="*/ 200 h 81"/>
                <a:gd name="T6" fmla="*/ 0 w 250"/>
                <a:gd name="T7" fmla="*/ 1529 h 81"/>
                <a:gd name="T8" fmla="*/ 523 w 250"/>
                <a:gd name="T9" fmla="*/ 2284 h 81"/>
                <a:gd name="T10" fmla="*/ 15929 w 250"/>
                <a:gd name="T11" fmla="*/ 5444 h 81"/>
                <a:gd name="T12" fmla="*/ 16517 w 250"/>
                <a:gd name="T13" fmla="*/ 4908 h 81"/>
                <a:gd name="T14" fmla="*/ 16517 w 250"/>
                <a:gd name="T15" fmla="*/ 3361 h 81"/>
                <a:gd name="T16" fmla="*/ 16257 w 250"/>
                <a:gd name="T17" fmla="*/ 2956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81"/>
                <a:gd name="T29" fmla="*/ 250 w 250"/>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81">
                  <a:moveTo>
                    <a:pt x="245" y="43"/>
                  </a:moveTo>
                  <a:cubicBezTo>
                    <a:pt x="150" y="28"/>
                    <a:pt x="15" y="2"/>
                    <a:pt x="7" y="1"/>
                  </a:cubicBezTo>
                  <a:cubicBezTo>
                    <a:pt x="1" y="0"/>
                    <a:pt x="0" y="3"/>
                    <a:pt x="0" y="3"/>
                  </a:cubicBezTo>
                  <a:cubicBezTo>
                    <a:pt x="0" y="3"/>
                    <a:pt x="0" y="13"/>
                    <a:pt x="0" y="22"/>
                  </a:cubicBezTo>
                  <a:cubicBezTo>
                    <a:pt x="0" y="32"/>
                    <a:pt x="0" y="31"/>
                    <a:pt x="8" y="33"/>
                  </a:cubicBezTo>
                  <a:cubicBezTo>
                    <a:pt x="10" y="34"/>
                    <a:pt x="211" y="73"/>
                    <a:pt x="240" y="79"/>
                  </a:cubicBezTo>
                  <a:cubicBezTo>
                    <a:pt x="250" y="81"/>
                    <a:pt x="249" y="71"/>
                    <a:pt x="249" y="71"/>
                  </a:cubicBezTo>
                  <a:cubicBezTo>
                    <a:pt x="249" y="71"/>
                    <a:pt x="249" y="54"/>
                    <a:pt x="249" y="49"/>
                  </a:cubicBezTo>
                  <a:cubicBezTo>
                    <a:pt x="249" y="46"/>
                    <a:pt x="249" y="43"/>
                    <a:pt x="245" y="43"/>
                  </a:cubicBezTo>
                  <a:close/>
                </a:path>
              </a:pathLst>
            </a:custGeom>
            <a:solidFill>
              <a:srgbClr val="5B7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 name="Freeform 124"/>
            <p:cNvSpPr>
              <a:spLocks noChangeAspect="1"/>
            </p:cNvSpPr>
            <p:nvPr/>
          </p:nvSpPr>
          <p:spPr bwMode="auto">
            <a:xfrm>
              <a:off x="4688" y="1821"/>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3" name="Freeform 125"/>
            <p:cNvSpPr>
              <a:spLocks noChangeAspect="1"/>
            </p:cNvSpPr>
            <p:nvPr/>
          </p:nvSpPr>
          <p:spPr bwMode="auto">
            <a:xfrm>
              <a:off x="4688" y="1821"/>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4" name="Freeform 126"/>
            <p:cNvSpPr>
              <a:spLocks noChangeAspect="1"/>
            </p:cNvSpPr>
            <p:nvPr/>
          </p:nvSpPr>
          <p:spPr bwMode="auto">
            <a:xfrm>
              <a:off x="4688" y="1833"/>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5" name="Freeform 127"/>
            <p:cNvSpPr>
              <a:spLocks noChangeAspect="1"/>
            </p:cNvSpPr>
            <p:nvPr/>
          </p:nvSpPr>
          <p:spPr bwMode="auto">
            <a:xfrm>
              <a:off x="4688" y="1833"/>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6" name="Freeform 128"/>
            <p:cNvSpPr>
              <a:spLocks noChangeAspect="1"/>
            </p:cNvSpPr>
            <p:nvPr/>
          </p:nvSpPr>
          <p:spPr bwMode="auto">
            <a:xfrm>
              <a:off x="4849" y="1853"/>
              <a:ext cx="320" cy="97"/>
            </a:xfrm>
            <a:custGeom>
              <a:avLst/>
              <a:gdLst>
                <a:gd name="T0" fmla="*/ 0 w 320"/>
                <a:gd name="T1" fmla="*/ 0 h 97"/>
                <a:gd name="T2" fmla="*/ 0 w 320"/>
                <a:gd name="T3" fmla="*/ 38 h 97"/>
                <a:gd name="T4" fmla="*/ 320 w 320"/>
                <a:gd name="T5" fmla="*/ 97 h 97"/>
                <a:gd name="T6" fmla="*/ 320 w 320"/>
                <a:gd name="T7" fmla="*/ 58 h 97"/>
                <a:gd name="T8" fmla="*/ 0 w 320"/>
                <a:gd name="T9" fmla="*/ 0 h 97"/>
                <a:gd name="T10" fmla="*/ 0 60000 65536"/>
                <a:gd name="T11" fmla="*/ 0 60000 65536"/>
                <a:gd name="T12" fmla="*/ 0 60000 65536"/>
                <a:gd name="T13" fmla="*/ 0 60000 65536"/>
                <a:gd name="T14" fmla="*/ 0 60000 65536"/>
                <a:gd name="T15" fmla="*/ 0 w 320"/>
                <a:gd name="T16" fmla="*/ 0 h 97"/>
                <a:gd name="T17" fmla="*/ 320 w 320"/>
                <a:gd name="T18" fmla="*/ 97 h 97"/>
              </a:gdLst>
              <a:ahLst/>
              <a:cxnLst>
                <a:cxn ang="T10">
                  <a:pos x="T0" y="T1"/>
                </a:cxn>
                <a:cxn ang="T11">
                  <a:pos x="T2" y="T3"/>
                </a:cxn>
                <a:cxn ang="T12">
                  <a:pos x="T4" y="T5"/>
                </a:cxn>
                <a:cxn ang="T13">
                  <a:pos x="T6" y="T7"/>
                </a:cxn>
                <a:cxn ang="T14">
                  <a:pos x="T8" y="T9"/>
                </a:cxn>
              </a:cxnLst>
              <a:rect l="T15" t="T16" r="T17" b="T18"/>
              <a:pathLst>
                <a:path w="320" h="97">
                  <a:moveTo>
                    <a:pt x="0" y="0"/>
                  </a:moveTo>
                  <a:lnTo>
                    <a:pt x="0" y="38"/>
                  </a:lnTo>
                  <a:lnTo>
                    <a:pt x="320" y="97"/>
                  </a:lnTo>
                  <a:lnTo>
                    <a:pt x="320" y="58"/>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7" name="Freeform 129"/>
            <p:cNvSpPr>
              <a:spLocks noChangeAspect="1"/>
            </p:cNvSpPr>
            <p:nvPr/>
          </p:nvSpPr>
          <p:spPr bwMode="auto">
            <a:xfrm>
              <a:off x="4849" y="1853"/>
              <a:ext cx="320" cy="97"/>
            </a:xfrm>
            <a:custGeom>
              <a:avLst/>
              <a:gdLst>
                <a:gd name="T0" fmla="*/ 0 w 320"/>
                <a:gd name="T1" fmla="*/ 0 h 97"/>
                <a:gd name="T2" fmla="*/ 0 w 320"/>
                <a:gd name="T3" fmla="*/ 38 h 97"/>
                <a:gd name="T4" fmla="*/ 320 w 320"/>
                <a:gd name="T5" fmla="*/ 97 h 97"/>
                <a:gd name="T6" fmla="*/ 320 w 320"/>
                <a:gd name="T7" fmla="*/ 58 h 97"/>
                <a:gd name="T8" fmla="*/ 0 w 320"/>
                <a:gd name="T9" fmla="*/ 0 h 97"/>
                <a:gd name="T10" fmla="*/ 0 60000 65536"/>
                <a:gd name="T11" fmla="*/ 0 60000 65536"/>
                <a:gd name="T12" fmla="*/ 0 60000 65536"/>
                <a:gd name="T13" fmla="*/ 0 60000 65536"/>
                <a:gd name="T14" fmla="*/ 0 60000 65536"/>
                <a:gd name="T15" fmla="*/ 0 w 320"/>
                <a:gd name="T16" fmla="*/ 0 h 97"/>
                <a:gd name="T17" fmla="*/ 320 w 320"/>
                <a:gd name="T18" fmla="*/ 97 h 97"/>
              </a:gdLst>
              <a:ahLst/>
              <a:cxnLst>
                <a:cxn ang="T10">
                  <a:pos x="T0" y="T1"/>
                </a:cxn>
                <a:cxn ang="T11">
                  <a:pos x="T2" y="T3"/>
                </a:cxn>
                <a:cxn ang="T12">
                  <a:pos x="T4" y="T5"/>
                </a:cxn>
                <a:cxn ang="T13">
                  <a:pos x="T6" y="T7"/>
                </a:cxn>
                <a:cxn ang="T14">
                  <a:pos x="T8" y="T9"/>
                </a:cxn>
              </a:cxnLst>
              <a:rect l="T15" t="T16" r="T17" b="T18"/>
              <a:pathLst>
                <a:path w="320" h="97">
                  <a:moveTo>
                    <a:pt x="0" y="0"/>
                  </a:moveTo>
                  <a:lnTo>
                    <a:pt x="0" y="38"/>
                  </a:lnTo>
                  <a:lnTo>
                    <a:pt x="320" y="97"/>
                  </a:lnTo>
                  <a:lnTo>
                    <a:pt x="320" y="5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8" name="Freeform 130"/>
            <p:cNvSpPr>
              <a:spLocks noChangeAspect="1"/>
            </p:cNvSpPr>
            <p:nvPr/>
          </p:nvSpPr>
          <p:spPr bwMode="auto">
            <a:xfrm>
              <a:off x="4688" y="1845"/>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9" name="Freeform 131"/>
            <p:cNvSpPr>
              <a:spLocks noChangeAspect="1"/>
            </p:cNvSpPr>
            <p:nvPr/>
          </p:nvSpPr>
          <p:spPr bwMode="auto">
            <a:xfrm>
              <a:off x="4688" y="1845"/>
              <a:ext cx="137" cy="30"/>
            </a:xfrm>
            <a:custGeom>
              <a:avLst/>
              <a:gdLst>
                <a:gd name="T0" fmla="*/ 0 w 137"/>
                <a:gd name="T1" fmla="*/ 0 h 30"/>
                <a:gd name="T2" fmla="*/ 0 w 137"/>
                <a:gd name="T3" fmla="*/ 6 h 30"/>
                <a:gd name="T4" fmla="*/ 137 w 137"/>
                <a:gd name="T5" fmla="*/ 30 h 30"/>
                <a:gd name="T6" fmla="*/ 137 w 137"/>
                <a:gd name="T7" fmla="*/ 24 h 30"/>
                <a:gd name="T8" fmla="*/ 0 w 137"/>
                <a:gd name="T9" fmla="*/ 0 h 30"/>
                <a:gd name="T10" fmla="*/ 0 60000 65536"/>
                <a:gd name="T11" fmla="*/ 0 60000 65536"/>
                <a:gd name="T12" fmla="*/ 0 60000 65536"/>
                <a:gd name="T13" fmla="*/ 0 60000 65536"/>
                <a:gd name="T14" fmla="*/ 0 60000 65536"/>
                <a:gd name="T15" fmla="*/ 0 w 137"/>
                <a:gd name="T16" fmla="*/ 0 h 30"/>
                <a:gd name="T17" fmla="*/ 137 w 137"/>
                <a:gd name="T18" fmla="*/ 30 h 30"/>
              </a:gdLst>
              <a:ahLst/>
              <a:cxnLst>
                <a:cxn ang="T10">
                  <a:pos x="T0" y="T1"/>
                </a:cxn>
                <a:cxn ang="T11">
                  <a:pos x="T2" y="T3"/>
                </a:cxn>
                <a:cxn ang="T12">
                  <a:pos x="T4" y="T5"/>
                </a:cxn>
                <a:cxn ang="T13">
                  <a:pos x="T6" y="T7"/>
                </a:cxn>
                <a:cxn ang="T14">
                  <a:pos x="T8" y="T9"/>
                </a:cxn>
              </a:cxnLst>
              <a:rect l="T15" t="T16" r="T17" b="T18"/>
              <a:pathLst>
                <a:path w="137" h="30">
                  <a:moveTo>
                    <a:pt x="0" y="0"/>
                  </a:moveTo>
                  <a:lnTo>
                    <a:pt x="0" y="6"/>
                  </a:lnTo>
                  <a:lnTo>
                    <a:pt x="137" y="30"/>
                  </a:lnTo>
                  <a:lnTo>
                    <a:pt x="137"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0" name="Freeform 132"/>
            <p:cNvSpPr>
              <a:spLocks noChangeAspect="1"/>
            </p:cNvSpPr>
            <p:nvPr/>
          </p:nvSpPr>
          <p:spPr bwMode="auto">
            <a:xfrm>
              <a:off x="4688" y="1857"/>
              <a:ext cx="137" cy="32"/>
            </a:xfrm>
            <a:custGeom>
              <a:avLst/>
              <a:gdLst>
                <a:gd name="T0" fmla="*/ 0 w 137"/>
                <a:gd name="T1" fmla="*/ 0 h 32"/>
                <a:gd name="T2" fmla="*/ 0 w 137"/>
                <a:gd name="T3" fmla="*/ 6 h 32"/>
                <a:gd name="T4" fmla="*/ 137 w 137"/>
                <a:gd name="T5" fmla="*/ 32 h 32"/>
                <a:gd name="T6" fmla="*/ 137 w 137"/>
                <a:gd name="T7" fmla="*/ 26 h 32"/>
                <a:gd name="T8" fmla="*/ 0 w 137"/>
                <a:gd name="T9" fmla="*/ 0 h 32"/>
                <a:gd name="T10" fmla="*/ 0 60000 65536"/>
                <a:gd name="T11" fmla="*/ 0 60000 65536"/>
                <a:gd name="T12" fmla="*/ 0 60000 65536"/>
                <a:gd name="T13" fmla="*/ 0 60000 65536"/>
                <a:gd name="T14" fmla="*/ 0 60000 65536"/>
                <a:gd name="T15" fmla="*/ 0 w 137"/>
                <a:gd name="T16" fmla="*/ 0 h 32"/>
                <a:gd name="T17" fmla="*/ 137 w 137"/>
                <a:gd name="T18" fmla="*/ 32 h 32"/>
              </a:gdLst>
              <a:ahLst/>
              <a:cxnLst>
                <a:cxn ang="T10">
                  <a:pos x="T0" y="T1"/>
                </a:cxn>
                <a:cxn ang="T11">
                  <a:pos x="T2" y="T3"/>
                </a:cxn>
                <a:cxn ang="T12">
                  <a:pos x="T4" y="T5"/>
                </a:cxn>
                <a:cxn ang="T13">
                  <a:pos x="T6" y="T7"/>
                </a:cxn>
                <a:cxn ang="T14">
                  <a:pos x="T8" y="T9"/>
                </a:cxn>
              </a:cxnLst>
              <a:rect l="T15" t="T16" r="T17" b="T18"/>
              <a:pathLst>
                <a:path w="137" h="32">
                  <a:moveTo>
                    <a:pt x="0" y="0"/>
                  </a:moveTo>
                  <a:lnTo>
                    <a:pt x="0" y="6"/>
                  </a:lnTo>
                  <a:lnTo>
                    <a:pt x="137" y="32"/>
                  </a:lnTo>
                  <a:lnTo>
                    <a:pt x="137" y="26"/>
                  </a:lnTo>
                  <a:lnTo>
                    <a:pt x="0" y="0"/>
                  </a:lnTo>
                  <a:close/>
                </a:path>
              </a:pathLst>
            </a:custGeom>
            <a:solidFill>
              <a:srgbClr val="D2D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1" name="Freeform 133"/>
            <p:cNvSpPr>
              <a:spLocks noChangeAspect="1"/>
            </p:cNvSpPr>
            <p:nvPr/>
          </p:nvSpPr>
          <p:spPr bwMode="auto">
            <a:xfrm>
              <a:off x="4688" y="1857"/>
              <a:ext cx="137" cy="32"/>
            </a:xfrm>
            <a:custGeom>
              <a:avLst/>
              <a:gdLst>
                <a:gd name="T0" fmla="*/ 0 w 137"/>
                <a:gd name="T1" fmla="*/ 0 h 32"/>
                <a:gd name="T2" fmla="*/ 0 w 137"/>
                <a:gd name="T3" fmla="*/ 6 h 32"/>
                <a:gd name="T4" fmla="*/ 137 w 137"/>
                <a:gd name="T5" fmla="*/ 32 h 32"/>
                <a:gd name="T6" fmla="*/ 137 w 137"/>
                <a:gd name="T7" fmla="*/ 26 h 32"/>
                <a:gd name="T8" fmla="*/ 0 w 137"/>
                <a:gd name="T9" fmla="*/ 0 h 32"/>
                <a:gd name="T10" fmla="*/ 0 60000 65536"/>
                <a:gd name="T11" fmla="*/ 0 60000 65536"/>
                <a:gd name="T12" fmla="*/ 0 60000 65536"/>
                <a:gd name="T13" fmla="*/ 0 60000 65536"/>
                <a:gd name="T14" fmla="*/ 0 60000 65536"/>
                <a:gd name="T15" fmla="*/ 0 w 137"/>
                <a:gd name="T16" fmla="*/ 0 h 32"/>
                <a:gd name="T17" fmla="*/ 137 w 137"/>
                <a:gd name="T18" fmla="*/ 32 h 32"/>
              </a:gdLst>
              <a:ahLst/>
              <a:cxnLst>
                <a:cxn ang="T10">
                  <a:pos x="T0" y="T1"/>
                </a:cxn>
                <a:cxn ang="T11">
                  <a:pos x="T2" y="T3"/>
                </a:cxn>
                <a:cxn ang="T12">
                  <a:pos x="T4" y="T5"/>
                </a:cxn>
                <a:cxn ang="T13">
                  <a:pos x="T6" y="T7"/>
                </a:cxn>
                <a:cxn ang="T14">
                  <a:pos x="T8" y="T9"/>
                </a:cxn>
              </a:cxnLst>
              <a:rect l="T15" t="T16" r="T17" b="T18"/>
              <a:pathLst>
                <a:path w="137" h="32">
                  <a:moveTo>
                    <a:pt x="0" y="0"/>
                  </a:moveTo>
                  <a:lnTo>
                    <a:pt x="0" y="6"/>
                  </a:lnTo>
                  <a:lnTo>
                    <a:pt x="137" y="32"/>
                  </a:lnTo>
                  <a:lnTo>
                    <a:pt x="137"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 name="Freeform 134"/>
            <p:cNvSpPr>
              <a:spLocks noChangeAspect="1"/>
            </p:cNvSpPr>
            <p:nvPr/>
          </p:nvSpPr>
          <p:spPr bwMode="auto">
            <a:xfrm>
              <a:off x="4855" y="1861"/>
              <a:ext cx="32" cy="26"/>
            </a:xfrm>
            <a:custGeom>
              <a:avLst/>
              <a:gdLst>
                <a:gd name="T0" fmla="*/ 0 w 32"/>
                <a:gd name="T1" fmla="*/ 0 h 26"/>
                <a:gd name="T2" fmla="*/ 32 w 32"/>
                <a:gd name="T3" fmla="*/ 6 h 26"/>
                <a:gd name="T4" fmla="*/ 32 w 32"/>
                <a:gd name="T5" fmla="*/ 16 h 26"/>
                <a:gd name="T6" fmla="*/ 24 w 32"/>
                <a:gd name="T7" fmla="*/ 16 h 26"/>
                <a:gd name="T8" fmla="*/ 24 w 32"/>
                <a:gd name="T9" fmla="*/ 26 h 26"/>
                <a:gd name="T10" fmla="*/ 8 w 32"/>
                <a:gd name="T11" fmla="*/ 24 h 26"/>
                <a:gd name="T12" fmla="*/ 8 w 32"/>
                <a:gd name="T13" fmla="*/ 12 h 26"/>
                <a:gd name="T14" fmla="*/ 0 w 32"/>
                <a:gd name="T15" fmla="*/ 12 h 26"/>
                <a:gd name="T16" fmla="*/ 0 w 32"/>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6"/>
                <a:gd name="T29" fmla="*/ 32 w 32"/>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6">
                  <a:moveTo>
                    <a:pt x="0" y="0"/>
                  </a:moveTo>
                  <a:lnTo>
                    <a:pt x="32" y="6"/>
                  </a:lnTo>
                  <a:lnTo>
                    <a:pt x="32" y="16"/>
                  </a:lnTo>
                  <a:lnTo>
                    <a:pt x="24" y="16"/>
                  </a:lnTo>
                  <a:lnTo>
                    <a:pt x="24" y="26"/>
                  </a:lnTo>
                  <a:lnTo>
                    <a:pt x="8" y="24"/>
                  </a:lnTo>
                  <a:lnTo>
                    <a:pt x="8"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3" name="Freeform 135"/>
            <p:cNvSpPr>
              <a:spLocks noChangeAspect="1"/>
            </p:cNvSpPr>
            <p:nvPr/>
          </p:nvSpPr>
          <p:spPr bwMode="auto">
            <a:xfrm>
              <a:off x="4895" y="1869"/>
              <a:ext cx="30" cy="26"/>
            </a:xfrm>
            <a:custGeom>
              <a:avLst/>
              <a:gdLst>
                <a:gd name="T0" fmla="*/ 0 w 30"/>
                <a:gd name="T1" fmla="*/ 0 h 26"/>
                <a:gd name="T2" fmla="*/ 30 w 30"/>
                <a:gd name="T3" fmla="*/ 6 h 26"/>
                <a:gd name="T4" fmla="*/ 30 w 30"/>
                <a:gd name="T5" fmla="*/ 16 h 26"/>
                <a:gd name="T6" fmla="*/ 24 w 30"/>
                <a:gd name="T7" fmla="*/ 16 h 26"/>
                <a:gd name="T8" fmla="*/ 24 w 30"/>
                <a:gd name="T9" fmla="*/ 26 h 26"/>
                <a:gd name="T10" fmla="*/ 6 w 30"/>
                <a:gd name="T11" fmla="*/ 22 h 26"/>
                <a:gd name="T12" fmla="*/ 6 w 30"/>
                <a:gd name="T13" fmla="*/ 12 h 26"/>
                <a:gd name="T14" fmla="*/ 0 w 30"/>
                <a:gd name="T15" fmla="*/ 12 h 26"/>
                <a:gd name="T16" fmla="*/ 0 w 3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6"/>
                <a:gd name="T29" fmla="*/ 30 w 3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6">
                  <a:moveTo>
                    <a:pt x="0" y="0"/>
                  </a:moveTo>
                  <a:lnTo>
                    <a:pt x="30" y="6"/>
                  </a:lnTo>
                  <a:lnTo>
                    <a:pt x="30" y="16"/>
                  </a:lnTo>
                  <a:lnTo>
                    <a:pt x="24" y="16"/>
                  </a:lnTo>
                  <a:lnTo>
                    <a:pt x="24" y="26"/>
                  </a:lnTo>
                  <a:lnTo>
                    <a:pt x="6" y="22"/>
                  </a:lnTo>
                  <a:lnTo>
                    <a:pt x="6"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 name="Freeform 136"/>
            <p:cNvSpPr>
              <a:spLocks noChangeAspect="1"/>
            </p:cNvSpPr>
            <p:nvPr/>
          </p:nvSpPr>
          <p:spPr bwMode="auto">
            <a:xfrm>
              <a:off x="4934" y="1877"/>
              <a:ext cx="32" cy="26"/>
            </a:xfrm>
            <a:custGeom>
              <a:avLst/>
              <a:gdLst>
                <a:gd name="T0" fmla="*/ 0 w 32"/>
                <a:gd name="T1" fmla="*/ 0 h 26"/>
                <a:gd name="T2" fmla="*/ 32 w 32"/>
                <a:gd name="T3" fmla="*/ 6 h 26"/>
                <a:gd name="T4" fmla="*/ 32 w 32"/>
                <a:gd name="T5" fmla="*/ 16 h 26"/>
                <a:gd name="T6" fmla="*/ 24 w 32"/>
                <a:gd name="T7" fmla="*/ 14 h 26"/>
                <a:gd name="T8" fmla="*/ 24 w 32"/>
                <a:gd name="T9" fmla="*/ 26 h 26"/>
                <a:gd name="T10" fmla="*/ 8 w 32"/>
                <a:gd name="T11" fmla="*/ 22 h 26"/>
                <a:gd name="T12" fmla="*/ 8 w 32"/>
                <a:gd name="T13" fmla="*/ 12 h 26"/>
                <a:gd name="T14" fmla="*/ 0 w 32"/>
                <a:gd name="T15" fmla="*/ 10 h 26"/>
                <a:gd name="T16" fmla="*/ 0 w 32"/>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6"/>
                <a:gd name="T29" fmla="*/ 32 w 32"/>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6">
                  <a:moveTo>
                    <a:pt x="0" y="0"/>
                  </a:moveTo>
                  <a:lnTo>
                    <a:pt x="32" y="6"/>
                  </a:lnTo>
                  <a:lnTo>
                    <a:pt x="32" y="16"/>
                  </a:lnTo>
                  <a:lnTo>
                    <a:pt x="24" y="14"/>
                  </a:lnTo>
                  <a:lnTo>
                    <a:pt x="24" y="26"/>
                  </a:lnTo>
                  <a:lnTo>
                    <a:pt x="8" y="22"/>
                  </a:lnTo>
                  <a:lnTo>
                    <a:pt x="8"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 name="Freeform 137"/>
            <p:cNvSpPr>
              <a:spLocks noChangeAspect="1"/>
            </p:cNvSpPr>
            <p:nvPr/>
          </p:nvSpPr>
          <p:spPr bwMode="auto">
            <a:xfrm>
              <a:off x="4972" y="1885"/>
              <a:ext cx="32" cy="24"/>
            </a:xfrm>
            <a:custGeom>
              <a:avLst/>
              <a:gdLst>
                <a:gd name="T0" fmla="*/ 0 w 32"/>
                <a:gd name="T1" fmla="*/ 0 h 24"/>
                <a:gd name="T2" fmla="*/ 32 w 32"/>
                <a:gd name="T3" fmla="*/ 4 h 24"/>
                <a:gd name="T4" fmla="*/ 32 w 32"/>
                <a:gd name="T5" fmla="*/ 16 h 24"/>
                <a:gd name="T6" fmla="*/ 24 w 32"/>
                <a:gd name="T7" fmla="*/ 14 h 24"/>
                <a:gd name="T8" fmla="*/ 24 w 32"/>
                <a:gd name="T9" fmla="*/ 24 h 24"/>
                <a:gd name="T10" fmla="*/ 8 w 32"/>
                <a:gd name="T11" fmla="*/ 22 h 24"/>
                <a:gd name="T12" fmla="*/ 8 w 32"/>
                <a:gd name="T13" fmla="*/ 12 h 24"/>
                <a:gd name="T14" fmla="*/ 0 w 32"/>
                <a:gd name="T15" fmla="*/ 10 h 24"/>
                <a:gd name="T16" fmla="*/ 0 w 3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0" y="0"/>
                  </a:moveTo>
                  <a:lnTo>
                    <a:pt x="32" y="4"/>
                  </a:lnTo>
                  <a:lnTo>
                    <a:pt x="32" y="16"/>
                  </a:lnTo>
                  <a:lnTo>
                    <a:pt x="24" y="14"/>
                  </a:lnTo>
                  <a:lnTo>
                    <a:pt x="24" y="24"/>
                  </a:lnTo>
                  <a:lnTo>
                    <a:pt x="8" y="22"/>
                  </a:lnTo>
                  <a:lnTo>
                    <a:pt x="8"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6" name="Freeform 138"/>
            <p:cNvSpPr>
              <a:spLocks noChangeAspect="1"/>
            </p:cNvSpPr>
            <p:nvPr/>
          </p:nvSpPr>
          <p:spPr bwMode="auto">
            <a:xfrm>
              <a:off x="5012" y="1893"/>
              <a:ext cx="30" cy="24"/>
            </a:xfrm>
            <a:custGeom>
              <a:avLst/>
              <a:gdLst>
                <a:gd name="T0" fmla="*/ 0 w 30"/>
                <a:gd name="T1" fmla="*/ 0 h 24"/>
                <a:gd name="T2" fmla="*/ 30 w 30"/>
                <a:gd name="T3" fmla="*/ 4 h 24"/>
                <a:gd name="T4" fmla="*/ 30 w 30"/>
                <a:gd name="T5" fmla="*/ 16 h 24"/>
                <a:gd name="T6" fmla="*/ 24 w 30"/>
                <a:gd name="T7" fmla="*/ 14 h 24"/>
                <a:gd name="T8" fmla="*/ 24 w 30"/>
                <a:gd name="T9" fmla="*/ 24 h 24"/>
                <a:gd name="T10" fmla="*/ 6 w 30"/>
                <a:gd name="T11" fmla="*/ 22 h 24"/>
                <a:gd name="T12" fmla="*/ 6 w 30"/>
                <a:gd name="T13" fmla="*/ 12 h 24"/>
                <a:gd name="T14" fmla="*/ 0 w 30"/>
                <a:gd name="T15" fmla="*/ 10 h 24"/>
                <a:gd name="T16" fmla="*/ 0 w 3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4"/>
                <a:gd name="T29" fmla="*/ 30 w 3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4">
                  <a:moveTo>
                    <a:pt x="0" y="0"/>
                  </a:moveTo>
                  <a:lnTo>
                    <a:pt x="30" y="4"/>
                  </a:lnTo>
                  <a:lnTo>
                    <a:pt x="30" y="16"/>
                  </a:lnTo>
                  <a:lnTo>
                    <a:pt x="24" y="14"/>
                  </a:lnTo>
                  <a:lnTo>
                    <a:pt x="24" y="24"/>
                  </a:lnTo>
                  <a:lnTo>
                    <a:pt x="6" y="22"/>
                  </a:lnTo>
                  <a:lnTo>
                    <a:pt x="6"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 name="Freeform 139"/>
            <p:cNvSpPr>
              <a:spLocks noChangeAspect="1"/>
            </p:cNvSpPr>
            <p:nvPr/>
          </p:nvSpPr>
          <p:spPr bwMode="auto">
            <a:xfrm>
              <a:off x="5052" y="1901"/>
              <a:ext cx="33" cy="24"/>
            </a:xfrm>
            <a:custGeom>
              <a:avLst/>
              <a:gdLst>
                <a:gd name="T0" fmla="*/ 0 w 33"/>
                <a:gd name="T1" fmla="*/ 0 h 24"/>
                <a:gd name="T2" fmla="*/ 33 w 33"/>
                <a:gd name="T3" fmla="*/ 4 h 24"/>
                <a:gd name="T4" fmla="*/ 33 w 33"/>
                <a:gd name="T5" fmla="*/ 16 h 24"/>
                <a:gd name="T6" fmla="*/ 25 w 33"/>
                <a:gd name="T7" fmla="*/ 14 h 24"/>
                <a:gd name="T8" fmla="*/ 25 w 33"/>
                <a:gd name="T9" fmla="*/ 24 h 24"/>
                <a:gd name="T10" fmla="*/ 8 w 33"/>
                <a:gd name="T11" fmla="*/ 22 h 24"/>
                <a:gd name="T12" fmla="*/ 8 w 33"/>
                <a:gd name="T13" fmla="*/ 12 h 24"/>
                <a:gd name="T14" fmla="*/ 0 w 33"/>
                <a:gd name="T15" fmla="*/ 10 h 24"/>
                <a:gd name="T16" fmla="*/ 0 w 3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4"/>
                <a:gd name="T29" fmla="*/ 33 w 33"/>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4">
                  <a:moveTo>
                    <a:pt x="0" y="0"/>
                  </a:moveTo>
                  <a:lnTo>
                    <a:pt x="33" y="4"/>
                  </a:lnTo>
                  <a:lnTo>
                    <a:pt x="33" y="16"/>
                  </a:lnTo>
                  <a:lnTo>
                    <a:pt x="25" y="14"/>
                  </a:lnTo>
                  <a:lnTo>
                    <a:pt x="25" y="24"/>
                  </a:lnTo>
                  <a:lnTo>
                    <a:pt x="8" y="22"/>
                  </a:lnTo>
                  <a:lnTo>
                    <a:pt x="8" y="12"/>
                  </a:lnTo>
                  <a:lnTo>
                    <a:pt x="0" y="10"/>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 name="Freeform 140"/>
            <p:cNvSpPr>
              <a:spLocks noChangeAspect="1"/>
            </p:cNvSpPr>
            <p:nvPr/>
          </p:nvSpPr>
          <p:spPr bwMode="auto">
            <a:xfrm>
              <a:off x="5093" y="1907"/>
              <a:ext cx="30" cy="26"/>
            </a:xfrm>
            <a:custGeom>
              <a:avLst/>
              <a:gdLst>
                <a:gd name="T0" fmla="*/ 0 w 30"/>
                <a:gd name="T1" fmla="*/ 0 h 26"/>
                <a:gd name="T2" fmla="*/ 30 w 30"/>
                <a:gd name="T3" fmla="*/ 6 h 26"/>
                <a:gd name="T4" fmla="*/ 30 w 30"/>
                <a:gd name="T5" fmla="*/ 16 h 26"/>
                <a:gd name="T6" fmla="*/ 22 w 30"/>
                <a:gd name="T7" fmla="*/ 16 h 26"/>
                <a:gd name="T8" fmla="*/ 22 w 30"/>
                <a:gd name="T9" fmla="*/ 26 h 26"/>
                <a:gd name="T10" fmla="*/ 6 w 30"/>
                <a:gd name="T11" fmla="*/ 22 h 26"/>
                <a:gd name="T12" fmla="*/ 6 w 30"/>
                <a:gd name="T13" fmla="*/ 12 h 26"/>
                <a:gd name="T14" fmla="*/ 0 w 30"/>
                <a:gd name="T15" fmla="*/ 12 h 26"/>
                <a:gd name="T16" fmla="*/ 0 w 3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6"/>
                <a:gd name="T29" fmla="*/ 30 w 3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6">
                  <a:moveTo>
                    <a:pt x="0" y="0"/>
                  </a:moveTo>
                  <a:lnTo>
                    <a:pt x="30" y="6"/>
                  </a:lnTo>
                  <a:lnTo>
                    <a:pt x="30" y="16"/>
                  </a:lnTo>
                  <a:lnTo>
                    <a:pt x="22" y="16"/>
                  </a:lnTo>
                  <a:lnTo>
                    <a:pt x="22" y="26"/>
                  </a:lnTo>
                  <a:lnTo>
                    <a:pt x="6" y="22"/>
                  </a:lnTo>
                  <a:lnTo>
                    <a:pt x="6"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9" name="Freeform 141"/>
            <p:cNvSpPr>
              <a:spLocks noChangeAspect="1"/>
            </p:cNvSpPr>
            <p:nvPr/>
          </p:nvSpPr>
          <p:spPr bwMode="auto">
            <a:xfrm>
              <a:off x="5131" y="1913"/>
              <a:ext cx="30" cy="27"/>
            </a:xfrm>
            <a:custGeom>
              <a:avLst/>
              <a:gdLst>
                <a:gd name="T0" fmla="*/ 0 w 30"/>
                <a:gd name="T1" fmla="*/ 0 h 27"/>
                <a:gd name="T2" fmla="*/ 30 w 30"/>
                <a:gd name="T3" fmla="*/ 6 h 27"/>
                <a:gd name="T4" fmla="*/ 30 w 30"/>
                <a:gd name="T5" fmla="*/ 16 h 27"/>
                <a:gd name="T6" fmla="*/ 24 w 30"/>
                <a:gd name="T7" fmla="*/ 16 h 27"/>
                <a:gd name="T8" fmla="*/ 24 w 30"/>
                <a:gd name="T9" fmla="*/ 27 h 27"/>
                <a:gd name="T10" fmla="*/ 8 w 30"/>
                <a:gd name="T11" fmla="*/ 25 h 27"/>
                <a:gd name="T12" fmla="*/ 8 w 30"/>
                <a:gd name="T13" fmla="*/ 12 h 27"/>
                <a:gd name="T14" fmla="*/ 0 w 30"/>
                <a:gd name="T15" fmla="*/ 12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7"/>
                <a:gd name="T29" fmla="*/ 30 w 30"/>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7">
                  <a:moveTo>
                    <a:pt x="0" y="0"/>
                  </a:moveTo>
                  <a:lnTo>
                    <a:pt x="30" y="6"/>
                  </a:lnTo>
                  <a:lnTo>
                    <a:pt x="30" y="16"/>
                  </a:lnTo>
                  <a:lnTo>
                    <a:pt x="24" y="16"/>
                  </a:lnTo>
                  <a:lnTo>
                    <a:pt x="24" y="27"/>
                  </a:lnTo>
                  <a:lnTo>
                    <a:pt x="8" y="25"/>
                  </a:lnTo>
                  <a:lnTo>
                    <a:pt x="8" y="12"/>
                  </a:lnTo>
                  <a:lnTo>
                    <a:pt x="0" y="12"/>
                  </a:lnTo>
                  <a:lnTo>
                    <a:pt x="0" y="0"/>
                  </a:lnTo>
                  <a:close/>
                </a:path>
              </a:pathLst>
            </a:custGeom>
            <a:solidFill>
              <a:srgbClr val="4464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 name="Freeform 142"/>
            <p:cNvSpPr>
              <a:spLocks noChangeAspect="1"/>
            </p:cNvSpPr>
            <p:nvPr/>
          </p:nvSpPr>
          <p:spPr bwMode="auto">
            <a:xfrm>
              <a:off x="5204" y="1841"/>
              <a:ext cx="74" cy="66"/>
            </a:xfrm>
            <a:custGeom>
              <a:avLst/>
              <a:gdLst>
                <a:gd name="T0" fmla="*/ 74 w 74"/>
                <a:gd name="T1" fmla="*/ 0 h 66"/>
                <a:gd name="T2" fmla="*/ 0 w 74"/>
                <a:gd name="T3" fmla="*/ 54 h 66"/>
                <a:gd name="T4" fmla="*/ 0 w 74"/>
                <a:gd name="T5" fmla="*/ 66 h 66"/>
                <a:gd name="T6" fmla="*/ 74 w 74"/>
                <a:gd name="T7" fmla="*/ 14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4"/>
                  </a:lnTo>
                  <a:lnTo>
                    <a:pt x="74"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1" name="Freeform 143"/>
            <p:cNvSpPr>
              <a:spLocks noChangeAspect="1"/>
            </p:cNvSpPr>
            <p:nvPr/>
          </p:nvSpPr>
          <p:spPr bwMode="auto">
            <a:xfrm>
              <a:off x="5204" y="1841"/>
              <a:ext cx="74" cy="66"/>
            </a:xfrm>
            <a:custGeom>
              <a:avLst/>
              <a:gdLst>
                <a:gd name="T0" fmla="*/ 74 w 74"/>
                <a:gd name="T1" fmla="*/ 0 h 66"/>
                <a:gd name="T2" fmla="*/ 0 w 74"/>
                <a:gd name="T3" fmla="*/ 54 h 66"/>
                <a:gd name="T4" fmla="*/ 0 w 74"/>
                <a:gd name="T5" fmla="*/ 66 h 66"/>
                <a:gd name="T6" fmla="*/ 74 w 74"/>
                <a:gd name="T7" fmla="*/ 14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4"/>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 name="Freeform 144"/>
            <p:cNvSpPr>
              <a:spLocks noChangeAspect="1"/>
            </p:cNvSpPr>
            <p:nvPr/>
          </p:nvSpPr>
          <p:spPr bwMode="auto">
            <a:xfrm>
              <a:off x="5204" y="1859"/>
              <a:ext cx="74" cy="66"/>
            </a:xfrm>
            <a:custGeom>
              <a:avLst/>
              <a:gdLst>
                <a:gd name="T0" fmla="*/ 74 w 74"/>
                <a:gd name="T1" fmla="*/ 0 h 66"/>
                <a:gd name="T2" fmla="*/ 0 w 74"/>
                <a:gd name="T3" fmla="*/ 54 h 66"/>
                <a:gd name="T4" fmla="*/ 0 w 74"/>
                <a:gd name="T5" fmla="*/ 66 h 66"/>
                <a:gd name="T6" fmla="*/ 74 w 74"/>
                <a:gd name="T7" fmla="*/ 12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2"/>
                  </a:lnTo>
                  <a:lnTo>
                    <a:pt x="74"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 name="Freeform 145"/>
            <p:cNvSpPr>
              <a:spLocks noChangeAspect="1"/>
            </p:cNvSpPr>
            <p:nvPr/>
          </p:nvSpPr>
          <p:spPr bwMode="auto">
            <a:xfrm>
              <a:off x="5204" y="1859"/>
              <a:ext cx="74" cy="66"/>
            </a:xfrm>
            <a:custGeom>
              <a:avLst/>
              <a:gdLst>
                <a:gd name="T0" fmla="*/ 74 w 74"/>
                <a:gd name="T1" fmla="*/ 0 h 66"/>
                <a:gd name="T2" fmla="*/ 0 w 74"/>
                <a:gd name="T3" fmla="*/ 54 h 66"/>
                <a:gd name="T4" fmla="*/ 0 w 74"/>
                <a:gd name="T5" fmla="*/ 66 h 66"/>
                <a:gd name="T6" fmla="*/ 74 w 74"/>
                <a:gd name="T7" fmla="*/ 12 h 66"/>
                <a:gd name="T8" fmla="*/ 74 w 74"/>
                <a:gd name="T9" fmla="*/ 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74" y="0"/>
                  </a:moveTo>
                  <a:lnTo>
                    <a:pt x="0" y="54"/>
                  </a:lnTo>
                  <a:lnTo>
                    <a:pt x="0" y="66"/>
                  </a:lnTo>
                  <a:lnTo>
                    <a:pt x="74" y="12"/>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 name="Freeform 146"/>
            <p:cNvSpPr>
              <a:spLocks noChangeAspect="1"/>
            </p:cNvSpPr>
            <p:nvPr/>
          </p:nvSpPr>
          <p:spPr bwMode="auto">
            <a:xfrm>
              <a:off x="5204" y="1877"/>
              <a:ext cx="74" cy="67"/>
            </a:xfrm>
            <a:custGeom>
              <a:avLst/>
              <a:gdLst>
                <a:gd name="T0" fmla="*/ 74 w 74"/>
                <a:gd name="T1" fmla="*/ 0 h 67"/>
                <a:gd name="T2" fmla="*/ 0 w 74"/>
                <a:gd name="T3" fmla="*/ 54 h 67"/>
                <a:gd name="T4" fmla="*/ 0 w 74"/>
                <a:gd name="T5" fmla="*/ 67 h 67"/>
                <a:gd name="T6" fmla="*/ 74 w 74"/>
                <a:gd name="T7" fmla="*/ 12 h 67"/>
                <a:gd name="T8" fmla="*/ 74 w 74"/>
                <a:gd name="T9" fmla="*/ 0 h 67"/>
                <a:gd name="T10" fmla="*/ 0 60000 65536"/>
                <a:gd name="T11" fmla="*/ 0 60000 65536"/>
                <a:gd name="T12" fmla="*/ 0 60000 65536"/>
                <a:gd name="T13" fmla="*/ 0 60000 65536"/>
                <a:gd name="T14" fmla="*/ 0 60000 65536"/>
                <a:gd name="T15" fmla="*/ 0 w 74"/>
                <a:gd name="T16" fmla="*/ 0 h 67"/>
                <a:gd name="T17" fmla="*/ 74 w 74"/>
                <a:gd name="T18" fmla="*/ 67 h 67"/>
              </a:gdLst>
              <a:ahLst/>
              <a:cxnLst>
                <a:cxn ang="T10">
                  <a:pos x="T0" y="T1"/>
                </a:cxn>
                <a:cxn ang="T11">
                  <a:pos x="T2" y="T3"/>
                </a:cxn>
                <a:cxn ang="T12">
                  <a:pos x="T4" y="T5"/>
                </a:cxn>
                <a:cxn ang="T13">
                  <a:pos x="T6" y="T7"/>
                </a:cxn>
                <a:cxn ang="T14">
                  <a:pos x="T8" y="T9"/>
                </a:cxn>
              </a:cxnLst>
              <a:rect l="T15" t="T16" r="T17" b="T18"/>
              <a:pathLst>
                <a:path w="74" h="67">
                  <a:moveTo>
                    <a:pt x="74" y="0"/>
                  </a:moveTo>
                  <a:lnTo>
                    <a:pt x="0" y="54"/>
                  </a:lnTo>
                  <a:lnTo>
                    <a:pt x="0" y="67"/>
                  </a:lnTo>
                  <a:lnTo>
                    <a:pt x="74" y="12"/>
                  </a:lnTo>
                  <a:lnTo>
                    <a:pt x="74"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 name="Freeform 147"/>
            <p:cNvSpPr>
              <a:spLocks noChangeAspect="1"/>
            </p:cNvSpPr>
            <p:nvPr/>
          </p:nvSpPr>
          <p:spPr bwMode="auto">
            <a:xfrm>
              <a:off x="5204" y="1877"/>
              <a:ext cx="74" cy="67"/>
            </a:xfrm>
            <a:custGeom>
              <a:avLst/>
              <a:gdLst>
                <a:gd name="T0" fmla="*/ 74 w 74"/>
                <a:gd name="T1" fmla="*/ 0 h 67"/>
                <a:gd name="T2" fmla="*/ 0 w 74"/>
                <a:gd name="T3" fmla="*/ 54 h 67"/>
                <a:gd name="T4" fmla="*/ 0 w 74"/>
                <a:gd name="T5" fmla="*/ 67 h 67"/>
                <a:gd name="T6" fmla="*/ 74 w 74"/>
                <a:gd name="T7" fmla="*/ 12 h 67"/>
                <a:gd name="T8" fmla="*/ 74 w 74"/>
                <a:gd name="T9" fmla="*/ 0 h 67"/>
                <a:gd name="T10" fmla="*/ 0 60000 65536"/>
                <a:gd name="T11" fmla="*/ 0 60000 65536"/>
                <a:gd name="T12" fmla="*/ 0 60000 65536"/>
                <a:gd name="T13" fmla="*/ 0 60000 65536"/>
                <a:gd name="T14" fmla="*/ 0 60000 65536"/>
                <a:gd name="T15" fmla="*/ 0 w 74"/>
                <a:gd name="T16" fmla="*/ 0 h 67"/>
                <a:gd name="T17" fmla="*/ 74 w 74"/>
                <a:gd name="T18" fmla="*/ 67 h 67"/>
              </a:gdLst>
              <a:ahLst/>
              <a:cxnLst>
                <a:cxn ang="T10">
                  <a:pos x="T0" y="T1"/>
                </a:cxn>
                <a:cxn ang="T11">
                  <a:pos x="T2" y="T3"/>
                </a:cxn>
                <a:cxn ang="T12">
                  <a:pos x="T4" y="T5"/>
                </a:cxn>
                <a:cxn ang="T13">
                  <a:pos x="T6" y="T7"/>
                </a:cxn>
                <a:cxn ang="T14">
                  <a:pos x="T8" y="T9"/>
                </a:cxn>
              </a:cxnLst>
              <a:rect l="T15" t="T16" r="T17" b="T18"/>
              <a:pathLst>
                <a:path w="74" h="67">
                  <a:moveTo>
                    <a:pt x="74" y="0"/>
                  </a:moveTo>
                  <a:lnTo>
                    <a:pt x="0" y="54"/>
                  </a:lnTo>
                  <a:lnTo>
                    <a:pt x="0" y="67"/>
                  </a:lnTo>
                  <a:lnTo>
                    <a:pt x="74" y="12"/>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 name="Freeform 148"/>
            <p:cNvSpPr>
              <a:spLocks noChangeAspect="1"/>
            </p:cNvSpPr>
            <p:nvPr/>
          </p:nvSpPr>
          <p:spPr bwMode="auto">
            <a:xfrm>
              <a:off x="5296" y="1786"/>
              <a:ext cx="61" cy="57"/>
            </a:xfrm>
            <a:custGeom>
              <a:avLst/>
              <a:gdLst>
                <a:gd name="T0" fmla="*/ 61 w 61"/>
                <a:gd name="T1" fmla="*/ 0 h 57"/>
                <a:gd name="T2" fmla="*/ 0 w 61"/>
                <a:gd name="T3" fmla="*/ 43 h 57"/>
                <a:gd name="T4" fmla="*/ 0 w 61"/>
                <a:gd name="T5" fmla="*/ 57 h 57"/>
                <a:gd name="T6" fmla="*/ 61 w 61"/>
                <a:gd name="T7" fmla="*/ 12 h 57"/>
                <a:gd name="T8" fmla="*/ 61 w 61"/>
                <a:gd name="T9" fmla="*/ 0 h 57"/>
                <a:gd name="T10" fmla="*/ 0 60000 65536"/>
                <a:gd name="T11" fmla="*/ 0 60000 65536"/>
                <a:gd name="T12" fmla="*/ 0 60000 65536"/>
                <a:gd name="T13" fmla="*/ 0 60000 65536"/>
                <a:gd name="T14" fmla="*/ 0 60000 65536"/>
                <a:gd name="T15" fmla="*/ 0 w 61"/>
                <a:gd name="T16" fmla="*/ 0 h 57"/>
                <a:gd name="T17" fmla="*/ 61 w 61"/>
                <a:gd name="T18" fmla="*/ 57 h 57"/>
              </a:gdLst>
              <a:ahLst/>
              <a:cxnLst>
                <a:cxn ang="T10">
                  <a:pos x="T0" y="T1"/>
                </a:cxn>
                <a:cxn ang="T11">
                  <a:pos x="T2" y="T3"/>
                </a:cxn>
                <a:cxn ang="T12">
                  <a:pos x="T4" y="T5"/>
                </a:cxn>
                <a:cxn ang="T13">
                  <a:pos x="T6" y="T7"/>
                </a:cxn>
                <a:cxn ang="T14">
                  <a:pos x="T8" y="T9"/>
                </a:cxn>
              </a:cxnLst>
              <a:rect l="T15" t="T16" r="T17" b="T18"/>
              <a:pathLst>
                <a:path w="61" h="57">
                  <a:moveTo>
                    <a:pt x="61" y="0"/>
                  </a:moveTo>
                  <a:lnTo>
                    <a:pt x="0" y="43"/>
                  </a:lnTo>
                  <a:lnTo>
                    <a:pt x="0" y="57"/>
                  </a:lnTo>
                  <a:lnTo>
                    <a:pt x="61" y="12"/>
                  </a:lnTo>
                  <a:lnTo>
                    <a:pt x="61"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7" name="Freeform 149"/>
            <p:cNvSpPr>
              <a:spLocks noChangeAspect="1"/>
            </p:cNvSpPr>
            <p:nvPr/>
          </p:nvSpPr>
          <p:spPr bwMode="auto">
            <a:xfrm>
              <a:off x="5296" y="1786"/>
              <a:ext cx="61" cy="57"/>
            </a:xfrm>
            <a:custGeom>
              <a:avLst/>
              <a:gdLst>
                <a:gd name="T0" fmla="*/ 61 w 61"/>
                <a:gd name="T1" fmla="*/ 0 h 57"/>
                <a:gd name="T2" fmla="*/ 0 w 61"/>
                <a:gd name="T3" fmla="*/ 43 h 57"/>
                <a:gd name="T4" fmla="*/ 0 w 61"/>
                <a:gd name="T5" fmla="*/ 57 h 57"/>
                <a:gd name="T6" fmla="*/ 61 w 61"/>
                <a:gd name="T7" fmla="*/ 12 h 57"/>
                <a:gd name="T8" fmla="*/ 61 w 61"/>
                <a:gd name="T9" fmla="*/ 0 h 57"/>
                <a:gd name="T10" fmla="*/ 0 60000 65536"/>
                <a:gd name="T11" fmla="*/ 0 60000 65536"/>
                <a:gd name="T12" fmla="*/ 0 60000 65536"/>
                <a:gd name="T13" fmla="*/ 0 60000 65536"/>
                <a:gd name="T14" fmla="*/ 0 60000 65536"/>
                <a:gd name="T15" fmla="*/ 0 w 61"/>
                <a:gd name="T16" fmla="*/ 0 h 57"/>
                <a:gd name="T17" fmla="*/ 61 w 61"/>
                <a:gd name="T18" fmla="*/ 57 h 57"/>
              </a:gdLst>
              <a:ahLst/>
              <a:cxnLst>
                <a:cxn ang="T10">
                  <a:pos x="T0" y="T1"/>
                </a:cxn>
                <a:cxn ang="T11">
                  <a:pos x="T2" y="T3"/>
                </a:cxn>
                <a:cxn ang="T12">
                  <a:pos x="T4" y="T5"/>
                </a:cxn>
                <a:cxn ang="T13">
                  <a:pos x="T6" y="T7"/>
                </a:cxn>
                <a:cxn ang="T14">
                  <a:pos x="T8" y="T9"/>
                </a:cxn>
              </a:cxnLst>
              <a:rect l="T15" t="T16" r="T17" b="T18"/>
              <a:pathLst>
                <a:path w="61" h="57">
                  <a:moveTo>
                    <a:pt x="61" y="0"/>
                  </a:moveTo>
                  <a:lnTo>
                    <a:pt x="0" y="43"/>
                  </a:lnTo>
                  <a:lnTo>
                    <a:pt x="0" y="57"/>
                  </a:lnTo>
                  <a:lnTo>
                    <a:pt x="61" y="12"/>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8" name="Freeform 150"/>
            <p:cNvSpPr>
              <a:spLocks noChangeAspect="1"/>
            </p:cNvSpPr>
            <p:nvPr/>
          </p:nvSpPr>
          <p:spPr bwMode="auto">
            <a:xfrm>
              <a:off x="5296" y="1804"/>
              <a:ext cx="61" cy="55"/>
            </a:xfrm>
            <a:custGeom>
              <a:avLst/>
              <a:gdLst>
                <a:gd name="T0" fmla="*/ 61 w 61"/>
                <a:gd name="T1" fmla="*/ 0 h 55"/>
                <a:gd name="T2" fmla="*/ 0 w 61"/>
                <a:gd name="T3" fmla="*/ 43 h 55"/>
                <a:gd name="T4" fmla="*/ 0 w 61"/>
                <a:gd name="T5" fmla="*/ 55 h 55"/>
                <a:gd name="T6" fmla="*/ 61 w 61"/>
                <a:gd name="T7" fmla="*/ 13 h 55"/>
                <a:gd name="T8" fmla="*/ 61 w 61"/>
                <a:gd name="T9" fmla="*/ 0 h 55"/>
                <a:gd name="T10" fmla="*/ 0 60000 65536"/>
                <a:gd name="T11" fmla="*/ 0 60000 65536"/>
                <a:gd name="T12" fmla="*/ 0 60000 65536"/>
                <a:gd name="T13" fmla="*/ 0 60000 65536"/>
                <a:gd name="T14" fmla="*/ 0 60000 65536"/>
                <a:gd name="T15" fmla="*/ 0 w 61"/>
                <a:gd name="T16" fmla="*/ 0 h 55"/>
                <a:gd name="T17" fmla="*/ 61 w 61"/>
                <a:gd name="T18" fmla="*/ 55 h 55"/>
              </a:gdLst>
              <a:ahLst/>
              <a:cxnLst>
                <a:cxn ang="T10">
                  <a:pos x="T0" y="T1"/>
                </a:cxn>
                <a:cxn ang="T11">
                  <a:pos x="T2" y="T3"/>
                </a:cxn>
                <a:cxn ang="T12">
                  <a:pos x="T4" y="T5"/>
                </a:cxn>
                <a:cxn ang="T13">
                  <a:pos x="T6" y="T7"/>
                </a:cxn>
                <a:cxn ang="T14">
                  <a:pos x="T8" y="T9"/>
                </a:cxn>
              </a:cxnLst>
              <a:rect l="T15" t="T16" r="T17" b="T18"/>
              <a:pathLst>
                <a:path w="61" h="55">
                  <a:moveTo>
                    <a:pt x="61" y="0"/>
                  </a:moveTo>
                  <a:lnTo>
                    <a:pt x="0" y="43"/>
                  </a:lnTo>
                  <a:lnTo>
                    <a:pt x="0" y="55"/>
                  </a:lnTo>
                  <a:lnTo>
                    <a:pt x="61" y="13"/>
                  </a:lnTo>
                  <a:lnTo>
                    <a:pt x="61"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9" name="Freeform 151"/>
            <p:cNvSpPr>
              <a:spLocks noChangeAspect="1"/>
            </p:cNvSpPr>
            <p:nvPr/>
          </p:nvSpPr>
          <p:spPr bwMode="auto">
            <a:xfrm>
              <a:off x="5296" y="1804"/>
              <a:ext cx="61" cy="55"/>
            </a:xfrm>
            <a:custGeom>
              <a:avLst/>
              <a:gdLst>
                <a:gd name="T0" fmla="*/ 61 w 61"/>
                <a:gd name="T1" fmla="*/ 0 h 55"/>
                <a:gd name="T2" fmla="*/ 0 w 61"/>
                <a:gd name="T3" fmla="*/ 43 h 55"/>
                <a:gd name="T4" fmla="*/ 0 w 61"/>
                <a:gd name="T5" fmla="*/ 55 h 55"/>
                <a:gd name="T6" fmla="*/ 61 w 61"/>
                <a:gd name="T7" fmla="*/ 13 h 55"/>
                <a:gd name="T8" fmla="*/ 61 w 61"/>
                <a:gd name="T9" fmla="*/ 0 h 55"/>
                <a:gd name="T10" fmla="*/ 0 60000 65536"/>
                <a:gd name="T11" fmla="*/ 0 60000 65536"/>
                <a:gd name="T12" fmla="*/ 0 60000 65536"/>
                <a:gd name="T13" fmla="*/ 0 60000 65536"/>
                <a:gd name="T14" fmla="*/ 0 60000 65536"/>
                <a:gd name="T15" fmla="*/ 0 w 61"/>
                <a:gd name="T16" fmla="*/ 0 h 55"/>
                <a:gd name="T17" fmla="*/ 61 w 61"/>
                <a:gd name="T18" fmla="*/ 55 h 55"/>
              </a:gdLst>
              <a:ahLst/>
              <a:cxnLst>
                <a:cxn ang="T10">
                  <a:pos x="T0" y="T1"/>
                </a:cxn>
                <a:cxn ang="T11">
                  <a:pos x="T2" y="T3"/>
                </a:cxn>
                <a:cxn ang="T12">
                  <a:pos x="T4" y="T5"/>
                </a:cxn>
                <a:cxn ang="T13">
                  <a:pos x="T6" y="T7"/>
                </a:cxn>
                <a:cxn ang="T14">
                  <a:pos x="T8" y="T9"/>
                </a:cxn>
              </a:cxnLst>
              <a:rect l="T15" t="T16" r="T17" b="T18"/>
              <a:pathLst>
                <a:path w="61" h="55">
                  <a:moveTo>
                    <a:pt x="61" y="0"/>
                  </a:moveTo>
                  <a:lnTo>
                    <a:pt x="0" y="43"/>
                  </a:lnTo>
                  <a:lnTo>
                    <a:pt x="0" y="55"/>
                  </a:lnTo>
                  <a:lnTo>
                    <a:pt x="61" y="13"/>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0" name="Freeform 152"/>
            <p:cNvSpPr>
              <a:spLocks noChangeAspect="1"/>
            </p:cNvSpPr>
            <p:nvPr/>
          </p:nvSpPr>
          <p:spPr bwMode="auto">
            <a:xfrm>
              <a:off x="5296" y="1821"/>
              <a:ext cx="61" cy="56"/>
            </a:xfrm>
            <a:custGeom>
              <a:avLst/>
              <a:gdLst>
                <a:gd name="T0" fmla="*/ 61 w 61"/>
                <a:gd name="T1" fmla="*/ 0 h 56"/>
                <a:gd name="T2" fmla="*/ 0 w 61"/>
                <a:gd name="T3" fmla="*/ 44 h 56"/>
                <a:gd name="T4" fmla="*/ 0 w 61"/>
                <a:gd name="T5" fmla="*/ 56 h 56"/>
                <a:gd name="T6" fmla="*/ 61 w 61"/>
                <a:gd name="T7" fmla="*/ 14 h 56"/>
                <a:gd name="T8" fmla="*/ 61 w 61"/>
                <a:gd name="T9" fmla="*/ 0 h 56"/>
                <a:gd name="T10" fmla="*/ 0 60000 65536"/>
                <a:gd name="T11" fmla="*/ 0 60000 65536"/>
                <a:gd name="T12" fmla="*/ 0 60000 65536"/>
                <a:gd name="T13" fmla="*/ 0 60000 65536"/>
                <a:gd name="T14" fmla="*/ 0 60000 65536"/>
                <a:gd name="T15" fmla="*/ 0 w 61"/>
                <a:gd name="T16" fmla="*/ 0 h 56"/>
                <a:gd name="T17" fmla="*/ 61 w 61"/>
                <a:gd name="T18" fmla="*/ 56 h 56"/>
              </a:gdLst>
              <a:ahLst/>
              <a:cxnLst>
                <a:cxn ang="T10">
                  <a:pos x="T0" y="T1"/>
                </a:cxn>
                <a:cxn ang="T11">
                  <a:pos x="T2" y="T3"/>
                </a:cxn>
                <a:cxn ang="T12">
                  <a:pos x="T4" y="T5"/>
                </a:cxn>
                <a:cxn ang="T13">
                  <a:pos x="T6" y="T7"/>
                </a:cxn>
                <a:cxn ang="T14">
                  <a:pos x="T8" y="T9"/>
                </a:cxn>
              </a:cxnLst>
              <a:rect l="T15" t="T16" r="T17" b="T18"/>
              <a:pathLst>
                <a:path w="61" h="56">
                  <a:moveTo>
                    <a:pt x="61" y="0"/>
                  </a:moveTo>
                  <a:lnTo>
                    <a:pt x="0" y="44"/>
                  </a:lnTo>
                  <a:lnTo>
                    <a:pt x="0" y="56"/>
                  </a:lnTo>
                  <a:lnTo>
                    <a:pt x="61" y="14"/>
                  </a:lnTo>
                  <a:lnTo>
                    <a:pt x="61" y="0"/>
                  </a:lnTo>
                  <a:close/>
                </a:path>
              </a:pathLst>
            </a:custGeom>
            <a:solidFill>
              <a:srgbClr val="A8B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1" name="Freeform 153"/>
            <p:cNvSpPr>
              <a:spLocks noChangeAspect="1"/>
            </p:cNvSpPr>
            <p:nvPr/>
          </p:nvSpPr>
          <p:spPr bwMode="auto">
            <a:xfrm>
              <a:off x="5296" y="1821"/>
              <a:ext cx="61" cy="56"/>
            </a:xfrm>
            <a:custGeom>
              <a:avLst/>
              <a:gdLst>
                <a:gd name="T0" fmla="*/ 61 w 61"/>
                <a:gd name="T1" fmla="*/ 0 h 56"/>
                <a:gd name="T2" fmla="*/ 0 w 61"/>
                <a:gd name="T3" fmla="*/ 44 h 56"/>
                <a:gd name="T4" fmla="*/ 0 w 61"/>
                <a:gd name="T5" fmla="*/ 56 h 56"/>
                <a:gd name="T6" fmla="*/ 61 w 61"/>
                <a:gd name="T7" fmla="*/ 14 h 56"/>
                <a:gd name="T8" fmla="*/ 61 w 61"/>
                <a:gd name="T9" fmla="*/ 0 h 56"/>
                <a:gd name="T10" fmla="*/ 0 60000 65536"/>
                <a:gd name="T11" fmla="*/ 0 60000 65536"/>
                <a:gd name="T12" fmla="*/ 0 60000 65536"/>
                <a:gd name="T13" fmla="*/ 0 60000 65536"/>
                <a:gd name="T14" fmla="*/ 0 60000 65536"/>
                <a:gd name="T15" fmla="*/ 0 w 61"/>
                <a:gd name="T16" fmla="*/ 0 h 56"/>
                <a:gd name="T17" fmla="*/ 61 w 61"/>
                <a:gd name="T18" fmla="*/ 56 h 56"/>
              </a:gdLst>
              <a:ahLst/>
              <a:cxnLst>
                <a:cxn ang="T10">
                  <a:pos x="T0" y="T1"/>
                </a:cxn>
                <a:cxn ang="T11">
                  <a:pos x="T2" y="T3"/>
                </a:cxn>
                <a:cxn ang="T12">
                  <a:pos x="T4" y="T5"/>
                </a:cxn>
                <a:cxn ang="T13">
                  <a:pos x="T6" y="T7"/>
                </a:cxn>
                <a:cxn ang="T14">
                  <a:pos x="T8" y="T9"/>
                </a:cxn>
              </a:cxnLst>
              <a:rect l="T15" t="T16" r="T17" b="T18"/>
              <a:pathLst>
                <a:path w="61" h="56">
                  <a:moveTo>
                    <a:pt x="61" y="0"/>
                  </a:moveTo>
                  <a:lnTo>
                    <a:pt x="0" y="44"/>
                  </a:lnTo>
                  <a:lnTo>
                    <a:pt x="0" y="56"/>
                  </a:lnTo>
                  <a:lnTo>
                    <a:pt x="61" y="14"/>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3" name="直接连接符 2"/>
          <p:cNvCxnSpPr>
            <a:stCxn id="38" idx="2"/>
            <a:endCxn id="122" idx="2"/>
          </p:cNvCxnSpPr>
          <p:nvPr/>
        </p:nvCxnSpPr>
        <p:spPr bwMode="auto">
          <a:xfrm>
            <a:off x="2725635" y="3503985"/>
            <a:ext cx="11179" cy="291901"/>
          </a:xfrm>
          <a:prstGeom prst="line">
            <a:avLst/>
          </a:prstGeom>
          <a:noFill/>
          <a:ln w="285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2" name="Picture 405" descr="图片17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9976" y="3624436"/>
            <a:ext cx="1936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肘形连接符 4"/>
          <p:cNvCxnSpPr/>
          <p:nvPr/>
        </p:nvCxnSpPr>
        <p:spPr bwMode="auto">
          <a:xfrm rot="5400000">
            <a:off x="2483760" y="3723886"/>
            <a:ext cx="144000" cy="288000"/>
          </a:xfrm>
          <a:prstGeom prst="bentConnector3">
            <a:avLst/>
          </a:prstGeom>
          <a:noFill/>
          <a:ln w="127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肘形连接符 6"/>
          <p:cNvCxnSpPr/>
          <p:nvPr/>
        </p:nvCxnSpPr>
        <p:spPr bwMode="auto">
          <a:xfrm rot="16200000" flipH="1">
            <a:off x="2750762" y="3781938"/>
            <a:ext cx="180000" cy="207896"/>
          </a:xfrm>
          <a:prstGeom prst="bentConnector3">
            <a:avLst>
              <a:gd name="adj1" fmla="val 50000"/>
            </a:avLst>
          </a:prstGeom>
          <a:noFill/>
          <a:ln w="127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Click="0" advTm="8000">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UDIO_ID" val="388"/>
  <p:tag name="ELAPSEDTIME" val="27.3"/>
  <p:tag name="ANNOTATION_TYPE_1" val="2"/>
  <p:tag name="ANNOTATION_START_1" val="5.8"/>
  <p:tag name="ANNOTATION_END_1" val="5.8"/>
  <p:tag name="ANNOTATION_TOP_1" val="-34.3"/>
  <p:tag name="ANNOTATION_LEFT_1" val="-34.4"/>
  <p:tag name="ANNOTATION_WIDTH_1" val="644.7"/>
  <p:tag name="ANNOTATION_HEIGHT_1" val="500.6"/>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5.8"/>
  <p:tag name="ANNOTATION_END_2" val="16.5"/>
  <p:tag name="ANNOTATION_TOP_2" val="95.3"/>
  <p:tag name="ANNOTATION_LEFT_2" val="166.3"/>
  <p:tag name="ANNOTATION_WIDTH_2" val="225.5"/>
  <p:tag name="ANNOTATION_HEIGHT_2" val="172.8"/>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16.5"/>
  <p:tag name="ANNOTATION_END_3" val="16.5"/>
  <p:tag name="ANNOTATION_TOP_3" val="-34.3"/>
  <p:tag name="ANNOTATION_LEFT_3" val="-34.4"/>
  <p:tag name="ANNOTATION_WIDTH_3" val="644.7"/>
  <p:tag name="ANNOTATION_HEIGHT_3" val="500.6"/>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16.5"/>
  <p:tag name="ANNOTATION_TOP_4" val="180.3"/>
  <p:tag name="ANNOTATION_LEFT_4" val="391.1"/>
  <p:tag name="ANNOTATION_WIDTH_4" val="147.1"/>
  <p:tag name="ANNOTATION_HEIGHT_4" val="91.2"/>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COUNT" val="4"/>
  <p:tag name="ARTICULATE_SLIDE_PAUSE" val="0"/>
  <p:tag name="ARTICULATE_NAV_LEVEL" val="1"/>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DMINI~1\LOCALS~1\Temp\articulate\presenter\imgtemp\B0Q6Eagc.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DMINI~1\LOCALS~1\Temp\articulate\presenter\imgtemp\ykp3zYBx.files\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DMINI~1\LOCALS~1\Temp\articulate\presenter\imgtemp\OcpHZ08B.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1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安捷信">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spPr>
      <a:bodyPr lIns="81619" tIns="40810" rIns="81619" bIns="40810" rtlCol="0" anchor="ctr"/>
      <a:lstStyle>
        <a:defPPr algn="ctr">
          <a:defRPr dirty="0">
            <a:solidFill>
              <a:srgbClr val="990000"/>
            </a:solidFill>
            <a:latin typeface="+mn-ea"/>
            <a:ea typeface="+mn-ea"/>
          </a:defRPr>
        </a:defPPr>
      </a:lstStyle>
    </a:spDef>
    <a:lnDef>
      <a:spPr bwMode="auto">
        <a:noFill/>
        <a:ln w="12700"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4DBE3FC23D28449FBEF4C14337496B" ma:contentTypeVersion="1" ma:contentTypeDescription="Create a new document." ma:contentTypeScope="" ma:versionID="f7d7c23b38991c8f7d41a197a75fd05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46E1E2-28EE-4A3E-8292-3A0DCADCF207}">
  <ds:schemaRef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D4338D7F-1B99-4AF8-B0AA-04229C0241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32161</TotalTime>
  <Words>4190</Words>
  <Application>Microsoft Office PowerPoint</Application>
  <PresentationFormat>全屏显示(16:9)</PresentationFormat>
  <Paragraphs>572</Paragraphs>
  <Slides>32</Slides>
  <Notes>9</Notes>
  <HiddenSlides>0</HiddenSlides>
  <MMClips>0</MMClips>
  <ScaleCrop>false</ScaleCrop>
  <HeadingPairs>
    <vt:vector size="6" baseType="variant">
      <vt:variant>
        <vt:lpstr>已用的字体</vt:lpstr>
      </vt:variant>
      <vt:variant>
        <vt:i4>17</vt:i4>
      </vt:variant>
      <vt:variant>
        <vt:lpstr>主题</vt:lpstr>
      </vt:variant>
      <vt:variant>
        <vt:i4>4</vt:i4>
      </vt:variant>
      <vt:variant>
        <vt:lpstr>幻灯片标题</vt:lpstr>
      </vt:variant>
      <vt:variant>
        <vt:i4>32</vt:i4>
      </vt:variant>
    </vt:vector>
  </HeadingPairs>
  <TitlesOfParts>
    <vt:vector size="53" baseType="lpstr">
      <vt:lpstr>HY견고딕</vt:lpstr>
      <vt:lpstr>Lucida Grande</vt:lpstr>
      <vt:lpstr>Monotype Sorts</vt:lpstr>
      <vt:lpstr>MS PGothic</vt:lpstr>
      <vt:lpstr>MS PGothic</vt:lpstr>
      <vt:lpstr>黑体</vt:lpstr>
      <vt:lpstr>华文细黑</vt:lpstr>
      <vt:lpstr>宋体</vt:lpstr>
      <vt:lpstr>微软雅黑</vt:lpstr>
      <vt:lpstr>Arial</vt:lpstr>
      <vt:lpstr>Arial Black</vt:lpstr>
      <vt:lpstr>Calibri</vt:lpstr>
      <vt:lpstr>FrutigerNext LT Bold</vt:lpstr>
      <vt:lpstr>FrutigerNext LT Medium</vt:lpstr>
      <vt:lpstr>FrutigerNext LT Regular</vt:lpstr>
      <vt:lpstr>Tahoma</vt:lpstr>
      <vt:lpstr>Wingdings</vt:lpstr>
      <vt:lpstr>12_主题1</vt:lpstr>
      <vt:lpstr>安捷信</vt:lpstr>
      <vt:lpstr>22_主题1</vt:lpstr>
      <vt:lpstr>1_自定义设计方案</vt:lpstr>
      <vt:lpstr>PowerPoint 演示文稿</vt:lpstr>
      <vt:lpstr>目录</vt:lpstr>
      <vt:lpstr>PowerPoint 演示文稿</vt:lpstr>
      <vt:lpstr>云时代移动校园——网络发展遭遇挑战</vt:lpstr>
      <vt:lpstr>PowerPoint 演示文稿</vt:lpstr>
      <vt:lpstr>华为高校网络解决方案关注点</vt:lpstr>
      <vt:lpstr>目录</vt:lpstr>
      <vt:lpstr>PowerPoint 演示文稿</vt:lpstr>
      <vt:lpstr>网络平台化、扁平化——接入层解耦</vt:lpstr>
      <vt:lpstr>PowerPoint 演示文稿</vt:lpstr>
      <vt:lpstr>PowerPoint 演示文稿</vt:lpstr>
      <vt:lpstr>PowerPoint 演示文稿</vt:lpstr>
      <vt:lpstr>有线无线用户IPv4/IPv6统一认证方案</vt:lpstr>
      <vt:lpstr>PowerPoint 演示文稿</vt:lpstr>
      <vt:lpstr>PowerPoint 演示文稿</vt:lpstr>
      <vt:lpstr>通过互联网访问校园内网场景</vt:lpstr>
      <vt:lpstr>目录</vt:lpstr>
      <vt:lpstr>准确、灵活的计费管理方案</vt:lpstr>
      <vt:lpstr>PowerPoint 演示文稿</vt:lpstr>
      <vt:lpstr>永续运行的校园网络——BRAS双机热备方案</vt:lpstr>
      <vt:lpstr>华为BRAS核心竞争力</vt:lpstr>
      <vt:lpstr>目录</vt:lpstr>
      <vt:lpstr>ME60-X 系列多业务控制网关</vt:lpstr>
      <vt:lpstr>ME60系列化板卡发展</vt:lpstr>
      <vt:lpstr>PowerPoint 演示文稿</vt:lpstr>
      <vt:lpstr>NE20E-S 系列MINI业务控制网关</vt:lpstr>
      <vt:lpstr>平台、芯片、标准：华为核心竞争力</vt:lpstr>
      <vt:lpstr>目录</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Windows 用户</dc:creator>
  <cp:lastModifiedBy>Wuzhenyu</cp:lastModifiedBy>
  <cp:revision>342</cp:revision>
  <dcterms:created xsi:type="dcterms:W3CDTF">2013-09-09T03:51:20Z</dcterms:created>
  <dcterms:modified xsi:type="dcterms:W3CDTF">2016-06-12T06:42:59Z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(4)BWm61TtX3TnQ2EzL0cSrPz+LmBip7kgnXlQ41XUS43n8DoFHJ71S2X9MSMUG2QDR5Pm7+Gjs_x000d_ BSoz36QuAk7rrzq+cgUBN/pEwMFYs4+EKnAE5xyYJYkaJctxGImoZ2/JUdAGwbwTmuT6x0nU_x000d_ GRp9J47+p8YUfrxJDqDi2VZQimBtvIByLU2tPqiInMwGtU6mCOXfBne3nxJIjHBwCFq7c0En_x000d_ u2pPewH8pK3K/IlH8W</vt:lpwstr>
  </property>
  <property fmtid="{D5CDD505-2E9C-101B-9397-08002B2CF9AE}" pid="3" name="_ms_pID_7253431">
    <vt:lpwstr>Z5rHFAMX2xjhEdAM4PLwDTpwUJ9GKXWflKW4AmFLR+KrNvMhOL37EX_x000d_ /IVzBJpZJw35DDn1KGxoUsxVneNY7br1gybpbawu0roJiiYwpJ+qpV1hWIVIa9JKOg+zfvji_x000d_ pX5TMzKeVY6qiq25IEDSPVdzl6OJJ8rmmXB8seZ/h/vlBE65tPGSN+dSLLt/i6HQmv3AzAKI_x000d_ w816eY+/BpZ+zVyhJ4dfPDXq8CbpHQNMWko7</vt:lpwstr>
  </property>
  <property fmtid="{D5CDD505-2E9C-101B-9397-08002B2CF9AE}" pid="4" name="_ms_pID_7253432">
    <vt:lpwstr>ptQZ6wEvVoE+KkP7EO4Cdr0wcHsuoKIw/Zg4_x000d_ gcIMaVyqMrb4+kzp4mhBn2wyEF1unUsv5yeQ4RTN9LIXLuM/FqHL5qTM9glwhnD9ZHZGEwkq_x000d_ 1N7cgDD2e+4gikyssCs/A/EH2ZUSg3z6KQyzSx0iezcmH/rnZjzuj2qtxj0jExUO5MhzQvZ3_x000d_ s6u5Zqhw9fydQs8l4whOcQRw5LAPuVgsgi1G0ptLQBOmlE1GbJWmat</vt:lpwstr>
  </property>
  <property fmtid="{D5CDD505-2E9C-101B-9397-08002B2CF9AE}" pid="5" name="_ms_pID_7253433">
    <vt:lpwstr>0hIq74cQlWQ+LbBbpQ_x000d_ EGEBs56QyWabCl08vNe3Nc7BoT0/YYz4XOtj/Ef19towheVi25OmrJUNIKm3vu+kp47x6g==</vt:lpwstr>
  </property>
  <property fmtid="{D5CDD505-2E9C-101B-9397-08002B2CF9AE}" pid="6" name="_new_ms_pID_72543">
    <vt:lpwstr>(4)ROz218QTcVJVG0WJO8lnXU4rG4DTRwieIPnB0Tjqq+3+ajWJqIqWOti8DMrsZckbPKMtPmfY
wqRw0HmWbyn8xdSl5bFqwyLbxp6P9BRGHxt8DS4Ke2OsQrvvIFjXeoYbTc8hJ2mfyzLD+1MX
SD9y7pOzyxva+W0Zx3YaIS8F3ji6Saw1gsbJuAcMdrGHCoOYg+nf1NBt9x3u5lwOeO1TPama
t3UlJueD2TfpMk/uM2</vt:lpwstr>
  </property>
  <property fmtid="{D5CDD505-2E9C-101B-9397-08002B2CF9AE}" pid="7" name="_new_ms_pID_725431">
    <vt:lpwstr>0cxyBP/cEyU1nkaW/11XbkVbGyE8hTBWpcTgzhHZuY2HDOirh3L2Ca
5JmVLEZXZ94UtMVfGIWLTBcL4L/J/DXqTE42GmwZu2U1rHlKIraxAtJabg/2MlJCebmtktNp
66bJ8GkTQeuRzGQKWNVpkvMIdwYIkXlXQoEqd9c5K2F7e2rAIaouHy6ih2lswpDmjbzjrLoX
k0froz/vQOO9ohDESjPwJuPSMHfg7sLGUyDj</vt:lpwstr>
  </property>
  <property fmtid="{D5CDD505-2E9C-101B-9397-08002B2CF9AE}" pid="8" name="_new_ms_pID_725432">
    <vt:lpwstr>3xRkM9Nz+cndso1PkMki+sU3dDG9rdKxvP0v
9ePs2iseoP8KWWvhGrTyjLOv11d+Z4D5mYOWlL1fMjffmFAyutj5XprHBwq4h+waefktsBtH
EpjRjf25BtQ7dusZOVC0PlsKKgmivH2JiSiIkftmsYK/gnFfd7h5QdSJgEIVlFUBfgfny8Vf
eC2HrMZx0Ydsg0RlsG3+FaBPD0kwI07yr/peNAfdkWpl/t64xKEixj</vt:lpwstr>
  </property>
  <property fmtid="{D5CDD505-2E9C-101B-9397-08002B2CF9AE}" pid="9" name="_new_ms_pID_725433">
    <vt:lpwstr>6zcYJdWrcmrd+fyQjd
SfnjCA==</vt:lpwstr>
  </property>
  <property fmtid="{D5CDD505-2E9C-101B-9397-08002B2CF9AE}" pid="10" name="_2015_ms_pID_725343">
    <vt:lpwstr>(3)nz5hV8u4Y+IKWW64sd5SCpYg9fGEMoe43PhL4OI1Dtj2ZZQq/wyZGjF98uqF1EibUI4PtMln
k5qHepC3irQJcwnA4/44Fj7sFuowHFIVJtpvmskdWWFx0tSIP1oZKgyE71ylymoZiTJRTa8Y
BDy/tCUtsfAFdn5Sq9GLPZXEueJpls4mS1p5Y5bot+7mhW57Uj5ZovXOSq7lPjSqGq8+kqni
7xDKamQ3bBZp8CZ8WR</vt:lpwstr>
  </property>
  <property fmtid="{D5CDD505-2E9C-101B-9397-08002B2CF9AE}" pid="11" name="_2015_ms_pID_725343_00">
    <vt:lpwstr>_2015_ms_pID_725343</vt:lpwstr>
  </property>
  <property fmtid="{D5CDD505-2E9C-101B-9397-08002B2CF9AE}" pid="12" name="_2015_ms_pID_7253431">
    <vt:lpwstr>mbb2vp1iF5Nim8zYzvwaoyRURpZcms1AHqrZQWqvM0oET3jYFaMgwJ
AdUS9W6/h29wThWMBuhVLBojS7725631Jzz5VwWUElQb65lBARdfGYL7g6oP/vAGUCRI30Qn
cRDcbc7XDATPQRo1Ui6E697ZYI9xflTIf2FCMSLfwK5H84hphIem/ZnccnohotUdh+BDj6HX
PEJPzHABk8k72Y//xF14d36YoIeE4n6p1uiY</vt:lpwstr>
  </property>
  <property fmtid="{D5CDD505-2E9C-101B-9397-08002B2CF9AE}" pid="13" name="_2015_ms_pID_7253431_00">
    <vt:lpwstr>_2015_ms_pID_7253431</vt:lpwstr>
  </property>
  <property fmtid="{D5CDD505-2E9C-101B-9397-08002B2CF9AE}" pid="14" name="_2015_ms_pID_7253432">
    <vt:lpwstr>xuz0CY7nPAHi38vAtvwULp/wM8D70MHZlojf
KAeHmOut2zyfHptBl2f9FvH6TbZUfOPksoZ2OC/GYmeGhlMKIOKKAY8xDmxqgo62EFVTxO4z
orx6Pvcuujs7TERRyqK5DA==</vt:lpwstr>
  </property>
  <property fmtid="{D5CDD505-2E9C-101B-9397-08002B2CF9AE}" pid="15" name="_2015_ms_pID_7253432_00">
    <vt:lpwstr>_2015_ms_pID_7253432</vt:lpwstr>
  </property>
  <property fmtid="{D5CDD505-2E9C-101B-9397-08002B2CF9AE}" pid="16" name="_readonly">
    <vt:lpwstr/>
  </property>
  <property fmtid="{D5CDD505-2E9C-101B-9397-08002B2CF9AE}" pid="17" name="_change">
    <vt:lpwstr/>
  </property>
  <property fmtid="{D5CDD505-2E9C-101B-9397-08002B2CF9AE}" pid="18" name="_full-control">
    <vt:lpwstr/>
  </property>
  <property fmtid="{D5CDD505-2E9C-101B-9397-08002B2CF9AE}" pid="19" name="sflag">
    <vt:lpwstr>1465375251</vt:lpwstr>
  </property>
  <property fmtid="{D5CDD505-2E9C-101B-9397-08002B2CF9AE}" pid="20" name="ContentTypeId">
    <vt:lpwstr>0x010100F84DBE3FC23D28449FBEF4C14337496B</vt:lpwstr>
  </property>
</Properties>
</file>